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4" r:id="rId9"/>
    <p:sldId id="273" r:id="rId10"/>
    <p:sldId id="272" r:id="rId11"/>
    <p:sldId id="269" r:id="rId12"/>
    <p:sldId id="263" r:id="rId13"/>
    <p:sldId id="265" r:id="rId14"/>
    <p:sldId id="262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99C60-FD50-27B6-EEC1-B4CD25225D6B}" v="43" dt="2024-03-26T06:37:23.723"/>
    <p1510:client id="{33B1D5B7-E0ED-2FD4-55F3-91225A81F1BD}" v="47" dt="2024-03-26T06:33:27.972"/>
    <p1510:client id="{67368E82-9EB3-ED18-2FA0-B6F5668F6422}" v="638" dt="2024-03-25T18:00:05.786"/>
    <p1510:client id="{95DA50F2-2DED-55F0-1C97-0A4536BBCA06}" v="393" dt="2024-03-25T22:42:04.927"/>
    <p1510:client id="{B3F31D62-8355-68A3-80EC-0735C45D1909}" v="2" dt="2024-03-26T07:40:21.238"/>
    <p1510:client id="{F7AB5EA9-ED72-F733-2F0A-A0A3CB97D0E1}" v="67" dt="2024-03-26T06:27:13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2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0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2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5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9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Rote Armee Fraktion – Wikipedia">
            <a:extLst>
              <a:ext uri="{FF2B5EF4-FFF2-40B4-BE49-F238E27FC236}">
                <a16:creationId xmlns:a16="http://schemas.microsoft.com/office/drawing/2014/main" id="{13AD2977-9470-7528-3A96-386A0199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883" y="782595"/>
            <a:ext cx="2764057" cy="27273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5257801" cy="23083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6100" b="1" dirty="0"/>
              <a:t>Rote </a:t>
            </a:r>
            <a:r>
              <a:rPr lang="cs-CZ" sz="6100" b="1" err="1"/>
              <a:t>Armee</a:t>
            </a:r>
            <a:r>
              <a:rPr lang="cs-CZ" sz="6100" b="1" dirty="0"/>
              <a:t> </a:t>
            </a:r>
            <a:r>
              <a:rPr lang="cs-CZ" sz="6100" b="1" err="1"/>
              <a:t>Fraktion</a:t>
            </a:r>
            <a:r>
              <a:rPr lang="cs-CZ" sz="6100" b="1" dirty="0"/>
              <a:t> </a:t>
            </a:r>
            <a:endParaRPr lang="cs-CZ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9035" y="3843617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dirty="0"/>
              <a:t>Jiří </a:t>
            </a:r>
            <a:r>
              <a:rPr lang="cs-CZ" sz="3600" err="1"/>
              <a:t>Virág</a:t>
            </a:r>
            <a:r>
              <a:rPr lang="cs-CZ" sz="3600" dirty="0"/>
              <a:t> </a:t>
            </a:r>
            <a:endParaRPr lang="cs-CZ" sz="360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B9F28-7ADF-77D2-3815-ED32A14F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První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922259-9CAA-1B9F-C9C1-AE484CD5E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Požár v obchodním domě 1968 (Frankfurt n. M.) </a:t>
            </a:r>
          </a:p>
          <a:p>
            <a:r>
              <a:rPr lang="cs-CZ" dirty="0"/>
              <a:t>Peníze (přepadávání bank) + výcvik (v Jordánsku) </a:t>
            </a:r>
          </a:p>
          <a:p>
            <a:r>
              <a:rPr lang="cs-CZ" dirty="0"/>
              <a:t>1972 Májová ofenzíva </a:t>
            </a:r>
          </a:p>
          <a:p>
            <a:r>
              <a:rPr lang="cs-CZ" dirty="0"/>
              <a:t>První generace ve vězení </a:t>
            </a:r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53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AA3CD-8775-B090-957E-19C8A579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Druhá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AB44F-A16E-7FA4-F27A-E35B2B91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Radikálnější</a:t>
            </a:r>
          </a:p>
          <a:p>
            <a:r>
              <a:rPr lang="cs-CZ" dirty="0"/>
              <a:t>Jeden z hlavních cílů osvobodit 1. generaci </a:t>
            </a:r>
          </a:p>
          <a:p>
            <a:r>
              <a:rPr lang="cs-CZ" dirty="0"/>
              <a:t>Christian Klar, Siegfried Haag</a:t>
            </a:r>
          </a:p>
          <a:p>
            <a:r>
              <a:rPr lang="cs-CZ" dirty="0"/>
              <a:t>Víc teroristických útoků </a:t>
            </a:r>
          </a:p>
          <a:p>
            <a:r>
              <a:rPr lang="cs-CZ" dirty="0"/>
              <a:t>Jürgen </a:t>
            </a:r>
            <a:r>
              <a:rPr lang="cs-CZ" dirty="0" err="1"/>
              <a:t>Ponto</a:t>
            </a:r>
            <a:r>
              <a:rPr lang="cs-CZ" dirty="0"/>
              <a:t> – </a:t>
            </a:r>
            <a:r>
              <a:rPr lang="cs-CZ" dirty="0" err="1"/>
              <a:t>Dresdner</a:t>
            </a:r>
            <a:r>
              <a:rPr lang="cs-CZ" dirty="0"/>
              <a:t> Bank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5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32D54-581A-4C81-5F69-1251CA45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Německý podzim 1977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EDBE3-B6A1-C396-458E-1DE37507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633ECA-325A-039F-E928-120A7460CA32}"/>
              </a:ext>
            </a:extLst>
          </p:cNvPr>
          <p:cNvSpPr txBox="1"/>
          <p:nvPr/>
        </p:nvSpPr>
        <p:spPr>
          <a:xfrm>
            <a:off x="616323" y="1947021"/>
            <a:ext cx="10897720" cy="326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800" dirty="0"/>
              <a:t>Největší vlna nepokojů způsobená RAF</a:t>
            </a:r>
          </a:p>
          <a:p>
            <a:pPr marL="285750" indent="-285750">
              <a:buFont typeface="Arial"/>
              <a:buChar char="•"/>
            </a:pPr>
            <a:r>
              <a:rPr lang="cs-CZ" sz="2800" dirty="0"/>
              <a:t>Říjen 1977 největší nepokoje </a:t>
            </a:r>
          </a:p>
          <a:p>
            <a:pPr marL="285750" indent="-285750">
              <a:buFont typeface="Arial"/>
              <a:buChar char="•"/>
            </a:pPr>
            <a:r>
              <a:rPr lang="cs-CZ" sz="2800" dirty="0"/>
              <a:t>Konflikty mezi RAF a policii </a:t>
            </a:r>
          </a:p>
          <a:p>
            <a:pPr marL="285750" indent="-285750">
              <a:buFont typeface="Arial"/>
              <a:buChar char="•"/>
            </a:pPr>
            <a:r>
              <a:rPr lang="cs-CZ" sz="2800" dirty="0">
                <a:ea typeface="+mn-lt"/>
                <a:cs typeface="+mn-lt"/>
              </a:rPr>
              <a:t>Hans Martin </a:t>
            </a:r>
            <a:r>
              <a:rPr lang="cs-CZ" sz="2800" dirty="0" err="1">
                <a:ea typeface="+mn-lt"/>
                <a:cs typeface="+mn-lt"/>
              </a:rPr>
              <a:t>Schleyer</a:t>
            </a:r>
            <a:endParaRPr lang="cs-CZ" sz="2800" dirty="0" err="1"/>
          </a:p>
          <a:p>
            <a:pPr marL="285750" indent="-285750">
              <a:buFont typeface="Arial"/>
              <a:buChar char="•"/>
            </a:pPr>
            <a:r>
              <a:rPr lang="cs-CZ" sz="2800" dirty="0"/>
              <a:t>Boeing 737 </a:t>
            </a:r>
          </a:p>
          <a:p>
            <a:pPr marL="285750" indent="-285750">
              <a:buFont typeface="Arial"/>
              <a:buChar char="•"/>
            </a:pPr>
            <a:endParaRPr lang="cs-CZ" sz="2400" dirty="0"/>
          </a:p>
          <a:p>
            <a:pPr marL="285750" indent="-285750">
              <a:buFont typeface="Arial"/>
              <a:buChar char="•"/>
            </a:pPr>
            <a:endParaRPr lang="cs-CZ" sz="2400"/>
          </a:p>
          <a:p>
            <a:pPr marL="285750" indent="-285750">
              <a:buFont typeface="Arial"/>
              <a:buChar char="•"/>
            </a:pPr>
            <a:endParaRPr lang="cs-CZ"/>
          </a:p>
        </p:txBody>
      </p:sp>
      <p:pic>
        <p:nvPicPr>
          <p:cNvPr id="5" name="Obrázek 4" descr="Obsah obrázku Lidská tvář, muž, osoba, oblečení&#10;&#10;Popis se vygeneroval automaticky.">
            <a:extLst>
              <a:ext uri="{FF2B5EF4-FFF2-40B4-BE49-F238E27FC236}">
                <a16:creationId xmlns:a16="http://schemas.microsoft.com/office/drawing/2014/main" id="{25C23A9C-4097-AD2D-1EBF-52137B1D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0" y="3148330"/>
            <a:ext cx="5344160" cy="29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1950B-AF15-68EF-1153-E8C001B1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25336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Třetí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350373-8325-C889-3A01-A184FD976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Málo informací </a:t>
            </a:r>
          </a:p>
          <a:p>
            <a:r>
              <a:rPr lang="cs-CZ" dirty="0"/>
              <a:t>Naučili se nezanechávat stopy </a:t>
            </a:r>
          </a:p>
          <a:p>
            <a:r>
              <a:rPr lang="cs-CZ" dirty="0"/>
              <a:t>Mezinárodní spolupráce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37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EA72F-05B8-21DF-A8B3-DD0EB211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Oběti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F62CE-E30E-9A48-8592-71CB0DE8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cs-CZ" dirty="0"/>
              <a:t>Poslední vražda 1993 </a:t>
            </a:r>
          </a:p>
          <a:p>
            <a:pPr>
              <a:buFont typeface="Arial"/>
            </a:pPr>
            <a:r>
              <a:rPr lang="cs-CZ" dirty="0"/>
              <a:t>34 oběti </a:t>
            </a:r>
          </a:p>
          <a:p>
            <a:pPr>
              <a:buFont typeface="Arial"/>
            </a:pPr>
            <a:r>
              <a:rPr lang="cs-CZ" dirty="0"/>
              <a:t>Mezi nejznámější patří:</a:t>
            </a:r>
          </a:p>
          <a:p>
            <a:pPr>
              <a:buFont typeface="Arial"/>
              <a:buChar char="•"/>
            </a:pPr>
            <a:r>
              <a:rPr lang="cs-CZ" dirty="0"/>
              <a:t>Hans Martin </a:t>
            </a:r>
            <a:r>
              <a:rPr lang="cs-CZ" dirty="0" err="1"/>
              <a:t>Schleyer</a:t>
            </a:r>
            <a:endParaRPr lang="cs-CZ"/>
          </a:p>
          <a:p>
            <a:pPr>
              <a:buFont typeface="Arial"/>
              <a:buChar char="•"/>
            </a:pPr>
            <a:r>
              <a:rPr lang="cs-CZ" dirty="0"/>
              <a:t>Jürgen </a:t>
            </a:r>
            <a:r>
              <a:rPr lang="cs-CZ" dirty="0" err="1"/>
              <a:t>Ponto</a:t>
            </a:r>
            <a:endParaRPr lang="cs-CZ"/>
          </a:p>
          <a:p>
            <a:pPr>
              <a:buFont typeface="Arial"/>
              <a:buChar char="•"/>
            </a:pPr>
            <a:endParaRPr lang="cs-CZ"/>
          </a:p>
          <a:p>
            <a:pPr marL="0" indent="0">
              <a:buNone/>
            </a:pPr>
            <a:r>
              <a:rPr lang="cs-CZ" dirty="0"/>
              <a:t>         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59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5BAFF-6197-2506-26DF-27470F52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Dědictví RAF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15A63-8E8D-CE3C-07A6-9ABF39A1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Pořád aktuální téma? </a:t>
            </a:r>
          </a:p>
        </p:txBody>
      </p:sp>
    </p:spTree>
    <p:extLst>
      <p:ext uri="{BB962C8B-B14F-4D97-AF65-F5344CB8AC3E}">
        <p14:creationId xmlns:p14="http://schemas.microsoft.com/office/powerpoint/2010/main" val="266723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73517-AF04-CA1E-1805-F4BE085B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6776AE-B109-34DE-EB79-01B8ECCC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Vysvětlení RAF</a:t>
            </a:r>
          </a:p>
          <a:p>
            <a:pPr marL="514350" indent="-514350">
              <a:buAutoNum type="arabicPeriod"/>
            </a:pPr>
            <a:r>
              <a:rPr lang="cs-CZ" dirty="0"/>
              <a:t>Zamyšlení se nad ideologickou podstatou </a:t>
            </a:r>
          </a:p>
          <a:p>
            <a:pPr marL="514350" indent="-514350">
              <a:buAutoNum type="arabicPeriod"/>
            </a:pPr>
            <a:r>
              <a:rPr lang="cs-CZ" dirty="0"/>
              <a:t>Historie působnosti </a:t>
            </a:r>
          </a:p>
          <a:p>
            <a:pPr marL="514350" indent="-514350">
              <a:buAutoNum type="arabicPeriod"/>
            </a:pPr>
            <a:r>
              <a:rPr lang="cs-CZ" dirty="0"/>
              <a:t>Závěr 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30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96158-FAAA-BF9A-052C-EB67A323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Zdroje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FCBB8-4A37-CDD4-E05A-FE4DD5453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err="1"/>
              <a:t>Jeffrey</a:t>
            </a:r>
            <a:r>
              <a:rPr lang="cs-CZ" dirty="0"/>
              <a:t> </a:t>
            </a:r>
            <a:r>
              <a:rPr lang="cs-CZ" err="1"/>
              <a:t>Herf</a:t>
            </a:r>
            <a:r>
              <a:rPr lang="cs-CZ" dirty="0"/>
              <a:t>: "</a:t>
            </a:r>
            <a:r>
              <a:rPr lang="cs-CZ" dirty="0">
                <a:ea typeface="+mn-lt"/>
                <a:cs typeface="+mn-lt"/>
              </a:rPr>
              <a:t>An Age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Murder</a:t>
            </a:r>
            <a:r>
              <a:rPr lang="cs-CZ" dirty="0">
                <a:ea typeface="+mn-lt"/>
                <a:cs typeface="+mn-lt"/>
              </a:rPr>
              <a:t>: Ideology and </a:t>
            </a:r>
            <a:r>
              <a:rPr lang="cs-CZ" err="1">
                <a:ea typeface="+mn-lt"/>
                <a:cs typeface="+mn-lt"/>
              </a:rPr>
              <a:t>Terror</a:t>
            </a:r>
            <a:r>
              <a:rPr lang="cs-CZ" dirty="0">
                <a:ea typeface="+mn-lt"/>
                <a:cs typeface="+mn-lt"/>
              </a:rPr>
              <a:t> in Germany"</a:t>
            </a:r>
          </a:p>
          <a:p>
            <a:pPr marL="514350" indent="-514350">
              <a:buAutoNum type="arabicPeriod"/>
            </a:pPr>
            <a:r>
              <a:rPr lang="cs-CZ" dirty="0">
                <a:ea typeface="+mn-lt"/>
                <a:cs typeface="+mn-lt"/>
              </a:rPr>
              <a:t>Kristýna </a:t>
            </a:r>
            <a:r>
              <a:rPr lang="cs-CZ" err="1">
                <a:ea typeface="+mn-lt"/>
                <a:cs typeface="+mn-lt"/>
              </a:rPr>
              <a:t>Juroszová</a:t>
            </a:r>
            <a:r>
              <a:rPr lang="cs-CZ" dirty="0">
                <a:ea typeface="+mn-lt"/>
                <a:cs typeface="+mn-lt"/>
              </a:rPr>
              <a:t>: "RAF a aktuální diskuze v Německu" </a:t>
            </a:r>
          </a:p>
          <a:p>
            <a:pPr marL="514350" indent="-514350">
              <a:buAutoNum type="arabicPeriod"/>
            </a:pPr>
            <a:r>
              <a:rPr lang="cs-CZ" err="1">
                <a:latin typeface="Aptos"/>
                <a:cs typeface="Arial"/>
              </a:rPr>
              <a:t>Uli</a:t>
            </a:r>
            <a:r>
              <a:rPr lang="cs-CZ" dirty="0">
                <a:latin typeface="Aptos"/>
                <a:cs typeface="Arial"/>
              </a:rPr>
              <a:t> </a:t>
            </a:r>
            <a:r>
              <a:rPr lang="cs-CZ" err="1">
                <a:latin typeface="Aptos"/>
                <a:cs typeface="Arial"/>
              </a:rPr>
              <a:t>Edel</a:t>
            </a:r>
            <a:r>
              <a:rPr lang="cs-CZ" dirty="0">
                <a:latin typeface="Aptos"/>
                <a:cs typeface="Arial"/>
              </a:rPr>
              <a:t>: </a:t>
            </a:r>
            <a:r>
              <a:rPr lang="cs-CZ" err="1">
                <a:latin typeface="Aptos"/>
                <a:cs typeface="Arial"/>
              </a:rPr>
              <a:t>Baader</a:t>
            </a:r>
            <a:r>
              <a:rPr lang="cs-CZ" dirty="0">
                <a:latin typeface="Aptos"/>
                <a:cs typeface="Arial"/>
              </a:rPr>
              <a:t>-</a:t>
            </a:r>
            <a:r>
              <a:rPr lang="cs-CZ" err="1">
                <a:latin typeface="Aptos"/>
                <a:cs typeface="Arial"/>
              </a:rPr>
              <a:t>Meinhof</a:t>
            </a:r>
            <a:r>
              <a:rPr lang="cs-CZ" dirty="0">
                <a:latin typeface="Aptos"/>
                <a:cs typeface="Arial"/>
              </a:rPr>
              <a:t>-Komplex  (2008) </a:t>
            </a:r>
          </a:p>
        </p:txBody>
      </p:sp>
    </p:spTree>
    <p:extLst>
      <p:ext uri="{BB962C8B-B14F-4D97-AF65-F5344CB8AC3E}">
        <p14:creationId xmlns:p14="http://schemas.microsoft.com/office/powerpoint/2010/main" val="9275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0A270-23E6-2978-CF76-8693B4F7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je RAF?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8B2EF2-0CCA-E155-50D4-EB6EE6EEA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Německá levicově radikální teroristická organizace </a:t>
            </a:r>
          </a:p>
          <a:p>
            <a:r>
              <a:rPr lang="cs-CZ" dirty="0"/>
              <a:t>Vznik ze studentského hnutí</a:t>
            </a:r>
          </a:p>
          <a:p>
            <a:r>
              <a:rPr lang="cs-CZ" dirty="0"/>
              <a:t>1970 - 1998</a:t>
            </a:r>
          </a:p>
          <a:p>
            <a:r>
              <a:rPr lang="cs-CZ" dirty="0"/>
              <a:t>3 generace 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6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443BD6-43E4-0144-AB38-2BAF9609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/>
              <a:t>Historie vzniku RAF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8BB1F-FCF4-19A9-860D-48D7F496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dirty="0"/>
              <a:t>Proč zrovna konec 60. let?   </a:t>
            </a:r>
          </a:p>
          <a:p>
            <a:r>
              <a:rPr lang="cs-CZ" sz="2000" dirty="0"/>
              <a:t>APO</a:t>
            </a:r>
          </a:p>
          <a:p>
            <a:r>
              <a:rPr lang="cs-CZ" sz="2000" dirty="0"/>
              <a:t>Studentské protesty 1968, policejní násilí a smrt Benna </a:t>
            </a:r>
            <a:r>
              <a:rPr lang="cs-CZ" sz="2000" dirty="0" err="1"/>
              <a:t>Ohnesorga</a:t>
            </a:r>
            <a:r>
              <a:rPr lang="cs-CZ" sz="2000" dirty="0"/>
              <a:t>  </a:t>
            </a:r>
          </a:p>
          <a:p>
            <a:r>
              <a:rPr lang="cs-CZ" sz="2000" dirty="0"/>
              <a:t>RAF pouze radikální část hnutí</a:t>
            </a:r>
          </a:p>
          <a:p>
            <a:r>
              <a:rPr lang="cs-CZ" sz="2000" dirty="0"/>
              <a:t>1970 vznik RAF </a:t>
            </a:r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4" name="Obrázek 3" descr="Obsah obrázku venku, oblečení, muž, osoba&#10;&#10;Popis se vygeneroval automaticky.">
            <a:extLst>
              <a:ext uri="{FF2B5EF4-FFF2-40B4-BE49-F238E27FC236}">
                <a16:creationId xmlns:a16="http://schemas.microsoft.com/office/drawing/2014/main" id="{77C4E940-C49B-4B69-2C08-09B3D8A9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03636-9225-432A-E719-8C573D1A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Ideologie RAF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BFCF8-A225-0ED5-6D8B-DACA5A23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554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ptos"/>
                <a:cs typeface="Arial"/>
              </a:rPr>
              <a:t>Proti imperialismu, kapitalismu, USA </a:t>
            </a:r>
            <a:endParaRPr lang="en-US" dirty="0">
              <a:latin typeface="Aptos"/>
              <a:cs typeface="Arial"/>
            </a:endParaRPr>
          </a:p>
          <a:p>
            <a:r>
              <a:rPr lang="cs-CZ" dirty="0">
                <a:latin typeface="Aptos"/>
                <a:cs typeface="Arial"/>
              </a:rPr>
              <a:t>Proti státu  </a:t>
            </a:r>
            <a:endParaRPr lang="en-US" dirty="0">
              <a:latin typeface="Aptos"/>
              <a:cs typeface="Arial"/>
            </a:endParaRPr>
          </a:p>
          <a:p>
            <a:r>
              <a:rPr lang="cs-CZ" dirty="0">
                <a:ea typeface="+mn-lt"/>
                <a:cs typeface="+mn-lt"/>
              </a:rPr>
              <a:t>Konflikt generací </a:t>
            </a:r>
            <a:endParaRPr lang="cs-CZ" dirty="0">
              <a:latin typeface="Aptos"/>
              <a:cs typeface="Arial"/>
            </a:endParaRPr>
          </a:p>
          <a:p>
            <a:r>
              <a:rPr lang="cs-CZ" dirty="0">
                <a:latin typeface="Aptos"/>
                <a:cs typeface="Arial"/>
              </a:rPr>
              <a:t>Antisemitismus </a:t>
            </a:r>
            <a:endParaRPr lang="en-US" dirty="0">
              <a:latin typeface="Aptos"/>
              <a:cs typeface="Arial"/>
            </a:endParaRPr>
          </a:p>
          <a:p>
            <a:r>
              <a:rPr lang="cs-CZ" dirty="0"/>
              <a:t>Městská guerilla </a:t>
            </a:r>
          </a:p>
          <a:p>
            <a:r>
              <a:rPr lang="cs-CZ" dirty="0"/>
              <a:t>Snaha zapojit dělníky a studenty </a:t>
            </a:r>
          </a:p>
          <a:p>
            <a:r>
              <a:rPr lang="cs-CZ" dirty="0">
                <a:ea typeface="+mn-lt"/>
                <a:cs typeface="+mn-lt"/>
              </a:rPr>
              <a:t>Napojení na palestinskou organizaci PFLP  </a:t>
            </a:r>
          </a:p>
          <a:p>
            <a:endParaRPr lang="cs-CZ" dirty="0"/>
          </a:p>
          <a:p>
            <a:endParaRPr lang="cs-CZ" dirty="0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16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RAF-Terror - Der «deutsche Herbst» vor 40 Jahren: Als die Gewalt in  Deutschland eskalierte">
            <a:extLst>
              <a:ext uri="{FF2B5EF4-FFF2-40B4-BE49-F238E27FC236}">
                <a16:creationId xmlns:a16="http://schemas.microsoft.com/office/drawing/2014/main" id="{ACC34A31-B78A-296B-AF44-D43F43A2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8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ECC269-E05A-1EBC-0BC5-C6568A50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 Městská guerilla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835D8-0560-AF00-7727-FB2F4B6F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/>
              <a:t>Inspirace z jižní Ameriky </a:t>
            </a:r>
          </a:p>
          <a:p>
            <a:r>
              <a:rPr lang="cs-CZ" sz="2000"/>
              <a:t>Carlos Marhigella</a:t>
            </a:r>
          </a:p>
          <a:p>
            <a:r>
              <a:rPr lang="cs-CZ" sz="2000"/>
              <a:t>Ukázat, že režim je zranitelný = inspirace</a:t>
            </a:r>
          </a:p>
          <a:p>
            <a:r>
              <a:rPr lang="cs-CZ" sz="2000"/>
              <a:t>Přísná hierarchie </a:t>
            </a:r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8208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40E0C-FABD-C945-665B-5058BDF5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Přední osobnosti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C6626C0-0F63-20B6-A7F0-840323A2F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 Andreas </a:t>
            </a:r>
            <a:r>
              <a:rPr lang="cs-CZ" b="1" dirty="0" err="1">
                <a:ea typeface="+mn-lt"/>
                <a:cs typeface="+mn-lt"/>
              </a:rPr>
              <a:t>Baader</a:t>
            </a:r>
            <a:r>
              <a:rPr lang="cs-CZ" b="1" dirty="0">
                <a:ea typeface="+mn-lt"/>
                <a:cs typeface="+mn-lt"/>
              </a:rPr>
              <a:t> Gudrun </a:t>
            </a:r>
            <a:r>
              <a:rPr lang="cs-CZ" b="1" dirty="0" err="1">
                <a:ea typeface="+mn-lt"/>
                <a:cs typeface="+mn-lt"/>
              </a:rPr>
              <a:t>Ennslin</a:t>
            </a:r>
            <a:r>
              <a:rPr lang="cs-CZ" b="1" dirty="0">
                <a:ea typeface="+mn-lt"/>
                <a:cs typeface="+mn-lt"/>
              </a:rPr>
              <a:t> </a:t>
            </a:r>
            <a:endParaRPr lang="cs-CZ" dirty="0"/>
          </a:p>
        </p:txBody>
      </p:sp>
      <p:pic>
        <p:nvPicPr>
          <p:cNvPr id="5" name="Obrázek 4" descr="Fringe Feminists: Ulrike Meinhof – The New Inquiry">
            <a:extLst>
              <a:ext uri="{FF2B5EF4-FFF2-40B4-BE49-F238E27FC236}">
                <a16:creationId xmlns:a16="http://schemas.microsoft.com/office/drawing/2014/main" id="{7B6F4CEC-890F-F17C-5B34-EE8C95B6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212" y="1469594"/>
            <a:ext cx="3796551" cy="37900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4079D8-322E-DDF5-152F-78C32D0D2E2A}"/>
              </a:ext>
            </a:extLst>
          </p:cNvPr>
          <p:cNvSpPr txBox="1"/>
          <p:nvPr/>
        </p:nvSpPr>
        <p:spPr>
          <a:xfrm>
            <a:off x="8169088" y="5346661"/>
            <a:ext cx="248210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800" b="1" dirty="0"/>
              <a:t>Ulrike </a:t>
            </a:r>
            <a:r>
              <a:rPr lang="cs-CZ" sz="2800" b="1" err="1"/>
              <a:t>Meinhof</a:t>
            </a:r>
            <a:r>
              <a:rPr lang="cs-CZ" sz="2800" b="1" dirty="0"/>
              <a:t> </a:t>
            </a:r>
            <a:endParaRPr lang="cs-CZ"/>
          </a:p>
        </p:txBody>
      </p:sp>
      <p:pic>
        <p:nvPicPr>
          <p:cNvPr id="11" name="Obrázek 10" descr="Historie RAF začala promyšleným útěkem Baadera z kriminálu — ČT24 — Česká  televize">
            <a:extLst>
              <a:ext uri="{FF2B5EF4-FFF2-40B4-BE49-F238E27FC236}">
                <a16:creationId xmlns:a16="http://schemas.microsoft.com/office/drawing/2014/main" id="{4D38DA90-8D65-F181-89A8-2A9523E2E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8" y="2351892"/>
            <a:ext cx="5650751" cy="31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24FFD-28D5-71BA-1CEE-131D54A5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Bewegung</a:t>
            </a:r>
            <a:r>
              <a:rPr lang="cs-CZ" dirty="0"/>
              <a:t> 2. Juni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C7314-40D9-5716-FEC9-513C2DED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"Hnutí 2. června"</a:t>
            </a:r>
          </a:p>
          <a:p>
            <a:r>
              <a:rPr lang="cs-CZ" dirty="0"/>
              <a:t>Západní Berlín </a:t>
            </a:r>
          </a:p>
          <a:p>
            <a:r>
              <a:rPr lang="cs-CZ" dirty="0"/>
              <a:t>1970 – 1980 </a:t>
            </a:r>
          </a:p>
          <a:p>
            <a:r>
              <a:rPr lang="cs-CZ" dirty="0"/>
              <a:t>Spíše anarchisté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klipart, kresba, kreslené, ilustrace&#10;&#10;Popis se vygeneroval automaticky.">
            <a:extLst>
              <a:ext uri="{FF2B5EF4-FFF2-40B4-BE49-F238E27FC236}">
                <a16:creationId xmlns:a16="http://schemas.microsoft.com/office/drawing/2014/main" id="{AFBFCCB4-F147-B992-4259-5D7AD536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990" y="2297430"/>
            <a:ext cx="393954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15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Office Theme</vt:lpstr>
      <vt:lpstr>Rote Armee Fraktion </vt:lpstr>
      <vt:lpstr>Struktura prezentace</vt:lpstr>
      <vt:lpstr>Zdroje </vt:lpstr>
      <vt:lpstr>Co je RAF?</vt:lpstr>
      <vt:lpstr>Historie vzniku RAF</vt:lpstr>
      <vt:lpstr>Ideologie RAF</vt:lpstr>
      <vt:lpstr> Městská guerilla </vt:lpstr>
      <vt:lpstr>Přední osobnosti</vt:lpstr>
      <vt:lpstr>Bewegung 2. Juni </vt:lpstr>
      <vt:lpstr>První generace</vt:lpstr>
      <vt:lpstr>Druhá generace</vt:lpstr>
      <vt:lpstr>Německý podzim 1977</vt:lpstr>
      <vt:lpstr>Třetí generace</vt:lpstr>
      <vt:lpstr>Oběti </vt:lpstr>
      <vt:lpstr>Dědictví RAF dnes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370</cp:revision>
  <dcterms:created xsi:type="dcterms:W3CDTF">2024-03-14T11:33:58Z</dcterms:created>
  <dcterms:modified xsi:type="dcterms:W3CDTF">2024-03-26T07:40:31Z</dcterms:modified>
</cp:coreProperties>
</file>