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4" r:id="rId3"/>
    <p:sldId id="277" r:id="rId4"/>
    <p:sldId id="282" r:id="rId5"/>
    <p:sldId id="281" r:id="rId6"/>
    <p:sldId id="280" r:id="rId7"/>
    <p:sldId id="272" r:id="rId8"/>
    <p:sldId id="271" r:id="rId9"/>
    <p:sldId id="275" r:id="rId10"/>
    <p:sldId id="276" r:id="rId11"/>
    <p:sldId id="279" r:id="rId12"/>
    <p:sldId id="284" r:id="rId13"/>
    <p:sldId id="300" r:id="rId14"/>
    <p:sldId id="285" r:id="rId15"/>
    <p:sldId id="302" r:id="rId16"/>
    <p:sldId id="283" r:id="rId17"/>
    <p:sldId id="303" r:id="rId18"/>
    <p:sldId id="304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8AC71-00A1-B8C4-A7FF-B6C524EE9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E4D6FD8-8BC7-C9FE-61CE-2599C323A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DC6539-5C43-DE70-319E-981021C0E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08916-5876-ED2E-38AE-870D52F2B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B4A2A7-1CEC-9D45-20A0-588345307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7808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413238-61A3-DB94-D863-87A57EFD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3800FAB-8310-334F-4CEE-1FF6E80B7E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E9CBBE-B276-D79F-A596-2B2198C00A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50ABDC-F948-4F0B-4FB6-27D40CF1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FB54132-17D9-5C02-E17A-C48545B68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07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85ABA91-EE6A-BE4D-A03E-3DA2E5A79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0A9F21-47BF-C229-6A6F-FEA0F9B509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D3A986-4B62-2DF2-45E7-8D2678A85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30FC831-0C84-5D59-F553-B31478FE4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1A7B6A-59AA-A331-6207-E58E918CC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35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6D0CCD-C033-A6F0-7649-08A8A72D6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9599744-9519-84F1-E585-95026D5F7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749B34C-3157-0479-90C3-40F534C9F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5DDB18-A0CB-CF40-03D4-9CBD7F38A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8F04E0-7478-B030-49BE-BC8310315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942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A7387-6223-713C-9108-64D32C765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82E18C-EDA1-2874-C9B3-439605A05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F6437D-C408-FB78-654E-06A9394D6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8646E3-CBD4-D69E-838D-A694BE73D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1FBC4A-014F-D0B1-06E8-250AF1AA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394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1DC6E9-983A-DEC1-B787-B9387B97E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AFFCE-73F8-1ED3-7071-BE1D8A92F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508FDC0-2385-E26F-4068-1FECFBC18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766E9D9-F191-4B40-B013-B7AAE3F4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41361A-497A-7920-6BAB-850DE5A56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A42DFF8-E2EE-0227-74FF-7C5CC6029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329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E3CCF-F1CB-E375-32B6-D7680FA30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94375E8-3319-446D-EEA7-377195C57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B32965-E228-6CED-3A68-BE665B146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8DC3BDF-9017-6BD3-797F-653C640A1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53AB819-25FF-57E2-74C2-616D5D1F78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F68E975-A650-1F68-F023-3C3CD7C47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5CD48B9-A174-14F2-D342-F667C633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5F4D6B-DBEB-D85D-ECD7-EE25C4C74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8453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4D629B-F43D-03FA-4813-C717AD7C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C858EFF-9D8F-22AA-532A-C95D7CA11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A71371E-E836-D1B1-5330-7211FD909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0580A4F-7FC8-D456-CA02-04A1947A4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7437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556D30A-F6B3-B566-B4C9-34D9F7C85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C793EF-91B2-CDEE-406A-B805C5360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F6180D-B84A-2E1E-5DB5-9B4DD45E0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424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99095-6E56-C3EF-24E6-DA437A949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D147C7-EEF4-1C1A-6FE3-AF2DEECB4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D345E89-ECFA-3C96-EE7B-A8CDC996C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5B3138-67E1-CD0B-2B74-5462260B7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E447B7-B75B-8A5D-C9C3-311DC0E3B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D654DE-B95D-EC0A-3731-514608FED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55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72BD0-FF28-26D9-248B-9A791171B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62DFBE6-3D9D-F8D1-5BEC-C11B465B1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1140061-C91C-71D5-95E6-D465335B05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0003A3-6655-861D-C6D8-C280BE846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5E640C0-08A4-4359-573B-33912A5F1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C9C599-D29F-255D-EA7C-FA3750B30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658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33B0499-0260-E0D6-A252-42927A6D0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366605-ECE4-7969-8FB6-FDD029E77F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2BB0D0-868F-F66D-7642-8B568C0FD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A5A31-D63F-4808-8AC9-53F1DA0C896F}" type="datetimeFigureOut">
              <a:rPr lang="cs-CZ" smtClean="0"/>
              <a:t>09.04.2024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5FD276-7553-ED12-D4F3-DAEB5F6A4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A9B55D-4EF1-4BEA-0DA8-C840A05F9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6AFD2-859A-46EB-A7B6-DE5273E8D06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14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62100" y="1656679"/>
            <a:ext cx="8880898" cy="1470025"/>
          </a:xfrm>
        </p:spPr>
        <p:txBody>
          <a:bodyPr>
            <a:normAutofit fontScale="90000"/>
          </a:bodyPr>
          <a:lstStyle/>
          <a:p>
            <a:r>
              <a:rPr lang="cs-CZ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Erec</a:t>
            </a:r>
            <a:r>
              <a:rPr lang="cs-CZ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cs-CZ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Kenaan</a:t>
            </a:r>
            <a:r>
              <a:rPr lang="cs-CZ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cs-CZ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medinat</a:t>
            </a:r>
            <a:r>
              <a:rPr lang="cs-CZ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cs-CZ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Behem</a:t>
            </a:r>
            <a:r>
              <a:rPr lang="cs-CZ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cs-CZ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medinat</a:t>
            </a:r>
            <a:r>
              <a:rPr lang="cs-CZ" sz="36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cs-CZ" sz="3600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Mehrin</a:t>
            </a:r>
            <a:br>
              <a:rPr lang="cs-CZ" sz="2800" b="1" dirty="0">
                <a:latin typeface="Cambria" panose="02040503050406030204" pitchFamily="18" charset="0"/>
              </a:rPr>
            </a:br>
            <a:br>
              <a:rPr lang="cs-CZ" sz="2800" b="1" dirty="0">
                <a:latin typeface="Cambria" panose="02040503050406030204" pitchFamily="18" charset="0"/>
              </a:rPr>
            </a:br>
            <a:r>
              <a:rPr lang="cs-CZ" sz="2800" b="1" u="sng" dirty="0">
                <a:latin typeface="Cambria" panose="02040503050406030204" pitchFamily="18" charset="0"/>
              </a:rPr>
              <a:t>Středověké dějiny českých a moravských Židů </a:t>
            </a:r>
            <a:br>
              <a:rPr lang="cs-CZ" sz="2800" b="1" u="sng" dirty="0">
                <a:latin typeface="Cambria" panose="02040503050406030204" pitchFamily="18" charset="0"/>
              </a:rPr>
            </a:br>
            <a:br>
              <a:rPr lang="cs-CZ" sz="2800" b="1" u="sng" dirty="0">
                <a:latin typeface="Cambria" panose="02040503050406030204" pitchFamily="18" charset="0"/>
              </a:rPr>
            </a:br>
            <a:r>
              <a:rPr lang="cs-CZ" sz="2800" b="1" i="1" dirty="0">
                <a:latin typeface="Cambria" panose="02040503050406030204" pitchFamily="18" charset="0"/>
              </a:rPr>
              <a:t>vymezení, </a:t>
            </a:r>
            <a:r>
              <a:rPr lang="cs-CZ" sz="2800" b="1" i="1" dirty="0" err="1">
                <a:latin typeface="Cambria" panose="02040503050406030204" pitchFamily="18" charset="0"/>
              </a:rPr>
              <a:t>kontextualizace</a:t>
            </a:r>
            <a:r>
              <a:rPr lang="cs-CZ" sz="2800" b="1" i="1" dirty="0">
                <a:latin typeface="Cambria" panose="02040503050406030204" pitchFamily="18" charset="0"/>
              </a:rPr>
              <a:t> a výzkumné trendy</a:t>
            </a:r>
            <a:endParaRPr lang="cs-CZ" sz="3600" i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659596" y="4031580"/>
            <a:ext cx="6872808" cy="1752600"/>
          </a:xfrm>
        </p:spPr>
        <p:txBody>
          <a:bodyPr>
            <a:normAutofit fontScale="92500" lnSpcReduction="20000"/>
          </a:bodyPr>
          <a:lstStyle/>
          <a:p>
            <a:r>
              <a:rPr lang="cs-CZ" dirty="0">
                <a:latin typeface="Cambria" panose="02040503050406030204" pitchFamily="18" charset="0"/>
              </a:rPr>
              <a:t>Seminář: Základní problémy studia starších dějin I.</a:t>
            </a:r>
          </a:p>
          <a:p>
            <a:r>
              <a:rPr lang="cs-CZ" dirty="0">
                <a:latin typeface="Cambria" panose="02040503050406030204" pitchFamily="18" charset="0"/>
              </a:rPr>
              <a:t>ÚČD FF UK (10.04.2024)</a:t>
            </a:r>
          </a:p>
          <a:p>
            <a:endParaRPr lang="cs-CZ" sz="2000" dirty="0">
              <a:latin typeface="Cambria" panose="02040503050406030204" pitchFamily="18" charset="0"/>
            </a:endParaRPr>
          </a:p>
          <a:p>
            <a:r>
              <a:rPr lang="cs-CZ" sz="2000" dirty="0">
                <a:latin typeface="Cambria" panose="02040503050406030204" pitchFamily="18" charset="0"/>
              </a:rPr>
              <a:t>Daniel</a:t>
            </a:r>
            <a:r>
              <a:rPr lang="cs-CZ" dirty="0">
                <a:latin typeface="Cambria" panose="02040503050406030204" pitchFamily="18" charset="0"/>
              </a:rPr>
              <a:t> </a:t>
            </a:r>
            <a:r>
              <a:rPr lang="cs-CZ" sz="2000" dirty="0">
                <a:latin typeface="Cambria" panose="02040503050406030204" pitchFamily="18" charset="0"/>
              </a:rPr>
              <a:t>Soukup</a:t>
            </a:r>
          </a:p>
          <a:p>
            <a:r>
              <a:rPr lang="cs-CZ" sz="1800" dirty="0">
                <a:latin typeface="Cambria" panose="02040503050406030204" pitchFamily="18" charset="0"/>
              </a:rPr>
              <a:t>Centrum judaistických studií FF UP Olomouc</a:t>
            </a:r>
          </a:p>
          <a:p>
            <a:endParaRPr lang="cs-CZ" sz="2000" dirty="0">
              <a:latin typeface="Cambria" panose="02040503050406030204" pitchFamily="18" charset="0"/>
            </a:endParaRPr>
          </a:p>
          <a:p>
            <a:endParaRPr lang="cs-CZ" sz="2000" dirty="0">
              <a:latin typeface="Cambria" panose="02040503050406030204" pitchFamily="18" charset="0"/>
            </a:endParaRPr>
          </a:p>
          <a:p>
            <a:endParaRPr lang="cs-CZ" sz="28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79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45FEAAF-BF51-C9DF-619E-C7EC4858E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69" t="22899" r="6922" b="23913"/>
          <a:stretch/>
        </p:blipFill>
        <p:spPr>
          <a:xfrm>
            <a:off x="0" y="0"/>
            <a:ext cx="7022957" cy="687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4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8AE586B-5F8D-A924-6FF8-FE64D4CF122E}"/>
              </a:ext>
            </a:extLst>
          </p:cNvPr>
          <p:cNvSpPr txBox="1"/>
          <p:nvPr/>
        </p:nvSpPr>
        <p:spPr>
          <a:xfrm>
            <a:off x="5471666" y="0"/>
            <a:ext cx="6720333" cy="7355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Regionální vymezení očima středověkých Židů (</a:t>
            </a:r>
            <a:r>
              <a:rPr lang="cs-CZ" sz="2400" b="1" i="1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Rišonim</a:t>
            </a:r>
            <a:r>
              <a:rPr lang="cs-CZ" sz="2400" b="1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11.-15. stol.)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Svatá Říše Římská -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Aškenazim</a:t>
            </a: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Aškenáz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Alemania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sz="1600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Sasko, Franky, Švábsko, Durynsko, Bavorsko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Aškelonia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Isklavonia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Kenaan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Ostrich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Majsen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+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Hagar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Loter</a:t>
            </a: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Burgundia</a:t>
            </a: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Lombardia</a:t>
            </a: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Francie –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Carfat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(1306)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Anglie – původně též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Carfatim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(1290)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Iberský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poolostrov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Sfaradim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(Španělsko /1492/, Portugalsko /1496/, Severní Afrika)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Itálie –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Italikim</a:t>
            </a: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Byzantská říše –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Romaniotim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(Řecko)</a:t>
            </a:r>
          </a:p>
          <a:p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Mizrachim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Jehudim</a:t>
            </a:r>
            <a:r>
              <a:rPr lang="cs-CZ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Bavlim</a:t>
            </a: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cs-CZ" dirty="0">
              <a:solidFill>
                <a:srgbClr val="05050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1400" dirty="0">
                <a:solidFill>
                  <a:srgbClr val="05050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Mapa v</a:t>
            </a:r>
            <a:r>
              <a:rPr lang="cs-CZ" sz="14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iz 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Rainer Josef </a:t>
            </a:r>
            <a:r>
              <a:rPr lang="en-US" sz="1400" b="0" i="0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Barzen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“West and East in Ashkenaz in the Time of Judah he-</a:t>
            </a:r>
            <a:r>
              <a:rPr lang="en-US" sz="1400" b="0" i="0" dirty="0" err="1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Ḥasid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,” </a:t>
            </a:r>
            <a:r>
              <a:rPr lang="en-US" sz="1400" b="0" i="1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Jewish History </a:t>
            </a:r>
            <a:r>
              <a:rPr lang="en-US" sz="1400" b="0" i="0" dirty="0">
                <a:solidFill>
                  <a:srgbClr val="050505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34 (2021): 53–81.</a:t>
            </a:r>
            <a:endParaRPr lang="cs-CZ" sz="1400" b="0" i="0" dirty="0">
              <a:solidFill>
                <a:srgbClr val="050505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Obrázek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979D49E0-DBFC-01ED-6A40-C5BD28B05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71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11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niha Kenaanské glosy ve středověkých hebrejských rukopisech s vazbou na  české země - Trh knih - online antikvariát">
            <a:extLst>
              <a:ext uri="{FF2B5EF4-FFF2-40B4-BE49-F238E27FC236}">
                <a16:creationId xmlns:a16="http://schemas.microsoft.com/office/drawing/2014/main" id="{F48B91C3-59FC-6151-AE30-80B20547B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6" y="818001"/>
            <a:ext cx="3231103" cy="489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BDF0B28-777C-1410-FCE9-1F2D276D78E3}"/>
              </a:ext>
            </a:extLst>
          </p:cNvPr>
          <p:cNvSpPr txBox="1"/>
          <p:nvPr/>
        </p:nvSpPr>
        <p:spPr>
          <a:xfrm>
            <a:off x="3883843" y="0"/>
            <a:ext cx="764513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4400" b="1" dirty="0"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כנען</a:t>
            </a:r>
            <a:endParaRPr lang="cs-CZ" sz="4400" b="1" dirty="0">
              <a:latin typeface="David" panose="020E0502060401010101" pitchFamily="34" charset="-79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pPr algn="ctr"/>
            <a:r>
              <a:rPr lang="cs-CZ" sz="2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Kenaan</a:t>
            </a:r>
            <a:endParaRPr lang="cs-CZ" sz="24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cs-CZ" sz="1100" b="1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slovanské země (Čechy, Morava), kvůli spojení slovanských zemí (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Sklavonia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 s otroky (fonetický blízkost slov otrok a Slovan v evropských jazycích i v arabštině; ustáleno již v 10. století (setkáme se i s </a:t>
            </a:r>
            <a:r>
              <a:rPr lang="he-IL" b="1" dirty="0"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בארץ אשכנז בלשון כנען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marL="285750" indent="-285750" algn="just">
              <a:buFontTx/>
              <a:buChar char="-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Benjamin z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Tudely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(2. pol. 12. stol.): „říkají té zemi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Kenaan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protože její obyvatelé prodávají své syny a dcery všem národům“</a:t>
            </a:r>
          </a:p>
          <a:p>
            <a:pPr marL="285750" indent="-285750" algn="just">
              <a:buFontTx/>
              <a:buChar char="-"/>
            </a:pP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 konci 13. století, s ukotvením židovské teritoriální identity, se termín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Kenaan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postupně vytrácí a začínají převažovat místní názvy státních útvarů: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Behem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he-IL" b="1" dirty="0"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בהם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Pejhem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he-IL" b="1" dirty="0"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פיהם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Mehren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Mehrin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-  </a:t>
            </a:r>
            <a:r>
              <a:rPr lang="he-IL" b="1" dirty="0"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מעהרין</a:t>
            </a:r>
            <a:endParaRPr lang="cs-CZ" b="1" dirty="0">
              <a:latin typeface="David" panose="020E0502060401010101" pitchFamily="34" charset="-79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pPr marL="285750" indent="-285750" algn="just">
              <a:buFontTx/>
              <a:buChar char="-"/>
            </a:pPr>
            <a:r>
              <a:rPr lang="cs-CZ" dirty="0"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formování zemských židovstev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09E0B2-7BEA-BC3B-B64E-78BFF44D747B}"/>
              </a:ext>
            </a:extLst>
          </p:cNvPr>
          <p:cNvSpPr txBox="1"/>
          <p:nvPr/>
        </p:nvSpPr>
        <p:spPr>
          <a:xfrm>
            <a:off x="6135412" y="4108990"/>
            <a:ext cx="3141999" cy="2585323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בילחא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– 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b</a:t>
            </a:r>
            <a:r>
              <a:rPr lang="cs-CZ" sz="1800" baseline="30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i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lcha</a:t>
            </a:r>
            <a:endParaRPr lang="cs-CZ" sz="18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גנוי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- 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gnój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(hnůj či hnis)</a:t>
            </a: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יגודא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– 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jagoda</a:t>
            </a:r>
            <a:endParaRPr lang="cs-CZ" sz="18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חבושתישצו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- 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chvoštiščě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(koště)</a:t>
            </a: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ייליטו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– jelito</a:t>
            </a: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קונביצא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– 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konvica</a:t>
            </a:r>
            <a:endParaRPr lang="cs-CZ" sz="18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קופיטו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- kopyto (tedy dřevák)</a:t>
            </a: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סרובדקא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- </a:t>
            </a:r>
            <a:r>
              <a:rPr lang="cs-CZ" sz="1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syrovadka</a:t>
            </a:r>
            <a:endParaRPr lang="cs-CZ" sz="1800" dirty="0">
              <a:solidFill>
                <a:schemeClr val="accent4">
                  <a:lumMod val="20000"/>
                  <a:lumOff val="8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r>
              <a:rPr lang="he-IL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ויש</a:t>
            </a:r>
            <a:r>
              <a:rPr lang="cs-CZ" sz="18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David" panose="020E0502060401010101" pitchFamily="34" charset="-79"/>
              </a:rPr>
              <a:t> - veš </a:t>
            </a:r>
          </a:p>
        </p:txBody>
      </p:sp>
    </p:spTree>
    <p:extLst>
      <p:ext uri="{BB962C8B-B14F-4D97-AF65-F5344CB8AC3E}">
        <p14:creationId xmlns:p14="http://schemas.microsoft.com/office/powerpoint/2010/main" val="15597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767E5D2-BE36-FF47-793E-24653E70A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/>
          <a:stretch/>
        </p:blipFill>
        <p:spPr>
          <a:xfrm>
            <a:off x="1937792" y="0"/>
            <a:ext cx="83164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93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Daniel\Documents\Výuka- semináře\Židovské památky na Moravě\Kam za židovskými památkami\Fotografie z Hugo Golda\Bertold Bretholz.jpg">
            <a:extLst>
              <a:ext uri="{FF2B5EF4-FFF2-40B4-BE49-F238E27FC236}">
                <a16:creationId xmlns:a16="http://schemas.microsoft.com/office/drawing/2014/main" id="{DA2ED414-EBE5-AA26-CDF6-4289CDAFB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41" y="379749"/>
            <a:ext cx="2253806" cy="3549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Daniel\Documents\Výuka- semináře\Židovské památky na Moravě\Kam za židovskými památkami\Fotografie z Hugo Golda\Bohumil Bon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509" y="379749"/>
            <a:ext cx="2877812" cy="3549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Archiv český XLI- Prameny k dějinám Židů v Čechách a na Moravě ve středověku">
            <a:extLst>
              <a:ext uri="{FF2B5EF4-FFF2-40B4-BE49-F238E27FC236}">
                <a16:creationId xmlns:a16="http://schemas.microsoft.com/office/drawing/2014/main" id="{FD3E0B0C-6602-701C-D7A8-422FB1CF6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588" y="3425653"/>
            <a:ext cx="2594043" cy="333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Vybrané hebrejské a jidiš prameny k dějinám židů na Moravě: středověk a  raný novověk. Judaica V">
            <a:extLst>
              <a:ext uri="{FF2B5EF4-FFF2-40B4-BE49-F238E27FC236}">
                <a16:creationId xmlns:a16="http://schemas.microsoft.com/office/drawing/2014/main" id="{7291BCAF-E9A2-4A6E-466A-8643ADC8A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512" y="3411209"/>
            <a:ext cx="2380338" cy="335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aniel\Documents\Výuka- semináře\Židovské památky na Moravě\Kam za židovskými památkami\Fotografie z Hugo Golda\Bondy Dvorský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14" y="145914"/>
            <a:ext cx="2524327" cy="4016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Daniel\Documents\Výuka- semináře\Židovské památky na Moravě\Kam za židovskými památkami\Fotografie z Hugo Golda\Bretholz Prameny k dějinám Židů.bmp">
            <a:extLst>
              <a:ext uri="{FF2B5EF4-FFF2-40B4-BE49-F238E27FC236}">
                <a16:creationId xmlns:a16="http://schemas.microsoft.com/office/drawing/2014/main" id="{E50765B0-93F9-D01A-6B20-65D1E6E3B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721" y="145914"/>
            <a:ext cx="2496737" cy="4016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2C04EADD-9724-C5E9-4680-1D3221304123}"/>
              </a:ext>
            </a:extLst>
          </p:cNvPr>
          <p:cNvSpPr txBox="1"/>
          <p:nvPr/>
        </p:nvSpPr>
        <p:spPr>
          <a:xfrm>
            <a:off x="5378012" y="1415735"/>
            <a:ext cx="15392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Cambria" panose="02040503050406030204" pitchFamily="18" charset="0"/>
                <a:cs typeface="Arial" panose="020B0604020202020204" pitchFamily="34" charset="0"/>
              </a:rPr>
              <a:t>Prameny </a:t>
            </a:r>
          </a:p>
          <a:p>
            <a:endParaRPr lang="cs-CZ" sz="18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0750978-93D3-CAEE-9067-6C3FC8FC507B}"/>
              </a:ext>
            </a:extLst>
          </p:cNvPr>
          <p:cNvSpPr txBox="1"/>
          <p:nvPr/>
        </p:nvSpPr>
        <p:spPr>
          <a:xfrm>
            <a:off x="432063" y="4829175"/>
            <a:ext cx="2667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906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cs-CZ" i="1" dirty="0" err="1">
                <a:latin typeface="Cambria" panose="02040503050406030204" pitchFamily="18" charset="0"/>
                <a:ea typeface="Cambria" panose="02040503050406030204" pitchFamily="18" charset="0"/>
              </a:rPr>
              <a:t>Raffelstettenský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 celní řád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: „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mercatores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id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est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Iudei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...“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8E174E1-0339-E037-356A-0E89A58D3B24}"/>
              </a:ext>
            </a:extLst>
          </p:cNvPr>
          <p:cNvSpPr txBox="1"/>
          <p:nvPr/>
        </p:nvSpPr>
        <p:spPr>
          <a:xfrm>
            <a:off x="8896350" y="4829175"/>
            <a:ext cx="29984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latin typeface="Cambria" panose="02040503050406030204" pitchFamily="18" charset="0"/>
                <a:ea typeface="Cambria" panose="02040503050406030204" pitchFamily="18" charset="0"/>
              </a:rPr>
              <a:t>1067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cs-CZ" i="1" dirty="0" err="1">
                <a:latin typeface="Cambria" panose="02040503050406030204" pitchFamily="18" charset="0"/>
                <a:ea typeface="Cambria" panose="02040503050406030204" pitchFamily="18" charset="0"/>
              </a:rPr>
              <a:t>Chronica</a:t>
            </a:r>
            <a:r>
              <a:rPr lang="cs-CZ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i="1" dirty="0" err="1">
                <a:latin typeface="Cambria" panose="02040503050406030204" pitchFamily="18" charset="0"/>
                <a:ea typeface="Cambria" panose="02040503050406030204" pitchFamily="18" charset="0"/>
              </a:rPr>
              <a:t>Boemorum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: „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Podiuin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dictum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conditore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suo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Poduia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Iudeo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sed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postea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dirty="0" err="1">
                <a:latin typeface="Cambria" panose="02040503050406030204" pitchFamily="18" charset="0"/>
                <a:ea typeface="Cambria" panose="02040503050406030204" pitchFamily="18" charset="0"/>
              </a:rPr>
              <a:t>catholico</a:t>
            </a:r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...“</a:t>
            </a:r>
          </a:p>
        </p:txBody>
      </p:sp>
    </p:spTree>
    <p:extLst>
      <p:ext uri="{BB962C8B-B14F-4D97-AF65-F5344CB8AC3E}">
        <p14:creationId xmlns:p14="http://schemas.microsoft.com/office/powerpoint/2010/main" val="3252321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071EFB7-5CC3-86F7-06DC-662173F0D0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9050"/>
          <a:stretch/>
        </p:blipFill>
        <p:spPr>
          <a:xfrm>
            <a:off x="366597" y="0"/>
            <a:ext cx="11458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E9D504D-EC3B-D0D7-191C-DC035601BC75}"/>
              </a:ext>
            </a:extLst>
          </p:cNvPr>
          <p:cNvSpPr txBox="1"/>
          <p:nvPr/>
        </p:nvSpPr>
        <p:spPr>
          <a:xfrm>
            <a:off x="141190" y="281075"/>
            <a:ext cx="8269385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b="1" dirty="0">
                <a:latin typeface="Cambria" panose="02040503050406030204" pitchFamily="18" charset="0"/>
                <a:cs typeface="Arial" panose="020B0604020202020204" pitchFamily="34" charset="0"/>
              </a:rPr>
              <a:t>Témata tradičního a současného výzkumu</a:t>
            </a:r>
          </a:p>
          <a:p>
            <a:endParaRPr lang="cs-CZ" sz="24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Jaké jsou charakteristické znaky tradiční židovské historiografie a jaké měly/mají vliv na bádání o českých a moravských Židech?</a:t>
            </a:r>
          </a:p>
          <a:p>
            <a:endParaRPr lang="cs-CZ" sz="24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Leidensgeschichte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Lachrymose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conception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of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Jewish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history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- dějiny pronásledování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 vs. 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idealizace, harmonizace, intelektuální rezistence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cs-CZ" sz="20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Nepřátelství vůči Židům: konstanta židovských dějin</a:t>
            </a:r>
          </a:p>
          <a:p>
            <a:pPr lvl="1" algn="just"/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František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Graus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(1921-1989): „Každý, kdo chce psát po událostech let 1933–1945 o židovských dějinách, píše – nebo by alespoň psáti měl – jako by na něj hleděly oči miliónů zavražděných, nevinných obětí, od kojenců sotva se </a:t>
            </a:r>
            <a:r>
              <a:rPr lang="cs-CZ" sz="2000" dirty="0" err="1">
                <a:latin typeface="Cambria" panose="02040503050406030204" pitchFamily="18" charset="0"/>
                <a:cs typeface="Arial" panose="020B0604020202020204" pitchFamily="34" charset="0"/>
              </a:rPr>
              <a:t>narodivších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 až po starce stojící nad hrobem. Masové vraždění, jemuž padly za oběť milióny lidí, zůstává otřesným faktem naší současnosti, který nelze ani zamlčet ani obejít.“ (ČČH 5, 1969)</a:t>
            </a:r>
          </a:p>
          <a:p>
            <a:endParaRPr lang="cs-CZ" sz="24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52515D-BD1B-ED2E-3475-75E6B02CC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3923" y="2998585"/>
            <a:ext cx="2666114" cy="3724096"/>
          </a:xfrm>
          <a:prstGeom prst="rect">
            <a:avLst/>
          </a:prstGeom>
        </p:spPr>
      </p:pic>
      <p:pic>
        <p:nvPicPr>
          <p:cNvPr id="4102" name="Picture 6" descr="František Graus - Buchenwald Memorial">
            <a:extLst>
              <a:ext uri="{FF2B5EF4-FFF2-40B4-BE49-F238E27FC236}">
                <a16:creationId xmlns:a16="http://schemas.microsoft.com/office/drawing/2014/main" id="{BD582FDD-2268-A7F1-D6A5-D46C1824A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849" y="281075"/>
            <a:ext cx="3486961" cy="24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039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90903BD0-B692-17B5-0DB2-A2F861B264ED}"/>
              </a:ext>
            </a:extLst>
          </p:cNvPr>
          <p:cNvSpPr txBox="1"/>
          <p:nvPr/>
        </p:nvSpPr>
        <p:spPr>
          <a:xfrm>
            <a:off x="2619375" y="167907"/>
            <a:ext cx="8763000" cy="687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latin typeface="Cambria" panose="02040503050406030204" pitchFamily="18" charset="0"/>
                <a:cs typeface="Arial" panose="020B0604020202020204" pitchFamily="34" charset="0"/>
              </a:rPr>
              <a:t>Témata tradičního a současného výzkumu</a:t>
            </a:r>
          </a:p>
          <a:p>
            <a:endParaRPr lang="cs-CZ" sz="20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Idealizace</a:t>
            </a:r>
          </a:p>
          <a:p>
            <a:pPr algn="just"/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Roman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Jakobson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(1896-1982): „Vždyť tento národ nikdy v dějinách nikoho – žádný jiný národ – neutlačoval. A ti, kdo byli vždycky a všude utlačováni – Židé –, tu nebyli zbaveni, pokud zemi vládli domácí vládci, své důstojnosti. Před tisíci lety přijala tato země snad jako jediná v Evropě přátelsky židovské obyvatele. I když mluvili jiným jazykem a měli jiné zvyky, podala jim svou ruku a oni – věřte mně – na to nikdy nezapomněli.“ (přednáška na sympoziu o Konstantinu Filozofovi, 1969)</a:t>
            </a:r>
          </a:p>
          <a:p>
            <a:pPr algn="just"/>
            <a:endParaRPr lang="cs-CZ" sz="20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endParaRPr lang="cs-CZ" sz="2000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František Dvorský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 (1839-1907): „Štvaný, pronásledovaný Žid nebyl v Českých zemích považován jako kletbou </a:t>
            </a:r>
            <a:r>
              <a:rPr lang="cs-CZ" sz="2000" dirty="0" err="1">
                <a:latin typeface="Cambria" panose="02040503050406030204" pitchFamily="18" charset="0"/>
                <a:cs typeface="Arial" panose="020B0604020202020204" pitchFamily="34" charset="0"/>
              </a:rPr>
              <a:t>stížený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 člověk, jako vyvrhel lidstva, za jakéhož u mnohých jiných národů </a:t>
            </a:r>
            <a:r>
              <a:rPr lang="cs-CZ" sz="2000" dirty="0" err="1">
                <a:latin typeface="Cambria" panose="02040503050406030204" pitchFamily="18" charset="0"/>
                <a:cs typeface="Arial" panose="020B0604020202020204" pitchFamily="34" charset="0"/>
              </a:rPr>
              <a:t>držán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: v Čechách přána mu svoboda, aby zřídil svou zvláštní obec, spravoval se svými souvěrci jako s představenými; ve veřejném životě chráněn jako statní zákonem (…). Dominikáni ve svých kázáních bouřili svět proti husitským Čechům a jich přátelům Židům, mezi nimiž nebylo nějakých vážnějších nepřátelství, ačkoli Husité proti židovské lichvě nemálo horlili a také proto domy jich vyplenili.“</a:t>
            </a:r>
          </a:p>
          <a:p>
            <a:pPr algn="just"/>
            <a:r>
              <a:rPr lang="cs-CZ" sz="19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18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FBF5299-B8E4-16B0-FC52-898B6E26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93953"/>
            <a:ext cx="2144744" cy="316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František Dvorský – dle fotografie J. Tomáše v Praze nakreslil Jos. Mukařovský">
            <a:extLst>
              <a:ext uri="{FF2B5EF4-FFF2-40B4-BE49-F238E27FC236}">
                <a16:creationId xmlns:a16="http://schemas.microsoft.com/office/drawing/2014/main" id="{7534D3D6-EF70-20CE-65E4-8FC3270EA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69" y="3733800"/>
            <a:ext cx="2166625" cy="281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376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91EF2A83-FE30-5CEF-74CE-F759A0253311}"/>
              </a:ext>
            </a:extLst>
          </p:cNvPr>
          <p:cNvSpPr txBox="1"/>
          <p:nvPr/>
        </p:nvSpPr>
        <p:spPr>
          <a:xfrm>
            <a:off x="146817" y="221430"/>
            <a:ext cx="667505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Jaké trendy lze očekávat v současné </a:t>
            </a:r>
            <a:r>
              <a:rPr lang="cs-CZ" sz="2000" b="1" dirty="0" err="1">
                <a:latin typeface="Cambria" panose="02040503050406030204" pitchFamily="18" charset="0"/>
                <a:cs typeface="Arial" panose="020B0604020202020204" pitchFamily="34" charset="0"/>
              </a:rPr>
              <a:t>judeomedievistice</a:t>
            </a:r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endParaRPr lang="cs-CZ" sz="12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err="1">
                <a:latin typeface="Cambria" panose="02040503050406030204" pitchFamily="18" charset="0"/>
                <a:cs typeface="Arial" panose="020B0604020202020204" pitchFamily="34" charset="0"/>
              </a:rPr>
              <a:t>mikrohistorie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, zkoumání židovské každodennosti (</a:t>
            </a:r>
            <a:r>
              <a:rPr lang="cs-CZ" sz="2000" dirty="0" err="1">
                <a:latin typeface="Cambria" panose="02040503050406030204" pitchFamily="18" charset="0"/>
                <a:cs typeface="Arial" panose="020B0604020202020204" pitchFamily="34" charset="0"/>
              </a:rPr>
              <a:t>Alltagsgeschichte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vliv křesťanské kultury na židovskou (výzkum hmotné kultury, náboženských praktik apod.) + zkoumání vzájemných interakcí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využívání nových pramenů respektive kladení nových otázek těmto pramenům (responzivní literatura)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výzkum </a:t>
            </a:r>
            <a:r>
              <a:rPr lang="cs-CZ" sz="2000" dirty="0" err="1">
                <a:latin typeface="Cambria" panose="02040503050406030204" pitchFamily="18" charset="0"/>
                <a:cs typeface="Arial" panose="020B0604020202020204" pitchFamily="34" charset="0"/>
              </a:rPr>
              <a:t>marginalizovaných</a:t>
            </a: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 skupin a témat (ženy, lidé na kraji židovské komunity – konverze, kriminalita)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cs typeface="Arial" panose="020B0604020202020204" pitchFamily="34" charset="0"/>
              </a:rPr>
              <a:t>archeologický a forenzní výzkum</a:t>
            </a:r>
          </a:p>
        </p:txBody>
      </p:sp>
      <p:pic>
        <p:nvPicPr>
          <p:cNvPr id="6146" name="Picture 2" descr="Words of Power">
            <a:extLst>
              <a:ext uri="{FF2B5EF4-FFF2-40B4-BE49-F238E27FC236}">
                <a16:creationId xmlns:a16="http://schemas.microsoft.com/office/drawing/2014/main" id="{E3478DC5-C6B6-25CD-B245-E1E4F22148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5217" r="10500" b="3802"/>
          <a:stretch/>
        </p:blipFill>
        <p:spPr bwMode="auto">
          <a:xfrm>
            <a:off x="9465877" y="102869"/>
            <a:ext cx="264400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abbi Meir of Rothenburg and the Foundation of Jewish Political Thought by  Joseph Isaac Lifshitz | Goodreads">
            <a:extLst>
              <a:ext uri="{FF2B5EF4-FFF2-40B4-BE49-F238E27FC236}">
                <a16:creationId xmlns:a16="http://schemas.microsoft.com/office/drawing/2014/main" id="{3FA01966-FE41-01A5-280E-C2E9A54CB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016" y="338864"/>
            <a:ext cx="2000364" cy="303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Obrazy zášti | DĚJINY UMĚNÍ | Knihkupectví Juditina věž">
            <a:extLst>
              <a:ext uri="{FF2B5EF4-FFF2-40B4-BE49-F238E27FC236}">
                <a16:creationId xmlns:a16="http://schemas.microsoft.com/office/drawing/2014/main" id="{73941F42-B999-7E86-F7F7-C27B4E751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96" y="3605715"/>
            <a:ext cx="2388756" cy="303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racticing Piety In Medieval Ashkenaz - (jewish Culture And Contexts) By Elisheva  Baumgarten (paperback) : Target">
            <a:extLst>
              <a:ext uri="{FF2B5EF4-FFF2-40B4-BE49-F238E27FC236}">
                <a16:creationId xmlns:a16="http://schemas.microsoft.com/office/drawing/2014/main" id="{8D5A31E7-EE09-7BA7-4A9A-91EAF60A10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r="16750"/>
          <a:stretch/>
        </p:blipFill>
        <p:spPr bwMode="auto">
          <a:xfrm>
            <a:off x="7022016" y="4076364"/>
            <a:ext cx="1700786" cy="257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In and Out, Between and Beyond: Jewish Daily Life in Medieval Europe (eds.  Elisheva Baumgarten and Ido Noy)">
            <a:extLst>
              <a:ext uri="{FF2B5EF4-FFF2-40B4-BE49-F238E27FC236}">
                <a16:creationId xmlns:a16="http://schemas.microsoft.com/office/drawing/2014/main" id="{B2DD215F-B8AF-523E-5B15-A852291F6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20" y="3824647"/>
            <a:ext cx="2000364" cy="2828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2" name="Picture 18" descr="Jews and Crime in Medieval Europe (Title Not in Series): 9780814348239:  Shoham-Steiner, Ephraim: Books - Amazon.com">
            <a:extLst>
              <a:ext uri="{FF2B5EF4-FFF2-40B4-BE49-F238E27FC236}">
                <a16:creationId xmlns:a16="http://schemas.microsoft.com/office/drawing/2014/main" id="{274784F9-F4EF-80E9-2C29-4A530A031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64" y="4177531"/>
            <a:ext cx="1640390" cy="245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After the Black Death: Plague and Commemoration Among Iberian Jews (The  Middle Ages Series): Einbinder, Susan L.: 9780812250312: Amazon.com: Books">
            <a:extLst>
              <a:ext uri="{FF2B5EF4-FFF2-40B4-BE49-F238E27FC236}">
                <a16:creationId xmlns:a16="http://schemas.microsoft.com/office/drawing/2014/main" id="{1A4C639B-F963-E061-56A0-5BF5BF37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92" y="4177531"/>
            <a:ext cx="1640390" cy="248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12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6179CB7-E8C0-F989-1C71-EE02B5365D49}"/>
              </a:ext>
            </a:extLst>
          </p:cNvPr>
          <p:cNvSpPr txBox="1"/>
          <p:nvPr/>
        </p:nvSpPr>
        <p:spPr>
          <a:xfrm>
            <a:off x="3144539" y="382982"/>
            <a:ext cx="93701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</a:rPr>
              <a:t>Počátky židovské diaspory v Evropě</a:t>
            </a:r>
          </a:p>
          <a:p>
            <a:endParaRPr lang="cs-CZ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Časové vymezení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Prostorové vymezení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Prameny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latin typeface="Cambria" panose="02040503050406030204" pitchFamily="18" charset="0"/>
                <a:ea typeface="Cambria" panose="02040503050406030204" pitchFamily="18" charset="0"/>
              </a:rPr>
              <a:t>Témata současného výzkumu</a:t>
            </a:r>
          </a:p>
        </p:txBody>
      </p:sp>
      <p:pic>
        <p:nvPicPr>
          <p:cNvPr id="1028" name="Picture 4" descr="Pod křížem a půlměsícem | Albatrosmedia.cz">
            <a:extLst>
              <a:ext uri="{FF2B5EF4-FFF2-40B4-BE49-F238E27FC236}">
                <a16:creationId xmlns:a16="http://schemas.microsoft.com/office/drawing/2014/main" id="{87214397-6B1D-4C2B-CDC0-0461555FE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2896951" cy="440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Židovská menšina v dějinách - Ernst Schulin | Databáze knih">
            <a:extLst>
              <a:ext uri="{FF2B5EF4-FFF2-40B4-BE49-F238E27FC236}">
                <a16:creationId xmlns:a16="http://schemas.microsoft.com/office/drawing/2014/main" id="{E4FAE9EB-BF77-051D-77E9-2B6D8D3F3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81" y="4497854"/>
            <a:ext cx="1595081" cy="228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A History of the Jewish People: 9780674397316: Haim Hillel Ben-Sasson:  Books - Amazon.com">
            <a:extLst>
              <a:ext uri="{FF2B5EF4-FFF2-40B4-BE49-F238E27FC236}">
                <a16:creationId xmlns:a16="http://schemas.microsoft.com/office/drawing/2014/main" id="{6C399363-8C27-D631-37E0-FA26892A9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87" y="3339226"/>
            <a:ext cx="2382712" cy="351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egional Identities and Cultures of Medieval Jews (The Littman Library of  Jewish Civilization)">
            <a:extLst>
              <a:ext uri="{FF2B5EF4-FFF2-40B4-BE49-F238E27FC236}">
                <a16:creationId xmlns:a16="http://schemas.microsoft.com/office/drawing/2014/main" id="{C817D5AA-B129-71B2-6DBF-D8BF20E40F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539" y="3275224"/>
            <a:ext cx="2382712" cy="358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Židé středověkého západního křesťanského světa 1000–1500 — Nakladatelství  Argo">
            <a:extLst>
              <a:ext uri="{FF2B5EF4-FFF2-40B4-BE49-F238E27FC236}">
                <a16:creationId xmlns:a16="http://schemas.microsoft.com/office/drawing/2014/main" id="{E0244DD0-166B-530F-C5F0-D136DD68C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87" y="2393004"/>
            <a:ext cx="3276514" cy="450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614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95D33AB-87A3-D147-ED4F-EFBADCF857F4}"/>
              </a:ext>
            </a:extLst>
          </p:cNvPr>
          <p:cNvSpPr txBox="1"/>
          <p:nvPr/>
        </p:nvSpPr>
        <p:spPr>
          <a:xfrm>
            <a:off x="401900" y="972080"/>
            <a:ext cx="794506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32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Počátky židovské diaspory v Evropě</a:t>
            </a:r>
          </a:p>
          <a:p>
            <a:endParaRPr lang="cs-CZ" sz="24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cs-CZ" sz="2800" b="1" dirty="0">
                <a:latin typeface="Cambria" panose="02040503050406030204" pitchFamily="18" charset="0"/>
                <a:cs typeface="Arial" panose="020B0604020202020204" pitchFamily="34" charset="0"/>
              </a:rPr>
              <a:t>Časové vymezení: </a:t>
            </a:r>
          </a:p>
          <a:p>
            <a:endParaRPr lang="cs-CZ" sz="24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Co je středověk?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Kdy začíná?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Kdy končí?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Je vymezení evropského středověku univerzální?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latin typeface="Cambria" panose="02040503050406030204" pitchFamily="18" charset="0"/>
                <a:cs typeface="Arial" panose="020B0604020202020204" pitchFamily="34" charset="0"/>
              </a:rPr>
              <a:t>Platí toto vymezení i pro židovskou komunitu?</a:t>
            </a:r>
            <a:endParaRPr lang="cs-CZ" sz="2400" dirty="0"/>
          </a:p>
        </p:txBody>
      </p:sp>
      <p:pic>
        <p:nvPicPr>
          <p:cNvPr id="2054" name="Picture 6" descr="Tradition and crisis: Jewish society at the end of the Middle Ages">
            <a:extLst>
              <a:ext uri="{FF2B5EF4-FFF2-40B4-BE49-F238E27FC236}">
                <a16:creationId xmlns:a16="http://schemas.microsoft.com/office/drawing/2014/main" id="{CCAEFD34-6B3C-DB2B-A13D-1B4648DAB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5" y="620218"/>
            <a:ext cx="3554475" cy="56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566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>
            <a:extLst>
              <a:ext uri="{FF2B5EF4-FFF2-40B4-BE49-F238E27FC236}">
                <a16:creationId xmlns:a16="http://schemas.microsoft.com/office/drawing/2014/main" id="{496E88DB-D766-A9C4-125E-0749E1FF0232}"/>
              </a:ext>
            </a:extLst>
          </p:cNvPr>
          <p:cNvSpPr txBox="1"/>
          <p:nvPr/>
        </p:nvSpPr>
        <p:spPr>
          <a:xfrm>
            <a:off x="371657" y="450481"/>
            <a:ext cx="7266561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latin typeface="Cambria" panose="02040503050406030204" pitchFamily="18" charset="0"/>
                <a:ea typeface="Cambria" panose="02040503050406030204" pitchFamily="18" charset="0"/>
              </a:rPr>
              <a:t>Počátky židovské diaspory v Evropě</a:t>
            </a:r>
          </a:p>
          <a:p>
            <a:endParaRPr lang="cs-CZ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400" b="1" dirty="0">
                <a:latin typeface="Cambria" panose="02040503050406030204" pitchFamily="18" charset="0"/>
                <a:ea typeface="Cambria" panose="02040503050406030204" pitchFamily="18" charset="0"/>
              </a:rPr>
              <a:t>Časové vymezení: Teologická koncepce dějin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Křesťanské dějiny spásy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Prvotní hřích – Život a Smrt Ježíše – Vzkříšení – Zboření Chrámu – Druhý Příchod (konečné vykoupení)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Židovský exkluzivistický univerzalismus</a:t>
            </a:r>
          </a:p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     Pád člověka (kosmické drama) – </a:t>
            </a:r>
            <a:r>
              <a:rPr lang="cs-CZ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galut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mezi </a:t>
            </a:r>
            <a:r>
              <a:rPr lang="cs-CZ" sz="2000" i="1" dirty="0" err="1">
                <a:latin typeface="Cambria" panose="02040503050406030204" pitchFamily="18" charset="0"/>
                <a:ea typeface="Cambria" panose="02040503050406030204" pitchFamily="18" charset="0"/>
              </a:rPr>
              <a:t>umot</a:t>
            </a:r>
            <a:r>
              <a:rPr lang="cs-CZ" sz="2000" i="1" dirty="0">
                <a:latin typeface="Cambria" panose="02040503050406030204" pitchFamily="18" charset="0"/>
                <a:ea typeface="Cambria" panose="02040503050406030204" pitchFamily="18" charset="0"/>
              </a:rPr>
              <a:t> olam 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geula</a:t>
            </a:r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     Nauka čtyř říší (Daniel 7: 2-7)</a:t>
            </a:r>
          </a:p>
          <a:p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Babylonie (síla ducha –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koach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nafši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Persie (síla těla –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koach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gufani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Řecko (síla rozumu –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koach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sichli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Řím  (integrační síla –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koach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mešutaf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Křesťanské říše (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Edom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Islámské říše(</a:t>
            </a:r>
            <a:r>
              <a:rPr lang="cs-CZ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Jišmael</a:t>
            </a:r>
            <a:r>
              <a:rPr lang="cs-CZ" sz="20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2"/>
            <a:endParaRPr lang="cs-C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cs-CZ" dirty="0">
                <a:latin typeface="Cambria" panose="02040503050406030204" pitchFamily="18" charset="0"/>
                <a:ea typeface="Cambria" panose="02040503050406030204" pitchFamily="18" charset="0"/>
              </a:rPr>
              <a:t>Podobný model se objevuje jak v Talmudu, tak v učení církevních otců.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2DF9527-FE76-2C25-F378-78FBD6E36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73" y="-6540"/>
            <a:ext cx="441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1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1C4807F-8F17-BB96-FDC9-AD60055E5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6B4410B-F138-CA25-7935-2908D58530C3}"/>
              </a:ext>
            </a:extLst>
          </p:cNvPr>
          <p:cNvSpPr txBox="1"/>
          <p:nvPr/>
        </p:nvSpPr>
        <p:spPr>
          <a:xfrm>
            <a:off x="5192314" y="4426565"/>
            <a:ext cx="609442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Počátky židovské diaspory v Evropě</a:t>
            </a:r>
          </a:p>
          <a:p>
            <a:endParaRPr lang="cs-CZ" sz="18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Cambria" panose="02040503050406030204" pitchFamily="18" charset="0"/>
                <a:cs typeface="Arial" panose="020B0604020202020204" pitchFamily="34" charset="0"/>
              </a:rPr>
              <a:t>2. Prostorové vymezení</a:t>
            </a:r>
          </a:p>
          <a:p>
            <a:endParaRPr lang="cs-CZ" sz="1800" b="1" dirty="0"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cs typeface="Arial" panose="020B0604020202020204" pitchFamily="34" charset="0"/>
              </a:rPr>
              <a:t>Co je středověký západní křesťanský svět</a:t>
            </a:r>
            <a:r>
              <a:rPr lang="cs-CZ" sz="1800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>
                <a:latin typeface="Cambria" panose="02040503050406030204" pitchFamily="18" charset="0"/>
                <a:cs typeface="Arial" panose="020B0604020202020204" pitchFamily="34" charset="0"/>
              </a:rPr>
              <a:t>Co je diaspora/</a:t>
            </a:r>
            <a:r>
              <a:rPr lang="cs-CZ" dirty="0" err="1">
                <a:latin typeface="Cambria" panose="02040503050406030204" pitchFamily="18" charset="0"/>
                <a:cs typeface="Arial" panose="020B0604020202020204" pitchFamily="34" charset="0"/>
              </a:rPr>
              <a:t>galut</a:t>
            </a:r>
            <a:r>
              <a:rPr lang="cs-CZ" dirty="0"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Cambria" panose="02040503050406030204" pitchFamily="18" charset="0"/>
                <a:cs typeface="Arial" panose="020B0604020202020204" pitchFamily="34" charset="0"/>
              </a:rPr>
              <a:t>Europocentrismus</a:t>
            </a:r>
            <a:r>
              <a:rPr lang="cs-CZ" sz="1800" dirty="0">
                <a:latin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cs-CZ" sz="1800" dirty="0" err="1">
                <a:latin typeface="Cambria" panose="02040503050406030204" pitchFamily="18" charset="0"/>
                <a:cs typeface="Arial" panose="020B0604020202020204" pitchFamily="34" charset="0"/>
              </a:rPr>
              <a:t>Aškenazocentrismus</a:t>
            </a:r>
            <a:r>
              <a:rPr lang="cs-CZ" sz="1800" dirty="0"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>
                <a:latin typeface="Cambria" panose="02040503050406030204" pitchFamily="18" charset="0"/>
                <a:cs typeface="Arial" panose="020B0604020202020204" pitchFamily="34" charset="0"/>
              </a:rPr>
              <a:t>Etnické </a:t>
            </a:r>
            <a:r>
              <a:rPr lang="cs-CZ" dirty="0">
                <a:latin typeface="Cambria" panose="02040503050406030204" pitchFamily="18" charset="0"/>
                <a:cs typeface="Arial" panose="020B0604020202020204" pitchFamily="34" charset="0"/>
              </a:rPr>
              <a:t>hranice židovských komunit</a:t>
            </a:r>
            <a:endParaRPr lang="cs-CZ" sz="1800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466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1F90C08-7160-BA31-E757-A6C512075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0"/>
            <a:ext cx="10194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91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xternal-preview.redd.it/LqJgiQ4rGnpULEKdJlYBR7t_4SzihuChckKKu7VXpic.jpg?auto=webp&amp;s=c90972a4368c3f5deca9820f9226c0066f01b5f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2" y="2"/>
            <a:ext cx="9143999" cy="693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816" t="22928" r="8451" b="19750"/>
          <a:stretch>
            <a:fillRect/>
          </a:stretch>
        </p:blipFill>
        <p:spPr bwMode="auto">
          <a:xfrm>
            <a:off x="-102368" y="-13625"/>
            <a:ext cx="7215206" cy="68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2C26A3B-C8EE-27A9-3581-C6AA5E33C46D}"/>
              </a:ext>
            </a:extLst>
          </p:cNvPr>
          <p:cNvSpPr txBox="1"/>
          <p:nvPr/>
        </p:nvSpPr>
        <p:spPr>
          <a:xfrm>
            <a:off x="7369478" y="5013753"/>
            <a:ext cx="46420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Michael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Toch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„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Formation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a Diaspora: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Settlement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of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Jews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cs-CZ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the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Medieval German Reich,”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Aschkenaz</a:t>
            </a:r>
            <a:r>
              <a:rPr lang="cs-CZ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Zeitschrift</a:t>
            </a:r>
            <a:r>
              <a:rPr lang="cs-CZ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für</a:t>
            </a:r>
            <a:r>
              <a:rPr lang="cs-CZ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Geschichteund</a:t>
            </a:r>
            <a:r>
              <a:rPr lang="cs-CZ" sz="1800" i="1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Kultur der </a:t>
            </a:r>
            <a:r>
              <a:rPr lang="cs-CZ" sz="1800" i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Juden</a:t>
            </a:r>
            <a:r>
              <a:rPr lang="cs-CZ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7/1997, s. 55-78.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6E16C0-F316-41DE-2345-321A8846CA98}"/>
              </a:ext>
            </a:extLst>
          </p:cNvPr>
          <p:cNvSpPr txBox="1"/>
          <p:nvPr/>
        </p:nvSpPr>
        <p:spPr>
          <a:xfrm>
            <a:off x="6617376" y="366919"/>
            <a:ext cx="6146276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Šu"m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he-IL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ea typeface="Cambria" panose="02040503050406030204" pitchFamily="18" charset="0"/>
                <a:cs typeface="David" panose="020E0502060401010101" pitchFamily="34" charset="-79"/>
              </a:rPr>
              <a:t>שו"ם</a:t>
            </a:r>
            <a:endParaRPr lang="cs-CZ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ea typeface="Cambria" panose="02040503050406030204" pitchFamily="18" charset="0"/>
              <a:cs typeface="David" panose="020E0502060401010101" pitchFamily="34" charset="-79"/>
            </a:endParaRP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Špýr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Worms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a Mohuč</a:t>
            </a:r>
          </a:p>
        </p:txBody>
      </p:sp>
      <p:pic>
        <p:nvPicPr>
          <p:cNvPr id="5" name="Picture 2" descr="C:\Users\Daniel\Desktop\Přednáška v BRNKu\rashimap_large.jpg">
            <a:extLst>
              <a:ext uri="{FF2B5EF4-FFF2-40B4-BE49-F238E27FC236}">
                <a16:creationId xmlns:a16="http://schemas.microsoft.com/office/drawing/2014/main" id="{0CCA79C9-C06F-A194-5E44-E28DF26B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213" y="2594122"/>
            <a:ext cx="4056433" cy="2281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33B1756-54C4-0C1F-6382-E67E3F202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87" t="22652" r="7523" b="23913"/>
          <a:stretch/>
        </p:blipFill>
        <p:spPr>
          <a:xfrm>
            <a:off x="0" y="367748"/>
            <a:ext cx="6243683" cy="61225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9DD6312-031F-9E8F-BE20-636D71E0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4" t="22900" r="6877" b="23337"/>
          <a:stretch/>
        </p:blipFill>
        <p:spPr>
          <a:xfrm>
            <a:off x="5986669" y="367748"/>
            <a:ext cx="6354111" cy="61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7035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987</Words>
  <Application>Microsoft Office PowerPoint</Application>
  <PresentationFormat>Širokoúhlá obrazovka</PresentationFormat>
  <Paragraphs>118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Courier New</vt:lpstr>
      <vt:lpstr>David</vt:lpstr>
      <vt:lpstr>Wingdings</vt:lpstr>
      <vt:lpstr>Motiv Office</vt:lpstr>
      <vt:lpstr>Erec Kenaan, medinat Behem, medinat Mehrin  Středověké dějiny českých a moravských Židů   vymezení, kontextualizace a výzkumné trendy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Soukup Daniel</dc:creator>
  <cp:lastModifiedBy>Soukup Daniel</cp:lastModifiedBy>
  <cp:revision>15</cp:revision>
  <dcterms:created xsi:type="dcterms:W3CDTF">2023-09-26T18:18:38Z</dcterms:created>
  <dcterms:modified xsi:type="dcterms:W3CDTF">2024-04-09T14:14:01Z</dcterms:modified>
</cp:coreProperties>
</file>