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66" r:id="rId5"/>
    <p:sldId id="267" r:id="rId6"/>
    <p:sldId id="259" r:id="rId7"/>
    <p:sldId id="257" r:id="rId8"/>
    <p:sldId id="260" r:id="rId9"/>
    <p:sldId id="269" r:id="rId10"/>
    <p:sldId id="270" r:id="rId11"/>
    <p:sldId id="265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>
        <p:scale>
          <a:sx n="83" d="100"/>
          <a:sy n="83" d="100"/>
        </p:scale>
        <p:origin x="-126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EFBD-F9AE-40B2-9056-B8BB02A6D9B7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A974-5390-47E3-8CC4-C0403FBB8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9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A974-5390-47E3-8CC4-C0403FBB80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71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56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71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2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8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1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4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0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99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F56C-D064-4A63-A85E-2F4031AD14A3}" type="datetimeFigureOut">
              <a:rPr lang="cs-CZ" smtClean="0"/>
              <a:t>25. 2. 2016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C0B1-E310-4C14-B0F1-C1385F94CB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60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280920" cy="2907754"/>
          </a:xfrm>
        </p:spPr>
        <p:txBody>
          <a:bodyPr>
            <a:normAutofit/>
          </a:bodyPr>
          <a:lstStyle/>
          <a:p>
            <a:pPr lvl="0" algn="l"/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Výtvarná výchova v systému všeobecného vzdělávání, její cíle, učivo a výstupy. </a:t>
            </a:r>
            <a:b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Související obory. Vizuální kultura. Interdisciplinární vztahy výtvarné výchovy a jiných předmětů. </a:t>
            </a:r>
            <a:b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Ostatní tvořivě výrazové disciplíny.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8092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dirty="0" smtClean="0"/>
              <a:t>Cíle, učivo, kompetence, očekávané výstupy, vizuální kultura, interdisciplinarita, integrovaná výuka, projektové vyučování, průřezové téma, tvořivost, kreativita, hra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8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Vizuální gramotnost</a:t>
            </a:r>
            <a:b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„schopnost </a:t>
            </a: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vyvodit význam z vizuálních obrazů“</a:t>
            </a: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ramotný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člověk je schopen s porozuměním přečíst a napsat krátkou jednoduchou výpověď o svém každodenním životě“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(UNESCO 1958)</a:t>
            </a:r>
          </a:p>
          <a:p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„Gramotnost je schopnost rozpoznat, porozumět, interpretovat, tvořit, komunikovat a počítat pomocí psaných a tištěných materiálů spojených s rozmanitými kontexty. Gramotnost zahrnuje souvislé učení umožňující jedinci dosažení jeho cílů, obohacení znalostí a potenciálu a plnou účast na životě komunity a širší společnosti.“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(UNESCO 2004)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„Mnohočetné gramotnosti s důrazem na funkční gramotnost vizuální a sociální, kritické reflexivní myšlení, to jsou způsobilosti nutné pro porozumění komunikačním výměnám v soustavách vizuálních jazyků a také pro porozumění vztahům a e existenciálním kontroversím současného „přirozeného“ světa.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Fulková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2013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cs-CZ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Domény výtvarného umění, výtvarná kultura a vizuální kultura v tomto modelu představují rozšiřující se zájem výtvarné výchovy o prostor zájmu. Tradičně pojatá výtvarná výchova se věnovala především vztahům k výtvarnému umění, resp. k výtvarné kultuře, do které byly zahrnovány i artefakty lidového umění, užité tvorby a všednodenní estetiky. Jednou ze současných výzev výtvarné výchovy je právě </a:t>
            </a: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rozšíření zájmu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oblast vizuální kultury, včetně projevů kreativního průmyslu, mediální komunikace a reklamy…(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Vančát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2003)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Vizuální gramotnost v této doméně je poměrně jednoznačně vnímána jako kompetence nutná k „přežití“.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Vančát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tvrdí, že „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Vizuální gramotnost je zatím chápána převážně jako jakýsi způsob obrany před manipulativními sociálními účinky vizuální komunikace, zejména v médiích a reklamě.“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Vančát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Uhl–Skřivanová 2014, s. 89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5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259228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Umění a jeho postupy mohou být cenným a efektivním nástrojem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zprostředkování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výše uvedených schopností.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Documents and Settings\uživatel\Plocha\fakulta\foto\katedra\KVV_ATELIERY\CIMG6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4" y="4077072"/>
            <a:ext cx="2699792" cy="21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52" y="4077072"/>
            <a:ext cx="2657925" cy="21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Documents and Settings\uživatel\Dokumenty\Obrázky\0008\DSCN3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7" y="4077071"/>
            <a:ext cx="1591532" cy="21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2" y="4079155"/>
            <a:ext cx="2287488" cy="21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00" y="1116423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Fišerová, Z. Vizuální gramotnost jako základní soubor kompetencí empirického diváka pro tvorbu a čtení významů kulturních artefaktů. Disertační práce.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PedF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UK 2015</a:t>
            </a:r>
          </a:p>
          <a:p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Fulková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 Když se řekne…vizuální gramotnost. In Výtvarná výchova 2002. č. 4.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ISSN 1210-3691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Kitzbergerová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L. Didaktika výtvarné výchovy. Praha: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PedF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UK 2014. ISBN 978-80-7290-667-3 elektronický text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Uhl Skřivanová, V. Pedagogika umění - umění pedagogiky. Ústí nad Labem: UJEP 2014. ISBN978-80-7414-663-3</a:t>
            </a:r>
          </a:p>
          <a:p>
            <a:endParaRPr lang="cs-CZ" sz="2000" dirty="0"/>
          </a:p>
        </p:txBody>
      </p:sp>
      <p:pic>
        <p:nvPicPr>
          <p:cNvPr id="5122" name="Picture 2" descr="C:\Users\Madla Novotna\Desktop\fakulta 2014\jiřák VV\2014-2015\draci\1 jaký je drak\oko\ok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68" y="4797152"/>
            <a:ext cx="2041406" cy="16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dla Novotna\Desktop\fakulta 2014\jiřák VV\2014-2015\draci\1 jaký je drak\oko\ok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00" y="4797152"/>
            <a:ext cx="2267060" cy="16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dla Novotna\Desktop\fakulta 2014\jiřák VV\2014-2015\draci\1 jaký je drak\oko\ok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32" y="4797152"/>
            <a:ext cx="2359568" cy="16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16" y="4797152"/>
            <a:ext cx="1267852" cy="169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267852" cy="169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523586"/>
            <a:ext cx="15318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Literatura</a:t>
            </a:r>
            <a:endParaRPr lang="cs-CZ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92696"/>
            <a:ext cx="5616624" cy="266429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?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jste dělali ve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Vv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 SŠ a ZŠ?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?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 čemu Vám to bylo?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?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podle Vás patří do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Vv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?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to je 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vizuální gramotnost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C:\Users\Madla Novotna\Desktop\fakulta 2014\jiřák VV\2014-2015\můj úkryt\2.C\20150422_124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12826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Cíle, obsah, učivo </a:t>
            </a:r>
            <a:r>
              <a:rPr lang="cs-CZ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Vv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183" y="2710125"/>
            <a:ext cx="4032448" cy="378346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Poznávání: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rozvoj smyslového vnímání, kritické myšlení, komplexnost poznatků o světě</a:t>
            </a:r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Introspekce: vnímání vlastních emocí, prožívání </a:t>
            </a:r>
          </a:p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Přetvářecí procesy: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aktivní vztah ke skutečnosti, rozvoj tvořivosti, subjektivní zkušenost z tvorby</a:t>
            </a:r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Hodnocení, reflexe: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hodnotící postoje, vyjádření vlastního názoru, sebepoznání</a:t>
            </a:r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Komunikace, socializace: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verbální i neverbální vyjadřování, sdílení emocí, spolupráce, empatie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2120" y="1196752"/>
            <a:ext cx="3468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Kognitivní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(poznatkové)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afektivní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(hodnotové)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psychomotorické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(operační)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980728"/>
            <a:ext cx="2305863" cy="17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9" y="980728"/>
            <a:ext cx="2448272" cy="17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adla Novotna\Desktop\fakulta 2014\jiřák VV\2015-2016\4.C\CIMG4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6" y="2763473"/>
            <a:ext cx="2437397" cy="18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dla Novotna\Desktop\fakulta 2014\jiřák VV\2015-2016\4.C\CIMG46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42" y="2763473"/>
            <a:ext cx="2293380" cy="18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Výsledek obrázku pro tony or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ýsledek obrázku pro tony orr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5" name="Picture 11" descr="C:\Users\Madla Novotna\Desktop\fakulta 2014\fakulta\2016 LS\stažený soub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709671" cy="18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78" y="4653137"/>
            <a:ext cx="1987706" cy="18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2088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Bloomova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taxonomie vzdělávacích cílů v kognitivní oblasti (1956)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36912"/>
            <a:ext cx="7571184" cy="363326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POZNATKOVÉ CÍLE (VZDĚLÁVACÍ)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Znalost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(zapamatování, zvnitřnění)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Porozumění (pochopení)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Aplikace (použití, uplatnění, přenesení)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(rozbor, rozklad, dekompozice)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Syntéza (skládání, spojení, sjednocení, tvorba)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 (hodnotící posouzení, evaluace)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7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Klíčové kompetence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04856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248" y="188640"/>
            <a:ext cx="8466048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Učivo </a:t>
            </a:r>
            <a:r>
              <a:rPr lang="cs-CZ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Vv</a:t>
            </a:r>
            <a:r>
              <a:rPr lang="cs-C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očekávané výstupy v RVP ZV</a:t>
            </a: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136" y="1196752"/>
            <a:ext cx="6264696" cy="331236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Kompetence žáků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Očekávané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výstupy – 1.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období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Očekávané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výstupy – 2.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období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Učivo</a:t>
            </a:r>
          </a:p>
          <a:p>
            <a:pPr marL="0" indent="0">
              <a:buNone/>
            </a:pPr>
            <a:r>
              <a:rPr lang="cs-CZ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ROZVÍJENÍ SMYSLOVÉ </a:t>
            </a:r>
            <a:r>
              <a:rPr lang="cs-CZ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CITLIVOSTI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UPLATŇOVÁNÍ SUBJEKTIVITY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OVĚŘOVÁNÍ KOMUNIKAČNÍCH ÚČINKŮ</a:t>
            </a: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Madla Novotna\Desktop\fakulta 2014\jiřák VV\2014-2015\čekání v dešti\bez názvu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9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dla Novotna\Desktop\fakulta 2014\jiřák VV\2014-2015\čekání v dešti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674796"/>
            <a:ext cx="279679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dla Novotna\Desktop\fakulta 2014\jiřák VV\2014-2015\čekání v dešti\imagesUH9XV37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72" y="4685007"/>
            <a:ext cx="2252171" cy="17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dla Novotna\Desktop\fakulta 2014\jiřák VV\2014-2015\čekání v dešti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94119"/>
            <a:ext cx="1475656" cy="17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Historie </a:t>
            </a:r>
            <a:r>
              <a:rPr lang="cs-CZ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Vv</a:t>
            </a: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2735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konce 18. století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Kreslení, měřičství, rýsování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Hlavním smyslem zkvalitnění profesní přípravy řemeslníků a pracovníků v průmyslu, výchova spotřebitele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Výcvik ruky a oka, rozvoj motoriky, rozvoj paměti pro tvary, formy, vzory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Kresbou zachytit viděné, prostředek zapamatování, fixace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Dovednost přesného napodobení předloh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Důraz na pečlivost, preciznost, provedení, čistotu, zručnost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www.merboltice.cz/data/editor/129cs_3.png?gcm_date=1352370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31" y="5013176"/>
            <a:ext cx="2433637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sopisstavebnictvi.cz/UserFiles/Image/2011/1101/17_cinzovni_d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68" y="5013177"/>
            <a:ext cx="2333017" cy="16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3/3a/Kresba_dcery_Mikolase_Alse_Marie_Aleso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84" y="5013177"/>
            <a:ext cx="1672615" cy="16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tgenderweb.files.wordpress.com/2013/03/vi-4res.jpg?w=5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9" y="5013177"/>
            <a:ext cx="2713170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776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Související obory</a:t>
            </a: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9296" y="1226512"/>
            <a:ext cx="237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Architektura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Fotografie 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Film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Řemeslo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Animace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Sklo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Móda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Typografie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Grafika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Malířství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Ilustrace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Sochařství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design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Zahradní architektura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Urbanismus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…………………..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…………………….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………………………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aa.ecn.cz/img_upload/e6ffb6c50bc1424ab10ecf09e063cd63/zemel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74" y="1226512"/>
            <a:ext cx="3207686" cy="42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15922" y="5503427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 </a:t>
            </a:r>
            <a:r>
              <a:rPr lang="cs-CZ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Reynolds</a:t>
            </a:r>
            <a:r>
              <a:rPr lang="cs-CZ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architekt odpadu</a:t>
            </a:r>
            <a:endParaRPr lang="cs-CZ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 descr="http://www.najbrt.cz/files/fitwidth/1200/auto/iff49plak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26513"/>
            <a:ext cx="3024336" cy="4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5503427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Studio Najbrt</a:t>
            </a:r>
            <a:endParaRPr lang="cs-CZ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Vizuální gramotnost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/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Percepční senzitivita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(na úrovni každodenní percepce prostředí života a vztahů každého jedince)</a:t>
            </a:r>
          </a:p>
          <a:p>
            <a:pPr marL="457200" indent="-457200"/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Kulturní habitus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(prostor, v němž se utváří životní styl/kategorie vnímání, klasifikační schémata, estetické soudy)</a:t>
            </a:r>
          </a:p>
          <a:p>
            <a:pPr marL="457200" indent="-457200"/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kritického myšlení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(znalost různých vyjadřovacích prostředků vizuálních sdělení, rozpoznání záměru, s nímž bylo určité dílo vytvořeno, a to z historického i soudobého hlediska, schopnost rozpoznat, jak dílo působí v určitém kontextu a kdo a proč ho do tohoto kontextu umístil, jaký druh diváka má být dílem osloven a proč, jak vizuální sdělení zprostředkovávají celkovou představu o jevech a událostech)</a:t>
            </a:r>
          </a:p>
          <a:p>
            <a:pPr marL="457200" indent="-457200"/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Estetická otevřenost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(otevřenost k emocionálním a empatickým vztahům a procesům)</a:t>
            </a:r>
          </a:p>
          <a:p>
            <a:pPr marL="457200" indent="-457200"/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vizuální výmluvnosti, působivosti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(aktivní kreativní činnost)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35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817</Words>
  <Application>Microsoft Office PowerPoint</Application>
  <PresentationFormat>Předvádění na obrazovce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Výtvarná výchova v systému všeobecného vzdělávání, její cíle, učivo a výstupy.  Související obory. Vizuální kultura. Interdisciplinární vztahy výtvarné výchovy a jiných předmětů.  Ostatní tvořivě výrazové disciplíny. </vt:lpstr>
      <vt:lpstr>Prezentace aplikace PowerPoint</vt:lpstr>
      <vt:lpstr>Cíle, obsah, učivo Vv</vt:lpstr>
      <vt:lpstr>Bloomova taxonomie vzdělávacích cílů v kognitivní oblasti (1956) </vt:lpstr>
      <vt:lpstr>Klíčové kompetence</vt:lpstr>
      <vt:lpstr>Učivo Vv a očekávané výstupy v RVP ZV</vt:lpstr>
      <vt:lpstr>Historie Vv</vt:lpstr>
      <vt:lpstr>Související obory</vt:lpstr>
      <vt:lpstr>Vizuální gramotnost</vt:lpstr>
      <vt:lpstr>Vizuální gramotnost   „schopnost vyvodit význam z vizuálních obrazů“  </vt:lpstr>
      <vt:lpstr>Umění a jeho postupy mohou být cenným a efektivním nástrojem zprostředkování výše uvedených schopností.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Výtvarná výchova v systému všeobecného vzdělávání, její cíle, učivo a výstupy.  Související obory. Vizuální kultura. Interdisciplinární vztahy výtvarné výchovy a jiných předmětů.  Ostatní tvořivě výrazové disciplíny.</dc:title>
  <dc:creator>*</dc:creator>
  <cp:lastModifiedBy>Madla Novotna</cp:lastModifiedBy>
  <cp:revision>20</cp:revision>
  <dcterms:created xsi:type="dcterms:W3CDTF">2014-02-24T14:25:29Z</dcterms:created>
  <dcterms:modified xsi:type="dcterms:W3CDTF">2016-02-25T16:11:03Z</dcterms:modified>
</cp:coreProperties>
</file>