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6" r:id="rId4"/>
    <p:sldId id="268" r:id="rId5"/>
    <p:sldId id="257" r:id="rId6"/>
    <p:sldId id="258" r:id="rId7"/>
    <p:sldId id="259" r:id="rId8"/>
    <p:sldId id="265" r:id="rId9"/>
    <p:sldId id="260" r:id="rId10"/>
    <p:sldId id="264" r:id="rId11"/>
    <p:sldId id="261" r:id="rId12"/>
    <p:sldId id="262" r:id="rId13"/>
    <p:sldId id="263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kosatkova@seznam.cz" TargetMode="External"/><Relationship Id="rId2" Type="http://schemas.openxmlformats.org/officeDocument/2006/relationships/hyperlink" Target="mailto:maly.usti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124745"/>
            <a:ext cx="9144000" cy="2475706"/>
          </a:xfrm>
        </p:spPr>
        <p:txBody>
          <a:bodyPr>
            <a:normAutofit/>
          </a:bodyPr>
          <a:lstStyle/>
          <a:p>
            <a:r>
              <a:rPr lang="cs-CZ" sz="6000" b="1" u="sng" dirty="0" smtClean="0"/>
              <a:t>STŘEDOVĚKÁ KRONIKA </a:t>
            </a:r>
            <a:br>
              <a:rPr lang="cs-CZ" sz="6000" b="1" u="sng" dirty="0" smtClean="0"/>
            </a:br>
            <a:r>
              <a:rPr lang="cs-CZ" sz="6000" b="1" u="sng" dirty="0" smtClean="0"/>
              <a:t>JAKO HISTORICKÝ PRAMEN </a:t>
            </a:r>
            <a:endParaRPr lang="cs-CZ" sz="60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6391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2. hodina</a:t>
            </a:r>
          </a:p>
          <a:p>
            <a:r>
              <a:rPr lang="cs-CZ" dirty="0" smtClean="0"/>
              <a:t>28.2.2017</a:t>
            </a:r>
          </a:p>
          <a:p>
            <a:endParaRPr lang="cs-CZ" dirty="0" smtClean="0"/>
          </a:p>
          <a:p>
            <a:r>
              <a:rPr lang="cs-CZ" dirty="0" smtClean="0"/>
              <a:t>Mgr. Jan Malý (</a:t>
            </a:r>
            <a:r>
              <a:rPr lang="cs-CZ" dirty="0" err="1" smtClean="0">
                <a:hlinkClick r:id="rId2"/>
              </a:rPr>
              <a:t>maly.usti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gmail.com</a:t>
            </a:r>
            <a:r>
              <a:rPr lang="cs-CZ" dirty="0" smtClean="0"/>
              <a:t>)</a:t>
            </a:r>
          </a:p>
          <a:p>
            <a:r>
              <a:rPr lang="cs-CZ" dirty="0" smtClean="0"/>
              <a:t>Mgr. Anna </a:t>
            </a:r>
            <a:r>
              <a:rPr lang="cs-CZ" dirty="0" err="1" smtClean="0"/>
              <a:t>Košátková</a:t>
            </a:r>
            <a:r>
              <a:rPr lang="cs-CZ" dirty="0" smtClean="0"/>
              <a:t> (</a:t>
            </a:r>
            <a:r>
              <a:rPr lang="cs-CZ" dirty="0" err="1" smtClean="0">
                <a:hlinkClick r:id="rId3"/>
              </a:rPr>
              <a:t>anna.kosatkova</a:t>
            </a:r>
            <a:r>
              <a:rPr lang="cs-CZ" dirty="0" smtClean="0">
                <a:hlinkClick r:id="rId3"/>
              </a:rPr>
              <a:t>@seznam.</a:t>
            </a:r>
            <a:r>
              <a:rPr lang="cs-CZ" dirty="0" err="1" smtClean="0">
                <a:hlinkClick r:id="rId3"/>
              </a:rPr>
              <a:t>cz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41579"/>
          </a:xfrm>
        </p:spPr>
        <p:txBody>
          <a:bodyPr>
            <a:normAutofit/>
          </a:bodyPr>
          <a:lstStyle/>
          <a:p>
            <a:pPr>
              <a:buNone/>
            </a:pPr>
            <a:endParaRPr lang="cs-CZ" i="1" dirty="0" smtClean="0"/>
          </a:p>
          <a:p>
            <a:pPr>
              <a:buNone/>
            </a:pPr>
            <a:r>
              <a:rPr lang="cs-CZ" i="1" dirty="0" err="1" smtClean="0"/>
              <a:t>ûf</a:t>
            </a:r>
            <a:r>
              <a:rPr lang="cs-CZ" i="1" dirty="0" smtClean="0"/>
              <a:t> </a:t>
            </a:r>
            <a:r>
              <a:rPr lang="cs-CZ" i="1" dirty="0" err="1" smtClean="0"/>
              <a:t>die</a:t>
            </a:r>
            <a:r>
              <a:rPr lang="cs-CZ" i="1" dirty="0" smtClean="0"/>
              <a:t> der </a:t>
            </a:r>
            <a:r>
              <a:rPr lang="cs-CZ" i="1" dirty="0" err="1" smtClean="0"/>
              <a:t>kunic</a:t>
            </a:r>
            <a:r>
              <a:rPr lang="cs-CZ" i="1" dirty="0" smtClean="0"/>
              <a:t> </a:t>
            </a:r>
            <a:r>
              <a:rPr lang="cs-CZ" i="1" dirty="0" err="1" smtClean="0"/>
              <a:t>ûz</a:t>
            </a:r>
            <a:r>
              <a:rPr lang="cs-CZ" i="1" dirty="0" smtClean="0"/>
              <a:t> </a:t>
            </a:r>
            <a:r>
              <a:rPr lang="cs-CZ" i="1" dirty="0" err="1" smtClean="0"/>
              <a:t>Bêheimlant</a:t>
            </a:r>
            <a:r>
              <a:rPr lang="cs-CZ" i="1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hôchzît</a:t>
            </a:r>
            <a:r>
              <a:rPr lang="cs-CZ" i="1" dirty="0" smtClean="0"/>
              <a:t> </a:t>
            </a:r>
            <a:r>
              <a:rPr lang="cs-CZ" i="1" dirty="0" err="1" smtClean="0"/>
              <a:t>unde</a:t>
            </a:r>
            <a:r>
              <a:rPr lang="cs-CZ" i="1" dirty="0" smtClean="0"/>
              <a:t> </a:t>
            </a:r>
            <a:r>
              <a:rPr lang="cs-CZ" i="1" dirty="0" err="1" smtClean="0"/>
              <a:t>seit</a:t>
            </a:r>
            <a:r>
              <a:rPr lang="cs-CZ" i="1" dirty="0" smtClean="0"/>
              <a:t>, </a:t>
            </a:r>
            <a:endParaRPr lang="cs-CZ" dirty="0" smtClean="0"/>
          </a:p>
          <a:p>
            <a:pPr>
              <a:buNone/>
            </a:pPr>
            <a:r>
              <a:rPr lang="cs-CZ" i="1" dirty="0" err="1" smtClean="0"/>
              <a:t>dô</a:t>
            </a:r>
            <a:r>
              <a:rPr lang="cs-CZ" i="1" dirty="0" smtClean="0"/>
              <a:t> </a:t>
            </a:r>
            <a:r>
              <a:rPr lang="cs-CZ" i="1" dirty="0" err="1" smtClean="0"/>
              <a:t>wart</a:t>
            </a:r>
            <a:r>
              <a:rPr lang="cs-CZ" i="1" dirty="0" smtClean="0"/>
              <a:t> </a:t>
            </a:r>
            <a:r>
              <a:rPr lang="cs-CZ" i="1" dirty="0" err="1" smtClean="0"/>
              <a:t>eine</a:t>
            </a:r>
            <a:r>
              <a:rPr lang="cs-CZ" i="1" dirty="0" smtClean="0"/>
              <a:t> </a:t>
            </a:r>
            <a:r>
              <a:rPr lang="cs-CZ" i="1" dirty="0" err="1" smtClean="0"/>
              <a:t>brucke</a:t>
            </a:r>
            <a:r>
              <a:rPr lang="cs-CZ" i="1" dirty="0" smtClean="0"/>
              <a:t> </a:t>
            </a:r>
            <a:r>
              <a:rPr lang="cs-CZ" i="1" dirty="0" err="1" smtClean="0"/>
              <a:t>alsô</a:t>
            </a:r>
            <a:r>
              <a:rPr lang="cs-CZ" i="1" dirty="0" smtClean="0"/>
              <a:t> </a:t>
            </a:r>
            <a:r>
              <a:rPr lang="cs-CZ" i="1" dirty="0" err="1" smtClean="0"/>
              <a:t>breit</a:t>
            </a:r>
            <a:r>
              <a:rPr lang="cs-CZ" i="1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cs-CZ" i="1" dirty="0" err="1" smtClean="0"/>
              <a:t>über</a:t>
            </a:r>
            <a:r>
              <a:rPr lang="cs-CZ" i="1" dirty="0" smtClean="0"/>
              <a:t> </a:t>
            </a:r>
            <a:r>
              <a:rPr lang="cs-CZ" i="1" dirty="0" err="1" smtClean="0"/>
              <a:t>die</a:t>
            </a:r>
            <a:r>
              <a:rPr lang="cs-CZ" i="1" dirty="0" smtClean="0"/>
              <a:t> </a:t>
            </a:r>
            <a:r>
              <a:rPr lang="cs-CZ" i="1" dirty="0" err="1" smtClean="0"/>
              <a:t>Tuonou</a:t>
            </a:r>
            <a:r>
              <a:rPr lang="cs-CZ" i="1" dirty="0" smtClean="0"/>
              <a:t> </a:t>
            </a:r>
            <a:r>
              <a:rPr lang="cs-CZ" i="1" dirty="0" err="1" smtClean="0"/>
              <a:t>geworht</a:t>
            </a:r>
            <a:r>
              <a:rPr lang="cs-CZ" i="1" dirty="0" smtClean="0"/>
              <a:t>, </a:t>
            </a:r>
            <a:r>
              <a:rPr lang="cs-CZ" i="1" dirty="0" err="1" smtClean="0"/>
              <a:t>daz</a:t>
            </a:r>
            <a:r>
              <a:rPr lang="cs-CZ" i="1" dirty="0" smtClean="0"/>
              <a:t> </a:t>
            </a:r>
            <a:r>
              <a:rPr lang="cs-CZ" i="1" dirty="0" err="1" smtClean="0"/>
              <a:t>darüber</a:t>
            </a:r>
            <a:r>
              <a:rPr lang="cs-CZ" i="1" dirty="0" smtClean="0"/>
              <a:t> </a:t>
            </a:r>
            <a:r>
              <a:rPr lang="cs-CZ" i="1" dirty="0" err="1" smtClean="0"/>
              <a:t>âne</a:t>
            </a:r>
            <a:r>
              <a:rPr lang="cs-CZ" i="1" dirty="0" smtClean="0"/>
              <a:t> </a:t>
            </a:r>
            <a:r>
              <a:rPr lang="cs-CZ" i="1" dirty="0" err="1" smtClean="0"/>
              <a:t>vorht</a:t>
            </a:r>
            <a:r>
              <a:rPr lang="cs-CZ" i="1" dirty="0" smtClean="0"/>
              <a:t> </a:t>
            </a:r>
            <a:endParaRPr lang="cs-CZ" dirty="0" smtClean="0"/>
          </a:p>
          <a:p>
            <a:pPr>
              <a:buNone/>
            </a:pPr>
            <a:r>
              <a:rPr lang="cs-CZ" i="1" dirty="0" err="1" smtClean="0"/>
              <a:t>zehen</a:t>
            </a:r>
            <a:r>
              <a:rPr lang="cs-CZ" i="1" dirty="0" smtClean="0"/>
              <a:t> </a:t>
            </a:r>
            <a:r>
              <a:rPr lang="cs-CZ" i="1" dirty="0" err="1" smtClean="0"/>
              <a:t>neben</a:t>
            </a:r>
            <a:r>
              <a:rPr lang="cs-CZ" i="1" dirty="0" smtClean="0"/>
              <a:t> </a:t>
            </a:r>
            <a:r>
              <a:rPr lang="cs-CZ" i="1" dirty="0" err="1" smtClean="0"/>
              <a:t>einander</a:t>
            </a:r>
            <a:r>
              <a:rPr lang="cs-CZ" i="1" dirty="0" smtClean="0"/>
              <a:t> </a:t>
            </a:r>
            <a:r>
              <a:rPr lang="cs-CZ" i="1" dirty="0" err="1" smtClean="0"/>
              <a:t>riten</a:t>
            </a:r>
            <a:r>
              <a:rPr lang="cs-CZ" i="1" dirty="0" smtClean="0"/>
              <a:t>. </a:t>
            </a:r>
            <a:endParaRPr lang="cs-CZ" dirty="0" smtClean="0"/>
          </a:p>
          <a:p>
            <a:pPr>
              <a:buNone/>
            </a:pPr>
            <a:r>
              <a:rPr lang="cs-CZ" i="1" dirty="0" err="1" smtClean="0"/>
              <a:t>nû</a:t>
            </a:r>
            <a:r>
              <a:rPr lang="cs-CZ" i="1" dirty="0" smtClean="0"/>
              <a:t> </a:t>
            </a:r>
            <a:r>
              <a:rPr lang="cs-CZ" i="1" dirty="0" err="1" smtClean="0"/>
              <a:t>wart</a:t>
            </a:r>
            <a:r>
              <a:rPr lang="cs-CZ" i="1" dirty="0" smtClean="0"/>
              <a:t> </a:t>
            </a:r>
            <a:r>
              <a:rPr lang="cs-CZ" i="1" dirty="0" err="1" smtClean="0"/>
              <a:t>lenger</a:t>
            </a:r>
            <a:r>
              <a:rPr lang="cs-CZ" i="1" dirty="0" smtClean="0"/>
              <a:t> </a:t>
            </a:r>
            <a:r>
              <a:rPr lang="cs-CZ" i="1" dirty="0" err="1" smtClean="0"/>
              <a:t>niht</a:t>
            </a:r>
            <a:r>
              <a:rPr lang="cs-CZ" i="1" dirty="0" smtClean="0"/>
              <a:t> </a:t>
            </a:r>
            <a:r>
              <a:rPr lang="cs-CZ" i="1" dirty="0" err="1" smtClean="0"/>
              <a:t>gebiten</a:t>
            </a:r>
            <a:endParaRPr lang="cs-CZ" i="1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Otakar Štýrský, v. 7725–7731.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151" cy="657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611560" y="63813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Ulrich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Etzenbach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Alexander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52415" cy="646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63093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Otakar, v. 7389–7402. 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„</a:t>
            </a:r>
            <a:r>
              <a:rPr lang="cs-CZ" i="1" dirty="0" err="1" smtClean="0"/>
              <a:t>Quia</a:t>
            </a:r>
            <a:r>
              <a:rPr lang="cs-CZ" i="1" dirty="0" smtClean="0"/>
              <a:t> </a:t>
            </a:r>
            <a:r>
              <a:rPr lang="cs-CZ" i="1" dirty="0" err="1" smtClean="0"/>
              <a:t>pium</a:t>
            </a:r>
            <a:r>
              <a:rPr lang="cs-CZ" i="1" dirty="0" smtClean="0"/>
              <a:t> pastorem </a:t>
            </a:r>
            <a:r>
              <a:rPr lang="cs-CZ" i="1" dirty="0" err="1" smtClean="0"/>
              <a:t>suarum</a:t>
            </a:r>
            <a:r>
              <a:rPr lang="cs-CZ" i="1" dirty="0" smtClean="0"/>
              <a:t> a </a:t>
            </a:r>
            <a:r>
              <a:rPr lang="cs-CZ" i="1" dirty="0" err="1" smtClean="0"/>
              <a:t>lupis</a:t>
            </a:r>
            <a:r>
              <a:rPr lang="cs-CZ" i="1" dirty="0" smtClean="0"/>
              <a:t> </a:t>
            </a:r>
            <a:r>
              <a:rPr lang="cs-CZ" i="1" dirty="0" err="1" smtClean="0"/>
              <a:t>liberatio</a:t>
            </a:r>
            <a:r>
              <a:rPr lang="cs-CZ" i="1" dirty="0" smtClean="0"/>
              <a:t> </a:t>
            </a:r>
            <a:r>
              <a:rPr lang="cs-CZ" i="1" dirty="0" err="1" smtClean="0"/>
              <a:t>ouium</a:t>
            </a:r>
            <a:r>
              <a:rPr lang="cs-CZ" i="1" dirty="0" smtClean="0"/>
              <a:t> </a:t>
            </a:r>
            <a:r>
              <a:rPr lang="cs-CZ" i="1" dirty="0" err="1" smtClean="0"/>
              <a:t>delectat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benignum</a:t>
            </a:r>
            <a:r>
              <a:rPr lang="cs-CZ" i="1" dirty="0" smtClean="0"/>
              <a:t> patrem </a:t>
            </a:r>
            <a:r>
              <a:rPr lang="cs-CZ" i="1" dirty="0" err="1" smtClean="0"/>
              <a:t>iucundum</a:t>
            </a:r>
            <a:r>
              <a:rPr lang="cs-CZ" i="1" dirty="0" smtClean="0"/>
              <a:t> </a:t>
            </a:r>
            <a:r>
              <a:rPr lang="cs-CZ" i="1" dirty="0" err="1" smtClean="0"/>
              <a:t>reddit</a:t>
            </a:r>
            <a:r>
              <a:rPr lang="cs-CZ" i="1" dirty="0" smtClean="0"/>
              <a:t> </a:t>
            </a:r>
            <a:r>
              <a:rPr lang="cs-CZ" i="1" dirty="0" err="1" smtClean="0"/>
              <a:t>cum</a:t>
            </a:r>
            <a:r>
              <a:rPr lang="cs-CZ" i="1" dirty="0" smtClean="0"/>
              <a:t> </a:t>
            </a:r>
            <a:r>
              <a:rPr lang="cs-CZ" i="1" dirty="0" err="1" smtClean="0"/>
              <a:t>alute</a:t>
            </a:r>
            <a:r>
              <a:rPr lang="cs-CZ" i="1" dirty="0" smtClean="0"/>
              <a:t> </a:t>
            </a:r>
            <a:r>
              <a:rPr lang="cs-CZ" i="1" dirty="0" err="1" smtClean="0"/>
              <a:t>prosperitas</a:t>
            </a:r>
            <a:r>
              <a:rPr lang="cs-CZ" i="1" dirty="0" smtClean="0"/>
              <a:t> </a:t>
            </a:r>
            <a:r>
              <a:rPr lang="cs-CZ" i="1" dirty="0" err="1" smtClean="0"/>
              <a:t>filiorum</a:t>
            </a:r>
            <a:r>
              <a:rPr lang="cs-CZ" i="1" dirty="0" smtClean="0"/>
              <a:t>, </a:t>
            </a:r>
            <a:r>
              <a:rPr lang="cs-CZ" i="1" dirty="0" err="1" smtClean="0"/>
              <a:t>grauis</a:t>
            </a:r>
            <a:r>
              <a:rPr lang="cs-CZ" i="1" dirty="0" smtClean="0"/>
              <a:t> </a:t>
            </a:r>
            <a:r>
              <a:rPr lang="cs-CZ" i="1" dirty="0" err="1" smtClean="0"/>
              <a:t>belli</a:t>
            </a:r>
            <a:r>
              <a:rPr lang="cs-CZ" i="1" dirty="0" smtClean="0"/>
              <a:t>, </a:t>
            </a:r>
            <a:r>
              <a:rPr lang="cs-CZ" i="1" dirty="0" err="1" smtClean="0"/>
              <a:t>quod</a:t>
            </a:r>
            <a:r>
              <a:rPr lang="cs-CZ" i="1" dirty="0" smtClean="0"/>
              <a:t> </a:t>
            </a:r>
            <a:r>
              <a:rPr lang="cs-CZ" i="1" dirty="0" err="1" smtClean="0"/>
              <a:t>aduerses</a:t>
            </a:r>
            <a:r>
              <a:rPr lang="cs-CZ" i="1" dirty="0" smtClean="0"/>
              <a:t> </a:t>
            </a:r>
            <a:r>
              <a:rPr lang="cs-CZ" i="1" dirty="0" err="1" smtClean="0"/>
              <a:t>Belam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natum</a:t>
            </a:r>
            <a:r>
              <a:rPr lang="cs-CZ" i="1" dirty="0" smtClean="0"/>
              <a:t> </a:t>
            </a:r>
            <a:r>
              <a:rPr lang="cs-CZ" i="1" dirty="0" err="1" smtClean="0"/>
              <a:t>eiusdem</a:t>
            </a:r>
            <a:r>
              <a:rPr lang="cs-CZ" i="1" dirty="0" smtClean="0"/>
              <a:t> </a:t>
            </a:r>
            <a:r>
              <a:rPr lang="cs-CZ" i="1" dirty="0" err="1" smtClean="0"/>
              <a:t>Stephanum</a:t>
            </a:r>
            <a:r>
              <a:rPr lang="cs-CZ" i="1" dirty="0" smtClean="0"/>
              <a:t>, </a:t>
            </a:r>
            <a:r>
              <a:rPr lang="cs-CZ" i="1" dirty="0" err="1" smtClean="0"/>
              <a:t>Ungarie</a:t>
            </a:r>
            <a:r>
              <a:rPr lang="cs-CZ" i="1" dirty="0" smtClean="0"/>
              <a:t> </a:t>
            </a:r>
            <a:r>
              <a:rPr lang="cs-CZ" i="1" dirty="0" err="1" smtClean="0"/>
              <a:t>reges</a:t>
            </a:r>
            <a:r>
              <a:rPr lang="cs-CZ" i="1" dirty="0" smtClean="0"/>
              <a:t> </a:t>
            </a:r>
            <a:r>
              <a:rPr lang="cs-CZ" i="1" dirty="0" err="1" smtClean="0"/>
              <a:t>illustres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Danielem, </a:t>
            </a:r>
            <a:r>
              <a:rPr lang="cs-CZ" i="1" dirty="0" err="1" smtClean="0"/>
              <a:t>regem</a:t>
            </a:r>
            <a:r>
              <a:rPr lang="cs-CZ" i="1" dirty="0" smtClean="0"/>
              <a:t> </a:t>
            </a:r>
            <a:r>
              <a:rPr lang="cs-CZ" i="1" dirty="0" err="1" smtClean="0"/>
              <a:t>Russie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filios</a:t>
            </a:r>
            <a:r>
              <a:rPr lang="cs-CZ" i="1" dirty="0" smtClean="0"/>
              <a:t> </a:t>
            </a:r>
            <a:r>
              <a:rPr lang="cs-CZ" i="1" dirty="0" err="1" smtClean="0"/>
              <a:t>eius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ceteros</a:t>
            </a:r>
            <a:r>
              <a:rPr lang="cs-CZ" i="1" dirty="0" smtClean="0"/>
              <a:t> </a:t>
            </a:r>
            <a:r>
              <a:rPr lang="cs-CZ" i="1" dirty="0" err="1" smtClean="0"/>
              <a:t>Ruthenos</a:t>
            </a:r>
            <a:r>
              <a:rPr lang="cs-CZ" i="1" dirty="0" smtClean="0"/>
              <a:t>, </a:t>
            </a:r>
            <a:r>
              <a:rPr lang="cs-CZ" i="1" dirty="0" err="1" smtClean="0"/>
              <a:t>ac</a:t>
            </a:r>
            <a:r>
              <a:rPr lang="cs-CZ" i="1" dirty="0" smtClean="0"/>
              <a:t> </a:t>
            </a:r>
            <a:r>
              <a:rPr lang="cs-CZ" i="1" dirty="0" err="1" smtClean="0"/>
              <a:t>Thartaros</a:t>
            </a:r>
            <a:r>
              <a:rPr lang="cs-CZ" i="1" dirty="0" smtClean="0"/>
              <a:t>, </a:t>
            </a:r>
            <a:r>
              <a:rPr lang="cs-CZ" i="1" dirty="0" err="1" smtClean="0"/>
              <a:t>qui</a:t>
            </a:r>
            <a:r>
              <a:rPr lang="cs-CZ" i="1" dirty="0" smtClean="0"/>
              <a:t> </a:t>
            </a:r>
            <a:r>
              <a:rPr lang="cs-CZ" i="1" dirty="0" err="1" smtClean="0"/>
              <a:t>eidem</a:t>
            </a:r>
            <a:r>
              <a:rPr lang="cs-CZ" i="1" dirty="0" smtClean="0"/>
              <a:t> in </a:t>
            </a:r>
            <a:r>
              <a:rPr lang="cs-CZ" i="1" dirty="0" err="1" smtClean="0"/>
              <a:t>auxilium</a:t>
            </a:r>
            <a:r>
              <a:rPr lang="cs-CZ" i="1" dirty="0" smtClean="0"/>
              <a:t> </a:t>
            </a:r>
            <a:r>
              <a:rPr lang="cs-CZ" i="1" dirty="0" err="1" smtClean="0"/>
              <a:t>venerant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Boleslaum</a:t>
            </a:r>
            <a:r>
              <a:rPr lang="cs-CZ" i="1" dirty="0" smtClean="0"/>
              <a:t> </a:t>
            </a:r>
            <a:r>
              <a:rPr lang="cs-CZ" i="1" dirty="0" err="1" smtClean="0"/>
              <a:t>Vracouiensem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Lestkonem</a:t>
            </a:r>
            <a:r>
              <a:rPr lang="cs-CZ" i="1" dirty="0" smtClean="0"/>
              <a:t> </a:t>
            </a:r>
            <a:r>
              <a:rPr lang="cs-CZ" i="1" dirty="0" err="1" smtClean="0"/>
              <a:t>iuuenem</a:t>
            </a:r>
            <a:r>
              <a:rPr lang="cs-CZ" i="1" dirty="0" smtClean="0"/>
              <a:t> </a:t>
            </a:r>
            <a:r>
              <a:rPr lang="cs-CZ" i="1" dirty="0" err="1" smtClean="0"/>
              <a:t>Lansaciae</a:t>
            </a:r>
            <a:r>
              <a:rPr lang="cs-CZ" i="1" dirty="0" smtClean="0"/>
              <a:t> </a:t>
            </a:r>
            <a:r>
              <a:rPr lang="cs-CZ" i="1" dirty="0" err="1" smtClean="0"/>
              <a:t>duces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innumeram</a:t>
            </a:r>
            <a:r>
              <a:rPr lang="cs-CZ" i="1" dirty="0" smtClean="0"/>
              <a:t> </a:t>
            </a:r>
            <a:r>
              <a:rPr lang="cs-CZ" i="1" dirty="0" err="1" smtClean="0"/>
              <a:t>multitudinem</a:t>
            </a:r>
            <a:r>
              <a:rPr lang="cs-CZ" i="1" dirty="0" smtClean="0"/>
              <a:t> </a:t>
            </a:r>
            <a:r>
              <a:rPr lang="cs-CZ" i="1" dirty="0" err="1" smtClean="0"/>
              <a:t>inhumanorum</a:t>
            </a:r>
            <a:r>
              <a:rPr lang="cs-CZ" i="1" dirty="0" smtClean="0"/>
              <a:t> </a:t>
            </a:r>
            <a:r>
              <a:rPr lang="cs-CZ" i="1" dirty="0" err="1" smtClean="0"/>
              <a:t>hominum</a:t>
            </a:r>
            <a:r>
              <a:rPr lang="cs-CZ" i="1" dirty="0" smtClean="0"/>
              <a:t> </a:t>
            </a:r>
            <a:r>
              <a:rPr lang="cs-CZ" i="1" dirty="0" err="1" smtClean="0"/>
              <a:t>Cumanorum</a:t>
            </a:r>
            <a:r>
              <a:rPr lang="cs-CZ" i="1" dirty="0" smtClean="0"/>
              <a:t>, </a:t>
            </a:r>
            <a:r>
              <a:rPr lang="cs-CZ" i="1" dirty="0" err="1" smtClean="0"/>
              <a:t>Ungarorum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diuersorum</a:t>
            </a:r>
            <a:r>
              <a:rPr lang="cs-CZ" i="1" dirty="0" smtClean="0"/>
              <a:t> </a:t>
            </a:r>
            <a:r>
              <a:rPr lang="cs-CZ" i="1" dirty="0" err="1" smtClean="0"/>
              <a:t>Sclauorum</a:t>
            </a:r>
            <a:r>
              <a:rPr lang="cs-CZ" i="1" dirty="0" smtClean="0"/>
              <a:t>, </a:t>
            </a:r>
            <a:r>
              <a:rPr lang="cs-CZ" i="1" dirty="0" err="1" smtClean="0"/>
              <a:t>Siculorum</a:t>
            </a:r>
            <a:r>
              <a:rPr lang="cs-CZ" i="1" dirty="0" smtClean="0"/>
              <a:t> </a:t>
            </a:r>
            <a:r>
              <a:rPr lang="cs-CZ" i="1" dirty="0" err="1" smtClean="0"/>
              <a:t>quoque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Valachorum</a:t>
            </a:r>
            <a:r>
              <a:rPr lang="cs-CZ" i="1" dirty="0" smtClean="0"/>
              <a:t>, </a:t>
            </a:r>
            <a:r>
              <a:rPr lang="cs-CZ" i="1" dirty="0" err="1" smtClean="0"/>
              <a:t>Bezzniorum</a:t>
            </a:r>
            <a:r>
              <a:rPr lang="cs-CZ" i="1" dirty="0" smtClean="0"/>
              <a:t> </a:t>
            </a:r>
            <a:br>
              <a:rPr lang="cs-CZ" i="1" dirty="0" smtClean="0"/>
            </a:b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Ismahelitarum</a:t>
            </a:r>
            <a:r>
              <a:rPr lang="cs-CZ" i="1" dirty="0" smtClean="0"/>
              <a:t>, </a:t>
            </a:r>
            <a:r>
              <a:rPr lang="cs-CZ" i="1" dirty="0" err="1" smtClean="0"/>
              <a:t>Scismaticorum</a:t>
            </a:r>
            <a:r>
              <a:rPr lang="cs-CZ" i="1" dirty="0" smtClean="0"/>
              <a:t> </a:t>
            </a:r>
            <a:r>
              <a:rPr lang="cs-CZ" i="1" dirty="0" err="1" smtClean="0"/>
              <a:t>etiam</a:t>
            </a:r>
            <a:r>
              <a:rPr lang="cs-CZ" i="1" dirty="0" smtClean="0"/>
              <a:t> </a:t>
            </a:r>
            <a:r>
              <a:rPr lang="cs-CZ" i="1" dirty="0" err="1" smtClean="0"/>
              <a:t>vtpote</a:t>
            </a:r>
            <a:r>
              <a:rPr lang="cs-CZ" i="1" dirty="0" smtClean="0"/>
              <a:t> </a:t>
            </a:r>
            <a:r>
              <a:rPr lang="cs-CZ" i="1" dirty="0" err="1" smtClean="0"/>
              <a:t>Grecorum</a:t>
            </a:r>
            <a:r>
              <a:rPr lang="cs-CZ" i="1" dirty="0" smtClean="0"/>
              <a:t>, </a:t>
            </a:r>
            <a:r>
              <a:rPr lang="cs-CZ" i="1" dirty="0" err="1" smtClean="0"/>
              <a:t>Bulgarorum</a:t>
            </a:r>
            <a:r>
              <a:rPr lang="cs-CZ" i="1" dirty="0" smtClean="0"/>
              <a:t>, </a:t>
            </a:r>
            <a:r>
              <a:rPr lang="cs-CZ" i="1" dirty="0" err="1" smtClean="0"/>
              <a:t>Rusciensium</a:t>
            </a:r>
            <a:r>
              <a:rPr lang="cs-CZ" i="1" dirty="0" smtClean="0"/>
              <a:t>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Bosniensium</a:t>
            </a:r>
            <a:r>
              <a:rPr lang="cs-CZ" i="1" dirty="0" smtClean="0"/>
              <a:t> </a:t>
            </a:r>
            <a:r>
              <a:rPr lang="cs-CZ" i="1" dirty="0" err="1" smtClean="0"/>
              <a:t>hereticorum</a:t>
            </a:r>
            <a:r>
              <a:rPr lang="cs-CZ" i="1" dirty="0" smtClean="0"/>
              <a:t> </a:t>
            </a:r>
            <a:r>
              <a:rPr lang="cs-CZ" i="1" dirty="0" err="1" smtClean="0"/>
              <a:t>auctore</a:t>
            </a:r>
            <a:r>
              <a:rPr lang="cs-CZ" i="1" dirty="0" smtClean="0"/>
              <a:t> </a:t>
            </a:r>
            <a:r>
              <a:rPr lang="cs-CZ" i="1" dirty="0" err="1" smtClean="0"/>
              <a:t>deo</a:t>
            </a:r>
            <a:r>
              <a:rPr lang="cs-CZ" i="1" dirty="0" smtClean="0"/>
              <a:t> </a:t>
            </a:r>
            <a:r>
              <a:rPr lang="cs-CZ" i="1" dirty="0" err="1" smtClean="0"/>
              <a:t>gessimus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victorie</a:t>
            </a:r>
            <a:r>
              <a:rPr lang="cs-CZ" i="1" dirty="0" smtClean="0"/>
              <a:t> </a:t>
            </a:r>
            <a:r>
              <a:rPr lang="cs-CZ" i="1" dirty="0" err="1" smtClean="0"/>
              <a:t>nobis</a:t>
            </a:r>
            <a:r>
              <a:rPr lang="cs-CZ" i="1" dirty="0" smtClean="0"/>
              <a:t> </a:t>
            </a:r>
            <a:r>
              <a:rPr lang="cs-CZ" i="1" dirty="0" err="1" smtClean="0"/>
              <a:t>date</a:t>
            </a:r>
            <a:r>
              <a:rPr lang="cs-CZ" i="1" dirty="0" smtClean="0"/>
              <a:t> </a:t>
            </a:r>
            <a:r>
              <a:rPr lang="cs-CZ" i="1" dirty="0" err="1" smtClean="0"/>
              <a:t>celitus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post </a:t>
            </a:r>
            <a:r>
              <a:rPr lang="cs-CZ" i="1" dirty="0" err="1" smtClean="0"/>
              <a:t>victoriam</a:t>
            </a:r>
            <a:r>
              <a:rPr lang="cs-CZ" i="1" dirty="0" smtClean="0"/>
              <a:t> </a:t>
            </a:r>
            <a:r>
              <a:rPr lang="cs-CZ" i="1" dirty="0" err="1" smtClean="0"/>
              <a:t>inter</a:t>
            </a:r>
            <a:r>
              <a:rPr lang="cs-CZ" i="1" dirty="0" smtClean="0"/>
              <a:t> nos ex parte </a:t>
            </a:r>
            <a:r>
              <a:rPr lang="cs-CZ" i="1" dirty="0" err="1" smtClean="0"/>
              <a:t>una</a:t>
            </a:r>
            <a:r>
              <a:rPr lang="cs-CZ" i="1" dirty="0" smtClean="0"/>
              <a:t>, </a:t>
            </a:r>
            <a:r>
              <a:rPr lang="cs-CZ" i="1" dirty="0" err="1" smtClean="0"/>
              <a:t>et</a:t>
            </a:r>
            <a:r>
              <a:rPr lang="cs-CZ" i="1" dirty="0" smtClean="0"/>
              <a:t> </a:t>
            </a:r>
            <a:r>
              <a:rPr lang="cs-CZ" i="1" dirty="0" err="1" smtClean="0"/>
              <a:t>doctos</a:t>
            </a:r>
            <a:r>
              <a:rPr lang="cs-CZ" i="1" dirty="0" smtClean="0"/>
              <a:t> </a:t>
            </a:r>
            <a:r>
              <a:rPr lang="cs-CZ" i="1" dirty="0" err="1" smtClean="0"/>
              <a:t>reges</a:t>
            </a:r>
            <a:r>
              <a:rPr lang="cs-CZ" i="1" dirty="0" smtClean="0"/>
              <a:t> ex </a:t>
            </a:r>
            <a:r>
              <a:rPr lang="cs-CZ" i="1" dirty="0" err="1" smtClean="0"/>
              <a:t>altera</a:t>
            </a:r>
            <a:r>
              <a:rPr lang="cs-CZ" i="1" dirty="0" smtClean="0"/>
              <a:t> </a:t>
            </a:r>
            <a:r>
              <a:rPr lang="cs-CZ" i="1" dirty="0" err="1" smtClean="0"/>
              <a:t>concordie</a:t>
            </a:r>
            <a:r>
              <a:rPr lang="cs-CZ" i="1" dirty="0" smtClean="0"/>
              <a:t> </a:t>
            </a:r>
            <a:r>
              <a:rPr lang="cs-CZ" i="1" dirty="0" err="1" smtClean="0"/>
              <a:t>reformate</a:t>
            </a:r>
            <a:r>
              <a:rPr lang="cs-CZ" i="1" dirty="0" smtClean="0"/>
              <a:t> </a:t>
            </a:r>
            <a:r>
              <a:rPr lang="cs-CZ" i="1" dirty="0" err="1" smtClean="0"/>
              <a:t>processum</a:t>
            </a:r>
            <a:r>
              <a:rPr lang="cs-CZ" i="1" dirty="0" smtClean="0"/>
              <a:t> non ab re </a:t>
            </a:r>
            <a:r>
              <a:rPr lang="cs-CZ" i="1" dirty="0" err="1" smtClean="0"/>
              <a:t>duximus</a:t>
            </a:r>
            <a:r>
              <a:rPr lang="cs-CZ" i="1" dirty="0" smtClean="0"/>
              <a:t> P.V. </a:t>
            </a:r>
            <a:r>
              <a:rPr lang="cs-CZ" i="1" dirty="0" err="1" smtClean="0"/>
              <a:t>preuia</a:t>
            </a:r>
            <a:r>
              <a:rPr lang="cs-CZ" i="1" dirty="0" smtClean="0"/>
              <a:t> </a:t>
            </a:r>
            <a:r>
              <a:rPr lang="cs-CZ" i="1" dirty="0" err="1" smtClean="0"/>
              <a:t>veritate</a:t>
            </a:r>
            <a:r>
              <a:rPr lang="cs-CZ" i="1" dirty="0" smtClean="0"/>
              <a:t> </a:t>
            </a:r>
            <a:r>
              <a:rPr lang="cs-CZ" i="1" dirty="0" err="1" smtClean="0"/>
              <a:t>presentibus</a:t>
            </a:r>
            <a:r>
              <a:rPr lang="cs-CZ" i="1" dirty="0" smtClean="0"/>
              <a:t> </a:t>
            </a:r>
            <a:r>
              <a:rPr lang="cs-CZ" i="1" dirty="0" err="1" smtClean="0"/>
              <a:t>declarandum</a:t>
            </a:r>
            <a:r>
              <a:rPr lang="cs-CZ" dirty="0" smtClean="0"/>
              <a:t>.“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ANN.OTAK, s. 314–319, též RBM II., č. 271, s. 103–104.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89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96"/>
            <a:ext cx="9167444" cy="6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58" y="0"/>
            <a:ext cx="91553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756"/>
            <a:ext cx="9170493" cy="6838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smtClean="0"/>
              <a:t>Historie (ve středověku)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6916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cs-CZ" dirty="0" smtClean="0"/>
              <a:t>„</a:t>
            </a:r>
            <a:r>
              <a:rPr lang="cs-CZ" i="1" dirty="0" smtClean="0"/>
              <a:t>HISTORIA</a:t>
            </a:r>
            <a:r>
              <a:rPr lang="cs-CZ" dirty="0" smtClean="0"/>
              <a:t>“ – tímto slovem bylo po celý středověk míněno především písemné vylíčení minulosti, nikoliv minulost sama.</a:t>
            </a:r>
          </a:p>
          <a:p>
            <a:pPr algn="just">
              <a:buNone/>
            </a:pPr>
            <a:r>
              <a:rPr lang="cs-CZ" i="1" dirty="0" err="1" smtClean="0"/>
              <a:t>Historia</a:t>
            </a:r>
            <a:r>
              <a:rPr lang="cs-CZ" dirty="0" smtClean="0"/>
              <a:t> znamenala v zásadě vyprávění o minulých událostech, </a:t>
            </a:r>
            <a:r>
              <a:rPr lang="cs-CZ" i="1" dirty="0" err="1" smtClean="0"/>
              <a:t>narratio</a:t>
            </a:r>
            <a:r>
              <a:rPr lang="cs-CZ" i="1" dirty="0" smtClean="0"/>
              <a:t> </a:t>
            </a:r>
            <a:r>
              <a:rPr lang="cs-CZ" i="1" dirty="0" err="1" smtClean="0"/>
              <a:t>rei</a:t>
            </a:r>
            <a:r>
              <a:rPr lang="cs-CZ" i="1" dirty="0" smtClean="0"/>
              <a:t> </a:t>
            </a:r>
            <a:r>
              <a:rPr lang="cs-CZ" i="1" dirty="0" err="1" smtClean="0"/>
              <a:t>gestae</a:t>
            </a:r>
            <a:r>
              <a:rPr lang="cs-CZ" dirty="0" smtClean="0"/>
              <a:t>. (</a:t>
            </a:r>
            <a:r>
              <a:rPr lang="cs-CZ" sz="2400" b="1" i="1" dirty="0" err="1" smtClean="0"/>
              <a:t>narratio</a:t>
            </a:r>
            <a:r>
              <a:rPr lang="cs-CZ" sz="2400" b="1" i="1" dirty="0" smtClean="0"/>
              <a:t>, </a:t>
            </a:r>
            <a:r>
              <a:rPr lang="cs-CZ" sz="2400" b="1" i="1" dirty="0" err="1" smtClean="0"/>
              <a:t>narativ</a:t>
            </a:r>
            <a:r>
              <a:rPr lang="cs-CZ" sz="2400" b="1" i="1" dirty="0" smtClean="0"/>
              <a:t>, narativní prameny</a:t>
            </a:r>
            <a:r>
              <a:rPr lang="cs-CZ" dirty="0" smtClean="0"/>
              <a:t>)</a:t>
            </a:r>
          </a:p>
          <a:p>
            <a:pPr algn="just">
              <a:buNone/>
            </a:pPr>
            <a:endParaRPr lang="cs-CZ" dirty="0" smtClean="0"/>
          </a:p>
          <a:p>
            <a:pPr algn="just">
              <a:buNone/>
            </a:pPr>
            <a:r>
              <a:rPr lang="cs-CZ" dirty="0" smtClean="0"/>
              <a:t>Měla poněkud jiný obsah, někdy </a:t>
            </a:r>
            <a:r>
              <a:rPr lang="cs-CZ" b="1" dirty="0" smtClean="0"/>
              <a:t>odlišné metody </a:t>
            </a:r>
            <a:br>
              <a:rPr lang="cs-CZ" b="1" dirty="0" smtClean="0"/>
            </a:br>
            <a:r>
              <a:rPr lang="cs-CZ" b="1" dirty="0" smtClean="0"/>
              <a:t>a funkce</a:t>
            </a:r>
            <a:r>
              <a:rPr lang="cs-CZ" dirty="0" smtClean="0"/>
              <a:t> nežli historiografie moderní. </a:t>
            </a:r>
          </a:p>
          <a:p>
            <a:pPr algn="just">
              <a:buNone/>
            </a:pPr>
            <a:r>
              <a:rPr lang="cs-CZ" dirty="0" smtClean="0"/>
              <a:t>O existenci „historie“ ve středověku však není pochyb.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496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652120" y="6237312"/>
            <a:ext cx="34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Pierre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Mignard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Kleió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1689.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964488" cy="6237312"/>
          </a:xfrm>
        </p:spPr>
        <p:txBody>
          <a:bodyPr/>
          <a:lstStyle/>
          <a:p>
            <a:pPr algn="just"/>
            <a:r>
              <a:rPr lang="cs-CZ" dirty="0" smtClean="0"/>
              <a:t>Co je „originalita“ ve středověku? 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Jaká </a:t>
            </a:r>
            <a:r>
              <a:rPr lang="cs-CZ" dirty="0" err="1" smtClean="0"/>
              <a:t>topoi</a:t>
            </a:r>
            <a:r>
              <a:rPr lang="cs-CZ" dirty="0" smtClean="0"/>
              <a:t> se v kronikách objevují?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Lze říci, jakou slovní zásobu kronikáři používali?</a:t>
            </a:r>
          </a:p>
          <a:p>
            <a:pPr algn="just">
              <a:buNone/>
            </a:pPr>
            <a:endParaRPr lang="cs-CZ" dirty="0" smtClean="0"/>
          </a:p>
          <a:p>
            <a:pPr algn="just"/>
            <a:r>
              <a:rPr lang="cs-CZ" dirty="0" smtClean="0"/>
              <a:t>Co umíme říci k osobnostem jednotlivých kronikářů?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b="1" u="sng" dirty="0" smtClean="0"/>
              <a:t>Kronikář a jeho identita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5373216"/>
          </a:xfrm>
        </p:spPr>
        <p:txBody>
          <a:bodyPr>
            <a:normAutofit/>
          </a:bodyPr>
          <a:lstStyle/>
          <a:p>
            <a:pPr algn="just"/>
            <a:r>
              <a:rPr lang="cs-CZ" i="1" dirty="0" smtClean="0"/>
              <a:t>autor</a:t>
            </a:r>
          </a:p>
          <a:p>
            <a:pPr algn="just"/>
            <a:r>
              <a:rPr lang="cs-CZ" i="1" dirty="0" smtClean="0"/>
              <a:t>vypravěč </a:t>
            </a:r>
          </a:p>
          <a:p>
            <a:pPr algn="just"/>
            <a:endParaRPr lang="cs-CZ" dirty="0" smtClean="0"/>
          </a:p>
          <a:p>
            <a:pPr algn="just">
              <a:buNone/>
            </a:pPr>
            <a:r>
              <a:rPr lang="cs-CZ" b="1" i="1" dirty="0" smtClean="0"/>
              <a:t>identita </a:t>
            </a:r>
          </a:p>
          <a:p>
            <a:pPr algn="just"/>
            <a:r>
              <a:rPr lang="cs-CZ" dirty="0" smtClean="0"/>
              <a:t>Mnohovýznamový a mnohovrstevnatý pojem, který v tomto případě vyjadřuje souhrn osobních preferencí, postojů a očekávání, které jedinec vztahuje jak k sobě samému, tak ke svému geografickému a historicko-politickému okolí.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66936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i="1" dirty="0" smtClean="0"/>
          </a:p>
          <a:p>
            <a:pPr lvl="1" algn="just">
              <a:buNone/>
            </a:pPr>
            <a:r>
              <a:rPr lang="cs-CZ" sz="4000" i="1" dirty="0" smtClean="0"/>
              <a:t>Der </a:t>
            </a:r>
            <a:r>
              <a:rPr lang="cs-CZ" sz="4000" i="1" dirty="0" err="1" smtClean="0"/>
              <a:t>ditz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gemachet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hât</a:t>
            </a:r>
            <a:r>
              <a:rPr lang="cs-CZ" sz="4000" i="1" dirty="0" smtClean="0"/>
              <a:t>, </a:t>
            </a:r>
          </a:p>
          <a:p>
            <a:pPr lvl="1" algn="just">
              <a:buNone/>
            </a:pPr>
            <a:r>
              <a:rPr lang="cs-CZ" sz="4000" i="1" dirty="0" smtClean="0"/>
              <a:t>der </a:t>
            </a:r>
            <a:r>
              <a:rPr lang="cs-CZ" sz="4000" i="1" dirty="0" err="1" smtClean="0"/>
              <a:t>sitzt</a:t>
            </a:r>
            <a:r>
              <a:rPr lang="cs-CZ" sz="4000" i="1" dirty="0" smtClean="0"/>
              <a:t> ze </a:t>
            </a:r>
            <a:r>
              <a:rPr lang="cs-CZ" sz="4000" i="1" dirty="0" err="1" smtClean="0"/>
              <a:t>Wienn</a:t>
            </a:r>
            <a:r>
              <a:rPr lang="cs-CZ" sz="4000" i="1" dirty="0" smtClean="0"/>
              <a:t> in der </a:t>
            </a:r>
            <a:r>
              <a:rPr lang="cs-CZ" sz="4000" i="1" dirty="0" err="1" smtClean="0"/>
              <a:t>stat</a:t>
            </a:r>
            <a:r>
              <a:rPr lang="cs-CZ" sz="4000" i="1" dirty="0" smtClean="0"/>
              <a:t> </a:t>
            </a:r>
          </a:p>
          <a:p>
            <a:pPr lvl="1" algn="just">
              <a:buNone/>
            </a:pPr>
            <a:r>
              <a:rPr lang="cs-CZ" sz="4000" i="1" dirty="0" err="1" smtClean="0"/>
              <a:t>mit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hûs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und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ist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Johans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genant</a:t>
            </a:r>
            <a:r>
              <a:rPr lang="cs-CZ" sz="4000" i="1" dirty="0" smtClean="0"/>
              <a:t>. </a:t>
            </a:r>
          </a:p>
          <a:p>
            <a:pPr lvl="1" algn="just">
              <a:buNone/>
            </a:pPr>
            <a:r>
              <a:rPr lang="cs-CZ" sz="4000" i="1" dirty="0" err="1" smtClean="0"/>
              <a:t>an</a:t>
            </a:r>
            <a:r>
              <a:rPr lang="cs-CZ" sz="4000" i="1" dirty="0" smtClean="0"/>
              <a:t> der</a:t>
            </a:r>
            <a:r>
              <a:rPr lang="cs-CZ" sz="4000" dirty="0" smtClean="0"/>
              <a:t> </a:t>
            </a:r>
            <a:r>
              <a:rPr lang="cs-CZ" sz="4000" i="1" dirty="0" err="1" smtClean="0"/>
              <a:t>korôniken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ez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vant</a:t>
            </a:r>
            <a:r>
              <a:rPr lang="cs-CZ" sz="4000" i="1" dirty="0" smtClean="0"/>
              <a:t>. </a:t>
            </a:r>
          </a:p>
          <a:p>
            <a:pPr lvl="1" algn="just">
              <a:buNone/>
            </a:pPr>
            <a:r>
              <a:rPr lang="cs-CZ" sz="4000" i="1" dirty="0" smtClean="0"/>
              <a:t>der </a:t>
            </a:r>
            <a:r>
              <a:rPr lang="cs-CZ" sz="4000" i="1" dirty="0" err="1" smtClean="0"/>
              <a:t>Jansen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Enikel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sô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hiez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er</a:t>
            </a:r>
            <a:r>
              <a:rPr lang="cs-CZ" sz="4000" i="1" dirty="0" smtClean="0"/>
              <a:t>. </a:t>
            </a:r>
          </a:p>
          <a:p>
            <a:pPr lvl="1" algn="just">
              <a:buNone/>
            </a:pPr>
            <a:r>
              <a:rPr lang="cs-CZ" sz="4000" i="1" dirty="0" err="1" smtClean="0"/>
              <a:t>von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dem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buoch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nam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die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lêr</a:t>
            </a:r>
            <a:r>
              <a:rPr lang="cs-CZ" sz="4000" i="1" dirty="0" smtClean="0"/>
              <a:t>. </a:t>
            </a:r>
            <a:r>
              <a:rPr lang="cs-CZ" dirty="0" smtClean="0"/>
              <a:t>	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err="1" smtClean="0"/>
              <a:t>Jans</a:t>
            </a:r>
            <a:r>
              <a:rPr lang="cs-CZ" dirty="0" smtClean="0"/>
              <a:t> </a:t>
            </a:r>
            <a:r>
              <a:rPr lang="cs-CZ" dirty="0" err="1" smtClean="0"/>
              <a:t>Enikel</a:t>
            </a:r>
            <a:r>
              <a:rPr lang="cs-CZ" dirty="0" smtClean="0"/>
              <a:t>, </a:t>
            </a:r>
            <a:r>
              <a:rPr lang="cs-CZ" dirty="0" err="1" smtClean="0"/>
              <a:t>Weltchronik</a:t>
            </a:r>
            <a:r>
              <a:rPr lang="cs-CZ" dirty="0" smtClean="0"/>
              <a:t>, v. 83–88.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964488" cy="6597352"/>
          </a:xfrm>
        </p:spPr>
        <p:txBody>
          <a:bodyPr>
            <a:normAutofit/>
          </a:bodyPr>
          <a:lstStyle/>
          <a:p>
            <a:pPr lvl="2" algn="just">
              <a:buNone/>
            </a:pPr>
            <a:r>
              <a:rPr lang="cs-CZ" sz="4000" dirty="0" smtClean="0"/>
              <a:t> </a:t>
            </a:r>
          </a:p>
          <a:p>
            <a:pPr lvl="2" algn="just">
              <a:buNone/>
            </a:pPr>
            <a:r>
              <a:rPr lang="cs-CZ" sz="4000" i="1" dirty="0" err="1" smtClean="0"/>
              <a:t>ich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bin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Jans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genant</a:t>
            </a:r>
            <a:r>
              <a:rPr lang="cs-CZ" sz="4000" i="1" dirty="0" smtClean="0"/>
              <a:t>, </a:t>
            </a:r>
          </a:p>
          <a:p>
            <a:pPr lvl="2" algn="just">
              <a:buNone/>
            </a:pPr>
            <a:r>
              <a:rPr lang="cs-CZ" sz="4000" i="1" dirty="0" err="1" smtClean="0"/>
              <a:t>daz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getiht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ich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von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mir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selben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vant</a:t>
            </a:r>
            <a:r>
              <a:rPr lang="cs-CZ" sz="4000" i="1" dirty="0" smtClean="0"/>
              <a:t>. </a:t>
            </a:r>
          </a:p>
          <a:p>
            <a:pPr lvl="2" algn="just">
              <a:buNone/>
            </a:pPr>
            <a:r>
              <a:rPr lang="cs-CZ" sz="4000" i="1" dirty="0" err="1" smtClean="0"/>
              <a:t>hern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Jansen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enincheln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heize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ich</a:t>
            </a:r>
            <a:r>
              <a:rPr lang="cs-CZ" sz="4000" i="1" dirty="0" smtClean="0"/>
              <a:t>; </a:t>
            </a:r>
          </a:p>
          <a:p>
            <a:pPr lvl="2" algn="just">
              <a:buNone/>
            </a:pPr>
            <a:r>
              <a:rPr lang="cs-CZ" sz="4000" i="1" dirty="0" smtClean="0"/>
              <a:t>des </a:t>
            </a:r>
            <a:r>
              <a:rPr lang="cs-CZ" sz="4000" i="1" dirty="0" err="1" smtClean="0"/>
              <a:t>mac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ich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wol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vermezzen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mich</a:t>
            </a:r>
            <a:r>
              <a:rPr lang="cs-CZ" sz="4000" i="1" dirty="0" smtClean="0"/>
              <a:t>,  </a:t>
            </a:r>
          </a:p>
          <a:p>
            <a:pPr lvl="2" algn="just">
              <a:buNone/>
            </a:pPr>
            <a:r>
              <a:rPr lang="cs-CZ" sz="4000" i="1" dirty="0" err="1" smtClean="0"/>
              <a:t>daz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ich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ein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rehter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Wienner</a:t>
            </a:r>
            <a:r>
              <a:rPr lang="cs-CZ" sz="4000" i="1" dirty="0" smtClean="0"/>
              <a:t> </a:t>
            </a:r>
            <a:r>
              <a:rPr lang="cs-CZ" sz="4000" i="1" dirty="0" err="1" smtClean="0"/>
              <a:t>bin</a:t>
            </a:r>
            <a:r>
              <a:rPr lang="cs-CZ" sz="4000" dirty="0" smtClean="0"/>
              <a:t>.</a:t>
            </a:r>
          </a:p>
          <a:p>
            <a:pPr lvl="2" algn="just">
              <a:buNone/>
            </a:pPr>
            <a:endParaRPr lang="cs-CZ" sz="4000" dirty="0" smtClean="0"/>
          </a:p>
          <a:p>
            <a:pPr lvl="2" algn="just">
              <a:buNone/>
            </a:pPr>
            <a:r>
              <a:rPr lang="cs-CZ" sz="4000" dirty="0" err="1" smtClean="0"/>
              <a:t>Jans</a:t>
            </a:r>
            <a:r>
              <a:rPr lang="cs-CZ" sz="4000" dirty="0" smtClean="0"/>
              <a:t> </a:t>
            </a:r>
            <a:r>
              <a:rPr lang="cs-CZ" sz="4000" dirty="0" err="1" smtClean="0"/>
              <a:t>Enikel</a:t>
            </a:r>
            <a:r>
              <a:rPr lang="cs-CZ" sz="4000" dirty="0" smtClean="0"/>
              <a:t>, </a:t>
            </a:r>
            <a:r>
              <a:rPr lang="cs-CZ" sz="4000" dirty="0" err="1" smtClean="0"/>
              <a:t>Fürstenbuch</a:t>
            </a:r>
            <a:r>
              <a:rPr lang="cs-CZ" sz="4000" dirty="0" smtClean="0"/>
              <a:t> v. 19–23.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3813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pPr algn="just">
              <a:buNone/>
            </a:pPr>
            <a:r>
              <a:rPr lang="cs-CZ" sz="3600" u="sng" dirty="0" smtClean="0"/>
              <a:t>Lze nějak ověřit</a:t>
            </a:r>
          </a:p>
          <a:p>
            <a:pPr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historickou autenticitu?</a:t>
            </a:r>
          </a:p>
          <a:p>
            <a:pPr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výpovědní hodnotu?</a:t>
            </a:r>
          </a:p>
          <a:p>
            <a:pPr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„absolutní“ historická data?</a:t>
            </a:r>
          </a:p>
          <a:p>
            <a:pPr algn="just">
              <a:buNone/>
            </a:pPr>
            <a:endParaRPr lang="cs-CZ" sz="3600" dirty="0" smtClean="0"/>
          </a:p>
          <a:p>
            <a:pPr algn="just"/>
            <a:r>
              <a:rPr lang="cs-CZ" sz="3600" dirty="0" smtClean="0"/>
              <a:t>spolehlivost, věrohodnost atd.?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0"/>
            <a:ext cx="8892480" cy="68580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r>
              <a:rPr lang="cs-CZ" i="1" dirty="0" smtClean="0"/>
              <a:t>„Téhož dne 5. října král český v jednom novém stanu, jenž byl upraven na způsob kostela a pokryt různými sukny jako cihlami, učinil rytíři čtyři markrabí a knížete polského jako pátého mimo jiná hrabata a šlechtice skvostně ustrojené. Provozoval s nimi rytířské hry a rozmanité kratochvíle, posadil ke stolu staršího krále uherského s rozličnými knížaty, laskavě a bohatě jim posluhuje.</a:t>
            </a:r>
          </a:p>
          <a:p>
            <a:pPr algn="just">
              <a:buNone/>
            </a:pPr>
            <a:r>
              <a:rPr lang="cs-CZ" i="1" dirty="0" smtClean="0"/>
              <a:t>„</a:t>
            </a:r>
            <a:r>
              <a:rPr lang="cs-CZ" i="1" dirty="0" err="1" smtClean="0"/>
              <a:t>Kdožpak</a:t>
            </a:r>
            <a:r>
              <a:rPr lang="cs-CZ" i="1" dirty="0" smtClean="0"/>
              <a:t> by se nedivil takovému nádhernému knížeti, jenž již v lůně matky své byl zván králem zlatým, jenž, maje zlato </a:t>
            </a:r>
            <a:br>
              <a:rPr lang="cs-CZ" i="1" dirty="0" smtClean="0"/>
            </a:br>
            <a:r>
              <a:rPr lang="cs-CZ" i="1" dirty="0" smtClean="0"/>
              <a:t>a stříbro i moudrost z nebe danou, vystavěl z velikých lodí most přes Dunaj, po němž již dvakrát muselo jeho vojsko </a:t>
            </a:r>
            <a:r>
              <a:rPr lang="cs-CZ" i="1" dirty="0" err="1" smtClean="0"/>
              <a:t>přejíti</a:t>
            </a:r>
            <a:r>
              <a:rPr lang="cs-CZ" i="1" dirty="0" smtClean="0"/>
              <a:t> a zpět </a:t>
            </a:r>
            <a:r>
              <a:rPr lang="cs-CZ" i="1" dirty="0" err="1" smtClean="0"/>
              <a:t>vrátiti</a:t>
            </a:r>
            <a:r>
              <a:rPr lang="cs-CZ" i="1" dirty="0" smtClean="0"/>
              <a:t>. Skončiv pak tuto slavnost, král Otakar se vrátil do Prahy zdráv a bez úrazu se všemi svými…“</a:t>
            </a:r>
          </a:p>
          <a:p>
            <a:pPr algn="just">
              <a:buNone/>
            </a:pPr>
            <a:endParaRPr lang="cs-CZ" i="1" dirty="0" smtClean="0"/>
          </a:p>
          <a:p>
            <a:pPr algn="just">
              <a:buNone/>
            </a:pPr>
            <a:r>
              <a:rPr lang="cs-CZ" dirty="0" smtClean="0"/>
              <a:t>Pokračovatelé Kosmovi, </a:t>
            </a:r>
            <a:r>
              <a:rPr lang="cs-CZ" dirty="0" err="1" smtClean="0"/>
              <a:t>ed</a:t>
            </a:r>
            <a:r>
              <a:rPr lang="cs-CZ" dirty="0" smtClean="0"/>
              <a:t>. Fiala, Zdeněk, Praha 1974, s. 130–131.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408</Words>
  <Application>Microsoft Office PowerPoint</Application>
  <PresentationFormat>Předvádění na obrazovce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STŘEDOVĚKÁ KRONIKA  JAKO HISTORICKÝ PRAMEN </vt:lpstr>
      <vt:lpstr>Historie (ve středověku)</vt:lpstr>
      <vt:lpstr>Snímek 3</vt:lpstr>
      <vt:lpstr>Snímek 4</vt:lpstr>
      <vt:lpstr>Kronikář a jeho identita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(ve středověku)</dc:title>
  <dc:creator>Anna Košátková</dc:creator>
  <cp:lastModifiedBy>Anna Košátková</cp:lastModifiedBy>
  <cp:revision>10</cp:revision>
  <dcterms:created xsi:type="dcterms:W3CDTF">2017-02-22T16:45:26Z</dcterms:created>
  <dcterms:modified xsi:type="dcterms:W3CDTF">2017-02-26T14:23:56Z</dcterms:modified>
</cp:coreProperties>
</file>