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8" r:id="rId3"/>
    <p:sldId id="257" r:id="rId4"/>
    <p:sldId id="259" r:id="rId5"/>
    <p:sldId id="261" r:id="rId6"/>
    <p:sldId id="264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9" r:id="rId16"/>
    <p:sldId id="280" r:id="rId17"/>
    <p:sldId id="271" r:id="rId18"/>
    <p:sldId id="273" r:id="rId19"/>
    <p:sldId id="274" r:id="rId20"/>
    <p:sldId id="275" r:id="rId21"/>
    <p:sldId id="276" r:id="rId22"/>
    <p:sldId id="277" r:id="rId23"/>
    <p:sldId id="278" r:id="rId24"/>
    <p:sldId id="285" r:id="rId25"/>
    <p:sldId id="281" r:id="rId26"/>
    <p:sldId id="282" r:id="rId27"/>
    <p:sldId id="283" r:id="rId28"/>
    <p:sldId id="284" r:id="rId29"/>
    <p:sldId id="286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7533E-9917-4232-B713-2FF196488C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3B5482-65AF-4052-A051-4C74BBB4C9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4039A7-451B-4C25-AE43-CB256DA3F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5901-AC5A-4B6B-A639-C9E4BD27A3BC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BBB29-9BA5-4555-8584-B00DED854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3BE9D-B317-4346-A6DA-5031C987D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59525-A4B8-4FD3-A6A7-FE7559D43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783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3E53F-E0B2-48BB-9934-ACDFF22EB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F2C970-BD0B-4767-A36C-DE66C46BCD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CAD86E-625C-49B0-AFF0-D3316DF2B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5901-AC5A-4B6B-A639-C9E4BD27A3BC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2C2F39-B417-4A0C-AEF3-F06EF3678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D1604-9DFC-48B4-8C81-2ED944F50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59525-A4B8-4FD3-A6A7-FE7559D43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166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4007CB-FE9D-465C-A81D-4185BDEBD1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3FB925-9AE6-42DA-B11A-62D8CDD573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C6C58C-D3D5-468B-BB68-5F7956003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5901-AC5A-4B6B-A639-C9E4BD27A3BC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ED692A-F805-4EF0-B0B1-583F1C035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DB083-1C87-44A7-8405-3988827A8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59525-A4B8-4FD3-A6A7-FE7559D43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017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8388B-CD34-4ADC-BC09-6F1DE2E35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3684D5-D65A-43F5-BFAC-3BA6817176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D9D70B-7085-4DAE-BBC4-EBF4B49BD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5901-AC5A-4B6B-A639-C9E4BD27A3BC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74B327-FB2D-4224-B76C-995BEA2C5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597A9-1EF2-4A52-A279-766FCB5D7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59525-A4B8-4FD3-A6A7-FE7559D43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59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0FB06-26AC-4EC3-B570-BC15DAD7F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41CD7-79AE-4F4F-8711-37FFD55CD2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5D696C-6818-48E4-B787-D8BEECA6B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5901-AC5A-4B6B-A639-C9E4BD27A3BC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E1A2D4-EA58-4104-85B5-A6375A0B5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D0F2A5-D405-4D8D-AE9B-709B764A8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59525-A4B8-4FD3-A6A7-FE7559D43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606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4FC13-3E9D-449D-A882-442445221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E3A63D-FC97-46D0-A5E9-F7F5FDCED7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EAEA3F-BC9C-4BF5-9007-0249007E82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F29944-99AD-4574-B0BD-70C32F776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5901-AC5A-4B6B-A639-C9E4BD27A3BC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A1B416-1DF5-44BD-A985-692A49614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535265-59FD-4445-8116-774E7FF8A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59525-A4B8-4FD3-A6A7-FE7559D43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089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E8F0B-F62F-4D3A-B105-BDA80BE34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8474B3-43D6-4DE8-9427-B1DB6ACF5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2846B7-7FA2-475F-8B18-178E8C51F6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402D56-4B2C-44C5-B005-B804561317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68E2CF-4223-4BC0-8F3C-16E4EC3479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0F072C-9F0E-4149-A610-CA11A2082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5901-AC5A-4B6B-A639-C9E4BD27A3BC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DCACD0-40F3-4851-AD6E-1022EEF61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E77902-5B32-4416-85B7-4CEC9E75A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59525-A4B8-4FD3-A6A7-FE7559D43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254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09926-42E1-4F5C-85D9-AD88F45BD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DD5D5E-2936-4F38-9806-7F89D2590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5901-AC5A-4B6B-A639-C9E4BD27A3BC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518CD3-4EC2-4D5C-AA7F-55608DA25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AB184C-EBFA-4EFC-BF9E-AEE5C1B31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59525-A4B8-4FD3-A6A7-FE7559D43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785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9B499E-936B-4966-A01A-69364EF0F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5901-AC5A-4B6B-A639-C9E4BD27A3BC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318706-7754-4909-84F2-7B11D7E86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97CED6-21C4-4373-B2FB-53E3A6A6D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59525-A4B8-4FD3-A6A7-FE7559D43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705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2DA25-1C0A-40FE-A0CD-3077A5872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4F8FB9-D6E3-404A-BDA2-C96DA4B10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DA5EDF-3BD6-4E0D-8755-7D16745B10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36002D-D22C-458A-8333-776D65540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5901-AC5A-4B6B-A639-C9E4BD27A3BC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3F47ED-4180-4F38-9F32-1FA0FDDE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7A64D2-56DA-49F3-AC61-188C85E8B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59525-A4B8-4FD3-A6A7-FE7559D43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825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A5434-5EC9-483C-BFC2-F5B03242A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EE60E7-2427-4844-A88F-10856CE3FB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42B65A-7EE7-4E9D-B922-F50E17F0E8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4A662C-4169-4CDB-B57C-BD6FA810A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5901-AC5A-4B6B-A639-C9E4BD27A3BC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79A09E-E7B4-4273-BA8D-1C2454D65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CA5946-84CA-4898-830A-A5F4215D2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59525-A4B8-4FD3-A6A7-FE7559D43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847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3BA202-A8EF-4FF2-B401-149E6C4DB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18A03E-1526-4B56-9209-B74ABA379B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C0727-907C-4875-9708-D000B4C8A8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95901-AC5A-4B6B-A639-C9E4BD27A3BC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B3B97-DC7E-49BF-BB90-B5234F5BC3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B0B9B-80B8-442D-8FF0-FC3981756F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59525-A4B8-4FD3-A6A7-FE7559D43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293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teratuurgeschiedenis.nl/20ste/literatuurgeschiedenis/lg20001.html" TargetMode="External"/><Relationship Id="rId2" Type="http://schemas.openxmlformats.org/officeDocument/2006/relationships/hyperlink" Target="https://www.dbnl.org/tekst/dela012alge01_01/dela012alge01_01_03228.ph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dbnl.org/tekst/dela012alge01_01/dela012alge01_01_00740.php" TargetMode="External"/><Relationship Id="rId5" Type="http://schemas.openxmlformats.org/officeDocument/2006/relationships/hyperlink" Target="https://www.dbnl.org/tekst/dela012alge01_01/dela012alge01_01_01568.php" TargetMode="External"/><Relationship Id="rId4" Type="http://schemas.openxmlformats.org/officeDocument/2006/relationships/hyperlink" Target="https://www.dbnl.org/tekst/dela012alge01_01/dela012alge01_01_00811.php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literatuurgeschiedenis.nl/20ste/literatuurgeschiedenis/lg20005.html" TargetMode="External"/><Relationship Id="rId2" Type="http://schemas.openxmlformats.org/officeDocument/2006/relationships/hyperlink" Target="https://www.dbnl.org/tekst/dela012alge01_01/dela012alge01_01_03615.ph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bnl.org/tekst/dela012alge01_01/dela012alge01_01_00169.ph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vimeo.com/63660774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06671-A531-4BEB-9D66-444ACA1E16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Werkcollege</a:t>
            </a:r>
            <a:r>
              <a:rPr lang="en-US" dirty="0"/>
              <a:t> </a:t>
            </a:r>
            <a:r>
              <a:rPr lang="en-US" dirty="0" err="1"/>
              <a:t>poëzie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5CC2ED-7422-4A4B-89EE-5C7DD6CC6E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Mgr. Lada </a:t>
            </a:r>
            <a:r>
              <a:rPr lang="en-US" dirty="0" err="1"/>
              <a:t>Vukomanovi</a:t>
            </a:r>
            <a:r>
              <a:rPr lang="sr-Latn-RS" dirty="0"/>
              <a:t>ć (FF UK)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2863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4248A-B648-46FD-A7E4-92C6B226E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Uit: </a:t>
            </a:r>
            <a:r>
              <a:rPr lang="nl-NL" dirty="0" err="1"/>
              <a:t>Brahman</a:t>
            </a:r>
            <a:r>
              <a:rPr lang="nl-NL" dirty="0"/>
              <a:t> I, 1919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5DE8E-9B72-402B-B142-F8396190E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l-NL" dirty="0"/>
              <a:t>Kent iemand dat gevoel: 't is geen verdriet,</a:t>
            </a:r>
            <a:br>
              <a:rPr lang="nl-NL" dirty="0"/>
            </a:br>
            <a:r>
              <a:rPr lang="nl-NL" dirty="0" err="1"/>
              <a:t>'T</a:t>
            </a:r>
            <a:r>
              <a:rPr lang="nl-NL" dirty="0"/>
              <a:t> is geen geluk, geen menging van die beiden;</a:t>
            </a:r>
            <a:br>
              <a:rPr lang="nl-NL" dirty="0"/>
            </a:br>
            <a:r>
              <a:rPr lang="nl-NL" dirty="0" err="1"/>
              <a:t>'T</a:t>
            </a:r>
            <a:r>
              <a:rPr lang="nl-NL" dirty="0"/>
              <a:t> hangt over je, om je, als wolken over heiden,</a:t>
            </a:r>
            <a:br>
              <a:rPr lang="nl-NL" dirty="0"/>
            </a:br>
            <a:r>
              <a:rPr lang="nl-NL" dirty="0"/>
              <a:t>Stil, hoog, licht, ernstig; ze bewegen niet.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Je voelt je kind en oud; je denken ziet</a:t>
            </a:r>
            <a:br>
              <a:rPr lang="nl-NL" dirty="0"/>
            </a:br>
            <a:r>
              <a:rPr lang="nl-NL" dirty="0"/>
              <a:t>Door alles, wat scheen je van God te scheiden.</a:t>
            </a:r>
            <a:br>
              <a:rPr lang="nl-NL" dirty="0"/>
            </a:br>
            <a:r>
              <a:rPr lang="nl-NL" dirty="0" err="1"/>
              <a:t>'T</a:t>
            </a:r>
            <a:r>
              <a:rPr lang="nl-NL" dirty="0"/>
              <a:t> is, of een punt tot cirkel gaat verwijden;</a:t>
            </a:r>
            <a:br>
              <a:rPr lang="nl-NL" dirty="0"/>
            </a:br>
            <a:r>
              <a:rPr lang="nl-NL" dirty="0" err="1"/>
              <a:t>'T</a:t>
            </a:r>
            <a:r>
              <a:rPr lang="nl-NL" dirty="0"/>
              <a:t> is, of een cirkel punt wordt en verschiet.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Je denkt: Nooit was het anders; tot mijn Wezen</a:t>
            </a:r>
            <a:br>
              <a:rPr lang="nl-NL" dirty="0"/>
            </a:br>
            <a:r>
              <a:rPr lang="nl-NL" dirty="0"/>
              <a:t>Ben 'k al zo lang van sterflijkheid genezen.</a:t>
            </a:r>
            <a:br>
              <a:rPr lang="nl-NL" dirty="0"/>
            </a:br>
            <a:r>
              <a:rPr lang="nl-NL" dirty="0"/>
              <a:t>Je weet : Niets kan mij deren: ik ben Hij.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Tot zekerheid je twijfel opgeheven,</a:t>
            </a:r>
            <a:br>
              <a:rPr lang="nl-NL" dirty="0"/>
            </a:br>
            <a:r>
              <a:rPr lang="nl-NL" dirty="0"/>
              <a:t>Zo hang je als eeuwig boven je eigen leven:</a:t>
            </a:r>
            <a:br>
              <a:rPr lang="nl-NL" dirty="0"/>
            </a:br>
            <a:r>
              <a:rPr lang="nl-NL" dirty="0"/>
              <a:t>Je bent de wolken en je bent de hei.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36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D30B7-6590-4709-B877-E54A65F44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Opdrachten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D5294-E265-45BE-9ADF-0250718F2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hebt</a:t>
            </a:r>
            <a:r>
              <a:rPr lang="en-GB" dirty="0"/>
              <a:t> 10 </a:t>
            </a:r>
            <a:r>
              <a:rPr lang="en-GB" dirty="0" err="1"/>
              <a:t>minuten</a:t>
            </a:r>
            <a:r>
              <a:rPr lang="en-GB" dirty="0"/>
              <a:t> om 4 </a:t>
            </a:r>
            <a:r>
              <a:rPr lang="en-GB" dirty="0" err="1"/>
              <a:t>vragen</a:t>
            </a:r>
            <a:r>
              <a:rPr lang="en-GB" dirty="0"/>
              <a:t> </a:t>
            </a:r>
            <a:r>
              <a:rPr lang="en-GB" dirty="0" err="1"/>
              <a:t>te</a:t>
            </a:r>
            <a:r>
              <a:rPr lang="en-GB" dirty="0"/>
              <a:t> </a:t>
            </a:r>
            <a:r>
              <a:rPr lang="en-GB" dirty="0" err="1"/>
              <a:t>bedenken</a:t>
            </a:r>
            <a:r>
              <a:rPr lang="en-GB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5319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C3529-C51B-40A5-A194-F91BDE419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3200" b="1" dirty="0"/>
              <a:t>Henriette Roland Holst-van der Schalk</a:t>
            </a:r>
            <a:r>
              <a:rPr lang="en-GB" sz="3200" b="1" dirty="0"/>
              <a:t> </a:t>
            </a:r>
            <a:r>
              <a:rPr lang="en-US" sz="3200" dirty="0"/>
              <a:t>(</a:t>
            </a:r>
            <a:r>
              <a:rPr lang="en-US" sz="3200" dirty="0" err="1"/>
              <a:t>Noordwijk</a:t>
            </a:r>
            <a:r>
              <a:rPr lang="en-US" sz="3200" dirty="0"/>
              <a:t> 1869-Amsterdam 1952).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E3E4E-30AF-4611-999B-D3B90FE37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/>
              <a:t>Hoewel afkomstig uit een </a:t>
            </a:r>
            <a:r>
              <a:rPr lang="nl-NL" b="1" dirty="0"/>
              <a:t>welgestelde</a:t>
            </a:r>
            <a:r>
              <a:rPr lang="nl-NL" dirty="0"/>
              <a:t> familie, zij was een overtuigde </a:t>
            </a:r>
            <a:r>
              <a:rPr lang="nl-NL" b="1" dirty="0"/>
              <a:t>socialiste</a:t>
            </a:r>
            <a:r>
              <a:rPr lang="nl-NL" dirty="0"/>
              <a:t> en een gepassioneerde strijdster tegen onrecht en uitbuiting. </a:t>
            </a:r>
          </a:p>
          <a:p>
            <a:r>
              <a:rPr lang="nl-NL" dirty="0"/>
              <a:t>Haar literaire inspiratie vond ze bij Verwey en Gorter, haar filosofische bij Dante en Spinoza. </a:t>
            </a:r>
          </a:p>
          <a:p>
            <a:r>
              <a:rPr lang="nl-NL" dirty="0"/>
              <a:t>Haar </a:t>
            </a:r>
            <a:r>
              <a:rPr lang="nl-NL" b="1" dirty="0"/>
              <a:t>teleurstelling</a:t>
            </a:r>
            <a:r>
              <a:rPr lang="nl-NL" dirty="0"/>
              <a:t> in de politieke realiteit (politieke passiviteit in Nederland; dictatuur in de Sovjetunie) groeide geleidelijk en in 1927 verliet ze de Nederlandse communistische partij om zich te keren tot het religieus geïnspireerde socialisme en de geweldloze filosofie van </a:t>
            </a:r>
            <a:r>
              <a:rPr lang="nl-NL" dirty="0" err="1"/>
              <a:t>Ghandi</a:t>
            </a:r>
            <a:r>
              <a:rPr lang="nl-NL" dirty="0"/>
              <a:t>. </a:t>
            </a:r>
          </a:p>
          <a:p>
            <a:r>
              <a:rPr lang="nl-NL" dirty="0"/>
              <a:t>Haar poëzie weerspiegelt haar persoonlijke strijd tussen een</a:t>
            </a:r>
            <a:r>
              <a:rPr lang="nl-NL" b="1" dirty="0"/>
              <a:t> contemplatief idealisme </a:t>
            </a:r>
            <a:r>
              <a:rPr lang="nl-NL" dirty="0"/>
              <a:t>en een </a:t>
            </a:r>
            <a:r>
              <a:rPr lang="nl-NL" b="1" dirty="0"/>
              <a:t>behoefte aan concrete daden</a:t>
            </a:r>
            <a:r>
              <a:rPr lang="nl-NL" dirty="0"/>
              <a:t>. Naast poëzie schreef ze ook toneelstukken en biografieën (van o.a. </a:t>
            </a:r>
            <a:r>
              <a:rPr lang="nl-NL" dirty="0" err="1"/>
              <a:t>Tolstoï</a:t>
            </a:r>
            <a:r>
              <a:rPr lang="nl-NL" dirty="0"/>
              <a:t>, Rosa Luxemburg, Guido Gezelle, </a:t>
            </a:r>
            <a:r>
              <a:rPr lang="nl-NL" dirty="0" err="1"/>
              <a:t>Ghandi</a:t>
            </a:r>
            <a:r>
              <a:rPr lang="nl-NL" dirty="0"/>
              <a:t>, Romain Roland).</a:t>
            </a:r>
            <a:endParaRPr lang="sr-Latn-RS" dirty="0"/>
          </a:p>
          <a:p>
            <a:r>
              <a:rPr lang="sr-Latn-RS" dirty="0"/>
              <a:t>Meer ove Roland Holst-van der Schalk in </a:t>
            </a:r>
            <a:r>
              <a:rPr lang="nl-NL" dirty="0"/>
              <a:t>BEL, Jacqueline; VAESSENS, Thomas (ed.). </a:t>
            </a:r>
            <a:r>
              <a:rPr lang="nl-NL" i="1" dirty="0"/>
              <a:t>Schrijvende vrouwen: een kleine literatuurgeschiedenis van de Lage Landen, 1880-2010</a:t>
            </a:r>
            <a:r>
              <a:rPr lang="nl-NL" dirty="0"/>
              <a:t>. Amsterdam, 2010.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7981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45581-8A51-47B9-B2B1-1B9420923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uit: De nieuwe </a:t>
            </a:r>
            <a:r>
              <a:rPr lang="nl-NL" dirty="0" err="1"/>
              <a:t>geboort</a:t>
            </a:r>
            <a:r>
              <a:rPr lang="nl-NL" dirty="0"/>
              <a:t>, 1903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76393-D39B-4A84-9114-F5DD5F2F54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l-NL" dirty="0"/>
              <a:t>Op de kentering der tijden geboren,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in onze </a:t>
            </a:r>
            <a:r>
              <a:rPr lang="nl-NL" dirty="0" err="1"/>
              <a:t>oogen</a:t>
            </a:r>
            <a:r>
              <a:rPr lang="nl-NL" dirty="0"/>
              <a:t> nog de ondergangen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van de oude werelden die </a:t>
            </a:r>
            <a:r>
              <a:rPr lang="nl-NL" dirty="0" err="1"/>
              <a:t>verbleeken</a:t>
            </a:r>
            <a:r>
              <a:rPr lang="nl-NL" dirty="0"/>
              <a:t>,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onze lippen geplooid ten nieuwen groet,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en in ons hart een tweedracht van verlangen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naar </a:t>
            </a:r>
            <a:r>
              <a:rPr lang="nl-NL" dirty="0" err="1"/>
              <a:t>droomen</a:t>
            </a:r>
            <a:r>
              <a:rPr lang="nl-NL" dirty="0"/>
              <a:t> van weleer, die wij verloren,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naar de nieuwe, wier bloesems openbreken –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zoo moeten wij door </a:t>
            </a:r>
            <a:r>
              <a:rPr lang="nl-NL" dirty="0" err="1"/>
              <a:t>bittre</a:t>
            </a:r>
            <a:r>
              <a:rPr lang="nl-NL" dirty="0"/>
              <a:t> jaren zwerven,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het is altijd een strijd en een ontbreken: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alles in ons beweegt zich als een vloed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en somtijds zinkt het weg, alsof wij sterven.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8634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1383E-4489-416B-A8C1-D933DB2C1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Opdrachten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18551-2F50-4132-9E5E-4A5ECFCE2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1 </a:t>
            </a:r>
            <a:r>
              <a:rPr lang="en-GB" dirty="0" err="1"/>
              <a:t>Vind</a:t>
            </a:r>
            <a:r>
              <a:rPr lang="en-GB" dirty="0"/>
              <a:t> </a:t>
            </a:r>
            <a:r>
              <a:rPr lang="en-GB" dirty="0" err="1"/>
              <a:t>alle</a:t>
            </a:r>
            <a:r>
              <a:rPr lang="en-GB" dirty="0"/>
              <a:t> fin-de-siècle </a:t>
            </a:r>
            <a:r>
              <a:rPr lang="en-GB" dirty="0" err="1"/>
              <a:t>elementen</a:t>
            </a:r>
            <a:r>
              <a:rPr lang="en-GB" dirty="0"/>
              <a:t> </a:t>
            </a:r>
            <a:r>
              <a:rPr lang="en-GB" dirty="0" err="1"/>
              <a:t>terug</a:t>
            </a:r>
            <a:r>
              <a:rPr lang="en-GB" dirty="0"/>
              <a:t> in </a:t>
            </a:r>
            <a:r>
              <a:rPr lang="en-GB" dirty="0" err="1"/>
              <a:t>dit</a:t>
            </a:r>
            <a:r>
              <a:rPr lang="en-GB" dirty="0"/>
              <a:t> </a:t>
            </a:r>
            <a:r>
              <a:rPr lang="en-GB" dirty="0" err="1"/>
              <a:t>gedicht</a:t>
            </a:r>
            <a:r>
              <a:rPr lang="en-GB" dirty="0"/>
              <a:t>.</a:t>
            </a:r>
          </a:p>
          <a:p>
            <a:pPr marL="0" indent="0">
              <a:buNone/>
            </a:pPr>
            <a:r>
              <a:rPr lang="nl-NL" dirty="0"/>
              <a:t>2 Welke woorden geven de stemming van </a:t>
            </a:r>
            <a:r>
              <a:rPr lang="sr-Latn-RS" dirty="0"/>
              <a:t>het lyrische ik </a:t>
            </a:r>
            <a:r>
              <a:rPr lang="nl-NL" dirty="0"/>
              <a:t>weer?</a:t>
            </a:r>
          </a:p>
          <a:p>
            <a:pPr marL="0" indent="0">
              <a:buNone/>
            </a:pPr>
            <a:r>
              <a:rPr lang="nl-NL" dirty="0"/>
              <a:t>3 Naar welk filosofisch principe wijzen de woorden ‘tweedracht’ en ‘strijd’?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1114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DEA66-484F-4BFA-AB04-BC7321B16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Paul van </a:t>
            </a:r>
            <a:r>
              <a:rPr lang="en-GB" dirty="0" err="1"/>
              <a:t>Ostaijen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3B464-6953-475F-B59A-E990182F96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/>
              <a:t>Music Hall (1916) – dynamiek in de stad, echo´s van futurisme en expressionisme; nachtclub, prostituees, moderne muziek</a:t>
            </a:r>
          </a:p>
          <a:p>
            <a:r>
              <a:rPr lang="nl-NL" dirty="0"/>
              <a:t>Het </a:t>
            </a:r>
            <a:r>
              <a:rPr lang="nl-NL" dirty="0" err="1"/>
              <a:t>sienjaal</a:t>
            </a:r>
            <a:r>
              <a:rPr lang="nl-NL" dirty="0"/>
              <a:t> (1918) – humanitair-expressionistisch, sociaal geëngageerde verzen, algemene menselijkheid, internationale broederschap, liefde voor de gemeenschap, inspiratie door Walt </a:t>
            </a:r>
            <a:r>
              <a:rPr lang="nl-NL" dirty="0" err="1"/>
              <a:t>Whitman</a:t>
            </a:r>
            <a:endParaRPr lang="nl-NL" dirty="0"/>
          </a:p>
          <a:p>
            <a:r>
              <a:rPr lang="nl-NL" dirty="0"/>
              <a:t>Bezette stad (1921) – val van Antwerpen, het beeld is versplinterd en chaotisch, groteske, dadaïstische manier, geweld, maar ook dagelijks leven tijdens oorlog, nihilistische visie</a:t>
            </a:r>
          </a:p>
          <a:p>
            <a:r>
              <a:rPr lang="nl-NL" dirty="0"/>
              <a:t>Feesten van angst en pijn (ontstond tussen 1918 en 1921) – „</a:t>
            </a:r>
            <a:r>
              <a:rPr lang="nl-NL" dirty="0" err="1"/>
              <a:t>ritmiese</a:t>
            </a:r>
            <a:r>
              <a:rPr lang="nl-NL" dirty="0"/>
              <a:t> typografie“, opvallend kleurgebruik (inspiratie door </a:t>
            </a:r>
            <a:r>
              <a:rPr lang="nl-NL" dirty="0" err="1"/>
              <a:t>Kandinsky´s</a:t>
            </a:r>
            <a:r>
              <a:rPr lang="nl-NL" dirty="0"/>
              <a:t> kleurentheorie), nihilistische en destructieve thematiek, meer over het eigen ik</a:t>
            </a:r>
          </a:p>
          <a:p>
            <a:r>
              <a:rPr lang="nl-NL" dirty="0"/>
              <a:t>Later werk: zuivere lyriek (</a:t>
            </a:r>
            <a:r>
              <a:rPr lang="nl-NL" dirty="0" err="1"/>
              <a:t>poésie</a:t>
            </a:r>
            <a:r>
              <a:rPr lang="nl-NL" dirty="0"/>
              <a:t> pure)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4471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Van Ostaijen: autonome poëzie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981200" y="1600201"/>
            <a:ext cx="6563072" cy="4525963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Gedicht moet los van de maker functioneren</a:t>
            </a:r>
          </a:p>
          <a:p>
            <a:r>
              <a:rPr lang="cs-CZ" dirty="0"/>
              <a:t>Organisch expressionisme</a:t>
            </a:r>
          </a:p>
          <a:p>
            <a:r>
              <a:rPr lang="cs-CZ" dirty="0"/>
              <a:t>Schijnbaar eenvoudige, vrolijke en liedjesachtige verzen</a:t>
            </a:r>
          </a:p>
          <a:p>
            <a:r>
              <a:rPr lang="cs-CZ" dirty="0"/>
              <a:t>Speels, ritmisch, herhalingen</a:t>
            </a:r>
          </a:p>
          <a:p>
            <a:r>
              <a:rPr lang="cs-CZ" dirty="0"/>
              <a:t>„Marc groet ´s morgens de dingen“, „Melopee“</a:t>
            </a:r>
          </a:p>
          <a:p>
            <a:r>
              <a:rPr lang="cs-CZ" dirty="0"/>
              <a:t>Minder experiment, meer normale typografie en syntaxis</a:t>
            </a:r>
          </a:p>
          <a:p>
            <a:r>
              <a:rPr lang="cs-CZ" dirty="0"/>
              <a:t>Muziek belangrijk, ook thema in gedichten (verwijzingen naar jazz, charleston, polka)</a:t>
            </a:r>
          </a:p>
          <a:p>
            <a:r>
              <a:rPr lang="cs-CZ" dirty="0"/>
              <a:t>Een gedicht heeft een eigen logica en is opgebouwd uit associaties</a:t>
            </a:r>
          </a:p>
          <a:p>
            <a:r>
              <a:rPr lang="cs-CZ" dirty="0"/>
              <a:t>Ritme, klank, intertekstualiteit</a:t>
            </a:r>
          </a:p>
        </p:txBody>
      </p:sp>
      <p:pic>
        <p:nvPicPr>
          <p:cNvPr id="9218" name="Picture 2" descr="VÃ½sledek obrÃ¡zku pro paul van ostaij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4272" y="2636912"/>
            <a:ext cx="2007116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42652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F950E-0722-4F9E-9BFB-D10124C1F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err="1"/>
              <a:t>Music-hall</a:t>
            </a:r>
            <a:r>
              <a:rPr lang="nl-NL" b="1" dirty="0"/>
              <a:t> (uit: </a:t>
            </a:r>
            <a:r>
              <a:rPr lang="nl-NL" b="1" dirty="0" err="1"/>
              <a:t>Music-Hall</a:t>
            </a:r>
            <a:r>
              <a:rPr lang="nl-NL" b="1" dirty="0"/>
              <a:t>, 1915)</a:t>
            </a:r>
            <a:br>
              <a:rPr lang="nl-NL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B8093-53DD-4AC0-AD19-B548ED8A5B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Aan mijn vriend </a:t>
            </a:r>
            <a:r>
              <a:rPr lang="nl-NL" dirty="0" err="1"/>
              <a:t>Geo</a:t>
            </a:r>
            <a:r>
              <a:rPr lang="nl-NL" dirty="0"/>
              <a:t> van Tichelen </a:t>
            </a:r>
          </a:p>
          <a:p>
            <a:pPr marL="0" indent="0">
              <a:buNone/>
            </a:pPr>
            <a:r>
              <a:rPr lang="nl-NL" dirty="0"/>
              <a:t>1</a:t>
            </a:r>
          </a:p>
          <a:p>
            <a:pPr marL="0" indent="0">
              <a:buNone/>
            </a:pPr>
            <a:r>
              <a:rPr lang="nl-NL" dirty="0"/>
              <a:t>Gelijk een zwakke vrouw </a:t>
            </a:r>
            <a:r>
              <a:rPr lang="nl-NL" dirty="0" err="1"/>
              <a:t>d'armoe</a:t>
            </a:r>
            <a:r>
              <a:rPr lang="nl-NL" dirty="0"/>
              <a:t> van heur lijf verbergt</a:t>
            </a:r>
          </a:p>
          <a:p>
            <a:pPr marL="0" indent="0">
              <a:buNone/>
            </a:pPr>
            <a:r>
              <a:rPr lang="nl-NL" dirty="0"/>
              <a:t>Onder een ruisend froufrou van rokken en van kanten kleren</a:t>
            </a:r>
          </a:p>
          <a:p>
            <a:pPr marL="0" indent="0">
              <a:buNone/>
            </a:pPr>
            <a:r>
              <a:rPr lang="nl-NL" dirty="0"/>
              <a:t>Zo dommelt de </a:t>
            </a:r>
            <a:r>
              <a:rPr lang="nl-NL" dirty="0" err="1"/>
              <a:t>Music-Hall</a:t>
            </a:r>
            <a:r>
              <a:rPr lang="nl-NL" dirty="0"/>
              <a:t> z'n lusteloos begeren</a:t>
            </a:r>
          </a:p>
          <a:p>
            <a:pPr marL="0" indent="0">
              <a:buNone/>
            </a:pPr>
            <a:r>
              <a:rPr lang="nl-NL" dirty="0"/>
              <a:t>Weg in 't schijnen en 't kwijnen van veel rode en groene lichten.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3080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F7C53-A921-4792-9203-2D313B084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Verveling</a:t>
            </a:r>
            <a:r>
              <a:rPr lang="en-GB" dirty="0"/>
              <a:t> </a:t>
            </a:r>
            <a:r>
              <a:rPr lang="en-GB" sz="2800" dirty="0"/>
              <a:t>(</a:t>
            </a:r>
            <a:r>
              <a:rPr lang="en-US" sz="2800" dirty="0"/>
              <a:t>Diverse </a:t>
            </a:r>
            <a:r>
              <a:rPr lang="en-US" sz="2800" dirty="0" err="1"/>
              <a:t>verzen</a:t>
            </a:r>
            <a:r>
              <a:rPr lang="en-US" sz="2800" dirty="0"/>
              <a:t>, 1915)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1CAE4-CFAA-4322-85F7-53B9D4783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 fontScale="47500" lnSpcReduction="20000"/>
          </a:bodyPr>
          <a:lstStyle/>
          <a:p>
            <a:pPr marL="0" indent="0">
              <a:buNone/>
            </a:pPr>
            <a:r>
              <a:rPr lang="nl-NL" b="1" dirty="0"/>
              <a:t>Verveling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 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Ik kan geen doel vinden voor 't leven, vandaag.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Hoe </a:t>
            </a:r>
            <a:r>
              <a:rPr lang="nl-NL" dirty="0" err="1"/>
              <a:t>moeilik</a:t>
            </a:r>
            <a:r>
              <a:rPr lang="nl-NL" dirty="0"/>
              <a:t> toch ik de last der dagen draag.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Mijn dagen zijn hoogten en vlakten van lust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En verveling, maar alles zo onbewust.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  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'n Roman lezen? Neen, dat gaat helemaal niet;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Ik kijk liever door m'n venster: </a:t>
            </a:r>
            <a:r>
              <a:rPr lang="nl-NL" dirty="0" err="1"/>
              <a:t>daktilo's</a:t>
            </a:r>
            <a:r>
              <a:rPr lang="nl-NL" dirty="0"/>
              <a:t>,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Naaisters gaan voorbij, zingend rollen auto's,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De trem dat 's net 'n motorboot, die 't water klieft.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 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Even sta 'k, wijl ik 'n sigaret aansteken moet,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Als Mefistofeles, in 'n korte, gele gloed;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Schaduw en licht spelen langs m'n aangezicht.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Verveling komt mij voor de zwaarste levensplicht.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 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Ik staar en denk bij de wolkjes: In ene gracht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Verdronk </a:t>
            </a:r>
            <a:r>
              <a:rPr lang="nl-NL" dirty="0" err="1"/>
              <a:t>Ophelia</a:t>
            </a:r>
            <a:r>
              <a:rPr lang="nl-NL" dirty="0"/>
              <a:t>; m'n lief ging door 'n mistige nacht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Van mij; </a:t>
            </a:r>
            <a:r>
              <a:rPr lang="nl-NL" dirty="0" err="1"/>
              <a:t>Berenice</a:t>
            </a:r>
            <a:r>
              <a:rPr lang="nl-NL" dirty="0"/>
              <a:t>, Beatrix, vele mooie vrouwen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Zullen zich in </a:t>
            </a:r>
            <a:r>
              <a:rPr lang="nl-NL" dirty="0" err="1"/>
              <a:t>dees</a:t>
            </a:r>
            <a:r>
              <a:rPr lang="nl-NL" dirty="0"/>
              <a:t> sigarettenrook voor mij ontvouwen.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 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 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Uit m'n sigaret stijgt </a:t>
            </a:r>
            <a:r>
              <a:rPr lang="nl-NL" dirty="0" err="1"/>
              <a:t>Salome</a:t>
            </a:r>
            <a:r>
              <a:rPr lang="nl-NL" dirty="0"/>
              <a:t>, en ook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Haar sluiers zijn geweven uit m'n ronde rook.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Ik zelf voel me als de Tetrarch Herodes, die scherp toeziet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En bij 't sterven van de doem-dans, de dood des Dopers gebiedt.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 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Zo stijgen uit m'n rook die </a:t>
            </a:r>
            <a:r>
              <a:rPr lang="nl-NL" dirty="0" err="1"/>
              <a:t>leenge</a:t>
            </a:r>
            <a:r>
              <a:rPr lang="nl-NL" dirty="0"/>
              <a:t>, lauwe lijven,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Om in 'n doezelende dans verveling te verdrijven.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5580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60C7A-04D0-4FC6-BFB5-B9FC26BF6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err="1"/>
              <a:t>Golgotha</a:t>
            </a:r>
            <a:r>
              <a:rPr lang="nl-NL" b="1" dirty="0"/>
              <a:t> </a:t>
            </a:r>
            <a:r>
              <a:rPr lang="nl-NL" dirty="0"/>
              <a:t>(uit:</a:t>
            </a:r>
            <a:r>
              <a:rPr lang="nl-NL" b="1" dirty="0"/>
              <a:t> </a:t>
            </a:r>
            <a:r>
              <a:rPr lang="sr-Cyrl-RS" i="1" dirty="0"/>
              <a:t>Het Sienjaal</a:t>
            </a:r>
            <a:r>
              <a:rPr lang="en-GB" dirty="0"/>
              <a:t>, </a:t>
            </a:r>
            <a:r>
              <a:rPr lang="sr-Cyrl-RS" dirty="0"/>
              <a:t>1918</a:t>
            </a:r>
            <a:r>
              <a:rPr lang="en-GB" dirty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810FC-7637-4703-88FD-FE14AC07C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nl-NL" sz="4000" dirty="0"/>
              <a:t> </a:t>
            </a:r>
            <a:endParaRPr lang="en-US" sz="4000" dirty="0"/>
          </a:p>
          <a:p>
            <a:pPr marL="0" indent="0">
              <a:buNone/>
            </a:pPr>
            <a:r>
              <a:rPr lang="nl-NL" sz="4000" dirty="0"/>
              <a:t>Indien de waarheid daar is,</a:t>
            </a:r>
            <a:endParaRPr lang="en-US" sz="4000" dirty="0"/>
          </a:p>
          <a:p>
            <a:pPr marL="0" indent="0">
              <a:buNone/>
            </a:pPr>
            <a:r>
              <a:rPr lang="nl-NL" sz="4000" dirty="0"/>
              <a:t>waar mijn broeder ze mij toonde,</a:t>
            </a:r>
            <a:endParaRPr lang="en-US" sz="4000" dirty="0"/>
          </a:p>
          <a:p>
            <a:pPr marL="0" indent="0">
              <a:buNone/>
            </a:pPr>
            <a:r>
              <a:rPr lang="nl-NL" sz="4000" dirty="0"/>
              <a:t> wijlen mijn broeder Pieter-Floris; -</a:t>
            </a:r>
            <a:endParaRPr lang="en-US" sz="4000" dirty="0"/>
          </a:p>
          <a:p>
            <a:pPr marL="0" indent="0">
              <a:buNone/>
            </a:pPr>
            <a:r>
              <a:rPr lang="nl-NL" sz="4000" dirty="0"/>
              <a:t> (hij was student in de </a:t>
            </a:r>
            <a:r>
              <a:rPr lang="nl-NL" sz="4000" dirty="0" err="1"/>
              <a:t>teologie</a:t>
            </a:r>
            <a:endParaRPr lang="en-US" sz="4000" dirty="0"/>
          </a:p>
          <a:p>
            <a:pPr marL="0" indent="0">
              <a:buNone/>
            </a:pPr>
            <a:r>
              <a:rPr lang="nl-NL" sz="4000" dirty="0"/>
              <a:t> aan een </a:t>
            </a:r>
            <a:r>
              <a:rPr lang="nl-NL" sz="4000" dirty="0" err="1"/>
              <a:t>rooms-katoliek</a:t>
            </a:r>
            <a:r>
              <a:rPr lang="nl-NL" sz="4000" dirty="0"/>
              <a:t> seminarie) -</a:t>
            </a:r>
            <a:endParaRPr lang="en-US" sz="4000" dirty="0"/>
          </a:p>
          <a:p>
            <a:pPr marL="0" indent="0">
              <a:buNone/>
            </a:pPr>
            <a:r>
              <a:rPr lang="nl-NL" sz="4000" dirty="0"/>
              <a:t> indien het </a:t>
            </a:r>
            <a:r>
              <a:rPr lang="nl-NL" sz="4000" dirty="0" err="1"/>
              <a:t>Godszoon</a:t>
            </a:r>
            <a:r>
              <a:rPr lang="nl-NL" sz="4000" dirty="0"/>
              <a:t> is die ging ter </a:t>
            </a:r>
            <a:r>
              <a:rPr lang="nl-NL" sz="4000" dirty="0" err="1"/>
              <a:t>Golgotha</a:t>
            </a:r>
            <a:endParaRPr lang="en-US" sz="4000" dirty="0"/>
          </a:p>
          <a:p>
            <a:pPr marL="0" indent="0">
              <a:buNone/>
            </a:pPr>
            <a:r>
              <a:rPr lang="nl-NL" sz="4000" dirty="0"/>
              <a:t> en zijn </a:t>
            </a:r>
            <a:r>
              <a:rPr lang="nl-NL" sz="4000" dirty="0" err="1"/>
              <a:t>goddelike</a:t>
            </a:r>
            <a:r>
              <a:rPr lang="nl-NL" sz="4000" dirty="0"/>
              <a:t> droefenis</a:t>
            </a:r>
            <a:endParaRPr lang="en-US" sz="4000" dirty="0"/>
          </a:p>
          <a:p>
            <a:pPr marL="0" indent="0">
              <a:buNone/>
            </a:pPr>
            <a:r>
              <a:rPr lang="nl-NL" sz="4000" dirty="0"/>
              <a:t> was de </a:t>
            </a:r>
            <a:r>
              <a:rPr lang="nl-NL" sz="4000" dirty="0" err="1"/>
              <a:t>menselike</a:t>
            </a:r>
            <a:r>
              <a:rPr lang="nl-NL" sz="4000" dirty="0"/>
              <a:t> </a:t>
            </a:r>
            <a:r>
              <a:rPr lang="nl-NL" sz="4000" dirty="0" err="1"/>
              <a:t>bevrijdenis</a:t>
            </a:r>
            <a:r>
              <a:rPr lang="nl-NL" sz="4000" dirty="0"/>
              <a:t>,</a:t>
            </a:r>
            <a:endParaRPr lang="en-US" sz="4000" dirty="0"/>
          </a:p>
          <a:p>
            <a:pPr marL="0" indent="0">
              <a:buNone/>
            </a:pPr>
            <a:r>
              <a:rPr lang="nl-NL" sz="4000" dirty="0"/>
              <a:t> dan is het </a:t>
            </a:r>
            <a:r>
              <a:rPr lang="nl-NL" sz="4000" dirty="0" err="1"/>
              <a:t>vlaamse</a:t>
            </a:r>
            <a:r>
              <a:rPr lang="nl-NL" sz="4000" dirty="0"/>
              <a:t> volk Gods uitverkoren</a:t>
            </a:r>
            <a:endParaRPr lang="en-US" sz="4000" dirty="0"/>
          </a:p>
          <a:p>
            <a:pPr marL="0" indent="0">
              <a:buNone/>
            </a:pPr>
            <a:r>
              <a:rPr lang="nl-NL" sz="4000" dirty="0"/>
              <a:t> volk, omdat het ging als de </a:t>
            </a:r>
            <a:r>
              <a:rPr lang="nl-NL" sz="4000" dirty="0" err="1"/>
              <a:t>goddelike</a:t>
            </a:r>
            <a:r>
              <a:rPr lang="nl-NL" sz="4000" dirty="0"/>
              <a:t> vrucht uit </a:t>
            </a:r>
            <a:r>
              <a:rPr lang="nl-NL" sz="4000" dirty="0" err="1"/>
              <a:t>David's</a:t>
            </a:r>
            <a:r>
              <a:rPr lang="nl-NL" sz="4000" dirty="0"/>
              <a:t> huis geboren</a:t>
            </a:r>
            <a:endParaRPr lang="en-US" sz="4000" dirty="0"/>
          </a:p>
          <a:p>
            <a:pPr marL="0" indent="0">
              <a:buNone/>
            </a:pPr>
            <a:r>
              <a:rPr lang="nl-NL" sz="4000" dirty="0"/>
              <a:t> zijn steile </a:t>
            </a:r>
            <a:r>
              <a:rPr lang="nl-NL" sz="4000" dirty="0" err="1"/>
              <a:t>Golgotha</a:t>
            </a:r>
            <a:r>
              <a:rPr lang="nl-NL" sz="4000" dirty="0"/>
              <a:t>, gekruisigd</a:t>
            </a:r>
            <a:endParaRPr lang="en-US" sz="4000" dirty="0"/>
          </a:p>
          <a:p>
            <a:pPr marL="0" indent="0">
              <a:buNone/>
            </a:pPr>
            <a:r>
              <a:rPr lang="nl-NL" sz="4000" dirty="0"/>
              <a:t> werd en in de dood </a:t>
            </a:r>
            <a:r>
              <a:rPr lang="nl-NL" sz="4000" dirty="0" err="1"/>
              <a:t>behuizigd</a:t>
            </a:r>
            <a:r>
              <a:rPr lang="nl-NL" sz="4000" dirty="0"/>
              <a:t>.</a:t>
            </a:r>
            <a:endParaRPr lang="en-US" sz="4000" dirty="0"/>
          </a:p>
          <a:p>
            <a:pPr marL="0" indent="0">
              <a:buNone/>
            </a:pPr>
            <a:r>
              <a:rPr lang="nl-NL" sz="4000" dirty="0"/>
              <a:t> </a:t>
            </a:r>
            <a:endParaRPr lang="en-US" sz="4000" dirty="0"/>
          </a:p>
          <a:p>
            <a:pPr marL="0" indent="0">
              <a:buNone/>
            </a:pPr>
            <a:r>
              <a:rPr lang="nl-NL" sz="4000" dirty="0"/>
              <a:t> Maar God was in zijn zoon de </a:t>
            </a:r>
            <a:r>
              <a:rPr lang="nl-NL" sz="4000" dirty="0" err="1"/>
              <a:t>goddelikheid</a:t>
            </a:r>
            <a:endParaRPr lang="en-US" sz="4000" dirty="0"/>
          </a:p>
          <a:p>
            <a:pPr marL="0" indent="0">
              <a:buNone/>
            </a:pPr>
            <a:r>
              <a:rPr lang="nl-NL" sz="4000" dirty="0"/>
              <a:t> van de herrijzenis;</a:t>
            </a:r>
            <a:endParaRPr lang="en-US" sz="4000" dirty="0"/>
          </a:p>
          <a:p>
            <a:pPr marL="0" indent="0">
              <a:buNone/>
            </a:pPr>
            <a:r>
              <a:rPr lang="nl-NL" sz="4000" dirty="0"/>
              <a:t> zó zal ook God zijn in onze strijd</a:t>
            </a:r>
            <a:endParaRPr lang="en-US" sz="4000" dirty="0"/>
          </a:p>
          <a:p>
            <a:pPr marL="0" indent="0">
              <a:buNone/>
            </a:pPr>
            <a:r>
              <a:rPr lang="nl-NL" sz="4000" dirty="0"/>
              <a:t> tot de </a:t>
            </a:r>
            <a:r>
              <a:rPr lang="nl-NL" sz="4000" dirty="0" err="1"/>
              <a:t>bevrijdenis</a:t>
            </a:r>
            <a:r>
              <a:rPr lang="nl-NL" sz="4000" dirty="0"/>
              <a:t>.</a:t>
            </a:r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591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B13B1-647E-4366-AB41-3A041A4BD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b="1" dirty="0"/>
              <a:t>P. C. </a:t>
            </a:r>
            <a:r>
              <a:rPr lang="nl-NL" b="1" dirty="0" err="1"/>
              <a:t>Boutens</a:t>
            </a:r>
            <a:r>
              <a:rPr lang="nl-NL" b="1" dirty="0"/>
              <a:t> </a:t>
            </a:r>
            <a:r>
              <a:rPr lang="nl-NL" sz="1600" dirty="0"/>
              <a:t>(Middelburg 20.2.1870 - Den Haag 14.3.1943)</a:t>
            </a:r>
            <a:br>
              <a:rPr lang="nl-NL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7DB1F4-04F8-4C5C-A37A-1DDDA5AA73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357" y="1615736"/>
            <a:ext cx="10581443" cy="456122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l-NL" dirty="0"/>
              <a:t>Deze medewerker van </a:t>
            </a:r>
            <a:r>
              <a:rPr lang="nl-NL" i="1" dirty="0"/>
              <a:t>De Beweging </a:t>
            </a:r>
            <a:r>
              <a:rPr lang="nl-NL" dirty="0"/>
              <a:t>(1905-1919) zette de uitgangspunten van </a:t>
            </a:r>
            <a:r>
              <a:rPr lang="nl-NL" b="1" dirty="0">
                <a:hlinkClick r:id="rId2"/>
              </a:rPr>
              <a:t>de Tachtigers </a:t>
            </a:r>
            <a:r>
              <a:rPr lang="nl-NL" dirty="0"/>
              <a:t>voort, maar zijn gedichten kennen twee andere grote invloeden: </a:t>
            </a:r>
            <a:r>
              <a:rPr lang="nl-NL" b="1" dirty="0"/>
              <a:t>Plato</a:t>
            </a:r>
            <a:r>
              <a:rPr lang="nl-NL" dirty="0"/>
              <a:t> en de </a:t>
            </a:r>
            <a:r>
              <a:rPr lang="nl-NL" b="1" dirty="0"/>
              <a:t>Bijbel</a:t>
            </a:r>
            <a:r>
              <a:rPr lang="nl-NL" dirty="0"/>
              <a:t>. </a:t>
            </a:r>
          </a:p>
          <a:p>
            <a:pPr marL="0" indent="0">
              <a:buNone/>
            </a:pPr>
            <a:r>
              <a:rPr lang="nl-NL" dirty="0"/>
              <a:t>Zijn taalgebruik was vooral beïnvloed door de Bijbelvertaling die hij als kind van </a:t>
            </a:r>
            <a:r>
              <a:rPr lang="nl-NL" b="1" dirty="0"/>
              <a:t>vrome calvinisten </a:t>
            </a:r>
            <a:r>
              <a:rPr lang="nl-NL" dirty="0"/>
              <a:t>zeer goed kende </a:t>
            </a:r>
          </a:p>
          <a:p>
            <a:pPr marL="0" indent="0">
              <a:buNone/>
            </a:pPr>
            <a:r>
              <a:rPr lang="nl-NL" dirty="0"/>
              <a:t>Als </a:t>
            </a:r>
            <a:r>
              <a:rPr lang="nl-NL" b="1" dirty="0"/>
              <a:t>hoogleraar klassieke talen </a:t>
            </a:r>
            <a:r>
              <a:rPr lang="nl-NL" dirty="0"/>
              <a:t>stond hij vooral onder invloed van Plato’s filosofie [op 18-jarige leeftijd vertaalde hij Plato’s Symposion]</a:t>
            </a:r>
          </a:p>
          <a:p>
            <a:pPr marL="0" indent="0">
              <a:buNone/>
            </a:pPr>
            <a:r>
              <a:rPr lang="nl-NL" b="1" dirty="0">
                <a:hlinkClick r:id="rId3"/>
              </a:rPr>
              <a:t>Symbolisme</a:t>
            </a:r>
            <a:r>
              <a:rPr lang="nl-NL" b="1" dirty="0"/>
              <a:t>: </a:t>
            </a:r>
            <a:r>
              <a:rPr lang="nl-NL" dirty="0"/>
              <a:t>vrijwel al zijn gedichten zijn een poging een ‘hogere werkelijkheid’ tot uitdrukking te brengen door die werkelijkheid te </a:t>
            </a:r>
            <a:r>
              <a:rPr lang="nl-NL" u="sng" dirty="0"/>
              <a:t>suggereren</a:t>
            </a:r>
            <a:r>
              <a:rPr lang="nl-NL" dirty="0"/>
              <a:t> met aardse, gewone middelen.</a:t>
            </a:r>
          </a:p>
          <a:p>
            <a:pPr marL="0" indent="0">
              <a:buNone/>
            </a:pPr>
            <a:r>
              <a:rPr lang="nl-NL" b="1" dirty="0">
                <a:hlinkClick r:id="rId4"/>
              </a:rPr>
              <a:t>Estheticisme</a:t>
            </a:r>
            <a:r>
              <a:rPr lang="nl-NL" b="1" dirty="0"/>
              <a:t>: </a:t>
            </a:r>
            <a:r>
              <a:rPr lang="nl-NL" dirty="0"/>
              <a:t>de schoonheid openbaart zich voor de</a:t>
            </a:r>
            <a:r>
              <a:rPr lang="sr-Latn-RS" dirty="0"/>
              <a:t> </a:t>
            </a:r>
            <a:r>
              <a:rPr lang="nl-NL" dirty="0"/>
              <a:t>uitverkorenen/ingewijden/kunstzinnige mensen. &gt; </a:t>
            </a:r>
            <a:r>
              <a:rPr lang="nl-NL" b="1" dirty="0"/>
              <a:t>hermetisme</a:t>
            </a:r>
            <a:endParaRPr lang="nl-NL" dirty="0"/>
          </a:p>
          <a:p>
            <a:pPr marL="0" indent="0">
              <a:buNone/>
            </a:pPr>
            <a:r>
              <a:rPr lang="nl-NL" b="1" dirty="0" err="1"/>
              <a:t>Homoerotische</a:t>
            </a:r>
            <a:r>
              <a:rPr lang="nl-NL" b="1" dirty="0"/>
              <a:t> motieven: </a:t>
            </a:r>
            <a:r>
              <a:rPr lang="nl-NL" dirty="0"/>
              <a:t>gekoppeld aan zijn opvattingen over de schoonheid &gt; “gepoëtiseerde gelijkslachtige liefde, die de macht heeft kunstenaars te bezielen, zoals </a:t>
            </a:r>
            <a:r>
              <a:rPr lang="nl-NL" dirty="0">
                <a:hlinkClick r:id="rId5"/>
              </a:rPr>
              <a:t>Plato</a:t>
            </a:r>
            <a:r>
              <a:rPr lang="nl-NL" dirty="0"/>
              <a:t> zelf en Sappho”.</a:t>
            </a:r>
          </a:p>
          <a:p>
            <a:pPr marL="0" indent="0">
              <a:buNone/>
            </a:pPr>
            <a:r>
              <a:rPr lang="nl-NL" b="1" dirty="0"/>
              <a:t>Een buitenmaatschappelijk dichter: </a:t>
            </a:r>
            <a:r>
              <a:rPr lang="nl-NL" dirty="0"/>
              <a:t>sterke </a:t>
            </a:r>
            <a:r>
              <a:rPr lang="nl-NL" dirty="0">
                <a:hlinkClick r:id="rId6"/>
              </a:rPr>
              <a:t>autonomie</a:t>
            </a:r>
            <a:r>
              <a:rPr lang="nl-NL" dirty="0"/>
              <a:t> van gedichten waarbij de opgeroepen ‘hogere werkelijkheid’ alleen in en door het gedicht gestalte kan krijgen</a:t>
            </a:r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31690438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A65A9-8A0E-4B14-92A0-B8B878819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800475" cy="3425825"/>
          </a:xfrm>
        </p:spPr>
        <p:txBody>
          <a:bodyPr/>
          <a:lstStyle/>
          <a:p>
            <a:r>
              <a:rPr lang="nl-NL" b="1" dirty="0"/>
              <a:t>Uit: Feesten van angst en pijn (1921)</a:t>
            </a:r>
            <a:endParaRPr lang="en-US" dirty="0"/>
          </a:p>
        </p:txBody>
      </p:sp>
      <p:pic>
        <p:nvPicPr>
          <p:cNvPr id="5" name="Content Placeholder 4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88E378DB-3A70-49E8-BEE4-C3BE06B84B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1454" y="706814"/>
            <a:ext cx="3188845" cy="5444371"/>
          </a:xfrm>
        </p:spPr>
      </p:pic>
    </p:spTree>
    <p:extLst>
      <p:ext uri="{BB962C8B-B14F-4D97-AF65-F5344CB8AC3E}">
        <p14:creationId xmlns:p14="http://schemas.microsoft.com/office/powerpoint/2010/main" val="32088713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67862-3143-4676-BC91-D0C82D0E5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819775" cy="4740275"/>
          </a:xfrm>
        </p:spPr>
        <p:txBody>
          <a:bodyPr/>
          <a:lstStyle/>
          <a:p>
            <a:r>
              <a:rPr lang="nl-NL" b="1" dirty="0" err="1"/>
              <a:t>Bordel</a:t>
            </a:r>
            <a:br>
              <a:rPr lang="nl-NL" b="1" dirty="0"/>
            </a:br>
            <a:br>
              <a:rPr lang="nl-NL" b="1" dirty="0"/>
            </a:br>
            <a:r>
              <a:rPr lang="nl-NL" b="1" dirty="0"/>
              <a:t>Uit: Bezette Stad (1921)</a:t>
            </a:r>
            <a:br>
              <a:rPr lang="en-US" dirty="0"/>
            </a:br>
            <a:endParaRPr lang="en-US" dirty="0"/>
          </a:p>
        </p:txBody>
      </p:sp>
      <p:pic>
        <p:nvPicPr>
          <p:cNvPr id="5" name="Content Placeholder 4" descr="A picture containing text&#10;&#10;Description automatically generated">
            <a:extLst>
              <a:ext uri="{FF2B5EF4-FFF2-40B4-BE49-F238E27FC236}">
                <a16:creationId xmlns:a16="http://schemas.microsoft.com/office/drawing/2014/main" id="{EF1AFE4D-F719-4B79-A83C-BC2A494302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063" y="790251"/>
            <a:ext cx="3233874" cy="5506097"/>
          </a:xfrm>
        </p:spPr>
      </p:pic>
    </p:spTree>
    <p:extLst>
      <p:ext uri="{BB962C8B-B14F-4D97-AF65-F5344CB8AC3E}">
        <p14:creationId xmlns:p14="http://schemas.microsoft.com/office/powerpoint/2010/main" val="35505623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456AD-1AE2-4CB1-B4CE-BD8683D6E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788" y="603682"/>
            <a:ext cx="10395012" cy="1087006"/>
          </a:xfrm>
        </p:spPr>
        <p:txBody>
          <a:bodyPr>
            <a:normAutofit fontScale="90000"/>
          </a:bodyPr>
          <a:lstStyle/>
          <a:p>
            <a:r>
              <a:rPr lang="nl-NL" b="1" dirty="0"/>
              <a:t>Marc groet 's morgens de Dingen</a:t>
            </a:r>
            <a:r>
              <a:rPr lang="nl-NL" sz="3100" b="1" dirty="0"/>
              <a:t> </a:t>
            </a:r>
            <a:br>
              <a:rPr lang="nl-NL" sz="3100" b="1" dirty="0"/>
            </a:br>
            <a:r>
              <a:rPr lang="nl-NL" sz="3100" b="1" dirty="0"/>
              <a:t>(uit Nagelaten gedichten, 1925)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5D789-6893-4E2A-8233-9B5D55B231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nl-NL" dirty="0"/>
              <a:t>Dag ventje met de fiets op de vaas met de bloem</a:t>
            </a:r>
            <a:endParaRPr lang="en-US" dirty="0"/>
          </a:p>
          <a:p>
            <a:pPr marL="0" indent="0">
              <a:buNone/>
            </a:pPr>
            <a:r>
              <a:rPr lang="nl-NL" dirty="0" err="1"/>
              <a:t>ploem</a:t>
            </a:r>
            <a:r>
              <a:rPr lang="nl-NL" dirty="0"/>
              <a:t> </a:t>
            </a:r>
            <a:r>
              <a:rPr lang="nl-NL" dirty="0" err="1"/>
              <a:t>ploem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dag stoel naast de tafel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dag brood op de tafel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dag </a:t>
            </a:r>
            <a:r>
              <a:rPr lang="nl-NL" dirty="0" err="1"/>
              <a:t>visserke</a:t>
            </a:r>
            <a:r>
              <a:rPr lang="nl-NL" dirty="0"/>
              <a:t>-vis met de pijp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en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dag </a:t>
            </a:r>
            <a:r>
              <a:rPr lang="nl-NL" dirty="0" err="1"/>
              <a:t>visserke</a:t>
            </a:r>
            <a:r>
              <a:rPr lang="nl-NL" dirty="0"/>
              <a:t>-vis met de pet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pet en pijp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van het </a:t>
            </a:r>
            <a:r>
              <a:rPr lang="nl-NL" dirty="0" err="1"/>
              <a:t>visserke</a:t>
            </a:r>
            <a:r>
              <a:rPr lang="nl-NL" dirty="0"/>
              <a:t>-vis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goeiendag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 </a:t>
            </a:r>
            <a:endParaRPr lang="en-US" dirty="0"/>
          </a:p>
          <a:p>
            <a:pPr marL="0" indent="0">
              <a:buNone/>
            </a:pPr>
            <a:r>
              <a:rPr lang="nl-NL" dirty="0" err="1"/>
              <a:t>Daa-ag</a:t>
            </a:r>
            <a:r>
              <a:rPr lang="nl-NL" dirty="0"/>
              <a:t> vis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dag lieve vis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dag klein </a:t>
            </a:r>
            <a:r>
              <a:rPr lang="nl-NL" dirty="0" err="1"/>
              <a:t>visselijn</a:t>
            </a:r>
            <a:r>
              <a:rPr lang="nl-NL" dirty="0"/>
              <a:t> mijn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5486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F4757-814E-4F16-9535-3A85D1EF8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err="1"/>
              <a:t>Melopee</a:t>
            </a:r>
            <a:r>
              <a:rPr lang="nl-NL" b="1" dirty="0"/>
              <a:t> (1926)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CCC57-497E-42DA-8ACA-9439BB4F3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l-NL" i="1" dirty="0"/>
              <a:t>Voor Gaston </a:t>
            </a:r>
            <a:r>
              <a:rPr lang="nl-NL" i="1" dirty="0" err="1"/>
              <a:t>Burssens</a:t>
            </a:r>
            <a:r>
              <a:rPr lang="nl-NL" dirty="0"/>
              <a:t> 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Onder de maan schuift de lange rivier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Over de lange rivier schuift moede de maan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Onder de maan op de lange rivier schuift de kano naar zee 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 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Langs het </a:t>
            </a:r>
            <a:r>
              <a:rPr lang="nl-NL" dirty="0" err="1"/>
              <a:t>hoogriet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langs de </a:t>
            </a:r>
            <a:r>
              <a:rPr lang="nl-NL" dirty="0" err="1"/>
              <a:t>laagwei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schuift de kano naar zee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schuift met de schuivende maan de kano naar zee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Zo zijn ze gezellen naar zee de kano de maan en de man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Waarom schuiven de maan en de man getweeën gedwee naar de zee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4578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73784-88DD-4EC2-8CCF-F0E98C35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Opdracht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E193F-4874-48AA-94C8-F8214A923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Bij welke fase hoort welk gedicht? Onderbouw je stelling met teksteksterne en tekstinterne argumenten (poëtica)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6333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Nijhoff – </a:t>
            </a:r>
            <a:r>
              <a:rPr lang="cs-CZ" i="1" dirty="0"/>
              <a:t>Vormen</a:t>
            </a:r>
            <a:r>
              <a:rPr lang="cs-CZ" dirty="0"/>
              <a:t> en het Perzisch tapijt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03512" y="1556792"/>
            <a:ext cx="6984776" cy="5112568"/>
          </a:xfrm>
        </p:spPr>
        <p:txBody>
          <a:bodyPr>
            <a:normAutofit fontScale="85000" lnSpcReduction="10000"/>
          </a:bodyPr>
          <a:lstStyle/>
          <a:p>
            <a:r>
              <a:rPr lang="cs-CZ" i="1" dirty="0"/>
              <a:t>Vormen</a:t>
            </a:r>
            <a:r>
              <a:rPr lang="cs-CZ" dirty="0"/>
              <a:t> (1924) – 2e dichtbundel, afstandelijke, autonome poëzie, de dichter moet vooral een vakman zijn („poeta faber“), tegenstander van het vrije vers, vooral sonnetten en kwatrijnen; instabiel en versplinterd wereldbeeld</a:t>
            </a:r>
          </a:p>
          <a:p>
            <a:r>
              <a:rPr lang="cs-CZ" i="1" dirty="0"/>
              <a:t>Nieuwe gedichten </a:t>
            </a:r>
            <a:r>
              <a:rPr lang="cs-CZ" dirty="0"/>
              <a:t>(1934): bekende gedichten „Het lied der dwaze bijen“, „De moeder de vrouw“, „Awater“ – de dichter moet zich niet richten op een bovennatuurlijke werkelijkheid, maar op de realiteit, </a:t>
            </a:r>
            <a:r>
              <a:rPr lang="cs-CZ" dirty="0" err="1"/>
              <a:t>want</a:t>
            </a:r>
            <a:r>
              <a:rPr lang="cs-CZ" dirty="0"/>
              <a:t> </a:t>
            </a:r>
            <a:r>
              <a:rPr lang="cs-CZ" dirty="0" err="1"/>
              <a:t>daarin</a:t>
            </a:r>
            <a:r>
              <a:rPr lang="cs-CZ" dirty="0"/>
              <a:t> manifesteert zich het „hogere“, de schrijver als de dichter van de stad en het leven; gebruik van niet-poëtische woorden (moderniteit: auto´s, bruggen, locomotief, bioscoop…)</a:t>
            </a:r>
          </a:p>
          <a:p>
            <a:r>
              <a:rPr lang="cs-CZ" dirty="0"/>
              <a:t>„theorie“ van Perzisch tapijt: poëzie los van de dichter, net als men geniet van de schoonheid van een Perzisch tapijt </a:t>
            </a:r>
            <a:r>
              <a:rPr lang="cs-CZ" dirty="0" err="1"/>
              <a:t>zonder</a:t>
            </a:r>
            <a:r>
              <a:rPr lang="cs-CZ" dirty="0"/>
              <a:t> </a:t>
            </a:r>
            <a:r>
              <a:rPr lang="cs-CZ" dirty="0" err="1"/>
              <a:t>kennis</a:t>
            </a:r>
            <a:r>
              <a:rPr lang="cs-CZ" dirty="0"/>
              <a:t> van de maker</a:t>
            </a:r>
          </a:p>
        </p:txBody>
      </p:sp>
      <p:pic>
        <p:nvPicPr>
          <p:cNvPr id="8194" name="Picture 2" descr="VÃ½sledek obrÃ¡zku pro martinus nijhof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4313" y="2852936"/>
            <a:ext cx="1530943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36372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5DB3C-13C2-4062-AE77-1ADE57085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Het kind en ik </a:t>
            </a:r>
            <a:r>
              <a:rPr lang="nl-NL" dirty="0"/>
              <a:t>(</a:t>
            </a:r>
            <a:r>
              <a:rPr lang="sr-Cyrl-RS" dirty="0"/>
              <a:t>Uit: </a:t>
            </a:r>
            <a:r>
              <a:rPr lang="sr-Cyrl-RS" i="1" dirty="0"/>
              <a:t>Nieuwe Gedichten</a:t>
            </a:r>
            <a:r>
              <a:rPr lang="sr-Cyrl-RS" dirty="0"/>
              <a:t>, 1934</a:t>
            </a:r>
            <a:r>
              <a:rPr lang="nl-NL" dirty="0"/>
              <a:t>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B64271-B28E-4A5D-B49A-4A5E46C641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marL="0" indent="0">
              <a:buNone/>
            </a:pPr>
            <a:r>
              <a:rPr lang="nl-NL" sz="1400" dirty="0"/>
              <a:t>Ik </a:t>
            </a:r>
            <a:r>
              <a:rPr lang="nl-NL" sz="1200" dirty="0"/>
              <a:t>zou een dag uit vissen,</a:t>
            </a:r>
            <a:endParaRPr lang="en-US" sz="1200" dirty="0"/>
          </a:p>
          <a:p>
            <a:pPr marL="0" indent="0">
              <a:buNone/>
            </a:pPr>
            <a:r>
              <a:rPr lang="nl-NL" sz="1200" dirty="0"/>
              <a:t>ik voelde mij moedeloos.</a:t>
            </a:r>
            <a:endParaRPr lang="en-US" sz="1200" dirty="0"/>
          </a:p>
          <a:p>
            <a:pPr marL="0" indent="0">
              <a:buNone/>
            </a:pPr>
            <a:r>
              <a:rPr lang="nl-NL" sz="1200" dirty="0"/>
              <a:t>Ik maakte tussen de lissen</a:t>
            </a:r>
            <a:endParaRPr lang="en-US" sz="1200" dirty="0"/>
          </a:p>
          <a:p>
            <a:pPr marL="0" indent="0">
              <a:buNone/>
            </a:pPr>
            <a:r>
              <a:rPr lang="nl-NL" sz="1200" dirty="0"/>
              <a:t>met de hand een wak in het kroos.</a:t>
            </a:r>
            <a:endParaRPr lang="en-US" sz="1200" dirty="0"/>
          </a:p>
          <a:p>
            <a:pPr marL="0" indent="0">
              <a:buNone/>
            </a:pPr>
            <a:r>
              <a:rPr lang="nl-NL" sz="1200" dirty="0"/>
              <a:t> </a:t>
            </a:r>
            <a:endParaRPr lang="en-US" sz="1200" dirty="0"/>
          </a:p>
          <a:p>
            <a:pPr marL="0" indent="0">
              <a:buNone/>
            </a:pPr>
            <a:r>
              <a:rPr lang="nl-NL" sz="1200" dirty="0"/>
              <a:t>Er steeg licht op van beneden</a:t>
            </a:r>
            <a:endParaRPr lang="en-US" sz="1200" dirty="0"/>
          </a:p>
          <a:p>
            <a:pPr marL="0" indent="0">
              <a:buNone/>
            </a:pPr>
            <a:r>
              <a:rPr lang="nl-NL" sz="1200" dirty="0"/>
              <a:t>uit de zwarte spiegelgrond.</a:t>
            </a:r>
            <a:endParaRPr lang="en-US" sz="1200" dirty="0"/>
          </a:p>
          <a:p>
            <a:pPr marL="0" indent="0">
              <a:buNone/>
            </a:pPr>
            <a:r>
              <a:rPr lang="nl-NL" sz="1200" dirty="0"/>
              <a:t>Ik zag een tuin onbetreden</a:t>
            </a:r>
            <a:endParaRPr lang="en-US" sz="1200" dirty="0"/>
          </a:p>
          <a:p>
            <a:pPr marL="0" indent="0">
              <a:buNone/>
            </a:pPr>
            <a:r>
              <a:rPr lang="nl-NL" sz="1200" dirty="0"/>
              <a:t>en een kind dat daar stond.</a:t>
            </a:r>
            <a:endParaRPr lang="en-US" sz="1200" dirty="0"/>
          </a:p>
          <a:p>
            <a:pPr marL="0" indent="0">
              <a:buNone/>
            </a:pPr>
            <a:r>
              <a:rPr lang="nl-NL" sz="1200" dirty="0"/>
              <a:t> </a:t>
            </a:r>
            <a:endParaRPr lang="en-US" sz="1200" dirty="0"/>
          </a:p>
          <a:p>
            <a:pPr marL="0" indent="0">
              <a:buNone/>
            </a:pPr>
            <a:r>
              <a:rPr lang="nl-NL" sz="1200" dirty="0"/>
              <a:t>Het stond aan zijn schrijftafel</a:t>
            </a:r>
            <a:endParaRPr lang="en-US" sz="1200" dirty="0"/>
          </a:p>
          <a:p>
            <a:pPr marL="0" indent="0">
              <a:buNone/>
            </a:pPr>
            <a:r>
              <a:rPr lang="nl-NL" sz="1200" dirty="0"/>
              <a:t>te schrijven op een lei.</a:t>
            </a:r>
            <a:endParaRPr lang="en-US" sz="1200" dirty="0"/>
          </a:p>
          <a:p>
            <a:pPr marL="0" indent="0">
              <a:buNone/>
            </a:pPr>
            <a:r>
              <a:rPr lang="nl-NL" sz="1200" dirty="0"/>
              <a:t>Het woord onder de griffel</a:t>
            </a:r>
            <a:endParaRPr lang="en-US" sz="1200" dirty="0"/>
          </a:p>
          <a:p>
            <a:pPr marL="0" indent="0">
              <a:buNone/>
            </a:pPr>
            <a:r>
              <a:rPr lang="nl-NL" sz="1200" dirty="0"/>
              <a:t>herkende ik, was van mij.</a:t>
            </a:r>
            <a:endParaRPr lang="en-US" sz="1200" dirty="0"/>
          </a:p>
          <a:p>
            <a:pPr marL="0" indent="0">
              <a:buNone/>
            </a:pPr>
            <a:r>
              <a:rPr lang="nl-NL" sz="1200" dirty="0"/>
              <a:t> </a:t>
            </a:r>
            <a:endParaRPr lang="en-US" sz="1200" dirty="0"/>
          </a:p>
          <a:p>
            <a:pPr marL="0" indent="0">
              <a:buNone/>
            </a:pPr>
            <a:r>
              <a:rPr lang="nl-NL" sz="1200" dirty="0"/>
              <a:t>Maar toen heeft het geschreven,</a:t>
            </a:r>
            <a:endParaRPr lang="en-US" sz="1200" dirty="0"/>
          </a:p>
          <a:p>
            <a:pPr marL="0" indent="0">
              <a:buNone/>
            </a:pPr>
            <a:r>
              <a:rPr lang="nl-NL" sz="1200" dirty="0"/>
              <a:t>zonder haast en zonder schroom,</a:t>
            </a:r>
            <a:endParaRPr lang="en-US" sz="1200" dirty="0"/>
          </a:p>
          <a:p>
            <a:pPr marL="0" indent="0">
              <a:buNone/>
            </a:pPr>
            <a:r>
              <a:rPr lang="nl-NL" sz="1200" dirty="0"/>
              <a:t>al wat ik van mijn leven</a:t>
            </a:r>
            <a:endParaRPr lang="en-US" sz="1200" dirty="0"/>
          </a:p>
          <a:p>
            <a:pPr marL="0" indent="0">
              <a:buNone/>
            </a:pPr>
            <a:r>
              <a:rPr lang="nl-NL" sz="1200" dirty="0"/>
              <a:t>nog ooit te schrijven droom.</a:t>
            </a:r>
            <a:endParaRPr lang="en-US" sz="1200" dirty="0"/>
          </a:p>
          <a:p>
            <a:pPr marL="0" indent="0">
              <a:buNone/>
            </a:pPr>
            <a:r>
              <a:rPr lang="nl-NL" sz="1200" dirty="0"/>
              <a:t> </a:t>
            </a:r>
            <a:endParaRPr lang="en-US" sz="1200" dirty="0"/>
          </a:p>
          <a:p>
            <a:pPr marL="0" indent="0">
              <a:buNone/>
            </a:pPr>
            <a:r>
              <a:rPr lang="nl-NL" sz="1200" dirty="0"/>
              <a:t>En telkens als ik even</a:t>
            </a:r>
            <a:endParaRPr lang="en-US" sz="1200" dirty="0"/>
          </a:p>
          <a:p>
            <a:pPr marL="0" indent="0">
              <a:buNone/>
            </a:pPr>
            <a:r>
              <a:rPr lang="nl-NL" sz="1200" dirty="0"/>
              <a:t>knikte dat ik het wist,</a:t>
            </a:r>
            <a:endParaRPr lang="en-US" sz="1200" dirty="0"/>
          </a:p>
          <a:p>
            <a:pPr marL="0" indent="0">
              <a:buNone/>
            </a:pPr>
            <a:r>
              <a:rPr lang="nl-NL" sz="1200" dirty="0"/>
              <a:t>liet hij het water beven</a:t>
            </a:r>
            <a:endParaRPr lang="en-US" sz="1200" dirty="0"/>
          </a:p>
          <a:p>
            <a:pPr marL="0" indent="0">
              <a:buNone/>
            </a:pPr>
            <a:r>
              <a:rPr lang="nl-NL" sz="1200" dirty="0"/>
              <a:t>en het werd uitgewist.</a:t>
            </a:r>
            <a:endParaRPr lang="en-US" sz="1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3967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630F2-22AF-4C7D-A135-B39D6DA1B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b="1" dirty="0"/>
              <a:t>De moeder de vrouw</a:t>
            </a:r>
            <a:r>
              <a:rPr lang="nl-NL" sz="3200" dirty="0"/>
              <a:t> (</a:t>
            </a:r>
            <a:r>
              <a:rPr lang="sr-Cyrl-RS" sz="3200" dirty="0"/>
              <a:t>Uit: </a:t>
            </a:r>
            <a:r>
              <a:rPr lang="sr-Cyrl-RS" sz="3200" i="1" dirty="0"/>
              <a:t>Nieuwe Gedichten</a:t>
            </a:r>
            <a:r>
              <a:rPr lang="sr-Cyrl-RS" sz="3200" dirty="0"/>
              <a:t>, 1934</a:t>
            </a:r>
            <a:r>
              <a:rPr lang="nl-NL" sz="3200" dirty="0"/>
              <a:t>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E8497-5677-4E46-ABF2-C2C53F5C85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l-NL" dirty="0"/>
              <a:t>Ik ging naar Bommel om de brug te zien.</a:t>
            </a:r>
            <a:br>
              <a:rPr lang="nl-NL" dirty="0"/>
            </a:br>
            <a:r>
              <a:rPr lang="nl-NL" dirty="0"/>
              <a:t>Ik zag de nieuwe brug. Twee overzijden</a:t>
            </a:r>
            <a:br>
              <a:rPr lang="nl-NL" dirty="0"/>
            </a:br>
            <a:r>
              <a:rPr lang="nl-NL" dirty="0"/>
              <a:t>die elkaar vroeger schenen te vermijden,</a:t>
            </a:r>
            <a:br>
              <a:rPr lang="nl-NL" dirty="0"/>
            </a:br>
            <a:r>
              <a:rPr lang="nl-NL" dirty="0"/>
              <a:t>worden weer buren. Een minuut of tien</a:t>
            </a:r>
            <a:br>
              <a:rPr lang="nl-NL" dirty="0"/>
            </a:br>
            <a:r>
              <a:rPr lang="nl-NL" dirty="0"/>
              <a:t>dat ik daar lag, in 't gras, mijn thee gedronken,</a:t>
            </a:r>
            <a:br>
              <a:rPr lang="nl-NL" dirty="0"/>
            </a:br>
            <a:r>
              <a:rPr lang="nl-NL" dirty="0"/>
              <a:t>mijn hoofd vol van het landschap wijd en zijd -</a:t>
            </a:r>
            <a:br>
              <a:rPr lang="nl-NL" dirty="0"/>
            </a:br>
            <a:r>
              <a:rPr lang="nl-NL" dirty="0"/>
              <a:t>laat mij daar midden uit de oneindigheid</a:t>
            </a:r>
            <a:br>
              <a:rPr lang="nl-NL" dirty="0"/>
            </a:br>
            <a:r>
              <a:rPr lang="nl-NL" dirty="0"/>
              <a:t>een stem vernemen dat mijn oren klonken.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Het was een vrouw. Het schip dat zij bevoer</a:t>
            </a:r>
            <a:br>
              <a:rPr lang="nl-NL" dirty="0"/>
            </a:br>
            <a:r>
              <a:rPr lang="nl-NL" dirty="0"/>
              <a:t>kwam langzaam stroomaf door de brug gevaren.</a:t>
            </a:r>
            <a:br>
              <a:rPr lang="nl-NL" dirty="0"/>
            </a:br>
            <a:r>
              <a:rPr lang="nl-NL" dirty="0"/>
              <a:t>Zij was alleen aan dek, zij stond bij 't roer,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en wat zij zong hoorde ik dat psalmen waren.</a:t>
            </a:r>
            <a:br>
              <a:rPr lang="nl-NL" dirty="0"/>
            </a:br>
            <a:r>
              <a:rPr lang="nl-NL" dirty="0"/>
              <a:t>O, dacht ik, o, dat daar mijn moeder voer.</a:t>
            </a:r>
            <a:br>
              <a:rPr lang="nl-NL" dirty="0"/>
            </a:br>
            <a:r>
              <a:rPr lang="nl-NL" dirty="0"/>
              <a:t>Prijs God, zong zij, Zijn hand zal u bewaren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2622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CEC9F-19EA-46D1-BDD5-35721DB62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/>
              <a:t>Het lied der dwaze bijen</a:t>
            </a:r>
            <a:r>
              <a:rPr lang="nl-NL" dirty="0"/>
              <a:t> (</a:t>
            </a:r>
            <a:r>
              <a:rPr lang="sr-Cyrl-RS" dirty="0"/>
              <a:t>Uit: </a:t>
            </a:r>
            <a:r>
              <a:rPr lang="sr-Cyrl-RS" i="1" dirty="0"/>
              <a:t>Nieuwe Gedichten</a:t>
            </a:r>
            <a:r>
              <a:rPr lang="sr-Cyrl-RS" dirty="0"/>
              <a:t>, 1934</a:t>
            </a:r>
            <a:r>
              <a:rPr lang="nl-NL" dirty="0"/>
              <a:t>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3B31E-CE7C-4C3B-85ED-4ABF281995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 fontScale="70000" lnSpcReduction="20000"/>
          </a:bodyPr>
          <a:lstStyle/>
          <a:p>
            <a:pPr marL="0" indent="0">
              <a:buNone/>
            </a:pPr>
            <a:r>
              <a:rPr lang="nl-NL" dirty="0"/>
              <a:t>Een geur van </a:t>
            </a:r>
            <a:r>
              <a:rPr lang="nl-NL" dirty="0" err="1"/>
              <a:t>hooger</a:t>
            </a:r>
            <a:r>
              <a:rPr lang="nl-NL" dirty="0"/>
              <a:t> honing </a:t>
            </a:r>
            <a:br>
              <a:rPr lang="nl-NL" dirty="0"/>
            </a:br>
            <a:r>
              <a:rPr lang="nl-NL" dirty="0"/>
              <a:t>verbitterde de bloemen, </a:t>
            </a:r>
            <a:br>
              <a:rPr lang="nl-NL" dirty="0"/>
            </a:br>
            <a:r>
              <a:rPr lang="nl-NL" dirty="0"/>
              <a:t>een geur van </a:t>
            </a:r>
            <a:r>
              <a:rPr lang="nl-NL" dirty="0" err="1"/>
              <a:t>hooger</a:t>
            </a:r>
            <a:r>
              <a:rPr lang="nl-NL" dirty="0"/>
              <a:t> honing </a:t>
            </a:r>
            <a:br>
              <a:rPr lang="nl-NL" dirty="0"/>
            </a:br>
            <a:r>
              <a:rPr lang="nl-NL" dirty="0"/>
              <a:t>verdreef ons uit de woning. 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Die geur en een zacht zoemen </a:t>
            </a:r>
            <a:br>
              <a:rPr lang="nl-NL" dirty="0"/>
            </a:br>
            <a:r>
              <a:rPr lang="nl-NL" dirty="0"/>
              <a:t>in het azuur </a:t>
            </a:r>
            <a:r>
              <a:rPr lang="nl-NL" dirty="0" err="1"/>
              <a:t>bevrozen</a:t>
            </a:r>
            <a:r>
              <a:rPr lang="nl-NL" dirty="0"/>
              <a:t>, </a:t>
            </a:r>
            <a:br>
              <a:rPr lang="nl-NL" dirty="0"/>
            </a:br>
            <a:r>
              <a:rPr lang="nl-NL" dirty="0"/>
              <a:t>die geur en een zacht zoemen, </a:t>
            </a:r>
            <a:br>
              <a:rPr lang="nl-NL" dirty="0"/>
            </a:br>
            <a:r>
              <a:rPr lang="nl-NL" dirty="0"/>
              <a:t>een steeds herhaald niet-noemen, 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ried ons, ach </a:t>
            </a:r>
            <a:r>
              <a:rPr lang="nl-NL" dirty="0" err="1"/>
              <a:t>roekeloozen</a:t>
            </a:r>
            <a:r>
              <a:rPr lang="nl-NL" dirty="0"/>
              <a:t>, </a:t>
            </a:r>
            <a:br>
              <a:rPr lang="nl-NL" dirty="0"/>
            </a:br>
            <a:r>
              <a:rPr lang="nl-NL" dirty="0"/>
              <a:t>de tuinen op te geven, </a:t>
            </a:r>
            <a:br>
              <a:rPr lang="nl-NL" dirty="0"/>
            </a:br>
            <a:r>
              <a:rPr lang="nl-NL" dirty="0"/>
              <a:t>riep ons, ach </a:t>
            </a:r>
            <a:r>
              <a:rPr lang="nl-NL" dirty="0" err="1"/>
              <a:t>roekeloozen</a:t>
            </a:r>
            <a:r>
              <a:rPr lang="nl-NL" dirty="0"/>
              <a:t> </a:t>
            </a:r>
            <a:br>
              <a:rPr lang="nl-NL" dirty="0"/>
            </a:br>
            <a:r>
              <a:rPr lang="nl-NL" dirty="0"/>
              <a:t>naar raadselige rozen. 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Ver van ons volk en leven </a:t>
            </a:r>
            <a:br>
              <a:rPr lang="nl-NL" dirty="0"/>
            </a:br>
            <a:r>
              <a:rPr lang="nl-NL" dirty="0"/>
              <a:t>zijn wij naar avonturen </a:t>
            </a:r>
            <a:br>
              <a:rPr lang="nl-NL" dirty="0"/>
            </a:br>
            <a:r>
              <a:rPr lang="nl-NL" dirty="0"/>
              <a:t>ver van ons volk en leven </a:t>
            </a:r>
            <a:br>
              <a:rPr lang="nl-NL" dirty="0"/>
            </a:br>
            <a:r>
              <a:rPr lang="nl-NL" dirty="0"/>
              <a:t>jubelend voortgedreven.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nl-NL" dirty="0"/>
              <a:t>Niemand kan van nature </a:t>
            </a:r>
            <a:br>
              <a:rPr lang="nl-NL" dirty="0"/>
            </a:br>
            <a:r>
              <a:rPr lang="nl-NL" dirty="0"/>
              <a:t>zijn hartstocht onderbreken, </a:t>
            </a:r>
            <a:br>
              <a:rPr lang="nl-NL" dirty="0"/>
            </a:br>
            <a:r>
              <a:rPr lang="nl-NL" dirty="0"/>
              <a:t>niemand kan van nature </a:t>
            </a:r>
            <a:br>
              <a:rPr lang="nl-NL" dirty="0"/>
            </a:br>
            <a:r>
              <a:rPr lang="nl-NL" dirty="0"/>
              <a:t>in lijve den dood verduren. 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Steeds heviger bezweken, </a:t>
            </a:r>
            <a:br>
              <a:rPr lang="nl-NL" dirty="0"/>
            </a:br>
            <a:r>
              <a:rPr lang="nl-NL" dirty="0"/>
              <a:t>steeds helderder doorschenen, </a:t>
            </a:r>
            <a:br>
              <a:rPr lang="nl-NL" dirty="0"/>
            </a:br>
            <a:r>
              <a:rPr lang="nl-NL" dirty="0"/>
              <a:t>steeds heviger bezweken </a:t>
            </a:r>
            <a:br>
              <a:rPr lang="nl-NL" dirty="0"/>
            </a:br>
            <a:r>
              <a:rPr lang="nl-NL" dirty="0"/>
              <a:t>naar het ontwijkend </a:t>
            </a:r>
            <a:r>
              <a:rPr lang="nl-NL" dirty="0" err="1"/>
              <a:t>teeken</a:t>
            </a:r>
            <a:r>
              <a:rPr lang="nl-NL" dirty="0"/>
              <a:t>, 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stegen wij en verdwenen, </a:t>
            </a:r>
            <a:br>
              <a:rPr lang="nl-NL" dirty="0"/>
            </a:br>
            <a:r>
              <a:rPr lang="nl-NL" dirty="0"/>
              <a:t>ontvoerd, </a:t>
            </a:r>
            <a:r>
              <a:rPr lang="nl-NL" dirty="0" err="1"/>
              <a:t>ontlijfd</a:t>
            </a:r>
            <a:r>
              <a:rPr lang="nl-NL" dirty="0"/>
              <a:t>, </a:t>
            </a:r>
            <a:r>
              <a:rPr lang="nl-NL" dirty="0" err="1"/>
              <a:t>ontzworven</a:t>
            </a:r>
            <a:r>
              <a:rPr lang="nl-NL" dirty="0"/>
              <a:t>, </a:t>
            </a:r>
            <a:br>
              <a:rPr lang="nl-NL" dirty="0"/>
            </a:br>
            <a:r>
              <a:rPr lang="nl-NL" dirty="0"/>
              <a:t>stegen wij en verdwenen </a:t>
            </a:r>
            <a:br>
              <a:rPr lang="nl-NL" dirty="0"/>
            </a:br>
            <a:r>
              <a:rPr lang="nl-NL" dirty="0"/>
              <a:t>als glinsteringen henen. -- 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Het sneeuwt, wij zijn gestorven, </a:t>
            </a:r>
            <a:br>
              <a:rPr lang="nl-NL" dirty="0"/>
            </a:br>
            <a:r>
              <a:rPr lang="nl-NL" dirty="0"/>
              <a:t>wij dwarrelen naar beneden. </a:t>
            </a:r>
            <a:br>
              <a:rPr lang="nl-NL" dirty="0"/>
            </a:br>
            <a:r>
              <a:rPr lang="nl-NL" dirty="0"/>
              <a:t>Het sneeuwt, wij zijn gestorven, </a:t>
            </a:r>
            <a:br>
              <a:rPr lang="nl-NL" dirty="0"/>
            </a:br>
            <a:r>
              <a:rPr lang="nl-NL" dirty="0"/>
              <a:t>het sneeuwt </a:t>
            </a:r>
            <a:r>
              <a:rPr lang="nl-NL" dirty="0" err="1"/>
              <a:t>tusschen</a:t>
            </a:r>
            <a:r>
              <a:rPr lang="nl-NL" dirty="0"/>
              <a:t> de korven.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9923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9CCDD-9424-4A62-968F-A9E8059DF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Opdrachten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3071BC-8F19-409D-9C9A-6F6AAEBBD2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Welke rol speelt </a:t>
            </a:r>
            <a:r>
              <a:rPr lang="sr-Latn-RS" dirty="0">
                <a:hlinkClick r:id="rId2"/>
              </a:rPr>
              <a:t>epifanie</a:t>
            </a:r>
            <a:r>
              <a:rPr lang="sr-Latn-RS" dirty="0"/>
              <a:t> in </a:t>
            </a:r>
            <a:r>
              <a:rPr lang="sr-Latn-RS" i="1" dirty="0"/>
              <a:t>De moeder de vrouw</a:t>
            </a:r>
            <a:r>
              <a:rPr lang="sr-Latn-RS" dirty="0"/>
              <a:t>?</a:t>
            </a:r>
          </a:p>
          <a:p>
            <a:r>
              <a:rPr lang="sr-Latn-RS" dirty="0"/>
              <a:t>Welke </a:t>
            </a:r>
            <a:r>
              <a:rPr lang="sr-Latn-RS" dirty="0">
                <a:hlinkClick r:id="rId3"/>
              </a:rPr>
              <a:t>modernistische</a:t>
            </a:r>
            <a:r>
              <a:rPr lang="sr-Latn-RS" dirty="0"/>
              <a:t> elementen herken je in </a:t>
            </a:r>
            <a:r>
              <a:rPr lang="sr-Latn-RS" i="1" dirty="0"/>
              <a:t>Het kind en ik</a:t>
            </a:r>
            <a:r>
              <a:rPr lang="sr-Latn-RS" dirty="0"/>
              <a:t>?</a:t>
            </a:r>
          </a:p>
          <a:p>
            <a:r>
              <a:rPr lang="sr-Latn-RS" dirty="0"/>
              <a:t>Waar staan volgende </a:t>
            </a:r>
            <a:r>
              <a:rPr lang="sr-Latn-RS"/>
              <a:t>woorden symbool: </a:t>
            </a:r>
            <a:r>
              <a:rPr lang="sr-Latn-RS" dirty="0"/>
              <a:t>bijen, honing, bloemen, het sneeuwen, korven?</a:t>
            </a:r>
          </a:p>
          <a:p>
            <a:endParaRPr lang="sr-Latn-R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793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04424-3CA0-4A08-8533-3210BF3C9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nl-NL" b="1" dirty="0"/>
              <a:t>De smalle ring (uit: Vergeten liedjes, 1909)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CAAB16-BFDC-4425-8212-E476D1BEE0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050872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/>
              <a:t>De smalle ring, de gouden band</a:t>
            </a:r>
            <a:br>
              <a:rPr lang="nl-NL" dirty="0"/>
            </a:br>
            <a:r>
              <a:rPr lang="nl-NL" dirty="0"/>
              <a:t>Schendt niet de naaktheid van uw hand,</a:t>
            </a:r>
            <a:br>
              <a:rPr lang="nl-NL" dirty="0"/>
            </a:br>
            <a:r>
              <a:rPr lang="nl-NL" dirty="0"/>
              <a:t>Gelijk uw stralend lijf niet weet</a:t>
            </a:r>
            <a:br>
              <a:rPr lang="nl-NL" dirty="0"/>
            </a:br>
            <a:r>
              <a:rPr lang="nl-NL" dirty="0"/>
              <a:t>De schaduw van zijn </a:t>
            </a:r>
            <a:r>
              <a:rPr lang="nl-NL" dirty="0" err="1"/>
              <a:t>donkre</a:t>
            </a:r>
            <a:r>
              <a:rPr lang="nl-NL" dirty="0"/>
              <a:t> kleed: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Uw stralend lichaam lijdt noch weet</a:t>
            </a:r>
            <a:br>
              <a:rPr lang="nl-NL" dirty="0"/>
            </a:br>
            <a:r>
              <a:rPr lang="nl-NL" dirty="0"/>
              <a:t>De schaduw van zijn donker kleed,</a:t>
            </a:r>
            <a:br>
              <a:rPr lang="nl-NL" dirty="0"/>
            </a:br>
            <a:r>
              <a:rPr lang="nl-NL" dirty="0" err="1"/>
              <a:t>Zooals</a:t>
            </a:r>
            <a:r>
              <a:rPr lang="nl-NL" dirty="0"/>
              <a:t> geen lijf of stof bezwaart</a:t>
            </a:r>
            <a:br>
              <a:rPr lang="nl-NL" dirty="0"/>
            </a:br>
            <a:r>
              <a:rPr lang="nl-NL" dirty="0"/>
              <a:t>De ziel die door uw </a:t>
            </a:r>
            <a:r>
              <a:rPr lang="nl-NL" dirty="0" err="1"/>
              <a:t>oogen</a:t>
            </a:r>
            <a:r>
              <a:rPr lang="nl-NL" dirty="0"/>
              <a:t> klaart: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Geen </a:t>
            </a:r>
            <a:r>
              <a:rPr lang="nl-NL" dirty="0" err="1"/>
              <a:t>aardsche</a:t>
            </a:r>
            <a:r>
              <a:rPr lang="nl-NL" dirty="0"/>
              <a:t> lijf, geen stof bezwaart</a:t>
            </a:r>
            <a:br>
              <a:rPr lang="nl-NL" dirty="0"/>
            </a:br>
            <a:r>
              <a:rPr lang="nl-NL" dirty="0"/>
              <a:t>De ziel die door uw </a:t>
            </a:r>
            <a:r>
              <a:rPr lang="nl-NL" dirty="0" err="1"/>
              <a:t>oogen</a:t>
            </a:r>
            <a:r>
              <a:rPr lang="nl-NL" dirty="0"/>
              <a:t> klaart,</a:t>
            </a:r>
            <a:br>
              <a:rPr lang="nl-NL" dirty="0"/>
            </a:br>
            <a:r>
              <a:rPr lang="nl-NL" dirty="0"/>
              <a:t>Als smalle ring, als gouden band</a:t>
            </a:r>
            <a:br>
              <a:rPr lang="nl-NL" dirty="0"/>
            </a:br>
            <a:r>
              <a:rPr lang="nl-NL" dirty="0"/>
              <a:t>Niet schendt de naaktheid van uw hand.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061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01BF2-5601-42E0-83BA-18EADE949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Opdrachten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41021A-7BAC-4C78-8E06-371780F93F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1 Noem de sleutelwoorden in dit gedicht.</a:t>
            </a:r>
          </a:p>
          <a:p>
            <a:pPr marL="0" indent="0">
              <a:buNone/>
            </a:pPr>
            <a:r>
              <a:rPr lang="nl-NL" dirty="0"/>
              <a:t>2 Wat zijn de symbolische betekenissen van ‘ring’</a:t>
            </a:r>
          </a:p>
          <a:p>
            <a:pPr marL="0" indent="0">
              <a:buNone/>
            </a:pPr>
            <a:r>
              <a:rPr lang="nl-NL" dirty="0"/>
              <a:t>3 Welke vergelijkingen worden in dit gedicht gemaakt?</a:t>
            </a:r>
          </a:p>
          <a:p>
            <a:pPr marL="0" indent="0">
              <a:buNone/>
            </a:pPr>
            <a:r>
              <a:rPr lang="nl-NL" dirty="0"/>
              <a:t>4 Wie wordt er in dit gedicht </a:t>
            </a:r>
            <a:r>
              <a:rPr lang="nl-NL" dirty="0">
                <a:hlinkClick r:id="rId2"/>
              </a:rPr>
              <a:t>aangesproken</a:t>
            </a:r>
            <a:r>
              <a:rPr lang="nl-NL" dirty="0"/>
              <a:t>?</a:t>
            </a:r>
          </a:p>
          <a:p>
            <a:pPr marL="0" indent="0">
              <a:buNone/>
            </a:pPr>
            <a:r>
              <a:rPr lang="nl-NL" dirty="0"/>
              <a:t>5 Wat is opvallend aan de vorm van dit gedicht. Denk aan de eenheid van inhoud en vorm.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335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3CB81-C2EF-4E79-AE7E-F06517414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J. H. Leopold </a:t>
            </a:r>
            <a:r>
              <a:rPr lang="nl-NL" sz="2000" dirty="0"/>
              <a:t>(</a:t>
            </a:r>
            <a:r>
              <a:rPr lang="en-US" sz="2000" dirty="0"/>
              <a:t>’s-Hertogenbosch 1865 – Rotterdam 1925)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C24C1B-278B-4DC8-A9FC-640AC1ADE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J.H. Leopold </a:t>
            </a:r>
            <a:r>
              <a:rPr lang="en-GB" dirty="0" err="1"/>
              <a:t>liet</a:t>
            </a:r>
            <a:r>
              <a:rPr lang="en-GB" dirty="0"/>
              <a:t> </a:t>
            </a:r>
            <a:r>
              <a:rPr lang="en-GB" dirty="0" err="1"/>
              <a:t>zich</a:t>
            </a:r>
            <a:r>
              <a:rPr lang="en-GB" dirty="0"/>
              <a:t> </a:t>
            </a:r>
            <a:r>
              <a:rPr lang="en-GB" dirty="0" err="1"/>
              <a:t>inspireren</a:t>
            </a:r>
            <a:r>
              <a:rPr lang="en-GB" dirty="0"/>
              <a:t> door </a:t>
            </a:r>
            <a:r>
              <a:rPr lang="en-GB" b="1" dirty="0" err="1"/>
              <a:t>filosofie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b="1" dirty="0"/>
              <a:t> </a:t>
            </a:r>
            <a:r>
              <a:rPr lang="en-GB" b="1" dirty="0" err="1"/>
              <a:t>religie</a:t>
            </a:r>
            <a:r>
              <a:rPr lang="en-GB" dirty="0"/>
              <a:t>, maar </a:t>
            </a:r>
            <a:r>
              <a:rPr lang="en-GB" dirty="0" err="1"/>
              <a:t>zijn</a:t>
            </a:r>
            <a:r>
              <a:rPr lang="en-GB" dirty="0"/>
              <a:t> </a:t>
            </a:r>
            <a:r>
              <a:rPr lang="en-GB" dirty="0" err="1"/>
              <a:t>gedichten</a:t>
            </a:r>
            <a:r>
              <a:rPr lang="en-GB" dirty="0"/>
              <a:t> </a:t>
            </a:r>
            <a:r>
              <a:rPr lang="en-GB" dirty="0" err="1"/>
              <a:t>zijn</a:t>
            </a:r>
            <a:r>
              <a:rPr lang="en-GB" dirty="0"/>
              <a:t> </a:t>
            </a:r>
            <a:r>
              <a:rPr lang="en-GB" dirty="0" err="1"/>
              <a:t>wel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uiting</a:t>
            </a:r>
            <a:r>
              <a:rPr lang="en-GB" dirty="0"/>
              <a:t> van </a:t>
            </a:r>
            <a:r>
              <a:rPr lang="en-GB" dirty="0" err="1"/>
              <a:t>zijn</a:t>
            </a:r>
            <a:r>
              <a:rPr lang="en-GB" dirty="0"/>
              <a:t> </a:t>
            </a:r>
            <a:r>
              <a:rPr lang="en-GB" b="1" dirty="0" err="1"/>
              <a:t>persoonlijke</a:t>
            </a:r>
            <a:r>
              <a:rPr lang="en-GB" b="1" dirty="0"/>
              <a:t> </a:t>
            </a:r>
            <a:r>
              <a:rPr lang="en-GB" b="1" dirty="0" err="1"/>
              <a:t>beleving</a:t>
            </a:r>
            <a:r>
              <a:rPr lang="en-GB" dirty="0"/>
              <a:t>. </a:t>
            </a:r>
            <a:r>
              <a:rPr lang="en-GB" dirty="0" err="1"/>
              <a:t>Daarmee</a:t>
            </a:r>
            <a:r>
              <a:rPr lang="en-GB" dirty="0"/>
              <a:t> </a:t>
            </a:r>
            <a:r>
              <a:rPr lang="en-GB" dirty="0" err="1"/>
              <a:t>sluit</a:t>
            </a:r>
            <a:r>
              <a:rPr lang="en-GB" dirty="0"/>
              <a:t> </a:t>
            </a:r>
            <a:r>
              <a:rPr lang="en-GB" dirty="0" err="1"/>
              <a:t>hij</a:t>
            </a:r>
            <a:r>
              <a:rPr lang="en-GB" dirty="0"/>
              <a:t> </a:t>
            </a:r>
            <a:r>
              <a:rPr lang="en-GB" dirty="0" err="1"/>
              <a:t>aan</a:t>
            </a:r>
            <a:r>
              <a:rPr lang="en-GB" dirty="0"/>
              <a:t> </a:t>
            </a:r>
            <a:r>
              <a:rPr lang="en-GB" dirty="0" err="1"/>
              <a:t>bij</a:t>
            </a:r>
            <a:r>
              <a:rPr lang="en-GB" dirty="0"/>
              <a:t> de </a:t>
            </a:r>
            <a:r>
              <a:rPr lang="en-GB" dirty="0" err="1"/>
              <a:t>traditie</a:t>
            </a:r>
            <a:r>
              <a:rPr lang="en-GB" dirty="0"/>
              <a:t> van de </a:t>
            </a:r>
            <a:r>
              <a:rPr lang="en-GB" b="1" dirty="0" err="1"/>
              <a:t>Tachtigers</a:t>
            </a:r>
            <a:r>
              <a:rPr lang="en-GB" dirty="0"/>
              <a:t>: kunst </a:t>
            </a:r>
            <a:r>
              <a:rPr lang="en-GB" dirty="0" err="1"/>
              <a:t>als</a:t>
            </a:r>
            <a:r>
              <a:rPr lang="en-GB" dirty="0"/>
              <a:t> </a:t>
            </a:r>
            <a:r>
              <a:rPr lang="en-GB" dirty="0" err="1"/>
              <a:t>individuele</a:t>
            </a:r>
            <a:r>
              <a:rPr lang="en-GB" dirty="0"/>
              <a:t> </a:t>
            </a:r>
            <a:r>
              <a:rPr lang="en-GB" dirty="0" err="1"/>
              <a:t>expressie</a:t>
            </a:r>
            <a:r>
              <a:rPr lang="en-GB" dirty="0"/>
              <a:t>. </a:t>
            </a:r>
            <a:r>
              <a:rPr lang="en-GB" dirty="0" err="1"/>
              <a:t>Hij</a:t>
            </a:r>
            <a:r>
              <a:rPr lang="en-GB" dirty="0"/>
              <a:t> </a:t>
            </a:r>
            <a:r>
              <a:rPr lang="en-GB" dirty="0" err="1"/>
              <a:t>debuteerde</a:t>
            </a:r>
            <a:r>
              <a:rPr lang="en-GB" dirty="0"/>
              <a:t> in </a:t>
            </a:r>
            <a:r>
              <a:rPr lang="en-GB" i="1" dirty="0"/>
              <a:t>De </a:t>
            </a:r>
            <a:r>
              <a:rPr lang="en-GB" i="1" dirty="0" err="1"/>
              <a:t>Nieuwe</a:t>
            </a:r>
            <a:r>
              <a:rPr lang="en-GB" i="1" dirty="0"/>
              <a:t> </a:t>
            </a:r>
            <a:r>
              <a:rPr lang="en-GB" i="1" dirty="0" err="1"/>
              <a:t>Gids</a:t>
            </a:r>
            <a:r>
              <a:rPr lang="en-GB" dirty="0"/>
              <a:t>.</a:t>
            </a:r>
          </a:p>
          <a:p>
            <a:r>
              <a:rPr lang="en-GB" b="1" dirty="0" err="1"/>
              <a:t>stemmingssymbolisme</a:t>
            </a:r>
            <a:r>
              <a:rPr lang="en-GB" b="1" dirty="0"/>
              <a:t>:</a:t>
            </a:r>
            <a:r>
              <a:rPr lang="en-GB" dirty="0"/>
              <a:t> de </a:t>
            </a:r>
            <a:r>
              <a:rPr lang="en-GB" dirty="0" err="1"/>
              <a:t>elementen</a:t>
            </a:r>
            <a:r>
              <a:rPr lang="en-GB" dirty="0"/>
              <a:t> </a:t>
            </a:r>
            <a:r>
              <a:rPr lang="en-GB" dirty="0" err="1"/>
              <a:t>uit</a:t>
            </a:r>
            <a:r>
              <a:rPr lang="en-GB" dirty="0"/>
              <a:t> de </a:t>
            </a:r>
            <a:r>
              <a:rPr lang="en-GB" dirty="0" err="1"/>
              <a:t>werkelijkheid</a:t>
            </a:r>
            <a:r>
              <a:rPr lang="en-GB" dirty="0"/>
              <a:t> die </a:t>
            </a:r>
            <a:r>
              <a:rPr lang="en-GB" dirty="0" err="1"/>
              <a:t>hij</a:t>
            </a:r>
            <a:r>
              <a:rPr lang="en-GB" dirty="0"/>
              <a:t> </a:t>
            </a:r>
            <a:r>
              <a:rPr lang="en-GB" dirty="0" err="1"/>
              <a:t>beschrijft</a:t>
            </a:r>
            <a:r>
              <a:rPr lang="en-GB" dirty="0"/>
              <a:t> </a:t>
            </a:r>
            <a:r>
              <a:rPr lang="en-GB" dirty="0" err="1"/>
              <a:t>staan</a:t>
            </a:r>
            <a:r>
              <a:rPr lang="en-GB" dirty="0"/>
              <a:t> </a:t>
            </a:r>
            <a:r>
              <a:rPr lang="en-GB" dirty="0" err="1"/>
              <a:t>vaak</a:t>
            </a:r>
            <a:r>
              <a:rPr lang="en-GB" dirty="0"/>
              <a:t> </a:t>
            </a:r>
            <a:r>
              <a:rPr lang="en-GB" dirty="0" err="1"/>
              <a:t>symbool</a:t>
            </a:r>
            <a:r>
              <a:rPr lang="en-GB" dirty="0"/>
              <a:t> </a:t>
            </a:r>
            <a:r>
              <a:rPr lang="en-GB" dirty="0" err="1"/>
              <a:t>voor</a:t>
            </a:r>
            <a:r>
              <a:rPr lang="en-GB" dirty="0"/>
              <a:t> </a:t>
            </a:r>
            <a:r>
              <a:rPr lang="en-GB" dirty="0" err="1"/>
              <a:t>iets</a:t>
            </a:r>
            <a:r>
              <a:rPr lang="en-GB" dirty="0"/>
              <a:t> </a:t>
            </a:r>
            <a:r>
              <a:rPr lang="en-GB" dirty="0" err="1"/>
              <a:t>anders</a:t>
            </a:r>
            <a:r>
              <a:rPr lang="en-GB" dirty="0"/>
              <a:t>. De </a:t>
            </a:r>
            <a:r>
              <a:rPr lang="en-GB" dirty="0" err="1"/>
              <a:t>beschrijving</a:t>
            </a:r>
            <a:r>
              <a:rPr lang="en-GB" dirty="0"/>
              <a:t> van de </a:t>
            </a:r>
            <a:r>
              <a:rPr lang="en-GB" dirty="0" err="1"/>
              <a:t>buitenwereled</a:t>
            </a:r>
            <a:r>
              <a:rPr lang="en-GB" dirty="0"/>
              <a:t> of de </a:t>
            </a:r>
            <a:r>
              <a:rPr lang="en-GB" dirty="0" err="1"/>
              <a:t>natuur</a:t>
            </a:r>
            <a:r>
              <a:rPr lang="en-GB" dirty="0"/>
              <a:t> </a:t>
            </a:r>
            <a:r>
              <a:rPr lang="en-GB" dirty="0" err="1"/>
              <a:t>suggereert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bepaalde</a:t>
            </a:r>
            <a:r>
              <a:rPr lang="en-GB" dirty="0"/>
              <a:t> stemming of </a:t>
            </a:r>
            <a:r>
              <a:rPr lang="en-GB" dirty="0" err="1"/>
              <a:t>gemoedstoestand</a:t>
            </a:r>
            <a:r>
              <a:rPr lang="en-GB" dirty="0"/>
              <a:t>.</a:t>
            </a:r>
          </a:p>
          <a:p>
            <a:r>
              <a:rPr lang="en-GB" b="1" dirty="0" err="1"/>
              <a:t>wereldvreemd</a:t>
            </a:r>
            <a:r>
              <a:rPr lang="en-GB" b="1" dirty="0"/>
              <a:t>: </a:t>
            </a:r>
            <a:r>
              <a:rPr lang="en-GB" dirty="0"/>
              <a:t>de </a:t>
            </a:r>
            <a:r>
              <a:rPr lang="en-GB" dirty="0" err="1"/>
              <a:t>eenzaamheid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vervreemding</a:t>
            </a:r>
            <a:r>
              <a:rPr lang="en-GB" dirty="0"/>
              <a:t> van de </a:t>
            </a:r>
            <a:r>
              <a:rPr lang="en-GB" dirty="0" err="1"/>
              <a:t>wereld</a:t>
            </a:r>
            <a:r>
              <a:rPr lang="en-GB" dirty="0"/>
              <a:t> </a:t>
            </a:r>
            <a:r>
              <a:rPr lang="en-GB" dirty="0" err="1"/>
              <a:t>zijn</a:t>
            </a:r>
            <a:r>
              <a:rPr lang="en-GB" dirty="0"/>
              <a:t> </a:t>
            </a:r>
            <a:r>
              <a:rPr lang="en-GB" dirty="0" err="1"/>
              <a:t>belangrijke</a:t>
            </a:r>
            <a:r>
              <a:rPr lang="en-GB" dirty="0"/>
              <a:t> </a:t>
            </a:r>
            <a:r>
              <a:rPr lang="en-GB" dirty="0" err="1"/>
              <a:t>thema’s</a:t>
            </a:r>
            <a:r>
              <a:rPr lang="en-GB" dirty="0"/>
              <a:t> in </a:t>
            </a:r>
            <a:r>
              <a:rPr lang="en-GB" dirty="0" err="1"/>
              <a:t>zijn</a:t>
            </a:r>
            <a:r>
              <a:rPr lang="en-GB" dirty="0"/>
              <a:t> </a:t>
            </a:r>
            <a:r>
              <a:rPr lang="en-GB" dirty="0" err="1"/>
              <a:t>werk</a:t>
            </a:r>
            <a:r>
              <a:rPr lang="en-GB" dirty="0"/>
              <a:t>. </a:t>
            </a:r>
            <a:r>
              <a:rPr lang="nl-NL" dirty="0"/>
              <a:t>De melancholie en geslotenheid van Leopolds poëzie berust voor een groot deel op zijn voortschrijdend gehoorverlies. </a:t>
            </a:r>
          </a:p>
          <a:p>
            <a:r>
              <a:rPr lang="en-GB" dirty="0" err="1"/>
              <a:t>Hij</a:t>
            </a:r>
            <a:r>
              <a:rPr lang="en-GB" dirty="0"/>
              <a:t> </a:t>
            </a:r>
            <a:r>
              <a:rPr lang="en-GB" dirty="0" err="1"/>
              <a:t>werkte</a:t>
            </a:r>
            <a:r>
              <a:rPr lang="en-GB" dirty="0"/>
              <a:t> </a:t>
            </a:r>
            <a:r>
              <a:rPr lang="en-GB" dirty="0" err="1"/>
              <a:t>niet</a:t>
            </a:r>
            <a:r>
              <a:rPr lang="en-GB" dirty="0"/>
              <a:t> in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strakke</a:t>
            </a:r>
            <a:r>
              <a:rPr lang="en-GB" dirty="0"/>
              <a:t> </a:t>
            </a:r>
            <a:r>
              <a:rPr lang="en-GB" dirty="0" err="1"/>
              <a:t>versvorm</a:t>
            </a:r>
            <a:r>
              <a:rPr lang="en-GB" dirty="0"/>
              <a:t>: </a:t>
            </a:r>
            <a:r>
              <a:rPr lang="en-GB" dirty="0" err="1"/>
              <a:t>soepel</a:t>
            </a:r>
            <a:r>
              <a:rPr lang="en-GB" dirty="0"/>
              <a:t> </a:t>
            </a:r>
            <a:r>
              <a:rPr lang="en-GB" dirty="0" err="1"/>
              <a:t>doorlopende</a:t>
            </a:r>
            <a:r>
              <a:rPr lang="en-GB" dirty="0"/>
              <a:t> </a:t>
            </a:r>
            <a:r>
              <a:rPr lang="en-GB" dirty="0" err="1"/>
              <a:t>zinnen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veel</a:t>
            </a:r>
            <a:r>
              <a:rPr lang="en-GB" dirty="0"/>
              <a:t> </a:t>
            </a:r>
            <a:r>
              <a:rPr lang="en-GB" dirty="0" err="1"/>
              <a:t>enjambementen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509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D624E-2671-4A46-A41F-491B676CA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Dicht</a:t>
            </a:r>
            <a:r>
              <a:rPr lang="en-GB" dirty="0"/>
              <a:t>/</a:t>
            </a:r>
            <a:r>
              <a:rPr lang="en-GB" dirty="0" err="1"/>
              <a:t>vorm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9C2F5-8631-4F93-93E6-300DBDD71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https://vimeo.com/63660774</a:t>
            </a:r>
            <a:endParaRPr lang="sr-Latn-RS" dirty="0"/>
          </a:p>
          <a:p>
            <a:r>
              <a:rPr lang="sr-Latn-RS" dirty="0"/>
              <a:t>Meer over </a:t>
            </a:r>
            <a:r>
              <a:rPr lang="sr-Latn-RS" b="1" dirty="0"/>
              <a:t>transmedialiteit </a:t>
            </a:r>
            <a:r>
              <a:rPr lang="sr-Latn-RS" dirty="0"/>
              <a:t>in</a:t>
            </a:r>
            <a:r>
              <a:rPr lang="sr-Latn-RS" b="1" dirty="0"/>
              <a:t> </a:t>
            </a:r>
            <a:r>
              <a:rPr lang="nl-NL" dirty="0"/>
              <a:t>WURTH, Kiene Brillenburg; RIGNEY, Ann (ed.). </a:t>
            </a:r>
            <a:r>
              <a:rPr lang="nl-NL" i="1" dirty="0"/>
              <a:t>Het leven van teksten: een inleiding tot de literatuurwetenschap</a:t>
            </a:r>
            <a:r>
              <a:rPr lang="nl-NL" dirty="0"/>
              <a:t>. Amsterdam, 2008.</a:t>
            </a:r>
            <a:r>
              <a:rPr lang="sr-Latn-RS" dirty="0"/>
              <a:t> p. 115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207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14048-97AA-4B7F-9CF4-CF71655E0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Regen (uit: Verzen, 1914)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94BD4-EE3E-45EC-B62B-EBED8AB3E9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nl-NL" dirty="0"/>
              <a:t>De bui is afgedreven; </a:t>
            </a:r>
            <a:br>
              <a:rPr lang="nl-NL" dirty="0"/>
            </a:br>
            <a:r>
              <a:rPr lang="nl-NL" dirty="0"/>
              <a:t>aan den gezonken horizont </a:t>
            </a:r>
            <a:br>
              <a:rPr lang="nl-NL" dirty="0"/>
            </a:br>
            <a:r>
              <a:rPr lang="nl-NL" dirty="0"/>
              <a:t>trekt weg het opgestapelde, de rond- </a:t>
            </a:r>
            <a:br>
              <a:rPr lang="nl-NL" dirty="0"/>
            </a:br>
            <a:r>
              <a:rPr lang="nl-NL" dirty="0"/>
              <a:t>gewelfde wolken; over is gebleven </a:t>
            </a:r>
            <a:br>
              <a:rPr lang="nl-NL" dirty="0"/>
            </a:br>
            <a:r>
              <a:rPr lang="nl-NL" dirty="0"/>
              <a:t>het blauw, het kille blauw, waaruit gebannen </a:t>
            </a:r>
            <a:br>
              <a:rPr lang="nl-NL" dirty="0"/>
            </a:br>
            <a:r>
              <a:rPr lang="nl-NL" dirty="0"/>
              <a:t>een elke kreuk, blank en opnieuw gespannen. 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En hier nog aan het vensterglas </a:t>
            </a:r>
            <a:br>
              <a:rPr lang="nl-NL" dirty="0"/>
            </a:br>
            <a:r>
              <a:rPr lang="nl-NL" dirty="0"/>
              <a:t>aan de bedroefde ruiten </a:t>
            </a:r>
            <a:br>
              <a:rPr lang="nl-NL" dirty="0"/>
            </a:br>
            <a:r>
              <a:rPr lang="nl-NL" dirty="0"/>
              <a:t>beeft in wat nu weer buiten </a:t>
            </a:r>
            <a:br>
              <a:rPr lang="nl-NL" dirty="0"/>
            </a:br>
            <a:r>
              <a:rPr lang="nl-NL" dirty="0"/>
              <a:t>van winderigs in opstand was </a:t>
            </a:r>
            <a:br>
              <a:rPr lang="nl-NL" dirty="0"/>
            </a:br>
            <a:r>
              <a:rPr lang="nl-NL" dirty="0"/>
              <a:t>een druppel van den regen, </a:t>
            </a:r>
            <a:br>
              <a:rPr lang="nl-NL" dirty="0"/>
            </a:br>
            <a:r>
              <a:rPr lang="nl-NL" dirty="0"/>
              <a:t>kleeft aangedrukt er tegen, </a:t>
            </a:r>
            <a:br>
              <a:rPr lang="nl-NL" dirty="0"/>
            </a:br>
            <a:r>
              <a:rPr lang="nl-NL" dirty="0"/>
              <a:t>rilt in het kille licht... 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en al de </a:t>
            </a:r>
            <a:r>
              <a:rPr lang="nl-NL" dirty="0" err="1"/>
              <a:t>blinking</a:t>
            </a:r>
            <a:r>
              <a:rPr lang="nl-NL" dirty="0"/>
              <a:t> en het vergezicht, </a:t>
            </a:r>
            <a:br>
              <a:rPr lang="nl-NL" dirty="0"/>
            </a:br>
            <a:r>
              <a:rPr lang="nl-NL" dirty="0"/>
              <a:t>van hemel en van aarde, akkerzwart, </a:t>
            </a:r>
            <a:br>
              <a:rPr lang="nl-NL" dirty="0"/>
            </a:br>
            <a:r>
              <a:rPr lang="nl-NL" dirty="0"/>
              <a:t>stralende waters, heggen, het verward </a:t>
            </a:r>
            <a:br>
              <a:rPr lang="nl-NL" dirty="0"/>
            </a:br>
            <a:r>
              <a:rPr lang="nl-NL" dirty="0"/>
              <a:t>beweeg van </a:t>
            </a:r>
            <a:r>
              <a:rPr lang="nl-NL" dirty="0" err="1"/>
              <a:t>menschen</a:t>
            </a:r>
            <a:r>
              <a:rPr lang="nl-NL" dirty="0"/>
              <a:t>, die naar buiten komen, </a:t>
            </a:r>
            <a:br>
              <a:rPr lang="nl-NL" dirty="0"/>
            </a:br>
            <a:r>
              <a:rPr lang="nl-NL" dirty="0"/>
              <a:t>ploegpaarden langs den weg, de oude </a:t>
            </a:r>
            <a:r>
              <a:rPr lang="nl-NL" dirty="0" err="1"/>
              <a:t>boomen</a:t>
            </a:r>
            <a:r>
              <a:rPr lang="nl-NL" dirty="0"/>
              <a:t> </a:t>
            </a:r>
            <a:br>
              <a:rPr lang="nl-NL" dirty="0"/>
            </a:br>
            <a:r>
              <a:rPr lang="nl-NL" dirty="0"/>
              <a:t>voor huis en hof en over hen de glans </a:t>
            </a:r>
            <a:br>
              <a:rPr lang="nl-NL" dirty="0"/>
            </a:br>
            <a:r>
              <a:rPr lang="nl-NL" dirty="0"/>
              <a:t>der </a:t>
            </a:r>
            <a:r>
              <a:rPr lang="nl-NL" dirty="0" err="1"/>
              <a:t>daggeboort</a:t>
            </a:r>
            <a:r>
              <a:rPr lang="nl-NL" dirty="0"/>
              <a:t>, de diepe hemeltrans </a:t>
            </a:r>
            <a:br>
              <a:rPr lang="nl-NL" dirty="0"/>
            </a:br>
            <a:r>
              <a:rPr lang="nl-NL" dirty="0"/>
              <a:t>met schitterzon, wereld en ruim heelal: </a:t>
            </a:r>
            <a:br>
              <a:rPr lang="nl-NL" dirty="0"/>
            </a:br>
            <a:r>
              <a:rPr lang="nl-NL" dirty="0"/>
              <a:t>het is bevat in dit klein trilkristal.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279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F05D3-45E9-453A-ADDC-224121EB0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highlight>
                  <a:srgbClr val="FF0000"/>
                </a:highlight>
              </a:rPr>
              <a:t>Opdrachten</a:t>
            </a:r>
            <a:endParaRPr lang="en-US" dirty="0">
              <a:highlight>
                <a:srgbClr val="FF0000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9A29C3-1B56-47D7-8014-E87DF03A4C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Hoe </a:t>
            </a:r>
            <a:r>
              <a:rPr lang="en-GB" dirty="0" err="1"/>
              <a:t>wordt</a:t>
            </a:r>
            <a:r>
              <a:rPr lang="en-GB" dirty="0"/>
              <a:t> de </a:t>
            </a:r>
            <a:r>
              <a:rPr lang="en-GB" dirty="0" err="1"/>
              <a:t>verhouding</a:t>
            </a:r>
            <a:r>
              <a:rPr lang="en-GB" dirty="0"/>
              <a:t> </a:t>
            </a:r>
            <a:r>
              <a:rPr lang="en-GB" dirty="0" err="1"/>
              <a:t>tussen</a:t>
            </a:r>
            <a:r>
              <a:rPr lang="en-GB" dirty="0"/>
              <a:t> de microcosmos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macrocosmos</a:t>
            </a:r>
            <a:r>
              <a:rPr lang="en-GB" dirty="0"/>
              <a:t> </a:t>
            </a:r>
            <a:r>
              <a:rPr lang="en-GB" dirty="0" err="1"/>
              <a:t>ver</a:t>
            </a:r>
            <a:r>
              <a:rPr lang="sr-Latn-RS" dirty="0"/>
              <a:t>w</a:t>
            </a:r>
            <a:r>
              <a:rPr lang="en-GB" dirty="0" err="1"/>
              <a:t>erkt</a:t>
            </a:r>
            <a:r>
              <a:rPr lang="en-GB" dirty="0"/>
              <a:t> in </a:t>
            </a:r>
            <a:r>
              <a:rPr lang="en-GB" dirty="0" err="1"/>
              <a:t>dit</a:t>
            </a:r>
            <a:r>
              <a:rPr lang="en-GB" dirty="0"/>
              <a:t> </a:t>
            </a:r>
            <a:r>
              <a:rPr lang="en-GB" dirty="0" err="1"/>
              <a:t>gedicht</a:t>
            </a:r>
            <a:r>
              <a:rPr lang="en-GB" dirty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364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FAF4F-B4A1-4B62-82E5-EC9AA4966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J.A. </a:t>
            </a:r>
            <a:r>
              <a:rPr lang="nl-NL" b="1" dirty="0" err="1"/>
              <a:t>dèr</a:t>
            </a:r>
            <a:r>
              <a:rPr lang="nl-NL" b="1" dirty="0"/>
              <a:t> Mouw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9B5A21-3C07-430E-A4F3-C5F854FB3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De symbolistische poëzie van deze </a:t>
            </a:r>
            <a:r>
              <a:rPr lang="nl-NL" b="1" dirty="0"/>
              <a:t>dichter-filosoof </a:t>
            </a:r>
            <a:r>
              <a:rPr lang="nl-NL" dirty="0"/>
              <a:t>is hoofdzakelijk gepubliceerd in het tijdschrift </a:t>
            </a:r>
            <a:r>
              <a:rPr lang="nl-NL" i="1" dirty="0"/>
              <a:t>De Beweging</a:t>
            </a:r>
            <a:endParaRPr lang="nl-NL" dirty="0"/>
          </a:p>
          <a:p>
            <a:r>
              <a:rPr lang="nl-NL" dirty="0"/>
              <a:t>Met milde (zelf)ironie overstijgt </a:t>
            </a:r>
            <a:r>
              <a:rPr lang="nl-NL" dirty="0" err="1"/>
              <a:t>Dèr</a:t>
            </a:r>
            <a:r>
              <a:rPr lang="nl-NL" dirty="0"/>
              <a:t> Mouw </a:t>
            </a:r>
            <a:r>
              <a:rPr lang="nl-NL" b="1" dirty="0"/>
              <a:t>de gespletenheid van het westerse denken </a:t>
            </a:r>
            <a:r>
              <a:rPr lang="nl-NL" dirty="0"/>
              <a:t>dat gebaseerd is op het dualisme tussen god en schepping, ziel en lichaam, verheven en nederig, goed en kwaad, verleden en toekomst. </a:t>
            </a:r>
          </a:p>
          <a:p>
            <a:r>
              <a:rPr lang="nl-NL" dirty="0"/>
              <a:t>Zijn levensbeschouwing spreekt ook uit zijn pseudoniem dat ontleend is aan het Oudindische pantheïsme en monisme (in het </a:t>
            </a:r>
            <a:r>
              <a:rPr lang="nl-NL" dirty="0" err="1"/>
              <a:t>Sanskrit</a:t>
            </a:r>
            <a:r>
              <a:rPr lang="nl-NL" dirty="0"/>
              <a:t> betekent </a:t>
            </a:r>
            <a:r>
              <a:rPr lang="nl-NL" dirty="0" err="1"/>
              <a:t>Adwaïta</a:t>
            </a:r>
            <a:r>
              <a:rPr lang="nl-NL" dirty="0"/>
              <a:t>: de </a:t>
            </a:r>
            <a:r>
              <a:rPr lang="nl-NL" dirty="0" err="1"/>
              <a:t>tweeheidloze</a:t>
            </a:r>
            <a:r>
              <a:rPr lang="nl-NL" dirty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330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1550</Words>
  <Application>Microsoft Office PowerPoint</Application>
  <PresentationFormat>Widescreen</PresentationFormat>
  <Paragraphs>218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Calibri</vt:lpstr>
      <vt:lpstr>Calibri Light</vt:lpstr>
      <vt:lpstr>Office Theme</vt:lpstr>
      <vt:lpstr>Werkcollege poëzie</vt:lpstr>
      <vt:lpstr>P. C. Boutens (Middelburg 20.2.1870 - Den Haag 14.3.1943) </vt:lpstr>
      <vt:lpstr> De smalle ring (uit: Vergeten liedjes, 1909) </vt:lpstr>
      <vt:lpstr>Opdrachten</vt:lpstr>
      <vt:lpstr>J. H. Leopold (’s-Hertogenbosch 1865 – Rotterdam 1925)</vt:lpstr>
      <vt:lpstr>Dicht/vorm</vt:lpstr>
      <vt:lpstr>Regen (uit: Verzen, 1914) </vt:lpstr>
      <vt:lpstr>Opdrachten</vt:lpstr>
      <vt:lpstr>J.A. dèr Mouw </vt:lpstr>
      <vt:lpstr>Uit: Brahman I, 1919</vt:lpstr>
      <vt:lpstr>Opdrachten</vt:lpstr>
      <vt:lpstr>Henriette Roland Holst-van der Schalk (Noordwijk 1869-Amsterdam 1952). </vt:lpstr>
      <vt:lpstr>uit: De nieuwe geboort, 1903 </vt:lpstr>
      <vt:lpstr>Opdrachten</vt:lpstr>
      <vt:lpstr>Paul van Ostaijen</vt:lpstr>
      <vt:lpstr>Van Ostaijen: autonome poëzie</vt:lpstr>
      <vt:lpstr>Music-hall (uit: Music-Hall, 1915) </vt:lpstr>
      <vt:lpstr>Verveling (Diverse verzen, 1915)</vt:lpstr>
      <vt:lpstr>Golgotha (uit: Het Sienjaal, 1918)</vt:lpstr>
      <vt:lpstr>Uit: Feesten van angst en pijn (1921)</vt:lpstr>
      <vt:lpstr>Bordel  Uit: Bezette Stad (1921) </vt:lpstr>
      <vt:lpstr>Marc groet 's morgens de Dingen  (uit Nagelaten gedichten, 1925) </vt:lpstr>
      <vt:lpstr>Melopee (1926)</vt:lpstr>
      <vt:lpstr>Opdracht</vt:lpstr>
      <vt:lpstr>Nijhoff – Vormen en het Perzisch tapijt</vt:lpstr>
      <vt:lpstr>Het kind en ik (Uit: Nieuwe Gedichten, 1934) </vt:lpstr>
      <vt:lpstr>De moeder de vrouw (Uit: Nieuwe Gedichten, 1934) </vt:lpstr>
      <vt:lpstr>Het lied der dwaze bijen (Uit: Nieuwe Gedichten, 1934) </vt:lpstr>
      <vt:lpstr>Opdrachten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Werkcollege poëzie</dc:title>
  <dc:creator>Vukomanović, Lada</dc:creator>
  <cp:lastModifiedBy>Vukomanović, Lada</cp:lastModifiedBy>
  <cp:revision>28</cp:revision>
  <dcterms:created xsi:type="dcterms:W3CDTF">2019-05-15T20:08:33Z</dcterms:created>
  <dcterms:modified xsi:type="dcterms:W3CDTF">2019-05-16T12:17:34Z</dcterms:modified>
</cp:coreProperties>
</file>