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72" r:id="rId4"/>
    <p:sldId id="274" r:id="rId5"/>
    <p:sldId id="275" r:id="rId6"/>
    <p:sldId id="276" r:id="rId7"/>
    <p:sldId id="264" r:id="rId8"/>
    <p:sldId id="265" r:id="rId9"/>
    <p:sldId id="277" r:id="rId10"/>
    <p:sldId id="278" r:id="rId11"/>
    <p:sldId id="267" r:id="rId12"/>
    <p:sldId id="279" r:id="rId13"/>
    <p:sldId id="257" r:id="rId14"/>
    <p:sldId id="259" r:id="rId15"/>
    <p:sldId id="269" r:id="rId16"/>
    <p:sldId id="260" r:id="rId17"/>
    <p:sldId id="261" r:id="rId18"/>
    <p:sldId id="268" r:id="rId19"/>
    <p:sldId id="266" r:id="rId20"/>
    <p:sldId id="262" r:id="rId21"/>
    <p:sldId id="263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5D358-6C22-489B-AB9F-9625567BFF6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1BEC70C-8C27-4450-B371-74A0AF1B0F28}">
      <dgm:prSet/>
      <dgm:spPr/>
      <dgm:t>
        <a:bodyPr/>
        <a:lstStyle/>
        <a:p>
          <a:r>
            <a:rPr lang="cs-CZ"/>
            <a:t>Frikční</a:t>
          </a:r>
        </a:p>
      </dgm:t>
    </dgm:pt>
    <dgm:pt modelId="{63BB5EE2-BAC6-4493-B10F-1B942C3123E6}" type="parTrans" cxnId="{014D7F0D-6171-4AEC-B4BE-39BA979C1736}">
      <dgm:prSet/>
      <dgm:spPr/>
      <dgm:t>
        <a:bodyPr/>
        <a:lstStyle/>
        <a:p>
          <a:endParaRPr lang="cs-CZ"/>
        </a:p>
      </dgm:t>
    </dgm:pt>
    <dgm:pt modelId="{E0ECFC5F-E58D-4A92-813B-B41BD4093744}" type="sibTrans" cxnId="{014D7F0D-6171-4AEC-B4BE-39BA979C1736}">
      <dgm:prSet/>
      <dgm:spPr/>
      <dgm:t>
        <a:bodyPr/>
        <a:lstStyle/>
        <a:p>
          <a:endParaRPr lang="cs-CZ"/>
        </a:p>
      </dgm:t>
    </dgm:pt>
    <dgm:pt modelId="{7F906F92-253D-4AD9-833A-C603A97C28E3}">
      <dgm:prSet/>
      <dgm:spPr/>
      <dgm:t>
        <a:bodyPr/>
        <a:lstStyle/>
        <a:p>
          <a:r>
            <a:rPr lang="cs-CZ"/>
            <a:t>Strukturální</a:t>
          </a:r>
        </a:p>
      </dgm:t>
    </dgm:pt>
    <dgm:pt modelId="{F6B2F1FC-D18C-4816-98E4-3113BF6BE814}" type="parTrans" cxnId="{567F31BB-0B07-4871-BC19-AF1BE41DF45F}">
      <dgm:prSet/>
      <dgm:spPr/>
      <dgm:t>
        <a:bodyPr/>
        <a:lstStyle/>
        <a:p>
          <a:endParaRPr lang="cs-CZ"/>
        </a:p>
      </dgm:t>
    </dgm:pt>
    <dgm:pt modelId="{AE52C753-9A6B-4A14-8959-0BE5AAE44865}" type="sibTrans" cxnId="{567F31BB-0B07-4871-BC19-AF1BE41DF45F}">
      <dgm:prSet/>
      <dgm:spPr/>
      <dgm:t>
        <a:bodyPr/>
        <a:lstStyle/>
        <a:p>
          <a:endParaRPr lang="cs-CZ"/>
        </a:p>
      </dgm:t>
    </dgm:pt>
    <dgm:pt modelId="{8F1EFF8F-DDB3-4C09-87A4-1E42DDAF3CC9}">
      <dgm:prSet/>
      <dgm:spPr/>
      <dgm:t>
        <a:bodyPr/>
        <a:lstStyle/>
        <a:p>
          <a:r>
            <a:rPr lang="cs-CZ"/>
            <a:t>Sezónní</a:t>
          </a:r>
        </a:p>
      </dgm:t>
    </dgm:pt>
    <dgm:pt modelId="{7FDA3FD1-37AE-4232-A23E-58DAC6015122}" type="parTrans" cxnId="{E9BD393B-FFCA-4417-84FD-2845F20F6328}">
      <dgm:prSet/>
      <dgm:spPr/>
      <dgm:t>
        <a:bodyPr/>
        <a:lstStyle/>
        <a:p>
          <a:endParaRPr lang="cs-CZ"/>
        </a:p>
      </dgm:t>
    </dgm:pt>
    <dgm:pt modelId="{8C5D0FD2-B41C-45EA-ABE8-CAB55FBF84A2}" type="sibTrans" cxnId="{E9BD393B-FFCA-4417-84FD-2845F20F6328}">
      <dgm:prSet/>
      <dgm:spPr/>
      <dgm:t>
        <a:bodyPr/>
        <a:lstStyle/>
        <a:p>
          <a:endParaRPr lang="cs-CZ"/>
        </a:p>
      </dgm:t>
    </dgm:pt>
    <dgm:pt modelId="{5DC5C877-33E7-48AC-A03D-E6EB25B95DB2}">
      <dgm:prSet/>
      <dgm:spPr/>
      <dgm:t>
        <a:bodyPr/>
        <a:lstStyle/>
        <a:p>
          <a:r>
            <a:rPr lang="cs-CZ"/>
            <a:t>Cyklická</a:t>
          </a:r>
        </a:p>
      </dgm:t>
    </dgm:pt>
    <dgm:pt modelId="{1CFD1D99-EEE6-483F-B4CB-06CCAB4FF712}" type="parTrans" cxnId="{1A29D78D-E512-4A3D-B8DA-BBE887511736}">
      <dgm:prSet/>
      <dgm:spPr/>
      <dgm:t>
        <a:bodyPr/>
        <a:lstStyle/>
        <a:p>
          <a:endParaRPr lang="cs-CZ"/>
        </a:p>
      </dgm:t>
    </dgm:pt>
    <dgm:pt modelId="{80E84B16-2346-4145-8E3E-22771E700A66}" type="sibTrans" cxnId="{1A29D78D-E512-4A3D-B8DA-BBE887511736}">
      <dgm:prSet/>
      <dgm:spPr/>
      <dgm:t>
        <a:bodyPr/>
        <a:lstStyle/>
        <a:p>
          <a:endParaRPr lang="cs-CZ"/>
        </a:p>
      </dgm:t>
    </dgm:pt>
    <dgm:pt modelId="{4DFB8639-3BF6-4676-A2C0-9D13E8D1CF99}" type="pres">
      <dgm:prSet presAssocID="{6235D358-6C22-489B-AB9F-9625567BFF6F}" presName="linear" presStyleCnt="0">
        <dgm:presLayoutVars>
          <dgm:dir/>
          <dgm:animLvl val="lvl"/>
          <dgm:resizeHandles val="exact"/>
        </dgm:presLayoutVars>
      </dgm:prSet>
      <dgm:spPr/>
    </dgm:pt>
    <dgm:pt modelId="{7F8875AD-190F-4DBB-B997-5D303C9FA7E4}" type="pres">
      <dgm:prSet presAssocID="{21BEC70C-8C27-4450-B371-74A0AF1B0F28}" presName="parentLin" presStyleCnt="0"/>
      <dgm:spPr/>
    </dgm:pt>
    <dgm:pt modelId="{FFC1A9A5-5BD3-4388-AD65-2474E146D90E}" type="pres">
      <dgm:prSet presAssocID="{21BEC70C-8C27-4450-B371-74A0AF1B0F28}" presName="parentLeftMargin" presStyleLbl="node1" presStyleIdx="0" presStyleCnt="4"/>
      <dgm:spPr/>
    </dgm:pt>
    <dgm:pt modelId="{57598FB1-DD40-4412-9331-6C0A93C028EC}" type="pres">
      <dgm:prSet presAssocID="{21BEC70C-8C27-4450-B371-74A0AF1B0F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E6B40B-DB67-4926-8EE8-B7292F0ECF6F}" type="pres">
      <dgm:prSet presAssocID="{21BEC70C-8C27-4450-B371-74A0AF1B0F28}" presName="negativeSpace" presStyleCnt="0"/>
      <dgm:spPr/>
    </dgm:pt>
    <dgm:pt modelId="{174F3642-C998-4BC9-917B-2BFE2FE8F598}" type="pres">
      <dgm:prSet presAssocID="{21BEC70C-8C27-4450-B371-74A0AF1B0F28}" presName="childText" presStyleLbl="conFgAcc1" presStyleIdx="0" presStyleCnt="4">
        <dgm:presLayoutVars>
          <dgm:bulletEnabled val="1"/>
        </dgm:presLayoutVars>
      </dgm:prSet>
      <dgm:spPr/>
    </dgm:pt>
    <dgm:pt modelId="{B0285F1C-E9C3-4C67-B389-06243183D47F}" type="pres">
      <dgm:prSet presAssocID="{E0ECFC5F-E58D-4A92-813B-B41BD4093744}" presName="spaceBetweenRectangles" presStyleCnt="0"/>
      <dgm:spPr/>
    </dgm:pt>
    <dgm:pt modelId="{574EFE1B-ED2B-46F8-A356-6AFAFAA67C8D}" type="pres">
      <dgm:prSet presAssocID="{7F906F92-253D-4AD9-833A-C603A97C28E3}" presName="parentLin" presStyleCnt="0"/>
      <dgm:spPr/>
    </dgm:pt>
    <dgm:pt modelId="{B48D6814-5D36-4C8C-B595-3B0EF75AF78C}" type="pres">
      <dgm:prSet presAssocID="{7F906F92-253D-4AD9-833A-C603A97C28E3}" presName="parentLeftMargin" presStyleLbl="node1" presStyleIdx="0" presStyleCnt="4"/>
      <dgm:spPr/>
    </dgm:pt>
    <dgm:pt modelId="{91A1CFBF-1A9C-4007-949A-5650A36BC23E}" type="pres">
      <dgm:prSet presAssocID="{7F906F92-253D-4AD9-833A-C603A97C28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B997D2-1CD7-47FF-A3A6-58BA8251D7C1}" type="pres">
      <dgm:prSet presAssocID="{7F906F92-253D-4AD9-833A-C603A97C28E3}" presName="negativeSpace" presStyleCnt="0"/>
      <dgm:spPr/>
    </dgm:pt>
    <dgm:pt modelId="{3170A71F-7624-47AE-96A9-45EDC0029469}" type="pres">
      <dgm:prSet presAssocID="{7F906F92-253D-4AD9-833A-C603A97C28E3}" presName="childText" presStyleLbl="conFgAcc1" presStyleIdx="1" presStyleCnt="4">
        <dgm:presLayoutVars>
          <dgm:bulletEnabled val="1"/>
        </dgm:presLayoutVars>
      </dgm:prSet>
      <dgm:spPr/>
    </dgm:pt>
    <dgm:pt modelId="{48380AB3-572F-48B0-B755-2C8D813B2A0A}" type="pres">
      <dgm:prSet presAssocID="{AE52C753-9A6B-4A14-8959-0BE5AAE44865}" presName="spaceBetweenRectangles" presStyleCnt="0"/>
      <dgm:spPr/>
    </dgm:pt>
    <dgm:pt modelId="{B7D982A3-63EE-425C-A20F-F07F3E3858BC}" type="pres">
      <dgm:prSet presAssocID="{8F1EFF8F-DDB3-4C09-87A4-1E42DDAF3CC9}" presName="parentLin" presStyleCnt="0"/>
      <dgm:spPr/>
    </dgm:pt>
    <dgm:pt modelId="{DFC8FB21-C053-44B0-B95B-7A61297AF799}" type="pres">
      <dgm:prSet presAssocID="{8F1EFF8F-DDB3-4C09-87A4-1E42DDAF3CC9}" presName="parentLeftMargin" presStyleLbl="node1" presStyleIdx="1" presStyleCnt="4"/>
      <dgm:spPr/>
    </dgm:pt>
    <dgm:pt modelId="{8445F50B-4C0D-4754-846A-A5248613CD6D}" type="pres">
      <dgm:prSet presAssocID="{8F1EFF8F-DDB3-4C09-87A4-1E42DDAF3C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B9DE3E-7545-4C64-85D9-F2A0FFBA6DE8}" type="pres">
      <dgm:prSet presAssocID="{8F1EFF8F-DDB3-4C09-87A4-1E42DDAF3CC9}" presName="negativeSpace" presStyleCnt="0"/>
      <dgm:spPr/>
    </dgm:pt>
    <dgm:pt modelId="{601C7649-D29E-4D86-838D-F3DA7EFEDFA3}" type="pres">
      <dgm:prSet presAssocID="{8F1EFF8F-DDB3-4C09-87A4-1E42DDAF3CC9}" presName="childText" presStyleLbl="conFgAcc1" presStyleIdx="2" presStyleCnt="4">
        <dgm:presLayoutVars>
          <dgm:bulletEnabled val="1"/>
        </dgm:presLayoutVars>
      </dgm:prSet>
      <dgm:spPr/>
    </dgm:pt>
    <dgm:pt modelId="{8EA6B912-BB36-4BE4-A44F-189F5B3EA628}" type="pres">
      <dgm:prSet presAssocID="{8C5D0FD2-B41C-45EA-ABE8-CAB55FBF84A2}" presName="spaceBetweenRectangles" presStyleCnt="0"/>
      <dgm:spPr/>
    </dgm:pt>
    <dgm:pt modelId="{5F1539F5-36C0-4D51-9B1E-1BE96C6C5944}" type="pres">
      <dgm:prSet presAssocID="{5DC5C877-33E7-48AC-A03D-E6EB25B95DB2}" presName="parentLin" presStyleCnt="0"/>
      <dgm:spPr/>
    </dgm:pt>
    <dgm:pt modelId="{95FF4F20-3F94-4932-ACDA-CFD9E3F7E69B}" type="pres">
      <dgm:prSet presAssocID="{5DC5C877-33E7-48AC-A03D-E6EB25B95DB2}" presName="parentLeftMargin" presStyleLbl="node1" presStyleIdx="2" presStyleCnt="4"/>
      <dgm:spPr/>
    </dgm:pt>
    <dgm:pt modelId="{BAC1609D-4E8B-4D0F-9694-1E7112D6728F}" type="pres">
      <dgm:prSet presAssocID="{5DC5C877-33E7-48AC-A03D-E6EB25B95D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FC50D37-B437-48AA-A1E5-B1D652199243}" type="pres">
      <dgm:prSet presAssocID="{5DC5C877-33E7-48AC-A03D-E6EB25B95DB2}" presName="negativeSpace" presStyleCnt="0"/>
      <dgm:spPr/>
    </dgm:pt>
    <dgm:pt modelId="{8C9D0B42-B0D0-45E1-AE7C-57E1936DEFE3}" type="pres">
      <dgm:prSet presAssocID="{5DC5C877-33E7-48AC-A03D-E6EB25B95D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14D7F0D-6171-4AEC-B4BE-39BA979C1736}" srcId="{6235D358-6C22-489B-AB9F-9625567BFF6F}" destId="{21BEC70C-8C27-4450-B371-74A0AF1B0F28}" srcOrd="0" destOrd="0" parTransId="{63BB5EE2-BAC6-4493-B10F-1B942C3123E6}" sibTransId="{E0ECFC5F-E58D-4A92-813B-B41BD4093744}"/>
    <dgm:cxn modelId="{CCED8E17-DBDC-4344-ADC4-C570C3E46CC5}" type="presOf" srcId="{6235D358-6C22-489B-AB9F-9625567BFF6F}" destId="{4DFB8639-3BF6-4676-A2C0-9D13E8D1CF99}" srcOrd="0" destOrd="0" presId="urn:microsoft.com/office/officeart/2005/8/layout/list1"/>
    <dgm:cxn modelId="{94CAE718-C496-4B4D-B783-D8992EA231C8}" type="presOf" srcId="{7F906F92-253D-4AD9-833A-C603A97C28E3}" destId="{B48D6814-5D36-4C8C-B595-3B0EF75AF78C}" srcOrd="0" destOrd="0" presId="urn:microsoft.com/office/officeart/2005/8/layout/list1"/>
    <dgm:cxn modelId="{E9BD393B-FFCA-4417-84FD-2845F20F6328}" srcId="{6235D358-6C22-489B-AB9F-9625567BFF6F}" destId="{8F1EFF8F-DDB3-4C09-87A4-1E42DDAF3CC9}" srcOrd="2" destOrd="0" parTransId="{7FDA3FD1-37AE-4232-A23E-58DAC6015122}" sibTransId="{8C5D0FD2-B41C-45EA-ABE8-CAB55FBF84A2}"/>
    <dgm:cxn modelId="{BE41263C-51EC-434E-A9FF-12F364759504}" type="presOf" srcId="{5DC5C877-33E7-48AC-A03D-E6EB25B95DB2}" destId="{BAC1609D-4E8B-4D0F-9694-1E7112D6728F}" srcOrd="1" destOrd="0" presId="urn:microsoft.com/office/officeart/2005/8/layout/list1"/>
    <dgm:cxn modelId="{B41BE46E-2D22-4914-B064-D9785E2A657A}" type="presOf" srcId="{8F1EFF8F-DDB3-4C09-87A4-1E42DDAF3CC9}" destId="{8445F50B-4C0D-4754-846A-A5248613CD6D}" srcOrd="1" destOrd="0" presId="urn:microsoft.com/office/officeart/2005/8/layout/list1"/>
    <dgm:cxn modelId="{1A29D78D-E512-4A3D-B8DA-BBE887511736}" srcId="{6235D358-6C22-489B-AB9F-9625567BFF6F}" destId="{5DC5C877-33E7-48AC-A03D-E6EB25B95DB2}" srcOrd="3" destOrd="0" parTransId="{1CFD1D99-EEE6-483F-B4CB-06CCAB4FF712}" sibTransId="{80E84B16-2346-4145-8E3E-22771E700A66}"/>
    <dgm:cxn modelId="{15BD269B-33EB-4F9F-B559-809425662686}" type="presOf" srcId="{21BEC70C-8C27-4450-B371-74A0AF1B0F28}" destId="{57598FB1-DD40-4412-9331-6C0A93C028EC}" srcOrd="1" destOrd="0" presId="urn:microsoft.com/office/officeart/2005/8/layout/list1"/>
    <dgm:cxn modelId="{19C5D9A8-E8AD-44E9-96F8-AAB9CD6D5C58}" type="presOf" srcId="{21BEC70C-8C27-4450-B371-74A0AF1B0F28}" destId="{FFC1A9A5-5BD3-4388-AD65-2474E146D90E}" srcOrd="0" destOrd="0" presId="urn:microsoft.com/office/officeart/2005/8/layout/list1"/>
    <dgm:cxn modelId="{567F31BB-0B07-4871-BC19-AF1BE41DF45F}" srcId="{6235D358-6C22-489B-AB9F-9625567BFF6F}" destId="{7F906F92-253D-4AD9-833A-C603A97C28E3}" srcOrd="1" destOrd="0" parTransId="{F6B2F1FC-D18C-4816-98E4-3113BF6BE814}" sibTransId="{AE52C753-9A6B-4A14-8959-0BE5AAE44865}"/>
    <dgm:cxn modelId="{284988C7-AA26-49A5-967B-ED7F6ADD4E0E}" type="presOf" srcId="{5DC5C877-33E7-48AC-A03D-E6EB25B95DB2}" destId="{95FF4F20-3F94-4932-ACDA-CFD9E3F7E69B}" srcOrd="0" destOrd="0" presId="urn:microsoft.com/office/officeart/2005/8/layout/list1"/>
    <dgm:cxn modelId="{5C7671D1-D732-42F7-A021-2E163EA59EA0}" type="presOf" srcId="{7F906F92-253D-4AD9-833A-C603A97C28E3}" destId="{91A1CFBF-1A9C-4007-949A-5650A36BC23E}" srcOrd="1" destOrd="0" presId="urn:microsoft.com/office/officeart/2005/8/layout/list1"/>
    <dgm:cxn modelId="{261FEDE1-1D26-41BA-B856-817FD385909B}" type="presOf" srcId="{8F1EFF8F-DDB3-4C09-87A4-1E42DDAF3CC9}" destId="{DFC8FB21-C053-44B0-B95B-7A61297AF799}" srcOrd="0" destOrd="0" presId="urn:microsoft.com/office/officeart/2005/8/layout/list1"/>
    <dgm:cxn modelId="{3EB3BE87-D6D0-4772-8791-5BBBBB13B76E}" type="presParOf" srcId="{4DFB8639-3BF6-4676-A2C0-9D13E8D1CF99}" destId="{7F8875AD-190F-4DBB-B997-5D303C9FA7E4}" srcOrd="0" destOrd="0" presId="urn:microsoft.com/office/officeart/2005/8/layout/list1"/>
    <dgm:cxn modelId="{3EF9894F-86C2-4BB6-832D-9950CA3914D9}" type="presParOf" srcId="{7F8875AD-190F-4DBB-B997-5D303C9FA7E4}" destId="{FFC1A9A5-5BD3-4388-AD65-2474E146D90E}" srcOrd="0" destOrd="0" presId="urn:microsoft.com/office/officeart/2005/8/layout/list1"/>
    <dgm:cxn modelId="{A9648A66-7F7B-4F12-A885-77CDE11252E8}" type="presParOf" srcId="{7F8875AD-190F-4DBB-B997-5D303C9FA7E4}" destId="{57598FB1-DD40-4412-9331-6C0A93C028EC}" srcOrd="1" destOrd="0" presId="urn:microsoft.com/office/officeart/2005/8/layout/list1"/>
    <dgm:cxn modelId="{3840F3A0-237A-44E3-B046-E4753810B4E4}" type="presParOf" srcId="{4DFB8639-3BF6-4676-A2C0-9D13E8D1CF99}" destId="{ACE6B40B-DB67-4926-8EE8-B7292F0ECF6F}" srcOrd="1" destOrd="0" presId="urn:microsoft.com/office/officeart/2005/8/layout/list1"/>
    <dgm:cxn modelId="{B80D0BE9-7D19-43C9-90C6-F87483595A61}" type="presParOf" srcId="{4DFB8639-3BF6-4676-A2C0-9D13E8D1CF99}" destId="{174F3642-C998-4BC9-917B-2BFE2FE8F598}" srcOrd="2" destOrd="0" presId="urn:microsoft.com/office/officeart/2005/8/layout/list1"/>
    <dgm:cxn modelId="{130016A4-6171-4E60-9084-E9AAD59A26BE}" type="presParOf" srcId="{4DFB8639-3BF6-4676-A2C0-9D13E8D1CF99}" destId="{B0285F1C-E9C3-4C67-B389-06243183D47F}" srcOrd="3" destOrd="0" presId="urn:microsoft.com/office/officeart/2005/8/layout/list1"/>
    <dgm:cxn modelId="{EE790265-B4A4-4807-8D4C-3825CE7E7EB7}" type="presParOf" srcId="{4DFB8639-3BF6-4676-A2C0-9D13E8D1CF99}" destId="{574EFE1B-ED2B-46F8-A356-6AFAFAA67C8D}" srcOrd="4" destOrd="0" presId="urn:microsoft.com/office/officeart/2005/8/layout/list1"/>
    <dgm:cxn modelId="{0F46AD1E-EDF2-4F64-B43E-6A14176F48AB}" type="presParOf" srcId="{574EFE1B-ED2B-46F8-A356-6AFAFAA67C8D}" destId="{B48D6814-5D36-4C8C-B595-3B0EF75AF78C}" srcOrd="0" destOrd="0" presId="urn:microsoft.com/office/officeart/2005/8/layout/list1"/>
    <dgm:cxn modelId="{BD1333D2-307F-415A-8393-55BB715AE860}" type="presParOf" srcId="{574EFE1B-ED2B-46F8-A356-6AFAFAA67C8D}" destId="{91A1CFBF-1A9C-4007-949A-5650A36BC23E}" srcOrd="1" destOrd="0" presId="urn:microsoft.com/office/officeart/2005/8/layout/list1"/>
    <dgm:cxn modelId="{197664D5-54D2-47A3-863C-662D39567388}" type="presParOf" srcId="{4DFB8639-3BF6-4676-A2C0-9D13E8D1CF99}" destId="{03B997D2-1CD7-47FF-A3A6-58BA8251D7C1}" srcOrd="5" destOrd="0" presId="urn:microsoft.com/office/officeart/2005/8/layout/list1"/>
    <dgm:cxn modelId="{F3F1081B-5BBB-4352-9125-B945EE638757}" type="presParOf" srcId="{4DFB8639-3BF6-4676-A2C0-9D13E8D1CF99}" destId="{3170A71F-7624-47AE-96A9-45EDC0029469}" srcOrd="6" destOrd="0" presId="urn:microsoft.com/office/officeart/2005/8/layout/list1"/>
    <dgm:cxn modelId="{FA747CDE-DA79-4705-AF88-652FB0E22A9E}" type="presParOf" srcId="{4DFB8639-3BF6-4676-A2C0-9D13E8D1CF99}" destId="{48380AB3-572F-48B0-B755-2C8D813B2A0A}" srcOrd="7" destOrd="0" presId="urn:microsoft.com/office/officeart/2005/8/layout/list1"/>
    <dgm:cxn modelId="{FB1FE46D-8B5E-456F-A89C-E44FBE531DEB}" type="presParOf" srcId="{4DFB8639-3BF6-4676-A2C0-9D13E8D1CF99}" destId="{B7D982A3-63EE-425C-A20F-F07F3E3858BC}" srcOrd="8" destOrd="0" presId="urn:microsoft.com/office/officeart/2005/8/layout/list1"/>
    <dgm:cxn modelId="{B75C256E-5B75-49CA-8A7C-87F6016155A6}" type="presParOf" srcId="{B7D982A3-63EE-425C-A20F-F07F3E3858BC}" destId="{DFC8FB21-C053-44B0-B95B-7A61297AF799}" srcOrd="0" destOrd="0" presId="urn:microsoft.com/office/officeart/2005/8/layout/list1"/>
    <dgm:cxn modelId="{1AD4154D-919E-4592-B6A5-0FAC6E23AA5A}" type="presParOf" srcId="{B7D982A3-63EE-425C-A20F-F07F3E3858BC}" destId="{8445F50B-4C0D-4754-846A-A5248613CD6D}" srcOrd="1" destOrd="0" presId="urn:microsoft.com/office/officeart/2005/8/layout/list1"/>
    <dgm:cxn modelId="{FB3A2D99-C951-458A-82C9-C8FAF9A48D71}" type="presParOf" srcId="{4DFB8639-3BF6-4676-A2C0-9D13E8D1CF99}" destId="{D9B9DE3E-7545-4C64-85D9-F2A0FFBA6DE8}" srcOrd="9" destOrd="0" presId="urn:microsoft.com/office/officeart/2005/8/layout/list1"/>
    <dgm:cxn modelId="{811D07B8-0603-4108-BE6B-F1A32B151D01}" type="presParOf" srcId="{4DFB8639-3BF6-4676-A2C0-9D13E8D1CF99}" destId="{601C7649-D29E-4D86-838D-F3DA7EFEDFA3}" srcOrd="10" destOrd="0" presId="urn:microsoft.com/office/officeart/2005/8/layout/list1"/>
    <dgm:cxn modelId="{AA909A5C-178A-4301-B197-5F8939835D82}" type="presParOf" srcId="{4DFB8639-3BF6-4676-A2C0-9D13E8D1CF99}" destId="{8EA6B912-BB36-4BE4-A44F-189F5B3EA628}" srcOrd="11" destOrd="0" presId="urn:microsoft.com/office/officeart/2005/8/layout/list1"/>
    <dgm:cxn modelId="{B271BCBD-7B12-4AF4-89BC-CF63F0480AF8}" type="presParOf" srcId="{4DFB8639-3BF6-4676-A2C0-9D13E8D1CF99}" destId="{5F1539F5-36C0-4D51-9B1E-1BE96C6C5944}" srcOrd="12" destOrd="0" presId="urn:microsoft.com/office/officeart/2005/8/layout/list1"/>
    <dgm:cxn modelId="{70743F91-965C-4739-8CA2-51279DEE9374}" type="presParOf" srcId="{5F1539F5-36C0-4D51-9B1E-1BE96C6C5944}" destId="{95FF4F20-3F94-4932-ACDA-CFD9E3F7E69B}" srcOrd="0" destOrd="0" presId="urn:microsoft.com/office/officeart/2005/8/layout/list1"/>
    <dgm:cxn modelId="{8ECF35D7-3FBC-4D8A-93B2-42A76AE9DAAC}" type="presParOf" srcId="{5F1539F5-36C0-4D51-9B1E-1BE96C6C5944}" destId="{BAC1609D-4E8B-4D0F-9694-1E7112D6728F}" srcOrd="1" destOrd="0" presId="urn:microsoft.com/office/officeart/2005/8/layout/list1"/>
    <dgm:cxn modelId="{625B0FFD-FC9D-4BD6-A0F3-1DAC4540E643}" type="presParOf" srcId="{4DFB8639-3BF6-4676-A2C0-9D13E8D1CF99}" destId="{8FC50D37-B437-48AA-A1E5-B1D652199243}" srcOrd="13" destOrd="0" presId="urn:microsoft.com/office/officeart/2005/8/layout/list1"/>
    <dgm:cxn modelId="{F298A252-DBA1-4DDD-918A-39C5BE41B5B5}" type="presParOf" srcId="{4DFB8639-3BF6-4676-A2C0-9D13E8D1CF99}" destId="{8C9D0B42-B0D0-45E1-AE7C-57E1936DEF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F3642-C998-4BC9-917B-2BFE2FE8F598}">
      <dsp:nvSpPr>
        <dsp:cNvPr id="0" name=""/>
        <dsp:cNvSpPr/>
      </dsp:nvSpPr>
      <dsp:spPr>
        <a:xfrm>
          <a:off x="0" y="32866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8FB1-DD40-4412-9331-6C0A93C028EC}">
      <dsp:nvSpPr>
        <dsp:cNvPr id="0" name=""/>
        <dsp:cNvSpPr/>
      </dsp:nvSpPr>
      <dsp:spPr>
        <a:xfrm>
          <a:off x="429833" y="3946"/>
          <a:ext cx="6017667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Frikční</a:t>
          </a:r>
        </a:p>
      </dsp:txBody>
      <dsp:txXfrm>
        <a:off x="461536" y="35649"/>
        <a:ext cx="5954261" cy="586034"/>
      </dsp:txXfrm>
    </dsp:sp>
    <dsp:sp modelId="{3170A71F-7624-47AE-96A9-45EDC0029469}">
      <dsp:nvSpPr>
        <dsp:cNvPr id="0" name=""/>
        <dsp:cNvSpPr/>
      </dsp:nvSpPr>
      <dsp:spPr>
        <a:xfrm>
          <a:off x="0" y="132658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A1CFBF-1A9C-4007-949A-5650A36BC23E}">
      <dsp:nvSpPr>
        <dsp:cNvPr id="0" name=""/>
        <dsp:cNvSpPr/>
      </dsp:nvSpPr>
      <dsp:spPr>
        <a:xfrm>
          <a:off x="429833" y="1001866"/>
          <a:ext cx="6017667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Strukturální</a:t>
          </a:r>
        </a:p>
      </dsp:txBody>
      <dsp:txXfrm>
        <a:off x="461536" y="1033569"/>
        <a:ext cx="5954261" cy="586034"/>
      </dsp:txXfrm>
    </dsp:sp>
    <dsp:sp modelId="{601C7649-D29E-4D86-838D-F3DA7EFEDFA3}">
      <dsp:nvSpPr>
        <dsp:cNvPr id="0" name=""/>
        <dsp:cNvSpPr/>
      </dsp:nvSpPr>
      <dsp:spPr>
        <a:xfrm>
          <a:off x="0" y="232450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45F50B-4C0D-4754-846A-A5248613CD6D}">
      <dsp:nvSpPr>
        <dsp:cNvPr id="0" name=""/>
        <dsp:cNvSpPr/>
      </dsp:nvSpPr>
      <dsp:spPr>
        <a:xfrm>
          <a:off x="429833" y="1999786"/>
          <a:ext cx="6017667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Sezónní</a:t>
          </a:r>
        </a:p>
      </dsp:txBody>
      <dsp:txXfrm>
        <a:off x="461536" y="2031489"/>
        <a:ext cx="5954261" cy="586034"/>
      </dsp:txXfrm>
    </dsp:sp>
    <dsp:sp modelId="{8C9D0B42-B0D0-45E1-AE7C-57E1936DEFE3}">
      <dsp:nvSpPr>
        <dsp:cNvPr id="0" name=""/>
        <dsp:cNvSpPr/>
      </dsp:nvSpPr>
      <dsp:spPr>
        <a:xfrm>
          <a:off x="0" y="332242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1609D-4E8B-4D0F-9694-1E7112D6728F}">
      <dsp:nvSpPr>
        <dsp:cNvPr id="0" name=""/>
        <dsp:cNvSpPr/>
      </dsp:nvSpPr>
      <dsp:spPr>
        <a:xfrm>
          <a:off x="429833" y="2997706"/>
          <a:ext cx="6017667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Cyklická</a:t>
          </a:r>
        </a:p>
      </dsp:txBody>
      <dsp:txXfrm>
        <a:off x="461536" y="3029409"/>
        <a:ext cx="59542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11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2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20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38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96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7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67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8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43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56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63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3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3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2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52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0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00B5-91B4-435E-8399-6E662612A36C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7DC2B13-268F-4589-B45D-9933357F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/>
              <a:t>Ekonomie, ekonomika a management sportu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107824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1600" dirty="0"/>
              <a:t>Nezaměstnanost, Inflace</a:t>
            </a:r>
          </a:p>
          <a:p>
            <a:pPr algn="l">
              <a:lnSpc>
                <a:spcPct val="90000"/>
              </a:lnSpc>
            </a:pPr>
            <a:endParaRPr lang="cs-CZ" sz="1600" dirty="0"/>
          </a:p>
          <a:p>
            <a:pPr algn="l">
              <a:lnSpc>
                <a:spcPct val="90000"/>
              </a:lnSpc>
            </a:pPr>
            <a:r>
              <a:rPr lang="cs-CZ" sz="1600" dirty="0"/>
              <a:t>Mgr. Veronika Krause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2F85BC59-59B9-B478-45F5-DF93193B1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37DB8CD-8369-B0E5-F157-44354CAD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Co představuje neúplná nezaměstnanost a co nepravá nezaměstnanost?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16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A0030-34BA-5BC2-C234-8EFC37E4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Zakreslete trh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DAE272-269D-646D-6C8B-340C1282F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Co představuje nabídka práce a co poptávka po práci?</a:t>
            </a:r>
          </a:p>
          <a:p>
            <a:r>
              <a:rPr lang="cs-CZ" sz="2000" dirty="0"/>
              <a:t>Co je to reálná mzda?</a:t>
            </a:r>
          </a:p>
        </p:txBody>
      </p:sp>
    </p:spTree>
    <p:extLst>
      <p:ext uri="{BB962C8B-B14F-4D97-AF65-F5344CB8AC3E}">
        <p14:creationId xmlns:p14="http://schemas.microsoft.com/office/powerpoint/2010/main" val="365325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BA55A-502A-8A74-8B01-0148DCF4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jaké úrovni by musela být mzda, aby byla na trhu nezaměstnanost?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480B57-3DD5-E2A4-A866-86C6FA3F5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86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7" name="Picture 6" descr="Lidské číslo dřeva">
            <a:extLst>
              <a:ext uri="{FF2B5EF4-FFF2-40B4-BE49-F238E27FC236}">
                <a16:creationId xmlns:a16="http://schemas.microsoft.com/office/drawing/2014/main" id="{2354F564-AF20-420C-1472-32D53EB78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125" r="966" b="233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91450" y="1678665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>
                <a:solidFill>
                  <a:schemeClr val="accent1"/>
                </a:solidFill>
              </a:rPr>
              <a:t>Co je to inflace?</a:t>
            </a:r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23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Jak vypočítáme míru inflace?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84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/>
              <a:t>Vypočítejte míru inflace v dané ekonomice v letech 2002-2005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957935"/>
              </p:ext>
            </p:extLst>
          </p:nvPr>
        </p:nvGraphicFramePr>
        <p:xfrm>
          <a:off x="677863" y="3534894"/>
          <a:ext cx="8596313" cy="113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538">
                  <a:extLst>
                    <a:ext uri="{9D8B030D-6E8A-4147-A177-3AD203B41FA5}">
                      <a16:colId xmlns:a16="http://schemas.microsoft.com/office/drawing/2014/main" val="3769165499"/>
                    </a:ext>
                  </a:extLst>
                </a:gridCol>
                <a:gridCol w="1516155">
                  <a:extLst>
                    <a:ext uri="{9D8B030D-6E8A-4147-A177-3AD203B41FA5}">
                      <a16:colId xmlns:a16="http://schemas.microsoft.com/office/drawing/2014/main" val="3228213030"/>
                    </a:ext>
                  </a:extLst>
                </a:gridCol>
                <a:gridCol w="1516155">
                  <a:extLst>
                    <a:ext uri="{9D8B030D-6E8A-4147-A177-3AD203B41FA5}">
                      <a16:colId xmlns:a16="http://schemas.microsoft.com/office/drawing/2014/main" val="2173720596"/>
                    </a:ext>
                  </a:extLst>
                </a:gridCol>
                <a:gridCol w="1516155">
                  <a:extLst>
                    <a:ext uri="{9D8B030D-6E8A-4147-A177-3AD203B41FA5}">
                      <a16:colId xmlns:a16="http://schemas.microsoft.com/office/drawing/2014/main" val="769460037"/>
                    </a:ext>
                  </a:extLst>
                </a:gridCol>
                <a:gridCol w="1516155">
                  <a:extLst>
                    <a:ext uri="{9D8B030D-6E8A-4147-A177-3AD203B41FA5}">
                      <a16:colId xmlns:a16="http://schemas.microsoft.com/office/drawing/2014/main" val="83701025"/>
                    </a:ext>
                  </a:extLst>
                </a:gridCol>
                <a:gridCol w="1516155">
                  <a:extLst>
                    <a:ext uri="{9D8B030D-6E8A-4147-A177-3AD203B41FA5}">
                      <a16:colId xmlns:a16="http://schemas.microsoft.com/office/drawing/2014/main" val="3603319726"/>
                    </a:ext>
                  </a:extLst>
                </a:gridCol>
              </a:tblGrid>
              <a:tr h="566413">
                <a:tc>
                  <a:txBody>
                    <a:bodyPr/>
                    <a:lstStyle/>
                    <a:p>
                      <a:r>
                        <a:rPr lang="cs-CZ" sz="2500"/>
                        <a:t>Rok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2001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2002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2003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2004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2005</a:t>
                      </a:r>
                    </a:p>
                  </a:txBody>
                  <a:tcPr marL="128730" marR="128730" marT="64365" marB="64365"/>
                </a:tc>
                <a:extLst>
                  <a:ext uri="{0D108BD9-81ED-4DB2-BD59-A6C34878D82A}">
                    <a16:rowId xmlns:a16="http://schemas.microsoft.com/office/drawing/2014/main" val="3387933999"/>
                  </a:ext>
                </a:extLst>
              </a:tr>
              <a:tr h="566413">
                <a:tc>
                  <a:txBody>
                    <a:bodyPr/>
                    <a:lstStyle/>
                    <a:p>
                      <a:r>
                        <a:rPr lang="cs-CZ" sz="2500"/>
                        <a:t>CPI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100000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100000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102000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107100</a:t>
                      </a:r>
                    </a:p>
                  </a:txBody>
                  <a:tcPr marL="128730" marR="128730" marT="64365" marB="64365"/>
                </a:tc>
                <a:tc>
                  <a:txBody>
                    <a:bodyPr/>
                    <a:lstStyle/>
                    <a:p>
                      <a:r>
                        <a:rPr lang="cs-CZ" sz="2500"/>
                        <a:t>108171</a:t>
                      </a:r>
                    </a:p>
                  </a:txBody>
                  <a:tcPr marL="128730" marR="128730" marT="64365" marB="64365"/>
                </a:tc>
                <a:extLst>
                  <a:ext uri="{0D108BD9-81ED-4DB2-BD59-A6C34878D82A}">
                    <a16:rowId xmlns:a16="http://schemas.microsoft.com/office/drawing/2014/main" val="4070936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16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5" name="Picture 4" descr="Graf akciového trhu na displeji">
            <a:extLst>
              <a:ext uri="{FF2B5EF4-FFF2-40B4-BE49-F238E27FC236}">
                <a16:creationId xmlns:a16="http://schemas.microsoft.com/office/drawing/2014/main" id="{DB8F1FF8-F3BA-378A-0449-A54197893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424" r="1294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Jak je </a:t>
            </a:r>
            <a:r>
              <a:rPr lang="en-US" sz="4600" dirty="0" err="1"/>
              <a:t>možné</a:t>
            </a:r>
            <a:r>
              <a:rPr lang="en-US" sz="4600" dirty="0"/>
              <a:t>, </a:t>
            </a:r>
            <a:r>
              <a:rPr lang="en-US" sz="4600" dirty="0" err="1"/>
              <a:t>že</a:t>
            </a:r>
            <a:r>
              <a:rPr lang="en-US" sz="4600" dirty="0"/>
              <a:t> </a:t>
            </a:r>
            <a:r>
              <a:rPr lang="en-US" sz="4600" dirty="0" err="1"/>
              <a:t>vznikne</a:t>
            </a:r>
            <a:r>
              <a:rPr lang="en-US" sz="4600" dirty="0"/>
              <a:t> </a:t>
            </a:r>
            <a:r>
              <a:rPr lang="en-US" sz="4600" dirty="0" err="1"/>
              <a:t>inflace</a:t>
            </a:r>
            <a:r>
              <a:rPr lang="en-US" sz="4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36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 dirty="0">
                <a:latin typeface="+mj-lt"/>
                <a:ea typeface="+mj-ea"/>
                <a:cs typeface="+mj-cs"/>
              </a:rPr>
              <a:t>Jak můžeme inflaci klasifikovat z hlediska tempa?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180B6DF1-9062-BEF2-C39A-1E3855DE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" y="382954"/>
            <a:ext cx="5080000" cy="3454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38" y="2544468"/>
            <a:ext cx="6243826" cy="4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2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inflace v České republice v současné době?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10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5" name="Picture 4" descr="Lidské číslo dřeva">
            <a:extLst>
              <a:ext uri="{FF2B5EF4-FFF2-40B4-BE49-F238E27FC236}">
                <a16:creationId xmlns:a16="http://schemas.microsoft.com/office/drawing/2014/main" id="{13D836FD-356F-51A9-22F3-829D18696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125" r="966" b="233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BC9F87-3DFB-4347-2482-61862651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50" y="1678665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>
                <a:solidFill>
                  <a:schemeClr val="accent1"/>
                </a:solidFill>
              </a:rPr>
              <a:t>Co je to nezaměstnanost?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8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>
                <a:latin typeface="+mj-lt"/>
                <a:ea typeface="+mj-ea"/>
                <a:cs typeface="+mj-cs"/>
              </a:rPr>
              <a:t>Co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znamenají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pojmy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dezinflace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a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deflace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7B342FFA-79FB-F454-D69E-8010D0E7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0014" y="1207972"/>
            <a:ext cx="2789912" cy="27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6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Jaké jsou dopady inflace na ekonomiku?</a:t>
            </a: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rakouské ekonomice byla nominální úroková míra 3,5 %.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Míra inflace byla 3 %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Vypočítejte reálnou úrokovou míru</a:t>
            </a:r>
          </a:p>
        </p:txBody>
      </p:sp>
    </p:spTree>
    <p:extLst>
      <p:ext uri="{BB962C8B-B14F-4D97-AF65-F5344CB8AC3E}">
        <p14:creationId xmlns:p14="http://schemas.microsoft.com/office/powerpoint/2010/main" val="199695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německé ekonomice byla nominální úroková míra 3,5 %.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Míra inflace byla 5 %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Vypočítejte reálnou úrokovou míru</a:t>
            </a:r>
          </a:p>
        </p:txBody>
      </p:sp>
    </p:spTree>
    <p:extLst>
      <p:ext uri="{BB962C8B-B14F-4D97-AF65-F5344CB8AC3E}">
        <p14:creationId xmlns:p14="http://schemas.microsoft.com/office/powerpoint/2010/main" val="294276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5" name="Picture 4" descr="Barevné carvedé obrázky lidí">
            <a:extLst>
              <a:ext uri="{FF2B5EF4-FFF2-40B4-BE49-F238E27FC236}">
                <a16:creationId xmlns:a16="http://schemas.microsoft.com/office/drawing/2014/main" id="{05D305E1-CB95-F56F-14D7-2F9F048DB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700" r="2024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003F183-7AE8-67A9-59A6-DA29746C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>
                <a:solidFill>
                  <a:schemeClr val="accent1"/>
                </a:solidFill>
              </a:rPr>
              <a:t>Jak pro potřeby definování nezaměstnanosti dělíme obyvatelstvo?</a:t>
            </a:r>
          </a:p>
        </p:txBody>
      </p:sp>
    </p:spTree>
    <p:extLst>
      <p:ext uri="{BB962C8B-B14F-4D97-AF65-F5344CB8AC3E}">
        <p14:creationId xmlns:p14="http://schemas.microsoft.com/office/powerpoint/2010/main" val="323625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8455C2F-B26A-5BD9-682D-7F545F4B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Jak počítáme míru nezaměstnanosti?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3DEF9-4FB8-5D2D-2F1F-46D5C40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 je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možné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míru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nezaměstnanosti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definovat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6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228DB-0F10-F0DC-66B1-F6B491D2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počítáme míru zaměstnanosti?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464CF3-170A-9B14-3355-95D369833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 nemůžeme pouze odečíst míru nezaměstnanosti od 100 %?</a:t>
            </a:r>
          </a:p>
        </p:txBody>
      </p:sp>
    </p:spTree>
    <p:extLst>
      <p:ext uri="{BB962C8B-B14F-4D97-AF65-F5344CB8AC3E}">
        <p14:creationId xmlns:p14="http://schemas.microsoft.com/office/powerpoint/2010/main" val="32837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722E780-E0E1-50B8-BBD1-40DB17D4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Vypočítejte míru nezaměstnanosti a zaměstnanosti v Estonsku: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2E665C-B351-173C-EA0C-28BEA4C2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V Estonsku žije 1 340 400 ekonomicky aktivních obyvatel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Pracovní sílu tvoří 1 089 075 obyvatel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Na úřadu práce je evidováno 217 815 obyvatel</a:t>
            </a:r>
          </a:p>
        </p:txBody>
      </p:sp>
    </p:spTree>
    <p:extLst>
      <p:ext uri="{BB962C8B-B14F-4D97-AF65-F5344CB8AC3E}">
        <p14:creationId xmlns:p14="http://schemas.microsoft.com/office/powerpoint/2010/main" val="121611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Nadpis 3">
            <a:extLst>
              <a:ext uri="{FF2B5EF4-FFF2-40B4-BE49-F238E27FC236}">
                <a16:creationId xmlns:a16="http://schemas.microsoft.com/office/drawing/2014/main" id="{C8544AD1-F261-F4FA-AA09-FF93B293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Jak můžeme nezaměstnanost klasifikovat?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00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CCC81-DE9D-B3FD-FE80-10D1DE7A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nezaměstnanosti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89D4020-9E03-4677-0B9A-5B5F4C8EE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15552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66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297A6-DA12-B218-7A0C-9A885BDA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přirozená míra nezaměstnanosti?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89B4B9-6F5C-925B-A7B7-97CD36F29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235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251</Words>
  <Application>Microsoft Office PowerPoint</Application>
  <PresentationFormat>Širokoúhlá obrazovka</PresentationFormat>
  <Paragraphs>52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Fazeta</vt:lpstr>
      <vt:lpstr>Ekonomie, ekonomika a management sportu</vt:lpstr>
      <vt:lpstr>Co je to nezaměstnanost?</vt:lpstr>
      <vt:lpstr>Jak pro potřeby definování nezaměstnanosti dělíme obyvatelstvo?</vt:lpstr>
      <vt:lpstr>Jak počítáme míru nezaměstnanosti?</vt:lpstr>
      <vt:lpstr>Jak počítáme míru zaměstnanosti?</vt:lpstr>
      <vt:lpstr>Vypočítejte míru nezaměstnanosti a zaměstnanosti v Estonsku:</vt:lpstr>
      <vt:lpstr>Jak můžeme nezaměstnanost klasifikovat?</vt:lpstr>
      <vt:lpstr>Klasifikace nezaměstnanosti</vt:lpstr>
      <vt:lpstr>Co je to přirozená míra nezaměstnanosti?</vt:lpstr>
      <vt:lpstr>Co představuje neúplná nezaměstnanost a co nepravá nezaměstnanost?</vt:lpstr>
      <vt:lpstr>Zakreslete trh práce</vt:lpstr>
      <vt:lpstr>V jaké úrovni by musela být mzda, aby byla na trhu nezaměstnanost?</vt:lpstr>
      <vt:lpstr>Co je to inflace?</vt:lpstr>
      <vt:lpstr>Jak vypočítáme míru inflace?</vt:lpstr>
      <vt:lpstr>Vypočítejte míru inflace v dané ekonomice v letech 2002-2005</vt:lpstr>
      <vt:lpstr>Jak je možné, že vznikne inflace?</vt:lpstr>
      <vt:lpstr>Jak můžeme inflaci klasifikovat z hlediska tempa?</vt:lpstr>
      <vt:lpstr>Prezentace aplikace PowerPoint</vt:lpstr>
      <vt:lpstr>Jaká je inflace v České republice v současné době?</vt:lpstr>
      <vt:lpstr>Co znamenají pojmy dezinflace a deflace?</vt:lpstr>
      <vt:lpstr>Jaké jsou dopady inflace na ekonomiku?</vt:lpstr>
      <vt:lpstr>V rakouské ekonomice byla nominální úroková míra 3,5 %.</vt:lpstr>
      <vt:lpstr>V německé ekonomice byla nominální úroková míra 3,5 %.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Ekonomie, ekonomika a management sportu</dc:title>
  <dc:creator>ucitel</dc:creator>
  <cp:lastModifiedBy>Veronika Krause</cp:lastModifiedBy>
  <cp:revision>22</cp:revision>
  <dcterms:created xsi:type="dcterms:W3CDTF">2023-03-24T10:54:34Z</dcterms:created>
  <dcterms:modified xsi:type="dcterms:W3CDTF">2024-04-08T08:17:02Z</dcterms:modified>
</cp:coreProperties>
</file>