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4" r:id="rId6"/>
    <p:sldId id="265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909" autoAdjust="0"/>
  </p:normalViewPr>
  <p:slideViewPr>
    <p:cSldViewPr snapToGrid="0">
      <p:cViewPr varScale="1">
        <p:scale>
          <a:sx n="93" d="100"/>
          <a:sy n="93" d="100"/>
        </p:scale>
        <p:origin x="744" y="9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328521-90BB-4E04-9C91-5233872483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928058F-C0C7-4900-8E90-EFA0B26882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C5E20B-B21F-42E0-B742-8DE3FAE58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FC8464A-00B4-4D29-9F85-945E45557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1AA8D42-67E8-42C7-9A89-69C23682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907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E4D0F9-9166-4713-9838-F5824A7C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6F1D33-6628-4B6E-AD6A-438796A4F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C6CBC5C-641C-4483-BCFB-DACA8B5B6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614696E-3DDD-4401-8B8F-331EE7A6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9ADCC3D-E297-490B-BFCD-07C9D5256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2243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8F86122D-08E6-4980-BBDB-BB6AEA47BF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0F6AECBA-11F5-44DF-B794-17A791159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1487478-5DB4-4232-A752-CCFCC0995C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C237FD5-968E-44BB-833B-322D73249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9899858-FD1F-4F60-B624-62D5AEE42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070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F9CE2C-7387-4A91-AA75-126DEFB7A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AC762-A5EC-4B08-90F2-A41647502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E9B939C-5028-4A3A-83F2-523197F0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8F35CD-8820-4D11-98B3-486A762A5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3748A-C251-4E9A-B20F-093827950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1618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0A2D6-B24D-4294-A321-0ECC1F058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B2297BF-19AF-48F6-8861-64A08EA7D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F37C624-D7B1-4097-9A73-99FC046874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BC7BE5-5EAA-47A2-877C-50343F2DB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F1F0D8-8221-4EE1-9EE2-1F73E00A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5437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D2B130-95DF-40AE-B68F-6B0B226F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CE4852-C87D-4B74-AF44-C0059731EA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1E83F6-CCBC-4F5C-AFE2-AF0222993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DB9E5DC-6161-4308-9C43-B42D9623D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D504228-ED3D-4A21-9B0A-60B397439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0218CD3-9C64-4B9D-A13F-BF7D92D32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320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88E78-0902-42B3-B110-3AADEFF8E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FA2C3BB-9EF1-450B-9517-5EF8D9BEC8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97A5E0E-B3AD-4F1F-B3A4-6A5F9E428F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40C02CC-08B8-49A2-8A38-1825C3E3F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119FFF2D-CB4B-46ED-BC40-9FCEE555BA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E57EB41-D8B8-4DA2-B452-172346763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95AB6B7F-5B27-444C-9B67-1A710E4E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3EAC662-F4A7-4105-8A59-0CFC407F1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3882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EF1083-8A05-4506-90FF-089785B01A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54A53797-649B-4830-8ED7-7023708B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52D7C069-054D-4D79-B1A9-2255EF17D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CE337C3-21D5-4F53-81E2-6A4A31BBE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988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FEE8E7C8-0A3E-4B32-A411-25490BAB0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667DC40-CE39-4CDE-B73B-5CE3400CD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A384C74-D513-456F-9DB1-D2BFF8E8D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5273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653195-ACAB-4384-B4E1-596FAB345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A0864A-6C69-4381-9DCB-D07BB6CA9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593650-4A97-480D-A516-25AB71F168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2E0007-8440-446E-9451-9FF886F90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09071C4-1065-4E47-B4D0-D266679EC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1411965-D6F6-4825-8D9F-D1659DEB6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640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896F80-E013-41D9-A853-931FCD231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DAFD63AF-58F2-4EA8-B7F7-7974853921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5468325-74D6-4C60-A93D-292EA91E36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C38BB2E-AB84-4C18-BA5C-1B66FD75C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1F46EAD-E4CC-4DA3-9187-4A4F97567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D25D4A7-0CB4-43A8-BCC9-A41A54015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40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FF0FF7DE-37A1-4692-8A10-FD5B7AE3C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464B66-2C48-4B3B-A737-18320F1517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169F9B0-1EB5-45D0-A94D-FA792FF4D0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5CFE4-7D83-4A1E-8E66-FCA3BDA1C9BE}" type="datetimeFigureOut">
              <a:rPr lang="cs-CZ" smtClean="0"/>
              <a:t>14.12.2020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C46092A-EA1B-4E0E-913F-CEA94EA27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0C5F877-1AF6-4AF6-8713-72ED88DFAC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59F93-DC7E-4AAA-9C98-2D96A2CC33F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248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B4D3D850-2041-4B7C-AED9-54DA385B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D9FEC6F2-0ED4-4A26-B404-E1136752B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79" r="8910" b="-1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Obrázek 4" descr="Obsah obrázku text, tkanina&#10;&#10;Popis byl vytvořen automaticky">
            <a:extLst>
              <a:ext uri="{FF2B5EF4-FFF2-40B4-BE49-F238E27FC236}">
                <a16:creationId xmlns:a16="http://schemas.microsoft.com/office/drawing/2014/main" id="{158703B7-6585-40EB-8FC1-2E7FF18A57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80" r="-1" b="12688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B497CCB5-5FC2-473C-AFCC-2430CEF1DF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409915" y="1742916"/>
            <a:ext cx="3372170" cy="33721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ame 25">
            <a:extLst>
              <a:ext uri="{FF2B5EF4-FFF2-40B4-BE49-F238E27FC236}">
                <a16:creationId xmlns:a16="http://schemas.microsoft.com/office/drawing/2014/main" id="{599C8C75-BFDF-44E7-A028-EEB5EDD58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971277" y="1304278"/>
            <a:ext cx="4249446" cy="4249444"/>
          </a:xfrm>
          <a:prstGeom prst="frame">
            <a:avLst>
              <a:gd name="adj1" fmla="val 1195"/>
            </a:avLst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31CCEA6-2A23-40C9-8C52-87FD4BB231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45528" y="4201466"/>
            <a:ext cx="2700944" cy="659993"/>
          </a:xfrm>
          <a:noFill/>
        </p:spPr>
        <p:txBody>
          <a:bodyPr>
            <a:normAutofit/>
          </a:bodyPr>
          <a:lstStyle/>
          <a:p>
            <a:r>
              <a:rPr lang="cs-CZ" sz="1600" dirty="0">
                <a:solidFill>
                  <a:srgbClr val="080808"/>
                </a:solidFill>
              </a:rPr>
              <a:t>Čínská filosofie</a:t>
            </a:r>
          </a:p>
          <a:p>
            <a:r>
              <a:rPr lang="cs-CZ" sz="1600" dirty="0">
                <a:solidFill>
                  <a:srgbClr val="080808"/>
                </a:solidFill>
              </a:rPr>
              <a:t>ATJ200013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E34675C-0D7D-4164-9345-B029EBA7CE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6858" y="2761554"/>
            <a:ext cx="3618284" cy="1345720"/>
          </a:xfrm>
          <a:noFill/>
        </p:spPr>
        <p:txBody>
          <a:bodyPr anchor="ctr">
            <a:normAutofit/>
          </a:bodyPr>
          <a:lstStyle/>
          <a:p>
            <a:r>
              <a:rPr lang="cs-CZ" sz="2200" dirty="0" err="1">
                <a:solidFill>
                  <a:srgbClr val="080808"/>
                </a:solidFill>
              </a:rPr>
              <a:t>Xinxue</a:t>
            </a:r>
            <a:r>
              <a:rPr lang="cs-CZ" sz="2200" dirty="0">
                <a:solidFill>
                  <a:srgbClr val="080808"/>
                </a:solidFill>
              </a:rPr>
              <a:t> </a:t>
            </a:r>
            <a:r>
              <a:rPr lang="zh-CN" altLang="en-US" sz="2200" dirty="0">
                <a:solidFill>
                  <a:srgbClr val="080808"/>
                </a:solidFill>
              </a:rPr>
              <a:t>心學</a:t>
            </a:r>
            <a:br>
              <a:rPr lang="cs-CZ" altLang="zh-CN" sz="2200" dirty="0">
                <a:solidFill>
                  <a:srgbClr val="080808"/>
                </a:solidFill>
              </a:rPr>
            </a:br>
            <a:br>
              <a:rPr lang="cs-CZ" altLang="zh-CN" sz="2200" dirty="0">
                <a:solidFill>
                  <a:srgbClr val="080808"/>
                </a:solidFill>
              </a:rPr>
            </a:br>
            <a:r>
              <a:rPr lang="cs-CZ" altLang="zh-CN" sz="2200" dirty="0">
                <a:solidFill>
                  <a:srgbClr val="080808"/>
                </a:solidFill>
              </a:rPr>
              <a:t>Škola nitra a myšlení dynastie Ming </a:t>
            </a:r>
            <a:r>
              <a:rPr lang="zh-CN" altLang="en-US" sz="2200" dirty="0">
                <a:solidFill>
                  <a:srgbClr val="080808"/>
                </a:solidFill>
              </a:rPr>
              <a:t>明</a:t>
            </a:r>
            <a:endParaRPr lang="cs-CZ" sz="2200" dirty="0">
              <a:solidFill>
                <a:srgbClr val="0808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398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9D395C-75A0-4214-A7DA-FA4C1B1DF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667039" cy="1676603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/>
              <a:t>Dobový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7A965C-E853-48D7-8A13-9BE079D4A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1"/>
            <a:ext cx="3667036" cy="377952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Tx/>
              <a:buChar char="-"/>
            </a:pPr>
            <a:r>
              <a:rPr lang="cs-CZ" sz="1800" dirty="0"/>
              <a:t>Dědictví dynastie </a:t>
            </a:r>
            <a:r>
              <a:rPr lang="cs-CZ" sz="1800" dirty="0" err="1"/>
              <a:t>Yuan</a:t>
            </a:r>
            <a:r>
              <a:rPr lang="cs-CZ" sz="1800" dirty="0"/>
              <a:t> (kánon, rigidnost </a:t>
            </a:r>
            <a:r>
              <a:rPr lang="cs-CZ" sz="1800" i="1" dirty="0" err="1"/>
              <a:t>daoxue</a:t>
            </a:r>
            <a:r>
              <a:rPr lang="cs-CZ" sz="1800" dirty="0"/>
              <a:t>, vyhnanství)</a:t>
            </a:r>
          </a:p>
          <a:p>
            <a:pPr>
              <a:buFontTx/>
              <a:buChar char="-"/>
            </a:pPr>
            <a:r>
              <a:rPr lang="cs-CZ" sz="1800" dirty="0"/>
              <a:t>Nový vzestup obchodnictva a sociální mobilita</a:t>
            </a:r>
          </a:p>
          <a:p>
            <a:pPr>
              <a:buFontTx/>
              <a:buChar char="-"/>
            </a:pPr>
            <a:r>
              <a:rPr lang="cs-CZ" sz="1800" dirty="0"/>
              <a:t>Zkorumpovaná vláda a politické boje</a:t>
            </a:r>
          </a:p>
          <a:p>
            <a:pPr>
              <a:buFontTx/>
              <a:buChar char="-"/>
            </a:pPr>
            <a:r>
              <a:rPr lang="cs-CZ" sz="1800" dirty="0"/>
              <a:t>Tlak vlády na soukromé akademie </a:t>
            </a:r>
            <a:endParaRPr lang="en-US" sz="1800" dirty="0"/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F2B38F72-8FC4-4001-8C67-FA6B86DEC7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2"/>
            <a:ext cx="7555992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apa&#10;&#10;Popis byl vytvořen automaticky">
            <a:extLst>
              <a:ext uri="{FF2B5EF4-FFF2-40B4-BE49-F238E27FC236}">
                <a16:creationId xmlns:a16="http://schemas.microsoft.com/office/drawing/2014/main" id="{DFD738C9-A949-47BC-9121-8A1F1B1839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3" r="1" b="1"/>
          <a:stretch/>
        </p:blipFill>
        <p:spPr>
          <a:xfrm>
            <a:off x="5276088" y="640082"/>
            <a:ext cx="6276250" cy="557783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5830457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372B998-840F-498F-8DAE-85346A722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>
            <a:normAutofit/>
          </a:bodyPr>
          <a:lstStyle/>
          <a:p>
            <a:r>
              <a:rPr lang="cs-CZ" dirty="0"/>
              <a:t>Předchůdci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CD4CB9-A753-4556-A7CC-5BA5571DEF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6586489" cy="3785419"/>
          </a:xfrm>
        </p:spPr>
        <p:txBody>
          <a:bodyPr>
            <a:normAutofit/>
          </a:bodyPr>
          <a:lstStyle/>
          <a:p>
            <a:r>
              <a:rPr lang="cs-CZ" sz="1500" b="1" dirty="0" err="1"/>
              <a:t>Cheng</a:t>
            </a:r>
            <a:r>
              <a:rPr lang="cs-CZ" sz="1500" b="1" dirty="0"/>
              <a:t> </a:t>
            </a:r>
            <a:r>
              <a:rPr lang="cs-CZ" sz="1500" b="1" dirty="0" err="1"/>
              <a:t>Hao</a:t>
            </a:r>
            <a:r>
              <a:rPr lang="cs-CZ" sz="1500" b="1" dirty="0"/>
              <a:t> </a:t>
            </a:r>
            <a:r>
              <a:rPr lang="zh-CN" altLang="en-US" sz="1500" b="1" dirty="0"/>
              <a:t>程顥 </a:t>
            </a:r>
            <a:r>
              <a:rPr lang="en-US" altLang="zh-CN" sz="1500" b="1" dirty="0"/>
              <a:t>(1032-1085) </a:t>
            </a:r>
            <a:r>
              <a:rPr lang="cs-CZ" altLang="zh-CN" sz="1500" b="1" dirty="0"/>
              <a:t>– </a:t>
            </a:r>
            <a:r>
              <a:rPr lang="cs-CZ" altLang="zh-CN" sz="1500" dirty="0"/>
              <a:t>„To, čemu se říká jednou pro vždy dané, je v pohybu i v klidu, nevychází věcem v ústrety, nezná rozdíl mezi uvnitř a venku. […] pakliže by naší přirozeností bylo následovat věci mimo nás, co by zůstalo uvnitř ve chvíli, kdyby naše přirozenost byla venku?“</a:t>
            </a:r>
          </a:p>
          <a:p>
            <a:r>
              <a:rPr lang="cs-CZ" sz="1500" dirty="0"/>
              <a:t>Otázka po přirozenosti </a:t>
            </a:r>
            <a:r>
              <a:rPr lang="cs-CZ" sz="1500" i="1" dirty="0" err="1"/>
              <a:t>xing</a:t>
            </a:r>
            <a:r>
              <a:rPr lang="cs-CZ" sz="1500" dirty="0"/>
              <a:t> </a:t>
            </a:r>
            <a:r>
              <a:rPr lang="zh-CN" altLang="en-US" sz="1500" dirty="0"/>
              <a:t>性 </a:t>
            </a:r>
            <a:r>
              <a:rPr lang="cs-CZ" altLang="zh-CN" sz="1500" dirty="0"/>
              <a:t>(</a:t>
            </a:r>
            <a:r>
              <a:rPr lang="cs-CZ" altLang="zh-CN" sz="1500" dirty="0" err="1"/>
              <a:t>Li</a:t>
            </a:r>
            <a:r>
              <a:rPr lang="cs-CZ" altLang="zh-CN" sz="1500" dirty="0"/>
              <a:t> </a:t>
            </a:r>
            <a:r>
              <a:rPr lang="cs-CZ" altLang="zh-CN" sz="1500" dirty="0" err="1"/>
              <a:t>Ao</a:t>
            </a:r>
            <a:r>
              <a:rPr lang="cs-CZ" altLang="zh-CN" sz="1500" dirty="0"/>
              <a:t> </a:t>
            </a:r>
            <a:r>
              <a:rPr lang="zh-CN" altLang="en-US" sz="1500" dirty="0"/>
              <a:t>李翱 </a:t>
            </a:r>
            <a:r>
              <a:rPr lang="en-US" altLang="zh-CN" sz="1500" dirty="0"/>
              <a:t>(772-836)</a:t>
            </a:r>
            <a:r>
              <a:rPr lang="cs-CZ" altLang="zh-CN" sz="1500" dirty="0"/>
              <a:t>, </a:t>
            </a:r>
            <a:r>
              <a:rPr lang="cs-CZ" altLang="zh-CN" sz="1500" dirty="0" err="1"/>
              <a:t>Zhang</a:t>
            </a:r>
            <a:r>
              <a:rPr lang="cs-CZ" altLang="zh-CN" sz="1500" dirty="0"/>
              <a:t> </a:t>
            </a:r>
            <a:r>
              <a:rPr lang="cs-CZ" altLang="zh-CN" sz="1500" dirty="0" err="1"/>
              <a:t>Zai</a:t>
            </a:r>
            <a:r>
              <a:rPr lang="zh-CN" altLang="en-US" sz="1500" dirty="0"/>
              <a:t>張載</a:t>
            </a:r>
            <a:r>
              <a:rPr lang="cs-CZ" altLang="zh-CN" sz="1500" dirty="0"/>
              <a:t> (1020-1073)) – </a:t>
            </a:r>
            <a:r>
              <a:rPr lang="cs-CZ" altLang="zh-CN" sz="1500" dirty="0" err="1"/>
              <a:t>Cheng</a:t>
            </a:r>
            <a:r>
              <a:rPr lang="cs-CZ" altLang="zh-CN" sz="1500" dirty="0"/>
              <a:t> </a:t>
            </a:r>
            <a:r>
              <a:rPr lang="cs-CZ" altLang="zh-CN" sz="1500" dirty="0" err="1"/>
              <a:t>Yi</a:t>
            </a:r>
            <a:r>
              <a:rPr lang="cs-CZ" altLang="zh-CN" sz="1500" dirty="0"/>
              <a:t> říká: „přirozenost je princip“ </a:t>
            </a:r>
            <a:r>
              <a:rPr lang="cs-CZ" altLang="zh-CN" sz="1500" i="1" dirty="0" err="1"/>
              <a:t>xing</a:t>
            </a:r>
            <a:r>
              <a:rPr lang="cs-CZ" altLang="zh-CN" sz="1500" i="1" dirty="0"/>
              <a:t> ji </a:t>
            </a:r>
            <a:r>
              <a:rPr lang="cs-CZ" altLang="zh-CN" sz="1500" i="1" dirty="0" err="1"/>
              <a:t>li</a:t>
            </a:r>
            <a:r>
              <a:rPr lang="cs-CZ" altLang="zh-CN" sz="1500" dirty="0"/>
              <a:t> </a:t>
            </a:r>
            <a:r>
              <a:rPr lang="zh-CN" altLang="en-US" sz="1500" dirty="0"/>
              <a:t>性即理</a:t>
            </a:r>
            <a:endParaRPr lang="en-US" altLang="zh-CN" sz="1500" dirty="0"/>
          </a:p>
          <a:p>
            <a:r>
              <a:rPr lang="cs-CZ" altLang="zh-CN" sz="1500" b="1" dirty="0" err="1"/>
              <a:t>Lu</a:t>
            </a:r>
            <a:r>
              <a:rPr lang="cs-CZ" altLang="zh-CN" sz="1500" b="1" dirty="0"/>
              <a:t> </a:t>
            </a:r>
            <a:r>
              <a:rPr lang="cs-CZ" altLang="zh-CN" sz="1500" b="1" dirty="0" err="1"/>
              <a:t>Jiuyuan</a:t>
            </a:r>
            <a:r>
              <a:rPr lang="cs-CZ" altLang="zh-CN" sz="1500" b="1" dirty="0"/>
              <a:t> </a:t>
            </a:r>
            <a:r>
              <a:rPr lang="zh-CN" altLang="en-US" sz="1500" b="1" dirty="0"/>
              <a:t>陸九淵</a:t>
            </a:r>
            <a:r>
              <a:rPr lang="cs-CZ" altLang="zh-CN" sz="1500" b="1" dirty="0"/>
              <a:t> (též </a:t>
            </a:r>
            <a:r>
              <a:rPr lang="cs-CZ" altLang="zh-CN" sz="1500" b="1" dirty="0" err="1"/>
              <a:t>Lu</a:t>
            </a:r>
            <a:r>
              <a:rPr lang="cs-CZ" altLang="zh-CN" sz="1500" b="1" dirty="0"/>
              <a:t> </a:t>
            </a:r>
            <a:r>
              <a:rPr lang="cs-CZ" altLang="zh-CN" sz="1500" b="1" dirty="0" err="1"/>
              <a:t>Xiangshan</a:t>
            </a:r>
            <a:r>
              <a:rPr lang="cs-CZ" altLang="zh-CN" sz="1500" b="1" dirty="0"/>
              <a:t> </a:t>
            </a:r>
            <a:r>
              <a:rPr lang="zh-CN" altLang="en-US" sz="1500" b="1" dirty="0"/>
              <a:t>陸象山</a:t>
            </a:r>
            <a:r>
              <a:rPr lang="cs-CZ" altLang="zh-CN" sz="1500" b="1" dirty="0"/>
              <a:t>) (1139–1192) – </a:t>
            </a:r>
            <a:r>
              <a:rPr lang="cs-CZ" altLang="zh-CN" sz="1500" dirty="0" err="1"/>
              <a:t>Zhu</a:t>
            </a:r>
            <a:r>
              <a:rPr lang="cs-CZ" altLang="zh-CN" sz="1500" dirty="0"/>
              <a:t> </a:t>
            </a:r>
            <a:r>
              <a:rPr lang="cs-CZ" altLang="zh-CN" sz="1500" dirty="0" err="1"/>
              <a:t>Xiho</a:t>
            </a:r>
            <a:r>
              <a:rPr lang="cs-CZ" altLang="zh-CN" sz="1500" dirty="0"/>
              <a:t> názorový oponent</a:t>
            </a:r>
          </a:p>
          <a:p>
            <a:pPr lvl="1"/>
            <a:r>
              <a:rPr lang="cs-CZ" altLang="zh-CN" sz="1200" dirty="0"/>
              <a:t>Není dělení na „lidskou mysl“ a „mysl </a:t>
            </a:r>
            <a:r>
              <a:rPr lang="cs-CZ" altLang="zh-CN" sz="1200" dirty="0" err="1"/>
              <a:t>Daa</a:t>
            </a:r>
            <a:r>
              <a:rPr lang="cs-CZ" altLang="zh-CN" sz="1200" dirty="0"/>
              <a:t>“, jak to pojímá </a:t>
            </a:r>
            <a:r>
              <a:rPr lang="cs-CZ" altLang="zh-CN" sz="1200" dirty="0" err="1"/>
              <a:t>Zhu</a:t>
            </a:r>
            <a:r>
              <a:rPr lang="cs-CZ" altLang="zh-CN" sz="1200" dirty="0"/>
              <a:t> </a:t>
            </a:r>
            <a:r>
              <a:rPr lang="cs-CZ" altLang="zh-CN" sz="1200" dirty="0" err="1"/>
              <a:t>xi</a:t>
            </a:r>
            <a:r>
              <a:rPr lang="cs-CZ" altLang="zh-CN" sz="1200" dirty="0"/>
              <a:t> (</a:t>
            </a:r>
            <a:r>
              <a:rPr lang="cs-CZ" altLang="zh-CN" sz="1200" i="1" dirty="0" err="1"/>
              <a:t>renxin</a:t>
            </a:r>
            <a:r>
              <a:rPr lang="cs-CZ" altLang="zh-CN" sz="1200" i="1" dirty="0"/>
              <a:t> </a:t>
            </a:r>
            <a:r>
              <a:rPr lang="zh-CN" altLang="en-US" sz="1200" dirty="0"/>
              <a:t>人心</a:t>
            </a:r>
            <a:r>
              <a:rPr lang="cs-CZ" altLang="zh-CN" sz="1200" dirty="0"/>
              <a:t> vs. </a:t>
            </a:r>
            <a:r>
              <a:rPr lang="cs-CZ" altLang="zh-CN" sz="1200" dirty="0" err="1"/>
              <a:t>daoxin</a:t>
            </a:r>
            <a:r>
              <a:rPr lang="cs-CZ" altLang="zh-CN" sz="1200" i="1" dirty="0"/>
              <a:t> </a:t>
            </a:r>
            <a:r>
              <a:rPr lang="zh-CN" altLang="en-US" sz="1200" dirty="0"/>
              <a:t>道心</a:t>
            </a:r>
            <a:r>
              <a:rPr lang="cs-CZ" altLang="zh-CN" sz="1200" dirty="0"/>
              <a:t>)</a:t>
            </a:r>
            <a:r>
              <a:rPr lang="en-US" altLang="zh-CN" sz="1200" dirty="0"/>
              <a:t> </a:t>
            </a:r>
            <a:r>
              <a:rPr lang="cs-CZ" altLang="zh-CN" sz="1200" dirty="0"/>
              <a:t>či dualita </a:t>
            </a:r>
            <a:r>
              <a:rPr lang="cs-CZ" altLang="zh-CN" sz="1200" i="1" dirty="0" err="1"/>
              <a:t>taiji</a:t>
            </a:r>
            <a:r>
              <a:rPr lang="cs-CZ" altLang="zh-CN" sz="1200" i="1" dirty="0"/>
              <a:t> </a:t>
            </a:r>
            <a:r>
              <a:rPr lang="zh-CN" altLang="en-US" sz="1200" dirty="0"/>
              <a:t>太極</a:t>
            </a:r>
            <a:r>
              <a:rPr lang="cs-CZ" altLang="zh-CN" sz="1200" dirty="0"/>
              <a:t> a </a:t>
            </a:r>
            <a:r>
              <a:rPr lang="cs-CZ" altLang="zh-CN" sz="1200" i="1" dirty="0" err="1"/>
              <a:t>wuji</a:t>
            </a:r>
            <a:r>
              <a:rPr lang="en-US" altLang="zh-CN" sz="1200" i="1" dirty="0"/>
              <a:t> </a:t>
            </a:r>
            <a:r>
              <a:rPr lang="zh-CN" altLang="en-US" sz="1200" dirty="0"/>
              <a:t>無極</a:t>
            </a:r>
            <a:endParaRPr lang="cs-CZ" altLang="zh-CN" sz="1200" dirty="0"/>
          </a:p>
          <a:p>
            <a:pPr lvl="1"/>
            <a:r>
              <a:rPr lang="cs-CZ" sz="1200" dirty="0"/>
              <a:t>„Mysl je princip“ </a:t>
            </a:r>
            <a:r>
              <a:rPr lang="cs-CZ" sz="1200" i="1" dirty="0" err="1"/>
              <a:t>xin</a:t>
            </a:r>
            <a:r>
              <a:rPr lang="cs-CZ" sz="1200" i="1" dirty="0"/>
              <a:t> ji </a:t>
            </a:r>
            <a:r>
              <a:rPr lang="cs-CZ" sz="1200" i="1" dirty="0" err="1"/>
              <a:t>li</a:t>
            </a:r>
            <a:r>
              <a:rPr lang="cs-CZ" sz="1200" i="1" dirty="0"/>
              <a:t> </a:t>
            </a:r>
            <a:r>
              <a:rPr lang="zh-CN" altLang="en-US" sz="1200" dirty="0"/>
              <a:t>心即理</a:t>
            </a:r>
            <a:endParaRPr lang="cs-CZ" altLang="zh-CN" sz="1200" dirty="0"/>
          </a:p>
          <a:p>
            <a:pPr lvl="1"/>
            <a:r>
              <a:rPr lang="cs-CZ" altLang="zh-CN" sz="1200" i="1" dirty="0" err="1"/>
              <a:t>Dao</a:t>
            </a:r>
            <a:r>
              <a:rPr lang="cs-CZ" altLang="zh-CN" sz="1200" dirty="0"/>
              <a:t> </a:t>
            </a:r>
            <a:r>
              <a:rPr lang="zh-CN" altLang="en-US" sz="1200" dirty="0"/>
              <a:t>道 </a:t>
            </a:r>
            <a:r>
              <a:rPr lang="cs-CZ" altLang="zh-CN" sz="1200" dirty="0"/>
              <a:t>nalézáme v následování </a:t>
            </a:r>
            <a:r>
              <a:rPr lang="cs-CZ" altLang="zh-CN" sz="1200" i="1" dirty="0" err="1"/>
              <a:t>xin</a:t>
            </a:r>
            <a:r>
              <a:rPr lang="cs-CZ" altLang="zh-CN" sz="1200" dirty="0"/>
              <a:t> </a:t>
            </a:r>
            <a:r>
              <a:rPr lang="zh-CN" altLang="en-US" sz="1200" dirty="0"/>
              <a:t>心</a:t>
            </a:r>
            <a:r>
              <a:rPr lang="cs-CZ" altLang="zh-CN" sz="1200" dirty="0"/>
              <a:t>, které nás provádí jedinečnými situacemi našeho života, díky čemuž vidíme aktivitu nitra všude kolem nás.</a:t>
            </a:r>
          </a:p>
          <a:p>
            <a:pPr lvl="1"/>
            <a:r>
              <a:rPr lang="cs-CZ" altLang="zh-CN" sz="1200" dirty="0"/>
              <a:t>Postava legendárního učitele</a:t>
            </a:r>
            <a:endParaRPr lang="en-US" altLang="zh-CN" sz="1200" dirty="0"/>
          </a:p>
          <a:p>
            <a:pPr lvl="1"/>
            <a:endParaRPr lang="cs-CZ" sz="1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9FFB6D-03D3-44AC-BBAA-FA8A286C9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 descr="Obsah obrázku perokresba&#10;&#10;Popis byl vytvořen automaticky">
            <a:extLst>
              <a:ext uri="{FF2B5EF4-FFF2-40B4-BE49-F238E27FC236}">
                <a16:creationId xmlns:a16="http://schemas.microsoft.com/office/drawing/2014/main" id="{6D4AF752-83B0-4D44-87CD-E50F3FC30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75" y="375161"/>
            <a:ext cx="3505199" cy="610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7444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73AD41DB-DF9F-49BC-85AE-6AB1840A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F9CCAC3-F6F7-4E08-899C-996525D4E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r>
              <a:rPr lang="en-US" sz="4000" i="1">
                <a:solidFill>
                  <a:schemeClr val="bg1"/>
                </a:solidFill>
              </a:rPr>
              <a:t>Xinxue </a:t>
            </a:r>
            <a:r>
              <a:rPr lang="zh-CN" altLang="en-US" sz="4000">
                <a:solidFill>
                  <a:schemeClr val="bg1"/>
                </a:solidFill>
              </a:rPr>
              <a:t>心學</a:t>
            </a:r>
            <a:r>
              <a:rPr lang="en-US" sz="4000">
                <a:solidFill>
                  <a:schemeClr val="bg1"/>
                </a:solidFill>
              </a:rPr>
              <a:t> </a:t>
            </a:r>
            <a:endParaRPr lang="cs-CZ" sz="4000">
              <a:solidFill>
                <a:schemeClr val="bg1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0F59B08-0892-42F5-B91B-47B9DC2807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669978"/>
            <a:ext cx="5692774" cy="1173700"/>
          </a:xfrm>
        </p:spPr>
        <p:txBody>
          <a:bodyPr>
            <a:normAutofit/>
          </a:bodyPr>
          <a:lstStyle/>
          <a:p>
            <a:r>
              <a:rPr lang="cs-CZ" sz="1000">
                <a:solidFill>
                  <a:schemeClr val="bg1">
                    <a:alpha val="80000"/>
                  </a:schemeClr>
                </a:solidFill>
              </a:rPr>
              <a:t>Škola mysli/srdce (škola nitra)</a:t>
            </a:r>
          </a:p>
          <a:p>
            <a:r>
              <a:rPr lang="cs-CZ" sz="1000">
                <a:solidFill>
                  <a:schemeClr val="bg1">
                    <a:alpha val="80000"/>
                  </a:schemeClr>
                </a:solidFill>
              </a:rPr>
              <a:t>Škola Lu-Wang </a:t>
            </a:r>
            <a:r>
              <a:rPr lang="zh-CN" altLang="en-US" sz="1000">
                <a:solidFill>
                  <a:schemeClr val="bg1">
                    <a:alpha val="80000"/>
                  </a:schemeClr>
                </a:solidFill>
              </a:rPr>
              <a:t>陸王學 </a:t>
            </a:r>
            <a:r>
              <a:rPr lang="cs-CZ" sz="1000">
                <a:solidFill>
                  <a:schemeClr val="bg1">
                    <a:alpha val="80000"/>
                  </a:schemeClr>
                </a:solidFill>
              </a:rPr>
              <a:t>vs. škola Cheng-Zhu</a:t>
            </a:r>
            <a:r>
              <a:rPr lang="en-US" sz="100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zh-CN" altLang="en-US" sz="1000">
                <a:solidFill>
                  <a:schemeClr val="bg1">
                    <a:alpha val="80000"/>
                  </a:schemeClr>
                </a:solidFill>
              </a:rPr>
              <a:t>程朱學</a:t>
            </a:r>
            <a:endParaRPr lang="cs-CZ" altLang="zh-CN" sz="1000">
              <a:solidFill>
                <a:schemeClr val="bg1">
                  <a:alpha val="80000"/>
                </a:schemeClr>
              </a:solidFill>
            </a:endParaRPr>
          </a:p>
          <a:p>
            <a:r>
              <a:rPr lang="cs-CZ" sz="1000">
                <a:solidFill>
                  <a:schemeClr val="bg1">
                    <a:alpha val="80000"/>
                  </a:schemeClr>
                </a:solidFill>
              </a:rPr>
              <a:t>Obrácení pozornosti dovnitř, kritika intelektualismu a přemíry učení, důraz na vlastní zkušenost a prožitek</a:t>
            </a:r>
          </a:p>
          <a:p>
            <a:r>
              <a:rPr lang="cs-CZ" sz="1000">
                <a:solidFill>
                  <a:schemeClr val="bg1">
                    <a:alpha val="80000"/>
                  </a:schemeClr>
                </a:solidFill>
              </a:rPr>
              <a:t>Počátky silného individualismu, sensuality a ikonoklasmu (vrcholí v období pozdních Mingů)</a:t>
            </a:r>
          </a:p>
        </p:txBody>
      </p:sp>
      <p:pic>
        <p:nvPicPr>
          <p:cNvPr id="7" name="Obrázek 6" descr="Obsah obrázku text&#10;&#10;Popis byl vytvořen automaticky">
            <a:extLst>
              <a:ext uri="{FF2B5EF4-FFF2-40B4-BE49-F238E27FC236}">
                <a16:creationId xmlns:a16="http://schemas.microsoft.com/office/drawing/2014/main" id="{8D5FF28E-9435-419A-BBC1-C6727CC91A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982" y="775047"/>
            <a:ext cx="9817793" cy="197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51F64B1-7E3F-47F5-A7F5-CB5684ED2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586491" cy="16766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Wang </a:t>
            </a:r>
            <a:r>
              <a:rPr lang="en-US" dirty="0" err="1"/>
              <a:t>Yangming</a:t>
            </a:r>
            <a:r>
              <a:rPr lang="en-US" dirty="0"/>
              <a:t> </a:t>
            </a:r>
            <a:r>
              <a:rPr lang="zh-CN" altLang="en-US" dirty="0"/>
              <a:t>王陽明</a:t>
            </a:r>
            <a:r>
              <a:rPr lang="cs-CZ" altLang="zh-CN" dirty="0"/>
              <a:t> (1472-1529)</a:t>
            </a:r>
            <a:r>
              <a:rPr lang="zh-CN" altLang="en-US" dirty="0"/>
              <a:t> </a:t>
            </a:r>
            <a:endParaRPr lang="en-US" dirty="0"/>
          </a:p>
        </p:txBody>
      </p:sp>
      <p:sp>
        <p:nvSpPr>
          <p:cNvPr id="12" name="Zástupný obsah 2">
            <a:extLst>
              <a:ext uri="{FF2B5EF4-FFF2-40B4-BE49-F238E27FC236}">
                <a16:creationId xmlns:a16="http://schemas.microsoft.com/office/drawing/2014/main" id="{14DDADCD-129D-46E8-9786-24CC412CE23B}"/>
              </a:ext>
            </a:extLst>
          </p:cNvPr>
          <p:cNvSpPr txBox="1">
            <a:spLocks/>
          </p:cNvSpPr>
          <p:nvPr/>
        </p:nvSpPr>
        <p:spPr>
          <a:xfrm>
            <a:off x="648930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500" dirty="0" err="1"/>
              <a:t>Wang</a:t>
            </a:r>
            <a:r>
              <a:rPr lang="cs-CZ" sz="1500" dirty="0"/>
              <a:t> </a:t>
            </a:r>
            <a:r>
              <a:rPr lang="cs-CZ" sz="1500" dirty="0" err="1"/>
              <a:t>Shouren</a:t>
            </a:r>
            <a:r>
              <a:rPr lang="cs-CZ" sz="1500" dirty="0"/>
              <a:t> </a:t>
            </a:r>
            <a:r>
              <a:rPr lang="zh-CN" altLang="en-US" sz="1500" dirty="0"/>
              <a:t>王守仁</a:t>
            </a:r>
            <a:r>
              <a:rPr lang="cs-CZ" altLang="zh-CN" sz="1500" dirty="0"/>
              <a:t> či </a:t>
            </a:r>
            <a:r>
              <a:rPr lang="cs-CZ" altLang="zh-CN" sz="1500" dirty="0" err="1"/>
              <a:t>Wang</a:t>
            </a:r>
            <a:r>
              <a:rPr lang="cs-CZ" altLang="zh-CN" sz="1500" dirty="0"/>
              <a:t> </a:t>
            </a:r>
            <a:r>
              <a:rPr lang="cs-CZ" altLang="zh-CN" sz="1500" dirty="0" err="1"/>
              <a:t>Boan</a:t>
            </a:r>
            <a:r>
              <a:rPr lang="cs-CZ" altLang="zh-CN" sz="1500" dirty="0"/>
              <a:t> </a:t>
            </a:r>
            <a:r>
              <a:rPr lang="zh-CN" altLang="en-US" sz="1500" dirty="0"/>
              <a:t>王伯安</a:t>
            </a:r>
            <a:endParaRPr lang="cs-CZ" altLang="zh-CN" sz="1500" dirty="0"/>
          </a:p>
          <a:p>
            <a:r>
              <a:rPr lang="cs-CZ" sz="1500" dirty="0"/>
              <a:t>Významná kariéra u dvora, generál</a:t>
            </a:r>
          </a:p>
          <a:p>
            <a:r>
              <a:rPr lang="cs-CZ" sz="1500" dirty="0"/>
              <a:t>Meditace v bambusovém hájku, která vedla k </a:t>
            </a:r>
            <a:r>
              <a:rPr lang="cs-CZ" sz="1500" dirty="0" err="1"/>
              <a:t>řehodnocení</a:t>
            </a:r>
            <a:r>
              <a:rPr lang="cs-CZ" sz="1500" dirty="0"/>
              <a:t> „zkoumání věcí“ </a:t>
            </a:r>
            <a:r>
              <a:rPr lang="cs-CZ" sz="1500" i="1" dirty="0" err="1"/>
              <a:t>gewu</a:t>
            </a:r>
            <a:r>
              <a:rPr lang="cs-CZ" sz="1500" i="1" dirty="0"/>
              <a:t> </a:t>
            </a:r>
            <a:r>
              <a:rPr lang="zh-CN" altLang="en-US" sz="1500" dirty="0"/>
              <a:t>格物</a:t>
            </a:r>
            <a:r>
              <a:rPr lang="cs-CZ" altLang="zh-CN" sz="1500" dirty="0"/>
              <a:t>. Nejde o to, napravit věci a dát je do správného vztahu, ale napravit své nitro a věci, které se v něm jeví. </a:t>
            </a:r>
            <a:endParaRPr lang="en-US" altLang="zh-CN" sz="1500" dirty="0"/>
          </a:p>
          <a:p>
            <a:r>
              <a:rPr lang="cs-CZ" sz="1500" dirty="0"/>
              <a:t>„Neexistuje </a:t>
            </a:r>
            <a:r>
              <a:rPr lang="cs-CZ" sz="1500" dirty="0" err="1"/>
              <a:t>princip,jenž</a:t>
            </a:r>
            <a:r>
              <a:rPr lang="cs-CZ" sz="1500" dirty="0"/>
              <a:t> by byl mimo mysl.“ Nejde o neexistenci věcí mimo mysl, ale o jejich zpřístupnění (“aktivizaci“) myslí. Věci (stejně jako mysl) se nachází v klidu a při vzájemném kontaktu se „pohnou“.</a:t>
            </a:r>
          </a:p>
          <a:p>
            <a:r>
              <a:rPr lang="cs-CZ" sz="1500" dirty="0"/>
              <a:t>Čtyři výroky jako jádro učení (sestaveno žáky):</a:t>
            </a:r>
          </a:p>
          <a:p>
            <a:pPr lvl="1"/>
            <a:r>
              <a:rPr lang="cs-CZ" sz="1100" dirty="0"/>
              <a:t>Ani dobré, ani zlé – taková je mysl ve své konstituci.</a:t>
            </a:r>
          </a:p>
          <a:p>
            <a:pPr lvl="1"/>
            <a:r>
              <a:rPr lang="cs-CZ" sz="1100" dirty="0"/>
              <a:t>Dobré a zlé vzniká když se pohne úmysl.</a:t>
            </a:r>
          </a:p>
          <a:p>
            <a:pPr lvl="1"/>
            <a:r>
              <a:rPr lang="cs-CZ" sz="1100" dirty="0"/>
              <a:t>Schopnost rozpoznat dobré a zlé je věcí vrozeného morálního poznání (</a:t>
            </a:r>
            <a:r>
              <a:rPr lang="cs-CZ" sz="1100" i="1" dirty="0" err="1"/>
              <a:t>liangzhi</a:t>
            </a:r>
            <a:r>
              <a:rPr lang="cs-CZ" sz="1100" dirty="0"/>
              <a:t> </a:t>
            </a:r>
            <a:r>
              <a:rPr lang="zh-CN" altLang="en-US" sz="1100" dirty="0"/>
              <a:t>良知</a:t>
            </a:r>
            <a:r>
              <a:rPr lang="cs-CZ" altLang="zh-CN" sz="1100" dirty="0"/>
              <a:t>)</a:t>
            </a:r>
          </a:p>
          <a:p>
            <a:pPr lvl="1"/>
            <a:r>
              <a:rPr lang="cs-CZ" sz="1100" dirty="0"/>
              <a:t>Konat dobré a zavrhnout zlé je výsledkem napravení věcí v mysli.</a:t>
            </a:r>
          </a:p>
          <a:p>
            <a:pPr marL="228600" lvl="1"/>
            <a:r>
              <a:rPr lang="cs-CZ" sz="1500" dirty="0"/>
              <a:t>„Poznání a jednání splývá v jedno“ </a:t>
            </a:r>
            <a:r>
              <a:rPr lang="cs-CZ" sz="1500" i="1" dirty="0" err="1"/>
              <a:t>Zhi</a:t>
            </a:r>
            <a:r>
              <a:rPr lang="cs-CZ" sz="1500" i="1" dirty="0"/>
              <a:t> </a:t>
            </a:r>
            <a:r>
              <a:rPr lang="cs-CZ" sz="1500" i="1" dirty="0" err="1"/>
              <a:t>xing</a:t>
            </a:r>
            <a:r>
              <a:rPr lang="cs-CZ" sz="1500" i="1" dirty="0"/>
              <a:t> he </a:t>
            </a:r>
            <a:r>
              <a:rPr lang="cs-CZ" sz="1500" i="1" dirty="0" err="1"/>
              <a:t>yi</a:t>
            </a:r>
            <a:r>
              <a:rPr lang="cs-CZ" sz="1500" dirty="0"/>
              <a:t> </a:t>
            </a:r>
            <a:r>
              <a:rPr lang="zh-CN" altLang="en-US" sz="1500" dirty="0"/>
              <a:t>知行合一</a:t>
            </a:r>
            <a:r>
              <a:rPr lang="cs-CZ" altLang="zh-CN" sz="1500" dirty="0"/>
              <a:t>. Poznávání je samo o sobě aktem, který je nerozlišitelný od aplikace poznávaného.</a:t>
            </a:r>
            <a:endParaRPr lang="en-US" sz="1500" dirty="0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889FFB6D-03D3-44AC-BBAA-FA8A286C9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944" y="2"/>
            <a:ext cx="4639056" cy="685799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ázek 5" descr="Obsah obrázku text, muž, osoba, čepice&#10;&#10;Popis byl vytvořen automaticky">
            <a:extLst>
              <a:ext uri="{FF2B5EF4-FFF2-40B4-BE49-F238E27FC236}">
                <a16:creationId xmlns:a16="http://schemas.microsoft.com/office/drawing/2014/main" id="{709C8692-7E92-462F-850B-83B0F97634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5" r="19343" b="-2"/>
          <a:stretch/>
        </p:blipFill>
        <p:spPr>
          <a:xfrm>
            <a:off x="8193023" y="640082"/>
            <a:ext cx="3359313" cy="55778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95654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6" name="Rectangle 11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 descr="Obsah obrázku text&#10;&#10;Popis byl vytvořen automaticky">
            <a:extLst>
              <a:ext uri="{FF2B5EF4-FFF2-40B4-BE49-F238E27FC236}">
                <a16:creationId xmlns:a16="http://schemas.microsoft.com/office/drawing/2014/main" id="{292BB704-8D1A-44F3-9BA7-E6F6E70EF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8" t="6593" r="7858"/>
          <a:stretch/>
        </p:blipFill>
        <p:spPr>
          <a:xfrm>
            <a:off x="3522466" y="10"/>
            <a:ext cx="8669532" cy="6857990"/>
          </a:xfrm>
          <a:prstGeom prst="rect">
            <a:avLst/>
          </a:prstGeom>
        </p:spPr>
      </p:pic>
      <p:sp>
        <p:nvSpPr>
          <p:cNvPr id="127" name="Rectangle 12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8" name="Rectangle 122" hidden="1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Zástupný obsah 2">
            <a:extLst>
              <a:ext uri="{FF2B5EF4-FFF2-40B4-BE49-F238E27FC236}">
                <a16:creationId xmlns:a16="http://schemas.microsoft.com/office/drawing/2014/main" id="{2613A6D9-7512-4623-939C-8F6236F64D49}"/>
              </a:ext>
            </a:extLst>
          </p:cNvPr>
          <p:cNvSpPr txBox="1">
            <a:spLocks/>
          </p:cNvSpPr>
          <p:nvPr/>
        </p:nvSpPr>
        <p:spPr>
          <a:xfrm>
            <a:off x="371094" y="2718054"/>
            <a:ext cx="3438906" cy="3207258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 err="1"/>
              <a:t>Taizhouská</a:t>
            </a:r>
            <a:r>
              <a:rPr lang="en-US" sz="1700" dirty="0"/>
              <a:t> </a:t>
            </a:r>
            <a:r>
              <a:rPr lang="en-US" sz="1700" dirty="0" err="1"/>
              <a:t>škola</a:t>
            </a:r>
            <a:r>
              <a:rPr lang="en-US" sz="1700" dirty="0"/>
              <a:t> </a:t>
            </a:r>
            <a:r>
              <a:rPr lang="en-US" sz="1700" i="1" dirty="0" err="1"/>
              <a:t>Taixhou</a:t>
            </a:r>
            <a:r>
              <a:rPr lang="en-US" sz="1700" i="1" dirty="0"/>
              <a:t> </a:t>
            </a:r>
            <a:r>
              <a:rPr lang="en-US" sz="1700" i="1" dirty="0" err="1"/>
              <a:t>xuepai</a:t>
            </a:r>
            <a:r>
              <a:rPr lang="en-US" sz="1700" dirty="0"/>
              <a:t> </a:t>
            </a:r>
            <a:r>
              <a:rPr lang="zh-CN" altLang="en-US" sz="1700" dirty="0"/>
              <a:t>泰州學派</a:t>
            </a:r>
            <a:endParaRPr lang="en-US" sz="1700" dirty="0"/>
          </a:p>
          <a:p>
            <a:r>
              <a:rPr lang="en-US" sz="1700" dirty="0"/>
              <a:t>Wang Gen </a:t>
            </a:r>
            <a:r>
              <a:rPr lang="zh-CN" altLang="en-US" sz="1700" dirty="0"/>
              <a:t>王艮 </a:t>
            </a:r>
            <a:r>
              <a:rPr lang="en-US" altLang="zh-CN" sz="1700" dirty="0"/>
              <a:t>(1483-1541</a:t>
            </a:r>
            <a:r>
              <a:rPr lang="cs-CZ" altLang="zh-CN" sz="1700" dirty="0"/>
              <a:t>)</a:t>
            </a:r>
            <a:endParaRPr lang="en-US" sz="1700" dirty="0"/>
          </a:p>
          <a:p>
            <a:r>
              <a:rPr lang="en-US" sz="1700" dirty="0"/>
              <a:t>Li </a:t>
            </a:r>
            <a:r>
              <a:rPr lang="en-US" sz="1700" dirty="0" err="1"/>
              <a:t>Zhi</a:t>
            </a:r>
            <a:r>
              <a:rPr lang="cs-CZ" sz="1700" dirty="0"/>
              <a:t> </a:t>
            </a:r>
            <a:r>
              <a:rPr lang="zh-CN" altLang="en-US" sz="1700" dirty="0"/>
              <a:t>李贄 </a:t>
            </a:r>
            <a:r>
              <a:rPr lang="cs-CZ" sz="1700" dirty="0"/>
              <a:t>(1527–1602)</a:t>
            </a:r>
          </a:p>
          <a:p>
            <a:r>
              <a:rPr lang="cs-CZ" sz="1700" dirty="0"/>
              <a:t>Učení dostupné všem společenským vrstvám</a:t>
            </a:r>
          </a:p>
          <a:p>
            <a:r>
              <a:rPr lang="cs-CZ" sz="1700" dirty="0"/>
              <a:t>Kritika Konfucia a tradičních hodnot</a:t>
            </a:r>
          </a:p>
          <a:p>
            <a:r>
              <a:rPr lang="cs-CZ" sz="1700" dirty="0"/>
              <a:t>Otázka tužeb a vliv na literaturu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1734498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532</Words>
  <Application>Microsoft Office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Motiv Office</vt:lpstr>
      <vt:lpstr>Xinxue 心學  Škola nitra a myšlení dynastie Ming 明</vt:lpstr>
      <vt:lpstr>Dobový kontext</vt:lpstr>
      <vt:lpstr>Předchůdci</vt:lpstr>
      <vt:lpstr>Xinxue 心學 </vt:lpstr>
      <vt:lpstr>Wang Yangming 王陽明 (1472-1529) 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Xinxue 心學  Škola nitra a myšlení dynastie Ming 明</dc:title>
  <dc:creator>Valtr, Václav</dc:creator>
  <cp:lastModifiedBy>Valtr, Václav</cp:lastModifiedBy>
  <cp:revision>3</cp:revision>
  <dcterms:created xsi:type="dcterms:W3CDTF">2020-12-14T11:16:07Z</dcterms:created>
  <dcterms:modified xsi:type="dcterms:W3CDTF">2020-12-14T11:31:27Z</dcterms:modified>
</cp:coreProperties>
</file>