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2"/>
  </p:normalViewPr>
  <p:slideViewPr>
    <p:cSldViewPr snapToGrid="0">
      <p:cViewPr varScale="1">
        <p:scale>
          <a:sx n="118" d="100"/>
          <a:sy n="118" d="100"/>
        </p:scale>
        <p:origin x="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6253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401919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8588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51261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48638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84732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405010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18283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82711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9352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637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DE6CFD2-4E91-8E41-829A-31D265986019}" type="datetimeFigureOut">
              <a:rPr lang="ru-CZ" smtClean="0"/>
              <a:t>19.10.2025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8914C7E-747A-2149-A112-1FA5AB8EAE1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984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993DF-FA4E-7CD8-4B99-EF2F190AF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1113267"/>
          </a:xfrm>
        </p:spPr>
        <p:txBody>
          <a:bodyPr/>
          <a:lstStyle/>
          <a:p>
            <a:r>
              <a:rPr lang="ru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  <a:endParaRPr lang="ru-CZ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06F347-D23D-3503-6AA9-A130E26A3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271835"/>
            <a:ext cx="6831673" cy="2140795"/>
          </a:xfrm>
        </p:spPr>
        <p:txBody>
          <a:bodyPr>
            <a:noAutofit/>
          </a:bodyPr>
          <a:lstStyle/>
          <a:p>
            <a:r>
              <a:rPr lang="ru-C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и залог</a:t>
            </a:r>
          </a:p>
          <a:p>
            <a:r>
              <a:rPr lang="ru-CZ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4</a:t>
            </a:r>
            <a:endParaRPr lang="ru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616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08517-0671-D5F6-BC39-3E0A52E7A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731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7DC982-B3FD-2FE6-8103-817CE0079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3114"/>
            <a:ext cx="9601200" cy="4354286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NewRomanPSMT"/>
              </a:rPr>
              <a:t>В ЧЯ намного</a:t>
            </a:r>
            <a:r>
              <a:rPr lang="ru-RU" sz="2200" dirty="0">
                <a:solidFill>
                  <a:schemeClr val="tx1"/>
                </a:solidFill>
                <a:effectLst/>
                <a:latin typeface="TimesNewRomanPSMT"/>
              </a:rPr>
              <a:t> чаще используется инклюзивная простая форма повелительного наклонения 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NewRomanPSMT"/>
              </a:rPr>
              <a:t>(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NewRomanPSMT"/>
              </a:rPr>
              <a:t>dělejme, zpívejme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NewRomanPSMT"/>
              </a:rPr>
              <a:t>)</a:t>
            </a:r>
            <a:r>
              <a:rPr lang="ru-RU" sz="24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endParaRPr lang="cs-CZ" sz="24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ru-RU" sz="2200" dirty="0">
                <a:solidFill>
                  <a:schemeClr val="tx1"/>
                </a:solidFill>
                <a:latin typeface="TimesNewRomanPSMT"/>
              </a:rPr>
              <a:t>в РЯ намного чаще</a:t>
            </a:r>
            <a:r>
              <a:rPr lang="cs-CZ" sz="2200" dirty="0">
                <a:solidFill>
                  <a:schemeClr val="tx1"/>
                </a:solidFill>
                <a:latin typeface="TimesNewRomanPSMT"/>
              </a:rPr>
              <a:t>,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 чем в ЧЯ</a:t>
            </a:r>
            <a:r>
              <a:rPr lang="cs-CZ" sz="2200" dirty="0">
                <a:solidFill>
                  <a:schemeClr val="tx1"/>
                </a:solidFill>
                <a:latin typeface="TimesNewRomanPSMT"/>
              </a:rPr>
              <a:t>,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 употребляются формы НСВ вида (формы императива приобретают значение вежливости или нетерпения) </a:t>
            </a:r>
            <a:r>
              <a:rPr lang="ru-RU" sz="2200" i="1" dirty="0">
                <a:solidFill>
                  <a:schemeClr val="tx1"/>
                </a:solidFill>
                <a:latin typeface="TimesNewRomanPSMT"/>
              </a:rPr>
              <a:t>(Раздевайтесь. = </a:t>
            </a:r>
            <a:r>
              <a:rPr lang="cs-CZ" sz="2200" i="1" dirty="0">
                <a:solidFill>
                  <a:schemeClr val="tx1"/>
                </a:solidFill>
                <a:latin typeface="TimesNewRomanPSMT"/>
              </a:rPr>
              <a:t>Odložte si</a:t>
            </a:r>
            <a:r>
              <a:rPr lang="ru-RU" sz="2200" i="1" dirty="0">
                <a:solidFill>
                  <a:schemeClr val="tx1"/>
                </a:solidFill>
                <a:latin typeface="TimesNewRomanPSMT"/>
              </a:rPr>
              <a:t>.; Ложись! = </a:t>
            </a:r>
            <a:r>
              <a:rPr lang="cs-CZ" sz="2200" i="1" dirty="0">
                <a:solidFill>
                  <a:schemeClr val="tx1"/>
                </a:solidFill>
                <a:latin typeface="TimesNewRomanPSMT"/>
              </a:rPr>
              <a:t>Lehni si!</a:t>
            </a:r>
            <a:r>
              <a:rPr lang="ru-RU" sz="2200" i="1" dirty="0">
                <a:solidFill>
                  <a:schemeClr val="tx1"/>
                </a:solidFill>
                <a:latin typeface="TimesNewRomanPSMT"/>
              </a:rPr>
              <a:t>). </a:t>
            </a:r>
            <a:endParaRPr lang="cs-CZ" sz="2200" i="1" dirty="0">
              <a:solidFill>
                <a:schemeClr val="tx1"/>
              </a:solidFill>
              <a:latin typeface="TimesNewRomanPSMT"/>
            </a:endParaRPr>
          </a:p>
          <a:p>
            <a:r>
              <a:rPr lang="ru-RU" sz="2200" dirty="0">
                <a:solidFill>
                  <a:schemeClr val="tx1"/>
                </a:solidFill>
                <a:latin typeface="TimesNewRomanPSMT"/>
              </a:rPr>
              <a:t>В функциональном отношении сходство между языками обнаруживается </a:t>
            </a:r>
            <a:r>
              <a:rPr lang="ru-RU" sz="2200" u="sng" dirty="0">
                <a:solidFill>
                  <a:schemeClr val="tx1"/>
                </a:solidFill>
                <a:latin typeface="TimesNewRomanPSMT"/>
              </a:rPr>
              <a:t>только в основной призывной функции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. Но императив в ЧЯ за исключением единичных случаев </a:t>
            </a:r>
            <a:r>
              <a:rPr lang="ru-RU" sz="2200" u="sng" dirty="0">
                <a:solidFill>
                  <a:schemeClr val="tx1"/>
                </a:solidFill>
                <a:latin typeface="TimesNewRomanPSMT"/>
              </a:rPr>
              <a:t>не склонен к транспозициям</a:t>
            </a:r>
            <a:r>
              <a:rPr lang="cs-CZ" sz="2200" dirty="0">
                <a:solidFill>
                  <a:schemeClr val="tx1"/>
                </a:solidFill>
                <a:latin typeface="TimesNewRomanPSMT"/>
              </a:rPr>
              <a:t>.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 В РЯ речь идет о весьма распространенном и многообразном явлении. Все подобные формы имеют кроме грамматического значения изъявительного и сослагательного наклонения </a:t>
            </a:r>
            <a:r>
              <a:rPr lang="ru-RU" sz="2200" u="sng" dirty="0">
                <a:solidFill>
                  <a:schemeClr val="tx1"/>
                </a:solidFill>
                <a:latin typeface="TimesNewRomanPSMT"/>
              </a:rPr>
              <a:t>яркую модальную окраску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!</a:t>
            </a:r>
          </a:p>
          <a:p>
            <a:r>
              <a:rPr lang="ru-RU" sz="2200" dirty="0">
                <a:solidFill>
                  <a:schemeClr val="tx1"/>
                </a:solidFill>
                <a:latin typeface="TimesNewRomanPSMT"/>
              </a:rPr>
              <a:t>В ЧЯ в отличие от РЯ возможно также выражение непрямого побуждения, которое адресату озвучивает говорящий </a:t>
            </a:r>
            <a:r>
              <a:rPr lang="ru-RU" sz="2200" i="1" dirty="0">
                <a:solidFill>
                  <a:schemeClr val="tx1"/>
                </a:solidFill>
                <a:latin typeface="TimesNewRomanPSMT"/>
              </a:rPr>
              <a:t>(</a:t>
            </a:r>
            <a:r>
              <a:rPr lang="cs-CZ" sz="2200" i="1" dirty="0">
                <a:solidFill>
                  <a:schemeClr val="tx1"/>
                </a:solidFill>
                <a:latin typeface="TimesNewRomanPSMT"/>
              </a:rPr>
              <a:t>Máme / máš  /mám jít hned k doktorovi</a:t>
            </a:r>
            <a:r>
              <a:rPr lang="ru-RU" sz="2200" i="1" dirty="0">
                <a:solidFill>
                  <a:schemeClr val="tx1"/>
                </a:solidFill>
                <a:latin typeface="TimesNewRomanPSMT"/>
              </a:rPr>
              <a:t>!)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.</a:t>
            </a:r>
            <a:endParaRPr lang="cs-CZ" sz="2200" dirty="0">
              <a:solidFill>
                <a:schemeClr val="tx1"/>
              </a:solidFill>
              <a:latin typeface="TimesNewRomanPSMT"/>
            </a:endParaRPr>
          </a:p>
          <a:p>
            <a:r>
              <a:rPr lang="ru-RU" sz="2200" u="sng" dirty="0">
                <a:solidFill>
                  <a:schemeClr val="tx1"/>
                </a:solidFill>
                <a:latin typeface="TimesNewRomanPSMT"/>
              </a:rPr>
              <a:t>В разговорной речи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 в РЯ к глаголам повелительного наклонения может быть прибавлена частица </a:t>
            </a:r>
            <a:r>
              <a:rPr lang="ru-RU" sz="2200" b="1" i="1" dirty="0">
                <a:solidFill>
                  <a:schemeClr val="tx1"/>
                </a:solidFill>
                <a:latin typeface="TimesNewRomanPSMT"/>
              </a:rPr>
              <a:t>–ка</a:t>
            </a:r>
            <a:r>
              <a:rPr lang="ru-RU" sz="2200" dirty="0">
                <a:solidFill>
                  <a:schemeClr val="tx1"/>
                </a:solidFill>
                <a:latin typeface="TimesNewRomanPSMT"/>
              </a:rPr>
              <a:t>, смягчающая приказ.</a:t>
            </a:r>
          </a:p>
          <a:p>
            <a:pPr algn="just"/>
            <a:endParaRPr lang="ru-RU" sz="2200" dirty="0">
              <a:solidFill>
                <a:schemeClr val="tx1"/>
              </a:solidFill>
              <a:latin typeface="TimesNewRomanPSMT"/>
            </a:endParaRPr>
          </a:p>
          <a:p>
            <a:pPr algn="just"/>
            <a:endParaRPr lang="cs-CZ" sz="2200" dirty="0">
              <a:solidFill>
                <a:schemeClr val="tx1"/>
              </a:solidFill>
              <a:latin typeface="TimesNewRomanPSMT"/>
            </a:endParaRPr>
          </a:p>
          <a:p>
            <a:endParaRPr lang="ru-RU" sz="2200" i="1" dirty="0">
              <a:solidFill>
                <a:schemeClr val="tx1"/>
              </a:solidFill>
              <a:latin typeface="TimesNewRomanPSMT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629774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B254C-71E7-0E78-3297-FA83DB3C9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646229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– транспозиции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612F68-44CA-5DB0-2D68-988D5B410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9571"/>
            <a:ext cx="9601200" cy="439782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 → изъявительное наклонение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настоящем времени) 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и подай, я и убери!; Она входит – ты вставай!; Вы гуляете, а он работай!; Он учитель, он и объясни!; Пикнуть никто не смей!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 → изъявительное наклонение: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начение мгновенного действия в прошлом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Тут я и закричи на неё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или начала действия в прошедшем времени 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Сели за стол и давай пить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 → сослагательное наклонение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Пойди я вчера в кино, все было бы иначе.; Учись сын хорошо, мать бы не огорчалась.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также уступительные конструкции 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вон беги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Изъявительное наклонение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повелительное наклонение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Ну, пошёл!; Ты сейчас же выпьешь это лекарство!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Идем! Пойдем! Пошли! Завтра же пойдешь и скажешь ему об этом! Быстро сел! </a:t>
            </a:r>
            <a:r>
              <a:rPr lang="cs-CZ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Mlčíš!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Jedeš!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Сослагательное наклонение → повелительное наклонение </a:t>
            </a:r>
            <a:r>
              <a:rPr lang="ru-RU" sz="2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(Ты бы поговорила (= поговори) с ним)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504319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16DFF-B310-75C0-10C8-8682481A5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517071"/>
            <a:ext cx="9601200" cy="94705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– интересные примеры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687AC4-DC2B-8211-36E1-EF7C1D467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36914"/>
            <a:ext cx="9720943" cy="4430486"/>
          </a:xfrm>
        </p:spPr>
        <p:txBody>
          <a:bodyPr numCol="2"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Buď pozdraven!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Nekouřit!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Jedeš! (rozkaz)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Nechal byste nás na pokoji?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себе смотришь ТВ, а я мой посуду и стирай.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 же ты пойдешь и скажешь ему об этом!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Пойди принеси воды!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 не проговорись!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верь после этого людям!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отвернулся на минуту, а он возьми да убеги!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будь тебя, некому бы было мне помочь.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 я его характер, я бы ему не доверял.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Pojď se vsadit!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Jděte!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Pojďte mi všechno odevzdat.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 mě pojď zmlátit!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běžte říct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běž si sednout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koukej mazat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прошу садиться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Jenom mi nesmíte nadávat, jestli nic nevyhrajete!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Nesmíte se na mě zlobit.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Můžete se podívat.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Nesmíte si to tak brát.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Musíte s ní mluvit oficiálním tónem.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Нечего на меня орать!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byli bychom psali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bylo by to dopadlo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byste si přál?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 bych raději odešel?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by se mu mohlo stát?</a:t>
            </a:r>
            <a:endParaRPr lang="ru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86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47AD1E-3D27-2948-FF86-A834AF938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971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– интересные примеры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22C3DA-115B-2FF5-A2C5-C302FEA66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7543"/>
            <a:ext cx="9601200" cy="4299857"/>
          </a:xfrm>
        </p:spPr>
        <p:txBody>
          <a:bodyPr numCol="2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бы пошел дождь!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не опоздать на самолет!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Кончилось бы все хорошо!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бы выпила таблетку, а?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Тебе бы отдохнуть.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Kdyby pršelo, nepřijedu.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Něco bych k tomu podotkl.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Třeba byste to věděl vy?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 bys řekl, že se stalo?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Abys na to nezapomněl!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Abych se přiznala,....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Abys věděl,....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abych tě s ním ještě jednou potkal!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abys to někomu řekl!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вздумай....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já abych seděl celý den doma sám.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Kdybyste zůstal raději tady!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Kdybys raději nemluvil!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 by ses nestyděl!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 by se ti chtělo!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abys ho pozval?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 bys mu zatelefonoval?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Snad abys mu zatelefonoval. 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25979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A0EB76-1D75-3551-9782-B3269EAE9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014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5CFA65-C0A7-BFF3-3484-A54378034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7286"/>
            <a:ext cx="9601200" cy="4180114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залога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 отношения между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действием, действующим лицом и объектом, на которое направлено действие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научной литературе получили отражение две теории залога: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двухзалоговая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(действительный, страдательный залоги) и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трехзалоговая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(действительный, страдательный, средневозвратный залоги).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по оппозициям </a:t>
            </a:r>
            <a:r>
              <a:rPr lang="ru-RU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 / </a:t>
            </a:r>
            <a:r>
              <a:rPr lang="ru-RU" sz="22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непассив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</a:t>
            </a:r>
            <a:r>
              <a:rPr lang="ru-RU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2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нерефлексив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транзитивность / интранзитивность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е. семантическая структура залоговой области в ЧЯ и РЯ в общих чертах совпадает.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Иерархия залоговых категорий:</a:t>
            </a:r>
          </a:p>
          <a:p>
            <a:pPr lvl="1"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Страдательный залог (пассив)</a:t>
            </a:r>
          </a:p>
          <a:p>
            <a:pPr lvl="1" algn="just"/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Нестрадательный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залог (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непассив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нерефлексив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971612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D1698-8486-A294-ACA7-D790A8A6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9971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Двухзалоговая и трехзалоговая теории</a:t>
            </a:r>
            <a:endParaRPr lang="ru-C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185986-7CBA-9537-7E70-645D2685F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1967" y="1959428"/>
            <a:ext cx="7120466" cy="44196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56C884-5460-61CA-36DC-68C6D5551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967" y="1662298"/>
            <a:ext cx="7120466" cy="28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30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8F2B7-3523-FA2E-5CCB-C289BD6C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Двухзалоговая и трехзалоговая теории</a:t>
            </a:r>
            <a:endParaRPr lang="ru-C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73C9B6-EE88-D955-1504-F81FEF10A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8312" y="1524000"/>
            <a:ext cx="5791659" cy="361026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440DC5-FF14-B4A7-8857-AD7B4E41E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312" y="5134261"/>
            <a:ext cx="5791659" cy="16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47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952B1-5074-398A-B810-170FD498F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44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Двухзалоговая и трехзалоговая теории</a:t>
            </a:r>
            <a:endParaRPr lang="ru-C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DF04248-AA1E-A665-354D-4AB674495A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8042" y="1600200"/>
            <a:ext cx="5708315" cy="4267200"/>
          </a:xfrm>
        </p:spPr>
      </p:pic>
    </p:spTree>
    <p:extLst>
      <p:ext uri="{BB962C8B-B14F-4D97-AF65-F5344CB8AC3E}">
        <p14:creationId xmlns:p14="http://schemas.microsoft.com/office/powerpoint/2010/main" val="1667434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B2D5B-E30C-6497-1A60-C6EF1015C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351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залоговой системы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F5B879-BA98-867E-AECE-8940B675D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9314"/>
            <a:ext cx="9601200" cy="4887686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 / </a:t>
            </a:r>
            <a:r>
              <a:rPr lang="ru-RU" sz="2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непассив</a:t>
            </a:r>
            <a:endParaRPr lang="ru-RU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ru-RU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Действительный залог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подлежащее совпадает с субъектом, действие направлено на объект – это активная конструкция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читает книгу, в классе читают книгу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lvl="1" algn="just"/>
            <a:r>
              <a:rPr lang="ru-RU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Страдательный залог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подлежащее не совпадает с производителем действия, субъект подвергается действию или является его результатом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строится, дом строится плотниками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189865" algn="l"/>
              </a:tabLst>
            </a:pPr>
            <a:r>
              <a:rPr lang="ru-RU" sz="1800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 имеют форм страдательного залога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189865" algn="l"/>
              </a:tabLst>
            </a:pP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•	все непереходные глаголы (стучать, бежать),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189865" algn="l"/>
              </a:tabLst>
            </a:pP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•	глаголы с </a:t>
            </a:r>
            <a:r>
              <a:rPr lang="ru-RU" sz="1800" b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-</a:t>
            </a:r>
            <a:r>
              <a:rPr lang="ru-RU" sz="1800" b="1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ся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не имеющие пары без этого постфикса (бояться, проснуться),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189865" algn="l"/>
              </a:tabLst>
            </a:pP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•	личные глаголы в безличном значении с постфиксом </a:t>
            </a:r>
            <a:r>
              <a:rPr lang="ru-RU" sz="1800" b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–</a:t>
            </a:r>
            <a:r>
              <a:rPr lang="ru-RU" sz="1800" b="1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ся</a:t>
            </a:r>
            <a:r>
              <a:rPr lang="ru-RU" sz="1800" b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(спалось, дышится)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нерефлексив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(возвратность / невозвратность)</a:t>
            </a:r>
          </a:p>
          <a:p>
            <a:pPr lvl="1"/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путать </a:t>
            </a:r>
            <a:r>
              <a:rPr lang="ru-RU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глаголы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(возникает новое значение: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драть – драться, обнимать – обниматься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формы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(нет нового значения: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 – мыться</a:t>
            </a:r>
            <a:r>
              <a:rPr lang="ru-RU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)!</a:t>
            </a:r>
          </a:p>
          <a:p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транзитивность / интранзитивность (переходность / непереходность)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Важно отличать страдательный залог от возвратного глагола (нужен контекст!): </a:t>
            </a:r>
            <a:r>
              <a:rPr lang="ru-RU" sz="2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</a:t>
            </a:r>
            <a:r>
              <a:rPr lang="ru-RU" sz="21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строится</a:t>
            </a:r>
            <a:r>
              <a:rPr lang="ru-RU" sz="2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рабочими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страдательный залог; </a:t>
            </a:r>
            <a:r>
              <a:rPr lang="ru-RU" sz="2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уже много лет </a:t>
            </a:r>
            <a:r>
              <a:rPr lang="ru-RU" sz="21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строится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– возвратный глагол действительного залога.</a:t>
            </a:r>
            <a:endParaRPr lang="ru-CZ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111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ACF4F-CD47-6601-F031-46CB5B84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9971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EFB6D3-F4A9-AD7B-DFE8-535AE1E73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82486"/>
            <a:ext cx="9601200" cy="4789714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tabLst>
                <a:tab pos="189865" algn="l"/>
              </a:tabLst>
            </a:pPr>
            <a:r>
              <a:rPr lang="ru-RU" sz="2000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формление возвратности в языках отличается. 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89865" algn="l"/>
              </a:tabLst>
            </a:pPr>
            <a:r>
              <a:rPr lang="ru-RU" sz="2000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наличествуют </a:t>
            </a:r>
            <a:r>
              <a:rPr lang="ru-RU" sz="2000" b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энклитики </a:t>
            </a:r>
            <a:r>
              <a:rPr lang="ru-RU" sz="2000" b="1" kern="5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se</a:t>
            </a:r>
            <a:r>
              <a:rPr lang="ru-RU" sz="2000" b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и </a:t>
            </a:r>
            <a:r>
              <a:rPr lang="ru-RU" sz="2000" b="1" kern="5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</a:t>
            </a:r>
            <a:r>
              <a:rPr lang="ru-RU" sz="2000" b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(выражают также взаимно-возвратное значение).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89865" algn="l"/>
              </a:tabLst>
            </a:pP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РЯ имеется одна </a:t>
            </a:r>
            <a:r>
              <a:rPr lang="ru-RU" sz="2000" b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агглютинативная частица </a:t>
            </a:r>
            <a:r>
              <a:rPr lang="ru-RU" sz="2000" b="1" i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–</a:t>
            </a:r>
            <a:r>
              <a:rPr lang="ru-RU" sz="2000" b="1" i="1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ся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которая не имеет взаимно-возвратного значения. 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89865" algn="l"/>
              </a:tabLst>
            </a:pPr>
            <a:endParaRPr lang="ru-RU" sz="2000" kern="5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189865" algn="l"/>
              </a:tabLst>
            </a:pPr>
            <a:r>
              <a:rPr lang="ru-RU" sz="2000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выражения взаимно-возвратного значения в РЯ используем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парадигмы конструкций с аналитическими выражениями местоименно-возвратного характера (</a:t>
            </a:r>
            <a:r>
              <a:rPr lang="ru-RU" sz="2000" i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друг друга, один другого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000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гл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аголы-сложения с местоименным компонентом </a:t>
            </a:r>
            <a:r>
              <a:rPr lang="ru-RU" sz="2000" i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само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ru-RU" sz="2000" i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самообольщаться, самоопределиться, самоопыляться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9865" algn="l"/>
              </a:tabLst>
            </a:pPr>
            <a:endParaRPr lang="ru-RU" sz="2000" kern="5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189865" algn="l"/>
              </a:tabLst>
            </a:pPr>
            <a:r>
              <a:rPr lang="ru-RU" sz="2000" b="1" u="sng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</a:t>
            </a:r>
            <a:r>
              <a:rPr lang="ru-RU" sz="2000" b="1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онструкции с местоименным </a:t>
            </a:r>
            <a:r>
              <a:rPr lang="ru-RU" sz="2000" b="1" u="sng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</a:t>
            </a:r>
            <a:r>
              <a:rPr lang="ru-RU" sz="2000" b="1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не являются залоговыми, они имеют разнообразные эквиваленты в РЯ: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zapálit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х закурить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šuškat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х шушукаться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vzít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do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hlavy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х вбить себе в голову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Kdo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by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to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byl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800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pomyslil</a:t>
            </a:r>
            <a:r>
              <a:rPr lang="ru-RU" sz="18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! х Кто бы мог подумать!</a:t>
            </a:r>
            <a:endParaRPr lang="ru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3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1D893-0D0E-FBC7-64C8-592140ABB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262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5193FC-DA86-17CE-7B12-444478D10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056"/>
            <a:ext cx="9601200" cy="4158343"/>
          </a:xfrm>
        </p:spPr>
        <p:txBody>
          <a:bodyPr/>
          <a:lstStyle/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наклонения глагола 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морфологическое средство выражения </a:t>
            </a: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модальности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т. е. отношения сообщаемого к его реальному осуществлению, которое устанавливается говорящим лицом. 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Грамматическим содержанием категории наклонения является понятие отношения действия к действительности, связанное с </a:t>
            </a:r>
            <a:r>
              <a:rPr lang="ru-RU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реальностью – нереальностью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осуществления говорящим лицом. Формой глагола может быть выражено действие, 1) действительно производимое лицом, или 2) только предполагаемое, или 3) побуждаемое к его совершению. </a:t>
            </a:r>
          </a:p>
          <a:p>
            <a:pPr marL="0" indent="0">
              <a:buNone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наклонения имеют только спрягаемые глаголы!</a:t>
            </a:r>
          </a:p>
        </p:txBody>
      </p:sp>
    </p:spTree>
    <p:extLst>
      <p:ext uri="{BB962C8B-B14F-4D97-AF65-F5344CB8AC3E}">
        <p14:creationId xmlns:p14="http://schemas.microsoft.com/office/powerpoint/2010/main" val="3058442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E2E65-D8D1-FA28-9BA3-4B38D214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E59B49-A853-100A-9A2E-835EA10D0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4343400"/>
          </a:xfrm>
        </p:spPr>
        <p:txBody>
          <a:bodyPr/>
          <a:lstStyle/>
          <a:p>
            <a:pPr marL="0" indent="0">
              <a:buNone/>
            </a:pPr>
            <a:r>
              <a:rPr lang="ru-RU" sz="2000" b="1" u="sng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</a:t>
            </a:r>
            <a:r>
              <a:rPr lang="ru-RU" sz="2000" b="1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онструкции с местоименным </a:t>
            </a:r>
            <a:r>
              <a:rPr lang="ru-RU" sz="2000" b="1" u="sng" kern="5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</a:t>
            </a:r>
            <a:r>
              <a:rPr lang="ru-RU" sz="2000" b="1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</a:t>
            </a:r>
            <a:r>
              <a:rPr lang="cs-CZ" sz="2000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vs </a:t>
            </a:r>
            <a:r>
              <a:rPr lang="ru-RU" sz="2000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их перевод на РЯ:</a:t>
            </a:r>
          </a:p>
          <a:p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Běž vs tak si běž, počkej vs jen si počkej</a:t>
            </a:r>
            <a:endParaRPr lang="ru-RU" i="1" kern="50" dirty="0">
              <a:solidFill>
                <a:schemeClr val="tx1"/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Собственно-возвратные значения: 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mýt si ruce, otřel si čelo</a:t>
            </a:r>
          </a:p>
          <a:p>
            <a:r>
              <a:rPr lang="ru-RU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Взаимно-возвратные значения: 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týkat si, povídat si</a:t>
            </a:r>
          </a:p>
          <a:p>
            <a:r>
              <a:rPr lang="ru-RU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Значение заинтересованного лица: 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zařídit si, obstarat si, zajistit si</a:t>
            </a:r>
          </a:p>
          <a:p>
            <a:r>
              <a:rPr lang="ru-RU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Значение «изрядно, с удовольствием»</a:t>
            </a:r>
            <a:r>
              <a:rPr lang="cs-CZ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: 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zaplavat si, </a:t>
            </a:r>
            <a:r>
              <a:rPr lang="cs-CZ" i="1" kern="5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zafandit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si, </a:t>
            </a:r>
            <a:r>
              <a:rPr lang="cs-CZ" i="1" kern="5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zamuzicírovat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si</a:t>
            </a:r>
          </a:p>
          <a:p>
            <a:r>
              <a:rPr lang="ru-RU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Значение «немного»: 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poplakat si, pospat si, zalenošit si, </a:t>
            </a:r>
            <a:r>
              <a:rPr lang="cs-CZ" i="1" kern="5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zatruhlářit</a:t>
            </a:r>
            <a:r>
              <a:rPr lang="cs-CZ" i="1" kern="5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si</a:t>
            </a:r>
            <a:endParaRPr lang="ru-CZ" i="1" dirty="0"/>
          </a:p>
        </p:txBody>
      </p:sp>
    </p:spTree>
    <p:extLst>
      <p:ext uri="{BB962C8B-B14F-4D97-AF65-F5344CB8AC3E}">
        <p14:creationId xmlns:p14="http://schemas.microsoft.com/office/powerpoint/2010/main" val="2016824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2DACA-9827-9276-652A-298D938D4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D19AD7-B9B6-84CE-C0A1-14A68F850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8429"/>
            <a:ext cx="9601200" cy="4288971"/>
          </a:xfrm>
        </p:spPr>
        <p:txBody>
          <a:bodyPr/>
          <a:lstStyle/>
          <a:p>
            <a:r>
              <a:rPr lang="ru-RU" sz="2000" b="1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Распределение формальных средств для выражения пассива и их функционирование в РЯ и ЧЯ существенно отличаются, т.к. в РЯ, в отличие от ЧЯ, оно полностью зависит от вида глагола. </a:t>
            </a:r>
            <a:r>
              <a:rPr lang="ru-RU" sz="2000" u="sng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Возвратная форма пассива образуется только от глаголов НСВ, в то время как аналитическая только от глаголов СВ</a:t>
            </a:r>
            <a:r>
              <a:rPr lang="ru-RU" sz="2000" kern="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</a:p>
          <a:p>
            <a:endParaRPr lang="ru-C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058065-4AC8-6764-9979-4F09C6F43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736" y="3348264"/>
            <a:ext cx="7772400" cy="308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17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6D182-C7AD-9229-3F40-8B976CEB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52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интересные примеры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1D3FA4-C54C-B205-A58C-0D9DF9863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886"/>
            <a:ext cx="9601200" cy="433251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Jde se tam půlhodiny. Šlo se nám pěkně. Zde se mluví česky. S tebou se nepočítá.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Tudy se nesmí chodit. To se nedá vyprávět, to se musí vidět. Může se tam stanovat?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Netroufá si mezi ně a nedůvěřivě čeká opodál.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</a:t>
            </a: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umí vždycky jenom odmlouvat, stěžovala si máma.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Ať si hledí své práce, nestarají se o politiku.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Představil si , jak k němu přistoupila a prosila ho, aby zůstal.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Dokázal to!“ bručel si bez ustání pod vousy.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Natáhl si džíny i modrý rybářský svetr a zavázal si boty.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Vzal si do hlavy, že koupí všechny možné farmy a ranče a vepříny.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„Co si dáte, pane?" zeptal se staršího z obou mužů.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355787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0F28B-6346-99CD-6430-AF8261D5E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1743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интересные примеры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AF4AC9-DAA5-9AE5-D5D2-27FB5EC0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7543"/>
            <a:ext cx="9601200" cy="429985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сегодня не работалось ― на душе было неспокойно и тошно.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ему думалось и вспоминалось легко ― без напряжения, без боли.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Ночью, Варя, не спится мне, всё мерещится шёпот какой-то.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Няня тоже стучится в дверь, которую научился запирать ребенок.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Понятно, что терпеть рядом с собой в тесном жилище животное, которое на тебя рычит, кусается или бодается, древние люди не стали бы.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общежитии делились с соседями абсолютно всем, помогали, заботились друг о друге.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сосед строится. Маша прибралась в квартире.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Зря вы так потратились.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Ящик свободно не открывается.</a:t>
            </a:r>
            <a:endParaRPr lang="ru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224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393A2-BA3F-75B0-6744-4695757A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6314"/>
            <a:ext cx="9601200" cy="9252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– основные понятия</a:t>
            </a:r>
            <a:endParaRPr lang="ru-C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25A8CC-195C-81BB-3AB5-C7BD12D14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236" y="1099050"/>
            <a:ext cx="7297477" cy="5479013"/>
          </a:xfrm>
        </p:spPr>
      </p:pic>
    </p:spTree>
    <p:extLst>
      <p:ext uri="{BB962C8B-B14F-4D97-AF65-F5344CB8AC3E}">
        <p14:creationId xmlns:p14="http://schemas.microsoft.com/office/powerpoint/2010/main" val="3125135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433B2-720B-2042-0104-43D3EC494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351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Изъявительное наклонение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2C6255-3D1B-3E20-E4D6-5D6DAE53A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5514"/>
            <a:ext cx="9601200" cy="4201886"/>
          </a:xfrm>
        </p:spPr>
        <p:txBody>
          <a:bodyPr/>
          <a:lstStyle/>
          <a:p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Изъявительное наклонение обозначает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реальное действие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совершает, совершал или будет совершать сам говорящий, собеседник или третье лицо. 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ормы изъявительного наклонения включают значения лица и времени. </a:t>
            </a:r>
          </a:p>
          <a:p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Изменяются по временам, в настоящем и будущем времени – по лицам и числам, в прошедшем времени – по родам и числам. </a:t>
            </a:r>
          </a:p>
          <a:p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значении изъявительного наклонения может употребляться инфинитив 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она на него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кричать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080056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B1635-E4B8-8E77-989C-8092FE1DE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262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Сослагательное наклонение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FA828F-842F-1731-A6B3-931B892A5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8429"/>
            <a:ext cx="9601200" cy="4288971"/>
          </a:xfrm>
        </p:spPr>
        <p:txBody>
          <a:bodyPr>
            <a:normAutofit lnSpcReduction="10000"/>
          </a:bodyPr>
          <a:lstStyle/>
          <a:p>
            <a:r>
              <a:rPr lang="ru-RU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Сослагательное наклонение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выражает действие глагола, которое говорящий мыслит как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желаемое</a:t>
            </a:r>
            <a:r>
              <a:rPr lang="cs-CZ" sz="2200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возможное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или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необходимое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но зависящее от какого-то условия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Форма сослагательного наклонения представляет собой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сочетание формы прошедшего времени глагола с частицей 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бы(б)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, которая может стоять непосредственно за глаголом (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Хотел бы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поговорить с вами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), перед глаголом (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Я 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бы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сделал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это на вашем месте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), может быть отделена от него другими словами (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Мы 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бы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так дома с вами не 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разговаривали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Глаголы в сослагательном наклонении не имеют форм времени и лица, изменяются по числам, а в единственном числе по родам.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 значении сослагательного наклонения может употребляться инфинитив в сочетании с частицей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бы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(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посмотреть бы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на него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ru-CZ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9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8C732-598E-B71C-194E-3007D347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6171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Сослагательное наклонение: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C0414C-7A48-FA83-88CD-18C6F8573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1971"/>
            <a:ext cx="9601200" cy="4659086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сослагательного наклонения в РЯ и ЧЯ образуются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функциональном отношении различия между языками незначительны.</a:t>
            </a:r>
          </a:p>
          <a:p>
            <a:r>
              <a:rPr lang="ru-RU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различие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спрягаемом характере модального компонента форм чешской парадигмы с одной стороны и неизменяемом характере частицы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другой стороны (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я, ты, он 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написал; мы, вы, они 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написали 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 napsal </a:t>
            </a:r>
            <a:r>
              <a:rPr lang="cs-CZ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bych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napsal </a:t>
            </a:r>
            <a:r>
              <a:rPr lang="cs-CZ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bys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napsal </a:t>
            </a:r>
            <a:r>
              <a:rPr lang="cs-CZ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napsali </a:t>
            </a:r>
            <a:r>
              <a:rPr lang="cs-CZ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bychom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napsali </a:t>
            </a:r>
            <a:r>
              <a:rPr lang="cs-CZ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byste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napsali </a:t>
            </a:r>
            <a:r>
              <a:rPr lang="cs-CZ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РЯ частица, формирующая сослагательное наклонение, может иметь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и сокращенный варианты </a:t>
            </a:r>
            <a:r>
              <a:rPr lang="ru-RU" sz="22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бы/б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 может находиться после слова, оканчивающегося на согласную).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ЧЯ существует и форма 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byl bych četl, byl bych býval četl, býval bych četl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(kondicionál minulý)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Транспозиция в императив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РЯ имеет значение побуждения-совета и соответствуют чешским конструкциям с модальным глаголом «иметь»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(Ты 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женой в кино 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сходил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= </a:t>
            </a:r>
            <a:r>
              <a:rPr lang="cs-CZ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Měl bys zajít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manželkou do kina.)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260442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8C732-598E-B71C-194E-3007D347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6429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C0414C-7A48-FA83-88CD-18C6F8573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32857"/>
            <a:ext cx="9710057" cy="463731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 обозначает побуждение к совершению действия, которое сопровождается особой побудительной интонацией. Побуждение к действию может быть выражено в виде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приказания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класса!),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просьбы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пожалуйста!),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призыва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вставайте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ряды защитников!),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пожелания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здоровым!) и т. п. 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в повелительном наклонении не имеют форм времени, лица (за исключением формы второго лица), рода и изменяются только по числам (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играй – играйте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613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8C732-598E-B71C-194E-3007D347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6429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C0414C-7A48-FA83-88CD-18C6F8573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32857"/>
            <a:ext cx="9710057" cy="472440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повелительного наклонения имеют две грамматические формы: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простую (синтетическую) и сложную (аналитическую)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87552" lvl="1" indent="-457200">
              <a:buAutoNum type="arabicParenR"/>
            </a:pPr>
            <a:r>
              <a:rPr lang="ru-RU" sz="24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форма</a:t>
            </a:r>
            <a:r>
              <a:rPr lang="ru-RU" sz="24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2-е л. ед. ч. 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образуется </a:t>
            </a:r>
            <a:r>
              <a:rPr lang="ru-RU" sz="2400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основы настоящего времени глагола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(эксклюзивная форма)</a:t>
            </a:r>
            <a:endParaRPr lang="cs-CZ" sz="240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суффикса </a:t>
            </a:r>
            <a:r>
              <a:rPr lang="ru-RU" sz="20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–и</a:t>
            </a: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сид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00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20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нулевого суффикса</a:t>
            </a:r>
            <a:r>
              <a:rPr lang="ru-RU" sz="20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режь, играй, прочитай</a:t>
            </a: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cs-CZ" sz="200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7552" lvl="2" indent="0">
              <a:buNone/>
            </a:pP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4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2-го л. мн. ч.</a:t>
            </a:r>
            <a:r>
              <a:rPr lang="ru-RU" sz="24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образуется прибавлением постфикса </a:t>
            </a:r>
            <a:r>
              <a:rPr lang="ru-RU" sz="24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–те</a:t>
            </a:r>
            <a:r>
              <a:rPr lang="ru-RU" sz="24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форме ед. ч. (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сиди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(эксклюзивная форма)</a:t>
            </a:r>
          </a:p>
          <a:p>
            <a:pPr marL="987552" lvl="2" indent="0">
              <a:buNone/>
            </a:pP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4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1-го л. мн. ч.</a:t>
            </a:r>
            <a:r>
              <a:rPr lang="ru-RU" sz="24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образуется прибавлением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постфикса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форме </a:t>
            </a:r>
            <a:r>
              <a:rPr lang="ru-RU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1-го л. мн. ч. изъявительного наклонения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она выражает просьбу, пожелание, обращенное ко многим лицам или к одному человеку в уважительной форме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(спеть – споем – споемте) 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(инклюзивная форма)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7552" lvl="1" indent="-457200">
              <a:buAutoNum type="arabicParenR"/>
            </a:pPr>
            <a:r>
              <a:rPr lang="ru-RU" sz="2400" b="1" i="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Сложная форма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sz="240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Частицы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пусть, пускай, да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глагол 3-го л. ед. или мн. ч. наст. или буд.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 будет свет, пусть веселится, пускай все умрут) </a:t>
            </a: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</a:t>
            </a: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клюзивная форма)</a:t>
            </a: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Частица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давай(те)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инфинитив НСВ 1-е л. мн. ч. буд.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СВ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(давай поедим, давайте это сфотографируем) </a:t>
            </a:r>
            <a:r>
              <a:rPr lang="ru-RU" sz="20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(инклюзивная форма)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350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E909E-1808-FEA0-03D1-7DA5D2FB0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57943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D35F8A-4880-DFEB-9FE7-5F55BFD06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3114"/>
            <a:ext cx="9601200" cy="4354286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глаголы имеют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образовании формы повелит. накл.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(бить, пить, есть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др.)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движения при отрицании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употребляются в разнонаправленной форме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(иди – не ходи, беги – не бегай)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значении повелительного наклонения может выступать форма инфинитива с частицей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давай(те)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без нее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(давай играть; всем встать!)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некоторых глаголов формы повелит. накл.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образуются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из-за семантики глагола 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хотеть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(невозможно побудить со стороны)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белеть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зависит от воли субъекта)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вечереть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(деятель отсутствует) и др.)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155872220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{F7E294E0-0479-524C-84A7-2EF34449B9A4}tf10001072</Template>
  <TotalTime>2330</TotalTime>
  <Words>2297</Words>
  <Application>Microsoft Macintosh PowerPoint</Application>
  <PresentationFormat>Широкоэкранный</PresentationFormat>
  <Paragraphs>198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Courier New</vt:lpstr>
      <vt:lpstr>Franklin Gothic Book</vt:lpstr>
      <vt:lpstr>Times New Roman</vt:lpstr>
      <vt:lpstr>TimesNewRomanPSMT</vt:lpstr>
      <vt:lpstr>Wingdings</vt:lpstr>
      <vt:lpstr>Уголки</vt:lpstr>
      <vt:lpstr>Глагол</vt:lpstr>
      <vt:lpstr>Наклонение – основные понятия</vt:lpstr>
      <vt:lpstr>Наклонение – основные понятия</vt:lpstr>
      <vt:lpstr>Изъявительное наклонение</vt:lpstr>
      <vt:lpstr>Сослагательное наклонение</vt:lpstr>
      <vt:lpstr>Сослагательное наклонение: ЧЯ vs РЯ</vt:lpstr>
      <vt:lpstr>Повелительное наклонение</vt:lpstr>
      <vt:lpstr>Повелительное наклонение</vt:lpstr>
      <vt:lpstr>Повелительное наклонение</vt:lpstr>
      <vt:lpstr>Повелительное наклонение: ЧЯ vs РЯ</vt:lpstr>
      <vt:lpstr>Наклонение – транспозиции</vt:lpstr>
      <vt:lpstr>Наклонение – интересные примеры</vt:lpstr>
      <vt:lpstr>Наклонение – интересные примеры</vt:lpstr>
      <vt:lpstr>Залог – основные понятия</vt:lpstr>
      <vt:lpstr>Двухзалоговая и трехзалоговая теории</vt:lpstr>
      <vt:lpstr>Двухзалоговая и трехзалоговая теории</vt:lpstr>
      <vt:lpstr>Двухзалоговая и трехзалоговая теории</vt:lpstr>
      <vt:lpstr>Структура залоговой системы</vt:lpstr>
      <vt:lpstr>Залог: ЧЯ vs РЯ</vt:lpstr>
      <vt:lpstr>Залог: ЧЯ vs РЯ</vt:lpstr>
      <vt:lpstr>Залог: ЧЯ vs РЯ</vt:lpstr>
      <vt:lpstr>Залог – интересные примеры</vt:lpstr>
      <vt:lpstr>Залог – интересные примеры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Глагол</dc:title>
  <dc:creator>MM</dc:creator>
  <cp:lastModifiedBy>MM</cp:lastModifiedBy>
  <cp:revision>12</cp:revision>
  <cp:lastPrinted>2025-10-20T22:43:56Z</cp:lastPrinted>
  <dcterms:created xsi:type="dcterms:W3CDTF">2025-10-19T08:05:49Z</dcterms:created>
  <dcterms:modified xsi:type="dcterms:W3CDTF">2025-10-20T22:56:47Z</dcterms:modified>
</cp:coreProperties>
</file>