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4/23/2018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b="1" dirty="0"/>
              <a:t>Přednáška 3.</a:t>
            </a:r>
            <a:r>
              <a:rPr lang="cs-CZ" dirty="0"/>
              <a:t/>
            </a:r>
            <a:br>
              <a:rPr lang="cs-CZ" dirty="0"/>
            </a:br>
            <a:endParaRPr lang="cs-CZ" dirty="0"/>
          </a:p>
        </p:txBody>
      </p:sp>
      <p:sp>
        <p:nvSpPr>
          <p:cNvPr id="3" name="Podnadpis 2"/>
          <p:cNvSpPr>
            <a:spLocks noGrp="1"/>
          </p:cNvSpPr>
          <p:nvPr>
            <p:ph type="subTitle" idx="1"/>
          </p:nvPr>
        </p:nvSpPr>
        <p:spPr/>
        <p:txBody>
          <a:bodyPr/>
          <a:lstStyle/>
          <a:p>
            <a:r>
              <a:rPr lang="cs-CZ" b="1" dirty="0"/>
              <a:t>Výchova jako forma životního pohybu – význam domova.</a:t>
            </a:r>
            <a:r>
              <a:rPr lang="cs-CZ" dirty="0"/>
              <a:t/>
            </a:r>
            <a:br>
              <a:rPr lang="cs-CZ" dirty="0"/>
            </a:br>
            <a:endParaRPr lang="cs-CZ" dirty="0"/>
          </a:p>
        </p:txBody>
      </p:sp>
    </p:spTree>
    <p:extLst>
      <p:ext uri="{BB962C8B-B14F-4D97-AF65-F5344CB8AC3E}">
        <p14:creationId xmlns:p14="http://schemas.microsoft.com/office/powerpoint/2010/main" val="2988215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89212" y="840259"/>
            <a:ext cx="8915400" cy="5070963"/>
          </a:xfrm>
        </p:spPr>
        <p:txBody>
          <a:bodyPr>
            <a:normAutofit fontScale="92500"/>
          </a:bodyPr>
          <a:lstStyle/>
          <a:p>
            <a:r>
              <a:rPr lang="cs-CZ" b="1" dirty="0"/>
              <a:t>Výchova jako forma životního pohybu – význam domova.</a:t>
            </a:r>
            <a:endParaRPr lang="cs-CZ" dirty="0"/>
          </a:p>
          <a:p>
            <a:pPr marL="0" indent="0">
              <a:buNone/>
            </a:pPr>
            <a:endParaRPr lang="cs-CZ" dirty="0"/>
          </a:p>
          <a:p>
            <a:r>
              <a:rPr lang="cs-CZ" b="1" dirty="0"/>
              <a:t>Osobnost Jana Patočky </a:t>
            </a:r>
            <a:endParaRPr lang="cs-CZ" dirty="0"/>
          </a:p>
          <a:p>
            <a:r>
              <a:rPr lang="cs-CZ" dirty="0"/>
              <a:t>Jan Patočka (1. června 1907 v Turnově a zemřel 13. března 1977), představitel fenomenologie, přeložil a komentoval dílo Edmunda </a:t>
            </a:r>
            <a:r>
              <a:rPr lang="cs-CZ" dirty="0" err="1"/>
              <a:t>Husserla</a:t>
            </a:r>
            <a:r>
              <a:rPr lang="cs-CZ" dirty="0"/>
              <a:t> a Martina </a:t>
            </a:r>
            <a:r>
              <a:rPr lang="cs-CZ" dirty="0" err="1"/>
              <a:t>Heideggera</a:t>
            </a:r>
            <a:r>
              <a:rPr lang="cs-CZ" dirty="0"/>
              <a:t>, Eugena Finka, Maxe </a:t>
            </a:r>
            <a:r>
              <a:rPr lang="cs-CZ" dirty="0" err="1"/>
              <a:t>Schelera</a:t>
            </a:r>
            <a:r>
              <a:rPr lang="cs-CZ" dirty="0"/>
              <a:t> ad. Habilitoval se spisem </a:t>
            </a:r>
            <a:r>
              <a:rPr lang="cs-CZ" b="1" dirty="0"/>
              <a:t>Přirozený svět jako filosofický problém</a:t>
            </a:r>
            <a:r>
              <a:rPr lang="cs-CZ" dirty="0"/>
              <a:t>. Na FF UK působil v letech 1945 – 1949. V této době přednášel antickou filosofii </a:t>
            </a:r>
            <a:r>
              <a:rPr lang="cs-CZ" b="1" dirty="0"/>
              <a:t>Přednášky z nejstarší řecké filosofie, Sokrates, Platón a Aristoteles.</a:t>
            </a:r>
            <a:r>
              <a:rPr lang="cs-CZ" dirty="0"/>
              <a:t> Vyšlo knižně až po roce 1989. Od roku 1950 působil ve VÚP Jana Amose Komenského. Komeniologická etapa tvorby je spjata především s analýzou Komenského filosofie výchovy (pojetí výchovy jako emendace – nápravy věcí lidských). Zasadil Komenského do širokého kontextu evropského myšlení (zkoumal jeho vztahy k Mikuláši </a:t>
            </a:r>
            <a:r>
              <a:rPr lang="cs-CZ" dirty="0" err="1"/>
              <a:t>Kusánskému</a:t>
            </a:r>
            <a:r>
              <a:rPr lang="cs-CZ" dirty="0"/>
              <a:t>, René Descartovi a Francisi Baconovi). V šedesátých letech se vrátil na FF UK a do AV ČR, avšak zanedlouho, v roce 1972 byl v rámci normalizace pensionován. Poté vznikaly jeho nejvýznamnější práce: </a:t>
            </a:r>
            <a:r>
              <a:rPr lang="cs-CZ" b="1" dirty="0"/>
              <a:t>Kacířské eseje o filosofii dějin, Evropa a doba proevropská </a:t>
            </a:r>
            <a:r>
              <a:rPr lang="cs-CZ" dirty="0"/>
              <a:t>ad. V roce 1977 se stal signatářem a prvním mluvčím Charty 77. </a:t>
            </a:r>
          </a:p>
          <a:p>
            <a:endParaRPr lang="cs-CZ" dirty="0"/>
          </a:p>
        </p:txBody>
      </p:sp>
    </p:spTree>
    <p:extLst>
      <p:ext uri="{BB962C8B-B14F-4D97-AF65-F5344CB8AC3E}">
        <p14:creationId xmlns:p14="http://schemas.microsoft.com/office/powerpoint/2010/main" val="3503363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89212" y="1367481"/>
            <a:ext cx="8915400" cy="4543741"/>
          </a:xfrm>
        </p:spPr>
        <p:txBody>
          <a:bodyPr>
            <a:normAutofit fontScale="92500" lnSpcReduction="10000"/>
          </a:bodyPr>
          <a:lstStyle/>
          <a:p>
            <a:r>
              <a:rPr lang="cs-CZ" b="1" dirty="0"/>
              <a:t>Výchova jako pohyb </a:t>
            </a:r>
            <a:endParaRPr lang="cs-CZ" dirty="0"/>
          </a:p>
          <a:p>
            <a:pPr marL="0" indent="0">
              <a:buNone/>
            </a:pPr>
            <a:r>
              <a:rPr lang="cs-CZ" b="1" dirty="0"/>
              <a:t> </a:t>
            </a:r>
            <a:endParaRPr lang="cs-CZ" dirty="0"/>
          </a:p>
          <a:p>
            <a:pPr lvl="0"/>
            <a:r>
              <a:rPr lang="cs-CZ" dirty="0"/>
              <a:t>Pro poznání výchovy je nutný sestup do základních (ontologických a antropologických) vrstev, v nichž by bylo možno uchopit podstatné rysy a předpoklady možnosti výchovy vůbec a to v celostních kontextech světa, společenství a ve vztahu člověka k sobě samému jakožto integrálnímu celku. </a:t>
            </a:r>
          </a:p>
          <a:p>
            <a:pPr lvl="0"/>
            <a:r>
              <a:rPr lang="cs-CZ" dirty="0"/>
              <a:t>Děje se to položením skeptických, pochybovačných otázek, </a:t>
            </a:r>
            <a:r>
              <a:rPr lang="cs-CZ" i="1" dirty="0"/>
              <a:t>„které nás pomalu dovedou tam, kde můžeme potom zarazit určité orientační body, vidět určitou cestu, kterou máme sledovat před sebou. Takové pochybovačné, skeptické otázky naskýtají se nám přímo v životě tam, kde nejenom uvažujeme v přijatých myšlenkových drahách prostě podle toho, čemu jsme se někde naučili, nýbrž vyskytují se tam, kde začínáme o věci samé přemýšlet.”</a:t>
            </a:r>
            <a:endParaRPr lang="cs-CZ" dirty="0"/>
          </a:p>
          <a:p>
            <a:pPr lvl="0"/>
            <a:r>
              <a:rPr lang="cs-CZ" dirty="0"/>
              <a:t>Filosofie a výchova jsou tedy otřesením každodenního provozu a zproblematizováním každodenní zkušenosti, </a:t>
            </a:r>
            <a:r>
              <a:rPr lang="cs-CZ" i="1" dirty="0"/>
              <a:t>„je to pohyb, jistý proces v nitru člověka, který v podstatě souvisí s odrazem od naivně přirozené a omezené každodennosti“.</a:t>
            </a:r>
            <a:endParaRPr lang="cs-CZ" dirty="0"/>
          </a:p>
          <a:p>
            <a:endParaRPr lang="cs-CZ" dirty="0"/>
          </a:p>
        </p:txBody>
      </p:sp>
    </p:spTree>
    <p:extLst>
      <p:ext uri="{BB962C8B-B14F-4D97-AF65-F5344CB8AC3E}">
        <p14:creationId xmlns:p14="http://schemas.microsoft.com/office/powerpoint/2010/main" val="3838772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89212" y="1449859"/>
            <a:ext cx="8915400" cy="3220995"/>
          </a:xfrm>
        </p:spPr>
        <p:txBody>
          <a:bodyPr/>
          <a:lstStyle/>
          <a:p>
            <a:r>
              <a:rPr lang="cs-CZ" b="1" dirty="0"/>
              <a:t>Pohyb myšlení</a:t>
            </a:r>
            <a:endParaRPr lang="cs-CZ" dirty="0"/>
          </a:p>
          <a:p>
            <a:pPr marL="0" indent="0">
              <a:buNone/>
            </a:pPr>
            <a:endParaRPr lang="cs-CZ" dirty="0"/>
          </a:p>
          <a:p>
            <a:pPr lvl="0"/>
            <a:r>
              <a:rPr lang="cs-CZ" dirty="0"/>
              <a:t>Hovoří-li zde o pohybu (výchovy, myšlení) nemá autor na mysli vnější vývoj a proměny objektivního charakteru spočívající v rychlosti předávaných a přenášených poznatků, jejich četnosti, spolehlivosti předání, zkrácení vzdáleností a úsporu času při transferu informací. Víme, že ačkoli jsme všechny tyto parametry naplnili, nedošlo k prohloubení lidských vztahů, nýbrž naopak k jejich zploštění a formalizování.</a:t>
            </a:r>
          </a:p>
          <a:p>
            <a:endParaRPr lang="cs-CZ" dirty="0"/>
          </a:p>
        </p:txBody>
      </p:sp>
    </p:spTree>
    <p:extLst>
      <p:ext uri="{BB962C8B-B14F-4D97-AF65-F5344CB8AC3E}">
        <p14:creationId xmlns:p14="http://schemas.microsoft.com/office/powerpoint/2010/main" val="4287387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034746" y="205946"/>
            <a:ext cx="9868930" cy="6474939"/>
          </a:xfrm>
        </p:spPr>
        <p:txBody>
          <a:bodyPr>
            <a:normAutofit fontScale="62500" lnSpcReduction="20000"/>
          </a:bodyPr>
          <a:lstStyle/>
          <a:p>
            <a:r>
              <a:rPr lang="cs-CZ" sz="1900" b="1" dirty="0"/>
              <a:t>Tradiční pojetí pohybu</a:t>
            </a:r>
            <a:endParaRPr lang="cs-CZ" sz="1900" dirty="0"/>
          </a:p>
          <a:p>
            <a:r>
              <a:rPr lang="cs-CZ" sz="1900" b="1" dirty="0"/>
              <a:t>(</a:t>
            </a:r>
            <a:r>
              <a:rPr lang="cs-CZ" sz="1900" b="1" dirty="0" err="1"/>
              <a:t>Aristotelés</a:t>
            </a:r>
            <a:r>
              <a:rPr lang="cs-CZ" sz="1900" b="1" dirty="0"/>
              <a:t>)</a:t>
            </a:r>
            <a:endParaRPr lang="cs-CZ" sz="1900" dirty="0"/>
          </a:p>
          <a:p>
            <a:r>
              <a:rPr lang="cs-CZ" sz="1900" b="1" dirty="0"/>
              <a:t> </a:t>
            </a:r>
            <a:r>
              <a:rPr lang="cs-CZ" sz="1900" dirty="0" smtClean="0"/>
              <a:t> </a:t>
            </a:r>
            <a:r>
              <a:rPr lang="cs-CZ" sz="1900" i="1" dirty="0" err="1"/>
              <a:t>motus</a:t>
            </a:r>
            <a:r>
              <a:rPr lang="cs-CZ" sz="1900" i="1" dirty="0"/>
              <a:t> </a:t>
            </a:r>
            <a:r>
              <a:rPr lang="cs-CZ" sz="1900" dirty="0"/>
              <a:t> označuje pohyb vnější, vnějšně popsatelný a vykazatelný souřadnicemi, jako pohyb v prostoru, přesun z místa na místo, od startu k cíli, </a:t>
            </a:r>
          </a:p>
          <a:p>
            <a:pPr lvl="0"/>
            <a:r>
              <a:rPr lang="cs-CZ" sz="1900" i="1" dirty="0" err="1"/>
              <a:t>kinésis</a:t>
            </a:r>
            <a:r>
              <a:rPr lang="cs-CZ" sz="1900" dirty="0"/>
              <a:t> označuje pohyb organismu  způsobený vnějšími vlivy, pohyb jako odpověď na ně, </a:t>
            </a:r>
          </a:p>
          <a:p>
            <a:pPr lvl="0"/>
            <a:r>
              <a:rPr lang="cs-CZ" sz="1900" i="1" dirty="0" err="1"/>
              <a:t>metabolé</a:t>
            </a:r>
            <a:r>
              <a:rPr lang="cs-CZ" sz="1900" i="1" dirty="0"/>
              <a:t>,</a:t>
            </a:r>
            <a:r>
              <a:rPr lang="cs-CZ" sz="1900" dirty="0"/>
              <a:t> označuje vnitřní proměnu a růst organismu (zvětšování a zmenšování), – o ty zde nejde – , </a:t>
            </a:r>
          </a:p>
          <a:p>
            <a:pPr lvl="0"/>
            <a:r>
              <a:rPr lang="cs-CZ" sz="1900" dirty="0"/>
              <a:t>nejdůležitějšími pohyby z námi zkoumaného hlediska jsou nepochybně </a:t>
            </a:r>
            <a:r>
              <a:rPr lang="cs-CZ" sz="1900" i="1" dirty="0"/>
              <a:t>vznik a zánik</a:t>
            </a:r>
            <a:r>
              <a:rPr lang="cs-CZ" sz="1900" dirty="0"/>
              <a:t> (genesis a </a:t>
            </a:r>
            <a:r>
              <a:rPr lang="cs-CZ" sz="1900" dirty="0" err="1"/>
              <a:t>fthórá</a:t>
            </a:r>
            <a:r>
              <a:rPr lang="cs-CZ" sz="1900" dirty="0"/>
              <a:t>) a</a:t>
            </a:r>
          </a:p>
          <a:p>
            <a:pPr lvl="0"/>
            <a:r>
              <a:rPr lang="cs-CZ" sz="1900" i="1" dirty="0"/>
              <a:t>možnost a skutečnost</a:t>
            </a:r>
            <a:r>
              <a:rPr lang="cs-CZ" sz="1900" dirty="0"/>
              <a:t> (</a:t>
            </a:r>
            <a:r>
              <a:rPr lang="cs-CZ" sz="1900" dirty="0" err="1"/>
              <a:t>dynamis</a:t>
            </a:r>
            <a:r>
              <a:rPr lang="cs-CZ" sz="1900" dirty="0"/>
              <a:t> a </a:t>
            </a:r>
            <a:r>
              <a:rPr lang="cs-CZ" sz="1900" dirty="0" err="1"/>
              <a:t>entelecheiá</a:t>
            </a:r>
            <a:r>
              <a:rPr lang="cs-CZ" sz="1900" dirty="0"/>
              <a:t>)</a:t>
            </a:r>
          </a:p>
          <a:p>
            <a:pPr lvl="0"/>
            <a:r>
              <a:rPr lang="cs-CZ" sz="1900" dirty="0"/>
              <a:t> jako samotné podoby bytí a pohyby </a:t>
            </a:r>
            <a:r>
              <a:rPr lang="cs-CZ" sz="1900" i="1" dirty="0"/>
              <a:t>přijímání a trpění </a:t>
            </a:r>
            <a:r>
              <a:rPr lang="cs-CZ" sz="1900" dirty="0"/>
              <a:t>(</a:t>
            </a:r>
            <a:r>
              <a:rPr lang="cs-CZ" sz="1900" dirty="0" err="1"/>
              <a:t>dynamis</a:t>
            </a:r>
            <a:r>
              <a:rPr lang="cs-CZ" sz="1900" dirty="0"/>
              <a:t> tu </a:t>
            </a:r>
            <a:r>
              <a:rPr lang="cs-CZ" sz="1900" dirty="0" err="1"/>
              <a:t>paschein</a:t>
            </a:r>
            <a:r>
              <a:rPr lang="cs-CZ" sz="1900" dirty="0"/>
              <a:t>) a pohyby </a:t>
            </a:r>
            <a:r>
              <a:rPr lang="cs-CZ" sz="1900" i="1" dirty="0"/>
              <a:t>způsobování a aktivního ovlivňování </a:t>
            </a:r>
            <a:r>
              <a:rPr lang="cs-CZ" sz="1900" dirty="0"/>
              <a:t>druhého (</a:t>
            </a:r>
            <a:r>
              <a:rPr lang="cs-CZ" sz="1900" dirty="0" err="1"/>
              <a:t>dynamis</a:t>
            </a:r>
            <a:r>
              <a:rPr lang="cs-CZ" sz="1900" dirty="0"/>
              <a:t> tu </a:t>
            </a:r>
            <a:r>
              <a:rPr lang="cs-CZ" sz="1900" dirty="0" err="1"/>
              <a:t>poiein</a:t>
            </a:r>
            <a:r>
              <a:rPr lang="cs-CZ" sz="1900" dirty="0"/>
              <a:t>),</a:t>
            </a:r>
          </a:p>
          <a:p>
            <a:pPr lvl="0"/>
            <a:r>
              <a:rPr lang="cs-CZ" sz="1900" dirty="0"/>
              <a:t> dále </a:t>
            </a:r>
            <a:r>
              <a:rPr lang="cs-CZ" sz="1900" i="1" dirty="0"/>
              <a:t>pohyby ke své vlastní podobě, ke své přirozenosti </a:t>
            </a:r>
            <a:r>
              <a:rPr lang="cs-CZ" sz="1900" dirty="0"/>
              <a:t>(</a:t>
            </a:r>
            <a:r>
              <a:rPr lang="cs-CZ" sz="1900" dirty="0" err="1"/>
              <a:t>telos</a:t>
            </a:r>
            <a:r>
              <a:rPr lang="cs-CZ" sz="1900" dirty="0"/>
              <a:t>). </a:t>
            </a:r>
          </a:p>
          <a:p>
            <a:pPr marL="0" indent="0">
              <a:buNone/>
            </a:pPr>
            <a:r>
              <a:rPr lang="cs-CZ" sz="1900" b="1" dirty="0"/>
              <a:t> </a:t>
            </a:r>
            <a:endParaRPr lang="cs-CZ" sz="1900" dirty="0"/>
          </a:p>
          <a:p>
            <a:r>
              <a:rPr lang="cs-CZ" sz="1900" b="1" dirty="0"/>
              <a:t>Výchova jako možnost vlastního rozvoje</a:t>
            </a:r>
            <a:endParaRPr lang="cs-CZ" sz="1900" dirty="0"/>
          </a:p>
          <a:p>
            <a:r>
              <a:rPr lang="cs-CZ" sz="1900" dirty="0"/>
              <a:t> </a:t>
            </a:r>
            <a:r>
              <a:rPr lang="cs-CZ" sz="1900" dirty="0" smtClean="0"/>
              <a:t>Výchova </a:t>
            </a:r>
            <a:r>
              <a:rPr lang="cs-CZ" sz="1900" dirty="0"/>
              <a:t>je </a:t>
            </a:r>
            <a:r>
              <a:rPr lang="cs-CZ" sz="1900" dirty="0" err="1"/>
              <a:t>dynamis</a:t>
            </a:r>
            <a:r>
              <a:rPr lang="cs-CZ" sz="1900" dirty="0"/>
              <a:t>, možnost vlastního rozvoje a proměny. </a:t>
            </a:r>
          </a:p>
          <a:p>
            <a:pPr lvl="0"/>
            <a:r>
              <a:rPr lang="cs-CZ" sz="1900" dirty="0"/>
              <a:t>Výchova je </a:t>
            </a:r>
            <a:r>
              <a:rPr lang="cs-CZ" sz="1900" dirty="0" err="1"/>
              <a:t>trpěním</a:t>
            </a:r>
            <a:r>
              <a:rPr lang="cs-CZ" sz="1900" dirty="0"/>
              <a:t> (přivádí člověka ke schopnosti odříkat se například bezprostředního užitku ve prospěch těch dlouhodobých) i</a:t>
            </a:r>
          </a:p>
          <a:p>
            <a:pPr lvl="0"/>
            <a:r>
              <a:rPr lang="cs-CZ" sz="1900" dirty="0"/>
              <a:t> způsobováním proměny (například otevíráním nových možností),</a:t>
            </a:r>
          </a:p>
          <a:p>
            <a:pPr lvl="0"/>
            <a:r>
              <a:rPr lang="cs-CZ" sz="1900" dirty="0"/>
              <a:t> výchova má smysl a směřuje k nějakému účelu (</a:t>
            </a:r>
            <a:r>
              <a:rPr lang="cs-CZ" sz="1900" dirty="0" err="1"/>
              <a:t>telos</a:t>
            </a:r>
            <a:r>
              <a:rPr lang="cs-CZ" sz="1900" dirty="0"/>
              <a:t>), </a:t>
            </a:r>
          </a:p>
          <a:p>
            <a:pPr lvl="0"/>
            <a:r>
              <a:rPr lang="cs-CZ" sz="1900" dirty="0"/>
              <a:t>ve výchově se aktualizují všechny skryté dispozice vychovávaných i vychovatelů. </a:t>
            </a:r>
            <a:r>
              <a:rPr lang="cs-CZ" sz="1900" i="1" dirty="0"/>
              <a:t>„V takové činnosti, pohybu vnitřním, se v člověku něco nového otvírá, v takové činnosti se člověk sám vniterně mění.“</a:t>
            </a:r>
            <a:r>
              <a:rPr lang="cs-CZ" sz="1900" dirty="0"/>
              <a:t> </a:t>
            </a:r>
          </a:p>
          <a:p>
            <a:pPr lvl="0"/>
            <a:r>
              <a:rPr lang="cs-CZ" sz="1900" dirty="0"/>
              <a:t>Výchova by měla člověka zasáhnout v jeho nitru („autonomní centrum“) a v jeho celkovosti (to je život ve společenství a bytí na světě). </a:t>
            </a:r>
          </a:p>
          <a:p>
            <a:pPr lvl="0"/>
            <a:r>
              <a:rPr lang="cs-CZ" sz="1900" dirty="0"/>
              <a:t>Jak říká Patočka: </a:t>
            </a:r>
            <a:r>
              <a:rPr lang="cs-CZ" sz="1900" i="1" dirty="0"/>
              <a:t>„ ….žák nemá se ve škole jenom naučit jistým prostředkům k určitým cílům, nýbrž má se naučit </a:t>
            </a:r>
            <a:r>
              <a:rPr lang="cs-CZ" sz="1900" b="1" i="1" dirty="0"/>
              <a:t>něco vyššího chtít.</a:t>
            </a:r>
            <a:r>
              <a:rPr lang="cs-CZ" sz="1900" i="1" dirty="0"/>
              <a:t>”</a:t>
            </a:r>
            <a:endParaRPr lang="cs-CZ" sz="1900" dirty="0"/>
          </a:p>
          <a:p>
            <a:pPr lvl="0"/>
            <a:r>
              <a:rPr lang="cs-CZ" sz="1900" dirty="0"/>
              <a:t> Tento základní prožitek „něco vyššího chtít“ je založen na porozumění lidských možností (aristotelské </a:t>
            </a:r>
            <a:r>
              <a:rPr lang="cs-CZ" sz="1900" dirty="0" err="1"/>
              <a:t>dynamis</a:t>
            </a:r>
            <a:r>
              <a:rPr lang="cs-CZ" sz="1900" dirty="0"/>
              <a:t>. </a:t>
            </a:r>
            <a:r>
              <a:rPr lang="cs-CZ" sz="1900" dirty="0" err="1"/>
              <a:t>energeia</a:t>
            </a:r>
            <a:r>
              <a:rPr lang="cs-CZ" sz="1900" dirty="0"/>
              <a:t>) v kontextu celku světa.</a:t>
            </a:r>
          </a:p>
          <a:p>
            <a:pPr marL="0" indent="0">
              <a:buNone/>
            </a:pPr>
            <a:r>
              <a:rPr lang="cs-CZ" b="1" dirty="0"/>
              <a:t> </a:t>
            </a:r>
            <a:endParaRPr lang="cs-CZ" dirty="0"/>
          </a:p>
          <a:p>
            <a:endParaRPr lang="cs-CZ" dirty="0"/>
          </a:p>
        </p:txBody>
      </p:sp>
    </p:spTree>
    <p:extLst>
      <p:ext uri="{BB962C8B-B14F-4D97-AF65-F5344CB8AC3E}">
        <p14:creationId xmlns:p14="http://schemas.microsoft.com/office/powerpoint/2010/main" val="3119525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85000" lnSpcReduction="10000"/>
          </a:bodyPr>
          <a:lstStyle/>
          <a:p>
            <a:r>
              <a:rPr lang="cs-CZ" b="1" dirty="0"/>
              <a:t>Výchova jako agon</a:t>
            </a:r>
            <a:endParaRPr lang="cs-CZ" dirty="0"/>
          </a:p>
          <a:p>
            <a:pPr marL="0" indent="0">
              <a:buNone/>
            </a:pPr>
            <a:r>
              <a:rPr lang="cs-CZ" b="1" dirty="0"/>
              <a:t> </a:t>
            </a:r>
            <a:endParaRPr lang="cs-CZ" dirty="0"/>
          </a:p>
          <a:p>
            <a:pPr lvl="0"/>
            <a:r>
              <a:rPr lang="cs-CZ" dirty="0"/>
              <a:t>výchova jako </a:t>
            </a:r>
            <a:r>
              <a:rPr lang="cs-CZ" i="1" dirty="0"/>
              <a:t>zápas</a:t>
            </a:r>
            <a:r>
              <a:rPr lang="cs-CZ" b="1" dirty="0"/>
              <a:t>,</a:t>
            </a:r>
            <a:r>
              <a:rPr lang="cs-CZ" dirty="0"/>
              <a:t> který se odehrává ve výchovné situaci</a:t>
            </a:r>
            <a:r>
              <a:rPr lang="cs-CZ" i="1" dirty="0"/>
              <a:t>. „Výsledkem tohoto zápasu má být nikoli vítězství jednoho  nebo vítězství druhého, nýbrž určitý kompromis, který lze považovat koneckonců spíše za vítězství vychovancovo, nikoli toliko za vítězství vychovatelovo... Účelu vychovatelova je dosaženo je dosaženo teprve tenkráte (ovšem v individuálním smyslu). Když se podaří na základě vychovancových schopností v drahách určených vychovatelem vybudovat vlastní vychovancův život originální.“ </a:t>
            </a:r>
            <a:endParaRPr lang="cs-CZ" dirty="0"/>
          </a:p>
          <a:p>
            <a:pPr lvl="0"/>
            <a:r>
              <a:rPr lang="cs-CZ" dirty="0"/>
              <a:t>Učitel žákovi: </a:t>
            </a:r>
            <a:r>
              <a:rPr lang="cs-CZ" i="1" dirty="0"/>
              <a:t>„Přijde mi v cestu žák můj, rival, chci přinutit jej, aby zvítězil</a:t>
            </a:r>
            <a:r>
              <a:rPr lang="cs-CZ" dirty="0"/>
              <a:t>.“ Toto učitelovo motto zavazuje učitele k tomu, aby podporoval žáka v jeho samostatnosti, v jeho vlastních možnostech a nejlepší je, když žák není pouhým epigonem, nýbrž je lepší a jiný než jeho učitel, aby teprve tehdy se mohl z učedníka stát partnerem a skutečným pokračovatelem. </a:t>
            </a:r>
          </a:p>
          <a:p>
            <a:pPr lvl="0"/>
            <a:r>
              <a:rPr lang="cs-CZ" i="1" dirty="0"/>
              <a:t>„Vítězit uč se, žáku můj, byť na mně, vždyť to i má čest.“</a:t>
            </a:r>
            <a:r>
              <a:rPr lang="cs-CZ" dirty="0"/>
              <a:t> Zní zde. Učitel je proto, aby byl překonán.</a:t>
            </a:r>
          </a:p>
          <a:p>
            <a:endParaRPr lang="cs-CZ" dirty="0"/>
          </a:p>
        </p:txBody>
      </p:sp>
    </p:spTree>
    <p:extLst>
      <p:ext uri="{BB962C8B-B14F-4D97-AF65-F5344CB8AC3E}">
        <p14:creationId xmlns:p14="http://schemas.microsoft.com/office/powerpoint/2010/main" val="1137394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89212" y="494271"/>
            <a:ext cx="8915400" cy="5416952"/>
          </a:xfrm>
        </p:spPr>
        <p:txBody>
          <a:bodyPr>
            <a:normAutofit fontScale="85000" lnSpcReduction="20000"/>
          </a:bodyPr>
          <a:lstStyle/>
          <a:p>
            <a:r>
              <a:rPr lang="cs-CZ" b="1" dirty="0"/>
              <a:t>Výchova v konceptu přirozeného světa</a:t>
            </a:r>
            <a:endParaRPr lang="cs-CZ" dirty="0"/>
          </a:p>
          <a:p>
            <a:r>
              <a:rPr lang="cs-CZ" b="1" dirty="0"/>
              <a:t> </a:t>
            </a:r>
            <a:r>
              <a:rPr lang="cs-CZ" dirty="0" smtClean="0"/>
              <a:t>Poslední </a:t>
            </a:r>
            <a:r>
              <a:rPr lang="cs-CZ" dirty="0"/>
              <a:t>koncept výchovy jako životního pohybu je obsažen v Patočkových zralých pracích, v </a:t>
            </a:r>
            <a:r>
              <a:rPr lang="cs-CZ" b="1" dirty="0"/>
              <a:t>Doslovu autora k Přirozený svět jako filosofický problém po 33 letech</a:t>
            </a:r>
            <a:r>
              <a:rPr lang="cs-CZ" dirty="0"/>
              <a:t> a v </a:t>
            </a:r>
            <a:r>
              <a:rPr lang="cs-CZ" b="1" dirty="0"/>
              <a:t>Kacířských esejích o filosofii dějin.</a:t>
            </a:r>
            <a:endParaRPr lang="cs-CZ" dirty="0"/>
          </a:p>
          <a:p>
            <a:r>
              <a:rPr lang="cs-CZ" b="1" dirty="0"/>
              <a:t> </a:t>
            </a:r>
            <a:r>
              <a:rPr lang="cs-CZ" dirty="0" smtClean="0"/>
              <a:t>Přirozený </a:t>
            </a:r>
            <a:r>
              <a:rPr lang="cs-CZ" dirty="0"/>
              <a:t>svět (</a:t>
            </a:r>
            <a:r>
              <a:rPr lang="cs-CZ" dirty="0" err="1"/>
              <a:t>Husserlův</a:t>
            </a:r>
            <a:r>
              <a:rPr lang="cs-CZ" dirty="0"/>
              <a:t> </a:t>
            </a:r>
            <a:r>
              <a:rPr lang="cs-CZ" dirty="0" err="1"/>
              <a:t>Lebenswelt</a:t>
            </a:r>
            <a:r>
              <a:rPr lang="cs-CZ" dirty="0"/>
              <a:t>) není žádnou objektivní daností, je, jak říká Patočka korelátem smyslu, korelátem života na světě, ve smyslu srozumitelné souvislosti. Je horizontem, pozadím, na němž teprve mohou vyvstávat fenomény, je kontextem, v němž věcem rozumíme. To je přirozený svět. </a:t>
            </a:r>
          </a:p>
          <a:p>
            <a:pPr lvl="0"/>
            <a:r>
              <a:rPr lang="cs-CZ" dirty="0"/>
              <a:t>V něm vyvstává lidská existence v konkrétnosti svých časových (anticipace, prezentace a retence) a prostorových určení (blízkosti a vzdálenosti). Existence sama je pohybem, v němž se uskutečňují tři základní možnosti člověka. (Jde o pohyby nikoli partikulární, ale </a:t>
            </a:r>
            <a:r>
              <a:rPr lang="cs-CZ" dirty="0" err="1"/>
              <a:t>celostné</a:t>
            </a:r>
            <a:r>
              <a:rPr lang="cs-CZ" dirty="0"/>
              <a:t>, o pohyby existence). </a:t>
            </a:r>
          </a:p>
          <a:p>
            <a:pPr marL="0" indent="0">
              <a:buNone/>
            </a:pPr>
            <a:endParaRPr lang="cs-CZ" dirty="0"/>
          </a:p>
          <a:p>
            <a:r>
              <a:rPr lang="cs-CZ" b="1" dirty="0" err="1"/>
              <a:t>Celostné</a:t>
            </a:r>
            <a:r>
              <a:rPr lang="cs-CZ" b="1" dirty="0"/>
              <a:t> pohyby existence</a:t>
            </a:r>
            <a:endParaRPr lang="cs-CZ" dirty="0"/>
          </a:p>
          <a:p>
            <a:r>
              <a:rPr lang="cs-CZ" b="1" dirty="0"/>
              <a:t> </a:t>
            </a:r>
            <a:r>
              <a:rPr lang="cs-CZ" dirty="0" smtClean="0"/>
              <a:t>První </a:t>
            </a:r>
            <a:r>
              <a:rPr lang="cs-CZ" dirty="0"/>
              <a:t>označuje Patočka jako pohyb zakotvení, zakořenění nebo také akceptace – přijetí. </a:t>
            </a:r>
          </a:p>
          <a:p>
            <a:pPr lvl="0"/>
            <a:r>
              <a:rPr lang="cs-CZ" dirty="0"/>
              <a:t>Druhý je pohyb sebeprosazení, jinak také práce a boje</a:t>
            </a:r>
          </a:p>
          <a:p>
            <a:pPr lvl="0"/>
            <a:r>
              <a:rPr lang="cs-CZ" dirty="0"/>
              <a:t>Třetí je pohyb k pravdě nebo v pravdě, jinak řečeno pohyb </a:t>
            </a:r>
            <a:r>
              <a:rPr lang="cs-CZ" dirty="0" err="1"/>
              <a:t>transcedence</a:t>
            </a:r>
            <a:r>
              <a:rPr lang="cs-CZ" dirty="0"/>
              <a:t>. </a:t>
            </a:r>
          </a:p>
          <a:p>
            <a:r>
              <a:rPr lang="cs-CZ" dirty="0"/>
              <a:t> </a:t>
            </a:r>
            <a:r>
              <a:rPr lang="cs-CZ" dirty="0" err="1" smtClean="0"/>
              <a:t>Celostné</a:t>
            </a:r>
            <a:r>
              <a:rPr lang="cs-CZ" dirty="0" smtClean="0"/>
              <a:t> </a:t>
            </a:r>
            <a:r>
              <a:rPr lang="cs-CZ" dirty="0"/>
              <a:t>pohyby jsou vlastně vztahem nebo pohybem vůči tzv. referentům, nehybným oporám, jež pohyb umožňují, zakládají a orientují. Referentem prvního pohybu zakotvení je domov, referentem druhého pohybu sebeprosazení je země a referentem třetího pohybu transcendence je pravda sama. </a:t>
            </a:r>
          </a:p>
          <a:p>
            <a:pPr marL="0" indent="0">
              <a:buNone/>
            </a:pPr>
            <a:r>
              <a:rPr lang="cs-CZ" dirty="0"/>
              <a:t> </a:t>
            </a:r>
          </a:p>
          <a:p>
            <a:endParaRPr lang="cs-CZ" dirty="0"/>
          </a:p>
        </p:txBody>
      </p:sp>
    </p:spTree>
    <p:extLst>
      <p:ext uri="{BB962C8B-B14F-4D97-AF65-F5344CB8AC3E}">
        <p14:creationId xmlns:p14="http://schemas.microsoft.com/office/powerpoint/2010/main" val="1241161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89212" y="955589"/>
            <a:ext cx="8915400" cy="4955633"/>
          </a:xfrm>
        </p:spPr>
        <p:txBody>
          <a:bodyPr>
            <a:normAutofit/>
          </a:bodyPr>
          <a:lstStyle/>
          <a:p>
            <a:r>
              <a:rPr lang="cs-CZ" b="1" dirty="0"/>
              <a:t>Domov jako centrum přirozeného světa</a:t>
            </a:r>
            <a:endParaRPr lang="cs-CZ" dirty="0"/>
          </a:p>
          <a:p>
            <a:r>
              <a:rPr lang="cs-CZ" b="1" dirty="0"/>
              <a:t> </a:t>
            </a:r>
            <a:r>
              <a:rPr lang="cs-CZ" dirty="0" smtClean="0"/>
              <a:t>Dán </a:t>
            </a:r>
            <a:r>
              <a:rPr lang="cs-CZ" dirty="0"/>
              <a:t>rozdílem centra a pohybu, rozdíl mezi domovem a cizotou, mezi nenápadností domova a cizokrajností dálavy</a:t>
            </a:r>
          </a:p>
          <a:p>
            <a:pPr lvl="0"/>
            <a:r>
              <a:rPr lang="cs-CZ" dirty="0"/>
              <a:t>Rozdíl je artikulován nejen prostorem, ale i časem. K domovu patří pravidelný chod života: v čase k odpočinku a k práci, k občerstvení a spánku, k zábavě a zaměstnání, k jídlu a milování. Blízkost není jen prostorová, nýbrž i časová, je něčím jako čtvrtou dimenzí času. Třemi prvními jsou minulost, přítomnost a budoucnost. </a:t>
            </a:r>
          </a:p>
          <a:p>
            <a:pPr lvl="0"/>
            <a:r>
              <a:rPr lang="cs-CZ" dirty="0"/>
              <a:t>Setkává se zde mládí a stáří, dětství a dospělost. Domov je místem setkání generací. Domov je též setkáním muže a ženy. Muž přináší a žena uchovává, je zde přítomna expandující budoucnost i opatrovaná minulost, Jen tato komplementarita se stmeluje v přítomnost jako </a:t>
            </a:r>
            <a:r>
              <a:rPr lang="cs-CZ" dirty="0" err="1"/>
              <a:t>sou</a:t>
            </a:r>
            <a:r>
              <a:rPr lang="cs-CZ" dirty="0"/>
              <a:t>-časnost, shromažďuje a vytváří onu čtvrtou dimenzi – blízkost, důvěrnost, jednotu jinak odděleného. Jen tato komplementarita vytváří domov. </a:t>
            </a:r>
          </a:p>
          <a:p>
            <a:pPr marL="0" indent="0">
              <a:buNone/>
            </a:pPr>
            <a:endParaRPr lang="cs-CZ" dirty="0"/>
          </a:p>
          <a:p>
            <a:endParaRPr lang="cs-CZ" dirty="0"/>
          </a:p>
        </p:txBody>
      </p:sp>
    </p:spTree>
    <p:extLst>
      <p:ext uri="{BB962C8B-B14F-4D97-AF65-F5344CB8AC3E}">
        <p14:creationId xmlns:p14="http://schemas.microsoft.com/office/powerpoint/2010/main" val="4226057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89212" y="683741"/>
            <a:ext cx="8915400" cy="5227481"/>
          </a:xfrm>
        </p:spPr>
        <p:txBody>
          <a:bodyPr>
            <a:normAutofit fontScale="92500" lnSpcReduction="10000"/>
          </a:bodyPr>
          <a:lstStyle/>
          <a:p>
            <a:r>
              <a:rPr lang="cs-CZ" b="1" dirty="0"/>
              <a:t>Význam domova pro bytí člověka</a:t>
            </a:r>
            <a:endParaRPr lang="cs-CZ" dirty="0"/>
          </a:p>
          <a:p>
            <a:pPr lvl="0"/>
            <a:r>
              <a:rPr lang="cs-CZ" dirty="0"/>
              <a:t>Domov je to místo na světě, do něhož jsme přijati.</a:t>
            </a:r>
          </a:p>
          <a:p>
            <a:pPr lvl="0"/>
            <a:r>
              <a:rPr lang="cs-CZ" dirty="0"/>
              <a:t>Domov je středem přirozeného světa, je to místo, kde jsme nejvíce sami sebou. </a:t>
            </a:r>
          </a:p>
          <a:p>
            <a:pPr lvl="0"/>
            <a:r>
              <a:rPr lang="cs-CZ" dirty="0"/>
              <a:t>Domov je rozšířený organismus, je naším prodlouženým tělem. </a:t>
            </a:r>
          </a:p>
          <a:p>
            <a:pPr lvl="0"/>
            <a:r>
              <a:rPr lang="cs-CZ" dirty="0"/>
              <a:t>Prožitek domova nás provází po celý život, v něm se pohybujeme jakoby bezděčně, poslepu.</a:t>
            </a:r>
          </a:p>
          <a:p>
            <a:pPr lvl="0"/>
            <a:r>
              <a:rPr lang="cs-CZ" dirty="0"/>
              <a:t>Prostor domova je tím, co otevírá prostory širší, je místem setkání generací, povolání, přátel, známých, sousedů. </a:t>
            </a:r>
          </a:p>
          <a:p>
            <a:pPr lvl="0"/>
            <a:r>
              <a:rPr lang="cs-CZ" dirty="0"/>
              <a:t>Domov je horizont v tom smyslu, že člověku určitým způsobem otevírá svět,</a:t>
            </a:r>
          </a:p>
          <a:p>
            <a:pPr lvl="0"/>
            <a:r>
              <a:rPr lang="cs-CZ" dirty="0"/>
              <a:t>Je úhlem pohledu, z něhož světu rozumíme a nějak se k němu chováme. </a:t>
            </a:r>
          </a:p>
          <a:p>
            <a:pPr lvl="0"/>
            <a:r>
              <a:rPr lang="cs-CZ" dirty="0"/>
              <a:t>Domov je místem intimity a útočištěm, z něhož se nám otevírá svět. </a:t>
            </a:r>
          </a:p>
          <a:p>
            <a:pPr lvl="0"/>
            <a:r>
              <a:rPr lang="cs-CZ" dirty="0"/>
              <a:t>Člověk je bytostí dálek a proto potřebuje domov. </a:t>
            </a:r>
          </a:p>
          <a:p>
            <a:pPr lvl="0"/>
            <a:r>
              <a:rPr lang="cs-CZ" dirty="0"/>
              <a:t>Bez domova je člověk rozptýlenou bytostí, v tomto smyslu je domov „</a:t>
            </a:r>
            <a:r>
              <a:rPr lang="cs-CZ" dirty="0" err="1"/>
              <a:t>stabilitas</a:t>
            </a:r>
            <a:r>
              <a:rPr lang="cs-CZ" dirty="0"/>
              <a:t> loci“. </a:t>
            </a:r>
          </a:p>
          <a:p>
            <a:pPr marL="0" indent="0">
              <a:buNone/>
            </a:pPr>
            <a:r>
              <a:rPr lang="cs-CZ" dirty="0"/>
              <a:t> </a:t>
            </a:r>
          </a:p>
          <a:p>
            <a:endParaRPr lang="cs-CZ" dirty="0"/>
          </a:p>
        </p:txBody>
      </p:sp>
    </p:spTree>
    <p:extLst>
      <p:ext uri="{BB962C8B-B14F-4D97-AF65-F5344CB8AC3E}">
        <p14:creationId xmlns:p14="http://schemas.microsoft.com/office/powerpoint/2010/main" val="1513589074"/>
      </p:ext>
    </p:extLst>
  </p:cSld>
  <p:clrMapOvr>
    <a:masterClrMapping/>
  </p:clrMapOvr>
</p:sld>
</file>

<file path=ppt/theme/theme1.xml><?xml version="1.0" encoding="utf-8"?>
<a:theme xmlns:a="http://schemas.openxmlformats.org/drawingml/2006/main" name="Stébl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TotalTime>
  <Words>171</Words>
  <Application>Microsoft Office PowerPoint</Application>
  <PresentationFormat>Širokoúhlá obrazovka</PresentationFormat>
  <Paragraphs>66</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Century Gothic</vt:lpstr>
      <vt:lpstr>Wingdings 3</vt:lpstr>
      <vt:lpstr>Stébla</vt:lpstr>
      <vt:lpstr>Přednáška 3.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3. </dc:title>
  <dc:creator>Filip Hlaváček</dc:creator>
  <cp:lastModifiedBy>Filip Hlaváček</cp:lastModifiedBy>
  <cp:revision>1</cp:revision>
  <dcterms:created xsi:type="dcterms:W3CDTF">2018-04-23T16:56:40Z</dcterms:created>
  <dcterms:modified xsi:type="dcterms:W3CDTF">2018-04-23T17:05:13Z</dcterms:modified>
</cp:coreProperties>
</file>