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63" r:id="rId5"/>
    <p:sldId id="278" r:id="rId6"/>
    <p:sldId id="264" r:id="rId7"/>
    <p:sldId id="265" r:id="rId8"/>
    <p:sldId id="279" r:id="rId9"/>
    <p:sldId id="262" r:id="rId10"/>
    <p:sldId id="267" r:id="rId11"/>
    <p:sldId id="274" r:id="rId12"/>
    <p:sldId id="268" r:id="rId13"/>
    <p:sldId id="261" r:id="rId14"/>
    <p:sldId id="269" r:id="rId15"/>
    <p:sldId id="258" r:id="rId16"/>
    <p:sldId id="259" r:id="rId17"/>
    <p:sldId id="260" r:id="rId18"/>
    <p:sldId id="270" r:id="rId19"/>
    <p:sldId id="271" r:id="rId20"/>
    <p:sldId id="272" r:id="rId21"/>
    <p:sldId id="277" r:id="rId22"/>
    <p:sldId id="275" r:id="rId23"/>
    <p:sldId id="276" r:id="rId24"/>
    <p:sldId id="273" r:id="rId2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0084" autoAdjust="0"/>
  </p:normalViewPr>
  <p:slideViewPr>
    <p:cSldViewPr snapToGrid="0">
      <p:cViewPr varScale="1">
        <p:scale>
          <a:sx n="77" d="100"/>
          <a:sy n="77" d="100"/>
        </p:scale>
        <p:origin x="1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8F101-8DC6-4574-8F7D-595D2438BB08}" type="datetimeFigureOut">
              <a:rPr lang="cs-CZ" smtClean="0"/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967000-4E0D-4FAA-B129-617F6DF6E2BD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5BCD8-C322-4C48-9D65-58ED09FC7FD2}" type="slidenum">
              <a:rPr lang="cs-CZ" smtClean="0"/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baseline="0" dirty="0"/>
              <a:t>Terminologie</a:t>
            </a:r>
            <a:endParaRPr lang="cs-CZ" baseline="0" dirty="0"/>
          </a:p>
          <a:p>
            <a:r>
              <a:rPr lang="en-GB" baseline="0" dirty="0"/>
              <a:t>h</a:t>
            </a:r>
            <a:r>
              <a:rPr lang="cs-CZ" baseline="0" dirty="0" err="1"/>
              <a:t>oofdzin</a:t>
            </a:r>
            <a:r>
              <a:rPr lang="cs-CZ" baseline="0" dirty="0"/>
              <a:t>= </a:t>
            </a:r>
            <a:r>
              <a:rPr lang="cs-CZ" baseline="0" dirty="0" err="1"/>
              <a:t>zelfstandige</a:t>
            </a:r>
            <a:r>
              <a:rPr lang="cs-CZ" baseline="0" dirty="0"/>
              <a:t> </a:t>
            </a:r>
            <a:r>
              <a:rPr lang="cs-CZ" baseline="0" dirty="0" err="1"/>
              <a:t>zin</a:t>
            </a:r>
            <a:r>
              <a:rPr lang="cs-CZ" baseline="0" dirty="0"/>
              <a:t> </a:t>
            </a:r>
            <a:r>
              <a:rPr lang="en-GB" baseline="0" dirty="0"/>
              <a:t>(</a:t>
            </a:r>
            <a:r>
              <a:rPr lang="en-GB" baseline="0" dirty="0" err="1"/>
              <a:t>een</a:t>
            </a:r>
            <a:r>
              <a:rPr lang="en-GB" baseline="0" dirty="0"/>
              <a:t> zin </a:t>
            </a:r>
            <a:r>
              <a:rPr lang="en-GB" baseline="0" dirty="0" err="1"/>
              <a:t>inclusief</a:t>
            </a:r>
            <a:r>
              <a:rPr lang="en-GB" baseline="0" dirty="0"/>
              <a:t> </a:t>
            </a:r>
            <a:r>
              <a:rPr lang="en-GB" baseline="0" dirty="0" err="1"/>
              <a:t>alle</a:t>
            </a:r>
            <a:r>
              <a:rPr lang="en-GB" baseline="0" dirty="0"/>
              <a:t> </a:t>
            </a:r>
            <a:r>
              <a:rPr lang="en-GB" baseline="0" dirty="0" err="1"/>
              <a:t>afhankelijke</a:t>
            </a:r>
            <a:r>
              <a:rPr lang="en-GB" baseline="0" dirty="0"/>
              <a:t> </a:t>
            </a:r>
            <a:r>
              <a:rPr lang="en-GB" baseline="0" dirty="0" err="1"/>
              <a:t>bijzinnen</a:t>
            </a:r>
            <a:r>
              <a:rPr lang="en-GB" baseline="0" dirty="0"/>
              <a:t>)</a:t>
            </a:r>
            <a:endParaRPr lang="cs-CZ" baseline="0" dirty="0"/>
          </a:p>
          <a:p>
            <a:r>
              <a:rPr lang="en-GB" baseline="0" dirty="0"/>
              <a:t>b</a:t>
            </a:r>
            <a:r>
              <a:rPr lang="cs-CZ" baseline="0" dirty="0" err="1"/>
              <a:t>ijzin</a:t>
            </a:r>
            <a:r>
              <a:rPr lang="cs-CZ" baseline="0" dirty="0"/>
              <a:t> = </a:t>
            </a:r>
            <a:r>
              <a:rPr lang="cs-CZ" baseline="0" dirty="0" err="1"/>
              <a:t>ondergeschikte</a:t>
            </a:r>
            <a:r>
              <a:rPr lang="cs-CZ" baseline="0" dirty="0"/>
              <a:t> </a:t>
            </a:r>
            <a:r>
              <a:rPr lang="cs-CZ" baseline="0" dirty="0" err="1"/>
              <a:t>zin</a:t>
            </a:r>
            <a:r>
              <a:rPr lang="cs-CZ" baseline="0" dirty="0"/>
              <a:t> = </a:t>
            </a:r>
            <a:r>
              <a:rPr lang="cs-CZ" baseline="0" dirty="0" err="1"/>
              <a:t>afhankelijke</a:t>
            </a:r>
            <a:r>
              <a:rPr lang="cs-CZ" baseline="0" dirty="0"/>
              <a:t> </a:t>
            </a:r>
            <a:r>
              <a:rPr lang="cs-CZ" baseline="0" dirty="0" err="1"/>
              <a:t>zin</a:t>
            </a:r>
            <a:endParaRPr lang="cs-CZ" baseline="0" dirty="0"/>
          </a:p>
          <a:p>
            <a:r>
              <a:rPr lang="cs-CZ" baseline="0" dirty="0" err="1"/>
              <a:t>rompzin</a:t>
            </a:r>
            <a:r>
              <a:rPr lang="cs-CZ" baseline="0" dirty="0"/>
              <a:t> = </a:t>
            </a:r>
            <a:r>
              <a:rPr lang="cs-CZ" baseline="0" dirty="0" err="1"/>
              <a:t>hoofdzin</a:t>
            </a:r>
            <a:r>
              <a:rPr lang="cs-CZ" baseline="0" dirty="0"/>
              <a:t> </a:t>
            </a:r>
            <a:r>
              <a:rPr lang="cs-CZ" baseline="0" dirty="0" err="1"/>
              <a:t>zonder</a:t>
            </a:r>
            <a:r>
              <a:rPr lang="cs-CZ" baseline="0" dirty="0"/>
              <a:t> </a:t>
            </a:r>
            <a:r>
              <a:rPr lang="cs-CZ" baseline="0" dirty="0" err="1"/>
              <a:t>bijzinnen</a:t>
            </a:r>
            <a:r>
              <a:rPr lang="cs-CZ" baseline="0" dirty="0"/>
              <a:t> (</a:t>
            </a:r>
            <a:r>
              <a:rPr lang="cs-CZ" baseline="0" dirty="0" err="1"/>
              <a:t>wat</a:t>
            </a:r>
            <a:r>
              <a:rPr lang="cs-CZ" baseline="0" dirty="0"/>
              <a:t> </a:t>
            </a:r>
            <a:r>
              <a:rPr lang="cs-CZ" baseline="0" dirty="0" err="1"/>
              <a:t>er</a:t>
            </a:r>
            <a:r>
              <a:rPr lang="cs-CZ" baseline="0" dirty="0"/>
              <a:t> </a:t>
            </a:r>
            <a:r>
              <a:rPr lang="cs-CZ" baseline="0" dirty="0" err="1"/>
              <a:t>overblijft</a:t>
            </a:r>
            <a:r>
              <a:rPr lang="cs-CZ" baseline="0" dirty="0"/>
              <a:t>) </a:t>
            </a:r>
            <a:endParaRPr lang="en-GB" baseline="0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NEVENSCHIKKING</a:t>
            </a:r>
            <a:endParaRPr lang="cs-CZ" dirty="0"/>
          </a:p>
          <a:p>
            <a:r>
              <a:rPr lang="nl-NL" dirty="0"/>
              <a:t>In het algemeen verbinden nevenschikkende voegwoorden syntactisch gelijksoortige taalelementen</a:t>
            </a:r>
            <a:r>
              <a:rPr lang="cs-CZ" baseline="0" dirty="0"/>
              <a:t> = </a:t>
            </a:r>
            <a:r>
              <a:rPr lang="cs-CZ" dirty="0" err="1"/>
              <a:t>zinnen</a:t>
            </a:r>
            <a:r>
              <a:rPr lang="cs-CZ" dirty="0"/>
              <a:t>, </a:t>
            </a:r>
            <a:r>
              <a:rPr lang="cs-CZ" dirty="0" err="1"/>
              <a:t>constituenten</a:t>
            </a:r>
            <a:r>
              <a:rPr lang="cs-CZ" dirty="0"/>
              <a:t> en </a:t>
            </a:r>
            <a:r>
              <a:rPr lang="cs-CZ" dirty="0" err="1"/>
              <a:t>woorddelen</a:t>
            </a:r>
            <a:endParaRPr lang="en-GB" dirty="0"/>
          </a:p>
          <a:p>
            <a:r>
              <a:rPr lang="en-GB" dirty="0"/>
              <a:t>ONDERSCHIKKING</a:t>
            </a:r>
            <a:r>
              <a:rPr lang="en-GB" baseline="0" dirty="0"/>
              <a:t> – </a:t>
            </a:r>
            <a:r>
              <a:rPr lang="en-GB" baseline="0" dirty="0" err="1"/>
              <a:t>verbindt</a:t>
            </a:r>
            <a:r>
              <a:rPr lang="en-GB" baseline="0" dirty="0"/>
              <a:t> </a:t>
            </a:r>
            <a:r>
              <a:rPr lang="en-GB" baseline="0" dirty="0" err="1"/>
              <a:t>afhankelijke</a:t>
            </a:r>
            <a:r>
              <a:rPr lang="en-GB" baseline="0" dirty="0"/>
              <a:t> </a:t>
            </a:r>
            <a:r>
              <a:rPr lang="en-GB" baseline="0" dirty="0" err="1"/>
              <a:t>zinsdelen</a:t>
            </a:r>
            <a:r>
              <a:rPr lang="en-GB" baseline="0" dirty="0"/>
              <a:t> (</a:t>
            </a:r>
            <a:r>
              <a:rPr lang="en-GB" baseline="0" dirty="0" err="1"/>
              <a:t>woordgroepen</a:t>
            </a:r>
            <a:r>
              <a:rPr lang="en-GB" baseline="0" dirty="0"/>
              <a:t>, </a:t>
            </a:r>
            <a:r>
              <a:rPr lang="en-GB" baseline="0" dirty="0" err="1"/>
              <a:t>bijzinnen</a:t>
            </a:r>
            <a:r>
              <a:rPr lang="en-GB" baseline="0" dirty="0"/>
              <a:t>)</a:t>
            </a:r>
            <a:endParaRPr lang="nl-NL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04826-C51F-4CAF-B72A-7B69A02F8E7A}" type="slidenum">
              <a:rPr lang="cs-CZ" smtClean="0"/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Úkol: na </a:t>
            </a:r>
            <a:r>
              <a:rPr lang="en-GB" dirty="0"/>
              <a:t>10</a:t>
            </a:r>
            <a:r>
              <a:rPr lang="cs-CZ" dirty="0"/>
              <a:t> spoj</a:t>
            </a:r>
            <a:r>
              <a:rPr lang="en-GB" dirty="0" err="1"/>
              <a:t>ek</a:t>
            </a:r>
            <a:r>
              <a:rPr lang="cs-CZ" baseline="0" dirty="0"/>
              <a:t> </a:t>
            </a:r>
            <a:r>
              <a:rPr lang="cs-CZ" baseline="0" dirty="0" err="1"/>
              <a:t>vytvo</a:t>
            </a:r>
            <a:r>
              <a:rPr lang="en-GB" baseline="0" dirty="0" err="1"/>
              <a:t>řte</a:t>
            </a:r>
            <a:r>
              <a:rPr lang="cs-CZ" baseline="0" dirty="0"/>
              <a:t> vetu s </a:t>
            </a:r>
            <a:r>
              <a:rPr lang="cs-CZ" baseline="0" dirty="0" err="1"/>
              <a:t>jasn</a:t>
            </a:r>
            <a:r>
              <a:rPr lang="en-GB" baseline="0" dirty="0"/>
              <a:t>ý</a:t>
            </a:r>
            <a:r>
              <a:rPr lang="cs-CZ" baseline="0" dirty="0"/>
              <a:t>m obsahem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469A9-0D8F-4043-BA70-4A586F71300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Hoewel hij de details niet begrijpt, kan hij het plan toch goed verkopen.</a:t>
            </a:r>
            <a:endParaRPr lang="nl-NL" dirty="0" smtClean="0"/>
          </a:p>
          <a:p>
            <a:r>
              <a:rPr lang="nl-NL" dirty="0" smtClean="0"/>
              <a:t>Ook al begrijpt hij de details niet, hij kan het plan toch goed verkopen.</a:t>
            </a:r>
            <a:endParaRPr lang="nl-NL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967000-4E0D-4FAA-B129-617F6DF6E2BD}" type="slidenum">
              <a:rPr lang="cs-CZ" smtClean="0"/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Derhalve</a:t>
            </a:r>
            <a:r>
              <a:rPr lang="cs-CZ" dirty="0"/>
              <a:t> /dus/</a:t>
            </a:r>
            <a:r>
              <a:rPr lang="cs-CZ" dirty="0" err="1"/>
              <a:t>daarom</a:t>
            </a:r>
            <a:endParaRPr lang="cs-CZ" dirty="0"/>
          </a:p>
          <a:p>
            <a:r>
              <a:rPr lang="cs-CZ" dirty="0"/>
              <a:t>DESONDANKS</a:t>
            </a:r>
            <a:endParaRPr lang="cs-CZ" dirty="0"/>
          </a:p>
          <a:p>
            <a:r>
              <a:rPr lang="cs-CZ" dirty="0" err="1"/>
              <a:t>Alhans</a:t>
            </a:r>
            <a:endParaRPr lang="cs-CZ" dirty="0"/>
          </a:p>
          <a:p>
            <a:r>
              <a:rPr lang="cs-CZ" dirty="0" err="1"/>
              <a:t>echter</a:t>
            </a:r>
            <a:endParaRPr lang="cs-CZ" dirty="0"/>
          </a:p>
          <a:p>
            <a:r>
              <a:rPr lang="cs-CZ" dirty="0" err="1"/>
              <a:t>Toch</a:t>
            </a:r>
            <a:endParaRPr lang="cs-CZ" dirty="0"/>
          </a:p>
          <a:p>
            <a:r>
              <a:rPr lang="cs-CZ" dirty="0"/>
              <a:t>NIETTEMIN = MAAR, ECHTER, TOCH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469A9-0D8F-4043-BA70-4A586F71300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61F060-E3BD-46D4-9511-2DB681A464FE}" type="slidenum">
              <a:rPr lang="cs-CZ" smtClean="0"/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cs-CZ" dirty="0" err="1" smtClean="0"/>
              <a:t>Raadsels</a:t>
            </a:r>
            <a:r>
              <a:rPr lang="cs-CZ" dirty="0" smtClean="0"/>
              <a:t>: </a:t>
            </a:r>
            <a:r>
              <a:rPr lang="cs-CZ" dirty="0" smtClean="0"/>
              <a:t>De </a:t>
            </a:r>
            <a:r>
              <a:rPr lang="cs-CZ" dirty="0" err="1" smtClean="0"/>
              <a:t>zaag</a:t>
            </a:r>
            <a:r>
              <a:rPr lang="cs-CZ" dirty="0" smtClean="0"/>
              <a:t>, de </a:t>
            </a:r>
            <a:r>
              <a:rPr lang="cs-CZ" dirty="0" err="1" smtClean="0"/>
              <a:t>kaars</a:t>
            </a:r>
            <a:r>
              <a:rPr lang="cs-CZ" dirty="0" smtClean="0"/>
              <a:t>,</a:t>
            </a:r>
            <a:r>
              <a:rPr lang="cs-CZ" baseline="0" dirty="0" smtClean="0"/>
              <a:t> de </a:t>
            </a:r>
            <a:r>
              <a:rPr lang="cs-CZ" baseline="0" dirty="0" err="1" smtClean="0"/>
              <a:t>maan</a:t>
            </a:r>
            <a:r>
              <a:rPr lang="cs-CZ" baseline="0" dirty="0" smtClean="0"/>
              <a:t>, mysterie / </a:t>
            </a:r>
            <a:r>
              <a:rPr lang="cs-CZ" baseline="0" dirty="0" err="1" smtClean="0"/>
              <a:t>geheim</a:t>
            </a:r>
            <a:r>
              <a:rPr lang="cs-CZ" baseline="0" dirty="0" smtClean="0"/>
              <a:t>, </a:t>
            </a:r>
            <a:r>
              <a:rPr lang="cs-CZ" baseline="0" dirty="0" err="1" smtClean="0"/>
              <a:t>ei</a:t>
            </a:r>
            <a:r>
              <a:rPr lang="cs-CZ" baseline="0" dirty="0" smtClean="0"/>
              <a:t>, </a:t>
            </a:r>
            <a:r>
              <a:rPr lang="cs-CZ" baseline="0" dirty="0" err="1" smtClean="0"/>
              <a:t>brug</a:t>
            </a:r>
            <a:r>
              <a:rPr lang="cs-CZ" baseline="0" dirty="0" smtClean="0"/>
              <a:t>, </a:t>
            </a:r>
            <a:r>
              <a:rPr lang="cs-CZ" baseline="0" dirty="0" err="1" smtClean="0"/>
              <a:t>dierenarts</a:t>
            </a:r>
            <a:r>
              <a:rPr lang="cs-CZ" baseline="0" dirty="0" smtClean="0"/>
              <a:t>, </a:t>
            </a:r>
            <a:r>
              <a:rPr lang="cs-CZ" baseline="0" dirty="0" err="1" smtClean="0"/>
              <a:t>koffie</a:t>
            </a:r>
            <a:endParaRPr lang="cs-CZ" smtClean="0"/>
          </a:p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967000-4E0D-4FAA-B129-617F6DF6E2BD}" type="slidenum">
              <a:rPr lang="cs-CZ" smtClean="0"/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90255-3954-4994-B379-BDFE2AA4A56B}" type="datetimeFigureOut">
              <a:rPr lang="cs-CZ" smtClean="0"/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71AF-8470-409A-A62F-5498A31709D6}" type="slidenum">
              <a:rPr lang="cs-CZ" smtClean="0"/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90255-3954-4994-B379-BDFE2AA4A56B}" type="datetimeFigureOut">
              <a:rPr lang="cs-CZ" smtClean="0"/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71AF-8470-409A-A62F-5498A31709D6}" type="slidenum">
              <a:rPr lang="cs-CZ" smtClean="0"/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90255-3954-4994-B379-BDFE2AA4A56B}" type="datetimeFigureOut">
              <a:rPr lang="cs-CZ" smtClean="0"/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71AF-8470-409A-A62F-5498A31709D6}" type="slidenum">
              <a:rPr lang="cs-CZ" smtClean="0"/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90255-3954-4994-B379-BDFE2AA4A56B}" type="datetimeFigureOut">
              <a:rPr lang="cs-CZ" smtClean="0"/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71AF-8470-409A-A62F-5498A31709D6}" type="slidenum">
              <a:rPr lang="cs-CZ" smtClean="0"/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  <a:endParaRPr lang="cs-CZ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90255-3954-4994-B379-BDFE2AA4A56B}" type="datetimeFigureOut">
              <a:rPr lang="cs-CZ" smtClean="0"/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71AF-8470-409A-A62F-5498A31709D6}" type="slidenum">
              <a:rPr lang="cs-CZ" smtClean="0"/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90255-3954-4994-B379-BDFE2AA4A56B}" type="datetimeFigureOut">
              <a:rPr lang="cs-CZ" smtClean="0"/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71AF-8470-409A-A62F-5498A31709D6}" type="slidenum">
              <a:rPr lang="cs-CZ" smtClean="0"/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  <a:endParaRPr lang="cs-CZ" smtClean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  <a:endParaRPr lang="cs-CZ" smtClean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90255-3954-4994-B379-BDFE2AA4A56B}" type="datetimeFigureOut">
              <a:rPr lang="cs-CZ" smtClean="0"/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71AF-8470-409A-A62F-5498A31709D6}" type="slidenum">
              <a:rPr lang="cs-CZ" smtClean="0"/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90255-3954-4994-B379-BDFE2AA4A56B}" type="datetimeFigureOut">
              <a:rPr lang="cs-CZ" smtClean="0"/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71AF-8470-409A-A62F-5498A31709D6}" type="slidenum">
              <a:rPr lang="cs-CZ" smtClean="0"/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90255-3954-4994-B379-BDFE2AA4A56B}" type="datetimeFigureOut">
              <a:rPr lang="cs-CZ" smtClean="0"/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71AF-8470-409A-A62F-5498A31709D6}" type="slidenum">
              <a:rPr lang="cs-CZ" smtClean="0"/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  <a:endParaRPr lang="cs-CZ" smtClean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90255-3954-4994-B379-BDFE2AA4A56B}" type="datetimeFigureOut">
              <a:rPr lang="cs-CZ" smtClean="0"/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71AF-8470-409A-A62F-5498A31709D6}" type="slidenum">
              <a:rPr lang="cs-CZ" smtClean="0"/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  <a:endParaRPr lang="cs-CZ" smtClean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90255-3954-4994-B379-BDFE2AA4A56B}" type="datetimeFigureOut">
              <a:rPr lang="cs-CZ" smtClean="0"/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171AF-8470-409A-A62F-5498A31709D6}" type="slidenum">
              <a:rPr lang="cs-CZ" smtClean="0"/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90255-3954-4994-B379-BDFE2AA4A56B}" type="datetimeFigureOut">
              <a:rPr lang="cs-CZ" smtClean="0"/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171AF-8470-409A-A62F-5498A31709D6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hyperlink" Target="https://e-ans.ivdnt.org/topics/pid/ans1003lingtopic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6.jpeg"/><Relationship Id="rId3" Type="http://schemas.openxmlformats.org/officeDocument/2006/relationships/image" Target="../media/image14.jpeg"/><Relationship Id="rId2" Type="http://schemas.openxmlformats.org/officeDocument/2006/relationships/image" Target="../media/image15.png"/><Relationship Id="rId1" Type="http://schemas.openxmlformats.org/officeDocument/2006/relationships/hyperlink" Target="https://zichtbaarnederlands.nl/nl/zinsbouw/tijd_hoe_plaats" TargetMode="External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image" Target="../media/image14.jpeg"/><Relationship Id="rId1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35875" y="510639"/>
            <a:ext cx="9144000" cy="1056904"/>
          </a:xfr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br>
              <a:rPr lang="cs-CZ" b="1" dirty="0" smtClean="0"/>
            </a:br>
            <a:br>
              <a:rPr lang="cs-CZ" b="1" dirty="0"/>
            </a:br>
            <a:br>
              <a:rPr lang="cs-CZ" b="1" dirty="0" smtClean="0"/>
            </a:br>
            <a:br>
              <a:rPr lang="cs-CZ" b="1" dirty="0" smtClean="0"/>
            </a:br>
            <a:br>
              <a:rPr lang="cs-CZ" b="1" dirty="0"/>
            </a:br>
            <a:br>
              <a:rPr lang="cs-CZ" b="1" dirty="0" smtClean="0"/>
            </a:br>
            <a:br>
              <a:rPr lang="cs-CZ" b="1" dirty="0"/>
            </a:br>
            <a:br>
              <a:rPr lang="cs-CZ" b="1" dirty="0" smtClean="0"/>
            </a:br>
            <a:br>
              <a:rPr lang="cs-CZ" b="1" dirty="0"/>
            </a:br>
            <a:r>
              <a:rPr lang="cs-CZ" b="1" dirty="0" smtClean="0"/>
              <a:t>SYNTAXIS - VOLGORDE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0" y="5894603"/>
            <a:ext cx="5151437" cy="658651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rgbClr val="C00000"/>
                </a:solidFill>
              </a:rPr>
              <a:t>©Iva Rezková, </a:t>
            </a:r>
            <a:r>
              <a:rPr lang="cs-CZ" b="1" dirty="0" err="1" smtClean="0">
                <a:solidFill>
                  <a:srgbClr val="C00000"/>
                </a:solidFill>
              </a:rPr>
              <a:t>iva.rezkova</a:t>
            </a:r>
            <a:r>
              <a:rPr lang="en-US" b="1" dirty="0">
                <a:solidFill>
                  <a:srgbClr val="C00000"/>
                </a:solidFill>
              </a:rPr>
              <a:t>@ff.cuni.cz</a:t>
            </a:r>
            <a:endParaRPr lang="cs-CZ" b="1" dirty="0">
              <a:solidFill>
                <a:srgbClr val="C00000"/>
              </a:solidFill>
            </a:endParaRP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539" y="1745672"/>
            <a:ext cx="6456547" cy="399093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Obrázek 4" descr="My English Corner for 3rd ESO - CDP: Word order for questions with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550" y="1917123"/>
            <a:ext cx="2857500" cy="285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53127" y="129307"/>
            <a:ext cx="8896927" cy="849747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cs-CZ" b="1" dirty="0" smtClean="0">
                <a:latin typeface="+mn-lt"/>
              </a:rPr>
              <a:t>VOEGWOORDEN</a:t>
            </a:r>
            <a:r>
              <a:rPr lang="cs-CZ" dirty="0" smtClean="0">
                <a:latin typeface="+mn-lt"/>
              </a:rPr>
              <a:t> – </a:t>
            </a:r>
            <a:r>
              <a:rPr lang="cs-CZ" b="1" dirty="0" smtClean="0">
                <a:solidFill>
                  <a:srgbClr val="C00000"/>
                </a:solidFill>
                <a:latin typeface="+mn-lt"/>
              </a:rPr>
              <a:t>PODŘADNÉ SPOJKY</a:t>
            </a:r>
            <a:endParaRPr lang="cs-CZ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2364" y="1099127"/>
            <a:ext cx="12016509" cy="5758873"/>
          </a:xfrm>
        </p:spPr>
        <p:txBody>
          <a:bodyPr>
            <a:normAutofit fontScale="92500" lnSpcReduction="10000"/>
          </a:bodyPr>
          <a:lstStyle/>
          <a:p>
            <a:r>
              <a:rPr lang="cs-CZ" sz="3500" b="1" dirty="0" smtClean="0">
                <a:solidFill>
                  <a:srgbClr val="C00000"/>
                </a:solidFill>
              </a:rPr>
              <a:t>TYPICKÉ PODŘADNÉ SPOJKY:</a:t>
            </a:r>
            <a:endParaRPr lang="cs-CZ" sz="3500" dirty="0" smtClean="0"/>
          </a:p>
          <a:p>
            <a:pPr marL="0" indent="0">
              <a:buNone/>
            </a:pPr>
            <a:r>
              <a:rPr lang="cs-CZ" sz="2000" i="1" dirty="0" smtClean="0">
                <a:solidFill>
                  <a:srgbClr val="7030A0"/>
                </a:solidFill>
              </a:rPr>
              <a:t>   </a:t>
            </a:r>
            <a:r>
              <a:rPr lang="cs-CZ" b="1" i="1" dirty="0" smtClean="0">
                <a:solidFill>
                  <a:srgbClr val="7030A0"/>
                </a:solidFill>
              </a:rPr>
              <a:t>DAT </a:t>
            </a:r>
            <a:r>
              <a:rPr lang="cs-CZ" sz="2000" dirty="0"/>
              <a:t>(= že)     </a:t>
            </a:r>
            <a:r>
              <a:rPr lang="cs-CZ" b="1" i="1" dirty="0" smtClean="0">
                <a:solidFill>
                  <a:srgbClr val="7030A0"/>
                </a:solidFill>
              </a:rPr>
              <a:t>-      OMDAT     -    ZODAT</a:t>
            </a:r>
            <a:endParaRPr lang="cs-CZ" b="1" i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cs-CZ" sz="1100" dirty="0"/>
          </a:p>
          <a:p>
            <a:pPr marL="0" indent="0">
              <a:buNone/>
            </a:pPr>
            <a:r>
              <a:rPr lang="cs-CZ" b="1" i="1" dirty="0">
                <a:solidFill>
                  <a:srgbClr val="C00000"/>
                </a:solidFill>
              </a:rPr>
              <a:t> </a:t>
            </a:r>
            <a:r>
              <a:rPr lang="cs-CZ" b="1" i="1" dirty="0" smtClean="0">
                <a:solidFill>
                  <a:srgbClr val="C00000"/>
                </a:solidFill>
              </a:rPr>
              <a:t> </a:t>
            </a:r>
            <a:r>
              <a:rPr lang="cs-CZ" b="1" i="1" dirty="0" smtClean="0">
                <a:solidFill>
                  <a:srgbClr val="0070C0"/>
                </a:solidFill>
              </a:rPr>
              <a:t>ALS - TOEN - WANNEER  - ZODRA - TERWIJL - VOORDAT - NADAT – SINDS </a:t>
            </a:r>
            <a:r>
              <a:rPr lang="cs-CZ" sz="2000" dirty="0" smtClean="0"/>
              <a:t>(ČASOVÉ)</a:t>
            </a:r>
            <a:endParaRPr lang="cs-CZ" sz="2000" dirty="0" smtClean="0"/>
          </a:p>
          <a:p>
            <a:pPr marL="0" indent="0">
              <a:buNone/>
            </a:pPr>
            <a:endParaRPr lang="cs-CZ" sz="1100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b="1" i="1" dirty="0" smtClean="0">
                <a:solidFill>
                  <a:schemeClr val="accent2">
                    <a:lumMod val="75000"/>
                  </a:schemeClr>
                </a:solidFill>
              </a:rPr>
              <a:t>  WIE  - WAT  - DIE /DAT </a:t>
            </a:r>
            <a:r>
              <a:rPr lang="cs-CZ" sz="2000" dirty="0"/>
              <a:t>(= VZTAŽNÉ</a:t>
            </a:r>
            <a:r>
              <a:rPr lang="cs-CZ" sz="2000" dirty="0" smtClean="0"/>
              <a:t>)</a:t>
            </a:r>
            <a:endParaRPr lang="cs-CZ" sz="2000" dirty="0" smtClean="0"/>
          </a:p>
          <a:p>
            <a:pPr marL="0" indent="0">
              <a:buNone/>
            </a:pPr>
            <a:endParaRPr lang="cs-CZ" sz="1100" dirty="0"/>
          </a:p>
          <a:p>
            <a:pPr marL="0" indent="0">
              <a:buNone/>
            </a:pPr>
            <a:r>
              <a:rPr lang="cs-CZ" b="1" dirty="0" smtClean="0">
                <a:solidFill>
                  <a:srgbClr val="00B050"/>
                </a:solidFill>
              </a:rPr>
              <a:t>  OF   </a:t>
            </a:r>
            <a:r>
              <a:rPr lang="cs-CZ" sz="2000" dirty="0" smtClean="0"/>
              <a:t>(= zda ) </a:t>
            </a:r>
            <a:r>
              <a:rPr lang="cs-CZ" sz="2000" b="1" dirty="0" smtClean="0">
                <a:solidFill>
                  <a:srgbClr val="00B050"/>
                </a:solidFill>
              </a:rPr>
              <a:t>- </a:t>
            </a:r>
            <a:r>
              <a:rPr lang="cs-CZ" sz="2000" dirty="0" smtClean="0"/>
              <a:t> </a:t>
            </a:r>
            <a:r>
              <a:rPr lang="cs-CZ" b="1" dirty="0">
                <a:solidFill>
                  <a:srgbClr val="00B050"/>
                </a:solidFill>
              </a:rPr>
              <a:t>ALS </a:t>
            </a:r>
            <a:r>
              <a:rPr lang="cs-CZ" dirty="0"/>
              <a:t>(</a:t>
            </a:r>
            <a:r>
              <a:rPr lang="cs-CZ" sz="2000" dirty="0"/>
              <a:t>=</a:t>
            </a:r>
            <a:r>
              <a:rPr lang="cs-CZ" dirty="0"/>
              <a:t> </a:t>
            </a:r>
            <a:r>
              <a:rPr lang="cs-CZ" sz="2000" dirty="0"/>
              <a:t>pokud</a:t>
            </a:r>
            <a:r>
              <a:rPr lang="cs-CZ" sz="2000" dirty="0" smtClean="0"/>
              <a:t>) </a:t>
            </a:r>
            <a:r>
              <a:rPr lang="cs-CZ" sz="2000" b="1" dirty="0">
                <a:solidFill>
                  <a:srgbClr val="00B050"/>
                </a:solidFill>
              </a:rPr>
              <a:t>-</a:t>
            </a:r>
            <a:r>
              <a:rPr lang="cs-CZ" sz="1600" dirty="0"/>
              <a:t> </a:t>
            </a:r>
            <a:r>
              <a:rPr lang="cs-CZ" sz="2000" dirty="0" smtClean="0"/>
              <a:t> </a:t>
            </a:r>
            <a:r>
              <a:rPr lang="cs-CZ" b="1" dirty="0" smtClean="0">
                <a:solidFill>
                  <a:srgbClr val="00B050"/>
                </a:solidFill>
              </a:rPr>
              <a:t>ALS </a:t>
            </a:r>
            <a:r>
              <a:rPr lang="cs-CZ" b="1" dirty="0">
                <a:solidFill>
                  <a:srgbClr val="00B050"/>
                </a:solidFill>
              </a:rPr>
              <a:t>OF </a:t>
            </a:r>
            <a:r>
              <a:rPr lang="cs-CZ" b="1" dirty="0" smtClean="0">
                <a:solidFill>
                  <a:srgbClr val="00B050"/>
                </a:solidFill>
              </a:rPr>
              <a:t> </a:t>
            </a:r>
            <a:r>
              <a:rPr lang="cs-CZ" sz="2000" dirty="0"/>
              <a:t>(= </a:t>
            </a:r>
            <a:r>
              <a:rPr lang="cs-CZ" sz="2000" dirty="0" smtClean="0"/>
              <a:t>jakoby)  </a:t>
            </a:r>
            <a:r>
              <a:rPr lang="cs-CZ" b="1" dirty="0" smtClean="0">
                <a:solidFill>
                  <a:srgbClr val="00B050"/>
                </a:solidFill>
              </a:rPr>
              <a:t>-</a:t>
            </a:r>
            <a:r>
              <a:rPr lang="cs-CZ" sz="2000" dirty="0"/>
              <a:t> </a:t>
            </a:r>
            <a:r>
              <a:rPr lang="cs-CZ" sz="2000" dirty="0" smtClean="0"/>
              <a:t>  </a:t>
            </a:r>
            <a:r>
              <a:rPr lang="cs-CZ" b="1" dirty="0" smtClean="0">
                <a:solidFill>
                  <a:srgbClr val="00B050"/>
                </a:solidFill>
              </a:rPr>
              <a:t>INDIEN    -  </a:t>
            </a:r>
            <a:r>
              <a:rPr lang="cs-CZ" b="1" dirty="0">
                <a:solidFill>
                  <a:srgbClr val="00B050"/>
                </a:solidFill>
              </a:rPr>
              <a:t>ZOALS  - HOEWEL - ….</a:t>
            </a:r>
            <a:endParaRPr lang="cs-CZ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cs-CZ" sz="2000" dirty="0"/>
          </a:p>
          <a:p>
            <a:r>
              <a:rPr lang="cs-CZ" sz="3000" i="1" dirty="0" smtClean="0"/>
              <a:t>Ze </a:t>
            </a:r>
            <a:r>
              <a:rPr lang="cs-CZ" sz="3000" i="1" dirty="0" err="1" smtClean="0"/>
              <a:t>zei</a:t>
            </a:r>
            <a:r>
              <a:rPr lang="cs-CZ" sz="3000" i="1" dirty="0" smtClean="0"/>
              <a:t> </a:t>
            </a:r>
            <a:r>
              <a:rPr lang="cs-CZ" sz="3000" b="1" i="1" u="sng" dirty="0" smtClean="0"/>
              <a:t>dat</a:t>
            </a:r>
            <a:r>
              <a:rPr lang="cs-CZ" sz="3000" i="1" dirty="0" smtClean="0"/>
              <a:t> ze </a:t>
            </a:r>
            <a:r>
              <a:rPr lang="cs-CZ" sz="3000" i="1" dirty="0" err="1" smtClean="0"/>
              <a:t>vanavond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niet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naar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het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feestje</a:t>
            </a:r>
            <a:r>
              <a:rPr lang="cs-CZ" sz="3000" i="1" dirty="0" smtClean="0"/>
              <a:t> </a:t>
            </a:r>
            <a:r>
              <a:rPr lang="cs-CZ" sz="3000" b="1" i="1" u="sng" dirty="0" err="1" smtClean="0"/>
              <a:t>zal</a:t>
            </a:r>
            <a:r>
              <a:rPr lang="cs-CZ" sz="3000" b="1" i="1" u="sng" dirty="0" smtClean="0"/>
              <a:t> </a:t>
            </a:r>
            <a:r>
              <a:rPr lang="cs-CZ" sz="3000" b="1" i="1" u="sng" dirty="0" err="1" smtClean="0"/>
              <a:t>kunnen</a:t>
            </a:r>
            <a:r>
              <a:rPr lang="cs-CZ" sz="3000" b="1" i="1" u="sng" dirty="0" smtClean="0"/>
              <a:t> </a:t>
            </a:r>
            <a:r>
              <a:rPr lang="cs-CZ" sz="3000" b="1" i="1" u="sng" dirty="0" err="1" smtClean="0"/>
              <a:t>komen</a:t>
            </a:r>
            <a:r>
              <a:rPr lang="cs-CZ" sz="3000" b="1" i="1" u="sng" dirty="0" smtClean="0"/>
              <a:t>. </a:t>
            </a:r>
            <a:endParaRPr lang="cs-CZ" sz="3000" b="1" i="1" u="sng" dirty="0" smtClean="0"/>
          </a:p>
          <a:p>
            <a:r>
              <a:rPr lang="cs-CZ" sz="3000" i="1" dirty="0" smtClean="0"/>
              <a:t>Dit </a:t>
            </a:r>
            <a:r>
              <a:rPr lang="cs-CZ" sz="3000" i="1" dirty="0" err="1" smtClean="0"/>
              <a:t>is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het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meisje</a:t>
            </a:r>
            <a:r>
              <a:rPr lang="cs-CZ" sz="3000" i="1" dirty="0" smtClean="0"/>
              <a:t> </a:t>
            </a:r>
            <a:r>
              <a:rPr lang="cs-CZ" sz="3000" b="1" i="1" u="sng" dirty="0" smtClean="0"/>
              <a:t>dat </a:t>
            </a:r>
            <a:r>
              <a:rPr lang="cs-CZ" sz="3000" i="1" dirty="0" smtClean="0"/>
              <a:t>met </a:t>
            </a:r>
            <a:r>
              <a:rPr lang="cs-CZ" sz="3000" i="1" dirty="0" err="1" smtClean="0"/>
              <a:t>ons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vorige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week</a:t>
            </a:r>
            <a:r>
              <a:rPr lang="cs-CZ" sz="3000" i="1" dirty="0" smtClean="0"/>
              <a:t> in de les </a:t>
            </a:r>
            <a:r>
              <a:rPr lang="cs-CZ" sz="3000" b="1" i="1" u="sng" dirty="0" err="1" smtClean="0"/>
              <a:t>zat</a:t>
            </a:r>
            <a:r>
              <a:rPr lang="cs-CZ" sz="3000" b="1" i="1" u="sng" dirty="0" smtClean="0"/>
              <a:t>. </a:t>
            </a:r>
            <a:endParaRPr lang="cs-CZ" sz="3000" b="1" i="1" u="sng" dirty="0" smtClean="0"/>
          </a:p>
          <a:p>
            <a:r>
              <a:rPr lang="cs-CZ" sz="3000" b="1" i="1" u="sng" dirty="0" err="1" smtClean="0"/>
              <a:t>Toen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ik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ongeveer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tien</a:t>
            </a:r>
            <a:r>
              <a:rPr lang="cs-CZ" sz="3000" i="1" dirty="0" smtClean="0"/>
              <a:t> </a:t>
            </a:r>
            <a:r>
              <a:rPr lang="cs-CZ" sz="3000" b="1" i="1" u="sng" dirty="0" err="1" smtClean="0"/>
              <a:t>was</a:t>
            </a:r>
            <a:r>
              <a:rPr lang="cs-CZ" sz="3000" i="1" dirty="0" smtClean="0"/>
              <a:t>, </a:t>
            </a:r>
            <a:r>
              <a:rPr lang="cs-CZ" sz="3000" i="1" u="sng" dirty="0" err="1" smtClean="0"/>
              <a:t>zwom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ik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elke</a:t>
            </a:r>
            <a:r>
              <a:rPr lang="cs-CZ" sz="3000" i="1" dirty="0"/>
              <a:t> </a:t>
            </a:r>
            <a:r>
              <a:rPr lang="cs-CZ" sz="3000" i="1" dirty="0" err="1" smtClean="0"/>
              <a:t>ochtend</a:t>
            </a:r>
            <a:r>
              <a:rPr lang="cs-CZ" sz="3000" i="1" dirty="0" smtClean="0"/>
              <a:t> in de </a:t>
            </a:r>
            <a:r>
              <a:rPr lang="cs-CZ" sz="3000" i="1" dirty="0" err="1" smtClean="0"/>
              <a:t>zee</a:t>
            </a:r>
            <a:r>
              <a:rPr lang="cs-CZ" sz="3000" i="1" dirty="0" smtClean="0"/>
              <a:t>.</a:t>
            </a:r>
            <a:endParaRPr lang="cs-CZ" sz="3000" i="1" dirty="0" smtClean="0"/>
          </a:p>
          <a:p>
            <a:r>
              <a:rPr lang="cs-CZ" sz="3000" b="1" i="1" u="sng" dirty="0" err="1" smtClean="0"/>
              <a:t>Als</a:t>
            </a:r>
            <a:r>
              <a:rPr lang="cs-CZ" sz="3000" i="1" dirty="0" smtClean="0"/>
              <a:t> je </a:t>
            </a:r>
            <a:r>
              <a:rPr lang="cs-CZ" sz="3000" i="1" dirty="0" err="1" smtClean="0"/>
              <a:t>naar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het</a:t>
            </a:r>
            <a:r>
              <a:rPr lang="cs-CZ" sz="3000" i="1" dirty="0" smtClean="0"/>
              <a:t> hotel </a:t>
            </a:r>
            <a:r>
              <a:rPr lang="cs-CZ" sz="3000" b="1" i="1" u="sng" dirty="0" err="1" smtClean="0"/>
              <a:t>aankomt</a:t>
            </a:r>
            <a:r>
              <a:rPr lang="cs-CZ" sz="3000" i="1" dirty="0" smtClean="0"/>
              <a:t>, </a:t>
            </a:r>
            <a:r>
              <a:rPr lang="cs-CZ" sz="3000" i="1" u="sng" dirty="0" smtClean="0"/>
              <a:t>bel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me</a:t>
            </a:r>
            <a:r>
              <a:rPr lang="cs-CZ" sz="3000" i="1" dirty="0"/>
              <a:t> </a:t>
            </a:r>
            <a:r>
              <a:rPr lang="cs-CZ" sz="3000" i="1" dirty="0" err="1" smtClean="0"/>
              <a:t>nog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even</a:t>
            </a:r>
            <a:r>
              <a:rPr lang="cs-CZ" sz="3000" i="1" dirty="0" smtClean="0"/>
              <a:t> op. </a:t>
            </a:r>
            <a:endParaRPr lang="cs-CZ" sz="3000" i="1" dirty="0" smtClean="0"/>
          </a:p>
          <a:p>
            <a:r>
              <a:rPr lang="nl-NL" sz="3000" i="1" dirty="0" smtClean="0"/>
              <a:t>Zaterdag </a:t>
            </a:r>
            <a:r>
              <a:rPr lang="nl-NL" sz="3000" i="1" dirty="0"/>
              <a:t>gaan we lekker fietsen, </a:t>
            </a:r>
            <a:r>
              <a:rPr lang="nl-NL" sz="3000" b="1" i="1" u="sng" dirty="0"/>
              <a:t>zoals</a:t>
            </a:r>
            <a:r>
              <a:rPr lang="nl-NL" sz="3000" i="1" dirty="0"/>
              <a:t> </a:t>
            </a:r>
            <a:r>
              <a:rPr lang="nl-NL" sz="3000" i="1" dirty="0" smtClean="0"/>
              <a:t>we</a:t>
            </a:r>
            <a:r>
              <a:rPr lang="cs-CZ" sz="3000" i="1" dirty="0" smtClean="0"/>
              <a:t> </a:t>
            </a:r>
            <a:r>
              <a:rPr lang="nl-NL" sz="3000" i="1" dirty="0" smtClean="0"/>
              <a:t>dat </a:t>
            </a:r>
            <a:r>
              <a:rPr lang="nl-NL" sz="3000" i="1" dirty="0"/>
              <a:t>vorige week ook </a:t>
            </a:r>
            <a:r>
              <a:rPr lang="nl-NL" sz="3000" b="1" i="1" u="sng" dirty="0"/>
              <a:t>deden</a:t>
            </a:r>
            <a:r>
              <a:rPr lang="nl-NL" sz="3000" i="1" dirty="0"/>
              <a:t>.</a:t>
            </a:r>
            <a:endParaRPr lang="cs-CZ" sz="3000" b="1" i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cs-CZ" sz="4000" dirty="0" smtClean="0">
              <a:solidFill>
                <a:srgbClr val="00B050"/>
              </a:solidFill>
              <a:latin typeface="Berlin Sans FB" panose="020E0602020502020306" pitchFamily="34" charset="0"/>
            </a:endParaRPr>
          </a:p>
          <a:p>
            <a:endParaRPr lang="cs-CZ" sz="1000" b="1" dirty="0">
              <a:solidFill>
                <a:srgbClr val="00B050"/>
              </a:solidFill>
            </a:endParaRPr>
          </a:p>
          <a:p>
            <a:endParaRPr lang="cs-CZ" sz="2400" i="1" dirty="0" smtClean="0"/>
          </a:p>
          <a:p>
            <a:pPr marL="0" indent="0">
              <a:buNone/>
            </a:pPr>
            <a:endParaRPr lang="cs-CZ" sz="54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cs-CZ" sz="4800" b="1" dirty="0">
              <a:solidFill>
                <a:srgbClr val="00B050"/>
              </a:solidFill>
            </a:endParaRPr>
          </a:p>
        </p:txBody>
      </p:sp>
      <p:pic>
        <p:nvPicPr>
          <p:cNvPr id="6" name="Obrázek 5" descr="Fiets Fietsen Cyclus De · Gratis foto op Pixabay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021" y="4587766"/>
            <a:ext cx="2364507" cy="16456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87880" y="134620"/>
            <a:ext cx="8088630" cy="990600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cs-CZ" b="1" dirty="0" err="1">
                <a:hlinkClick r:id="rId1"/>
              </a:rPr>
              <a:t>onderschikkende</a:t>
            </a:r>
            <a:r>
              <a:rPr lang="cs-CZ" b="1" dirty="0">
                <a:hlinkClick r:id="rId1"/>
              </a:rPr>
              <a:t> </a:t>
            </a:r>
            <a:r>
              <a:rPr lang="cs-CZ" b="1" dirty="0" err="1">
                <a:hlinkClick r:id="rId1"/>
              </a:rPr>
              <a:t>voegwoorden</a:t>
            </a:r>
            <a:r>
              <a:rPr lang="cs-CZ" b="1" dirty="0" err="1"/>
              <a:t>  E-ANS</a:t>
            </a:r>
            <a:endParaRPr lang="cs-CZ" b="1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 rotWithShape="1">
          <a:blip r:embed="rId2"/>
          <a:srcRect l="5945" t="21277" r="13801" b="25531"/>
          <a:stretch>
            <a:fillRect/>
          </a:stretch>
        </p:blipFill>
        <p:spPr bwMode="auto">
          <a:xfrm>
            <a:off x="1651000" y="1311910"/>
            <a:ext cx="8837295" cy="536638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53127" y="129307"/>
            <a:ext cx="8896927" cy="849747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rgbClr val="C00000"/>
                </a:solidFill>
                <a:latin typeface="+mn-lt"/>
              </a:rPr>
              <a:t>VEDLEJŠÍ VĚTY -  PODŘADNÉ SPOJKY </a:t>
            </a:r>
            <a:endParaRPr lang="cs-CZ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2364" y="1099127"/>
            <a:ext cx="12016509" cy="57588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>
                <a:solidFill>
                  <a:srgbClr val="FF0000"/>
                </a:solidFill>
              </a:rPr>
              <a:t>LET OP! </a:t>
            </a:r>
            <a:endParaRPr lang="cs-CZ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en-US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cs-CZ" b="1" dirty="0" smtClean="0">
                <a:solidFill>
                  <a:srgbClr val="7030A0"/>
                </a:solidFill>
              </a:rPr>
              <a:t>POKUD ZAČÍNÁTE VEDLEJŠÍ VĚTOU – NÁSLEDUJE V HLAVNÍ VĚTE INVERZE! </a:t>
            </a:r>
            <a:endParaRPr lang="cs-CZ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cs-CZ" b="1" i="1" dirty="0">
              <a:solidFill>
                <a:srgbClr val="7030A0"/>
              </a:solidFill>
            </a:endParaRPr>
          </a:p>
          <a:p>
            <a:r>
              <a:rPr lang="cs-CZ" sz="3000" b="1" i="1" u="sng" dirty="0" err="1" smtClean="0"/>
              <a:t>Toen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ik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ongeveer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tien</a:t>
            </a:r>
            <a:r>
              <a:rPr lang="cs-CZ" sz="3000" i="1" dirty="0" smtClean="0"/>
              <a:t> </a:t>
            </a:r>
            <a:r>
              <a:rPr lang="cs-CZ" sz="3000" b="1" i="1" u="sng" dirty="0" err="1" smtClean="0"/>
              <a:t>was</a:t>
            </a:r>
            <a:r>
              <a:rPr lang="cs-CZ" sz="3000" i="1" dirty="0" smtClean="0"/>
              <a:t>, </a:t>
            </a:r>
            <a:r>
              <a:rPr lang="cs-CZ" sz="3000" b="1" i="1" u="sng" dirty="0" err="1" smtClean="0">
                <a:solidFill>
                  <a:srgbClr val="FF0000"/>
                </a:solidFill>
              </a:rPr>
              <a:t>zwom</a:t>
            </a:r>
            <a:r>
              <a:rPr lang="cs-CZ" sz="3000" i="1" dirty="0" smtClean="0"/>
              <a:t> </a:t>
            </a:r>
            <a:r>
              <a:rPr lang="cs-CZ" sz="3000" i="1" u="sng" dirty="0" err="1" smtClean="0"/>
              <a:t>ik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elke</a:t>
            </a:r>
            <a:r>
              <a:rPr lang="cs-CZ" sz="3000" i="1" dirty="0"/>
              <a:t> </a:t>
            </a:r>
            <a:r>
              <a:rPr lang="cs-CZ" sz="3000" i="1" dirty="0" err="1" smtClean="0"/>
              <a:t>ochtend</a:t>
            </a:r>
            <a:r>
              <a:rPr lang="cs-CZ" sz="3000" i="1" dirty="0" smtClean="0"/>
              <a:t> in de </a:t>
            </a:r>
            <a:r>
              <a:rPr lang="cs-CZ" sz="3000" i="1" dirty="0" err="1" smtClean="0"/>
              <a:t>zee</a:t>
            </a:r>
            <a:r>
              <a:rPr lang="cs-CZ" sz="3000" i="1" dirty="0" smtClean="0"/>
              <a:t>.</a:t>
            </a:r>
            <a:endParaRPr lang="cs-CZ" sz="3000" i="1" dirty="0" smtClean="0"/>
          </a:p>
          <a:p>
            <a:endParaRPr lang="cs-CZ" sz="3000" i="1" dirty="0" smtClean="0"/>
          </a:p>
          <a:p>
            <a:r>
              <a:rPr lang="cs-CZ" sz="3000" b="1" i="1" u="sng" dirty="0" err="1" smtClean="0"/>
              <a:t>Als</a:t>
            </a:r>
            <a:r>
              <a:rPr lang="cs-CZ" sz="3000" i="1" dirty="0" smtClean="0"/>
              <a:t> je </a:t>
            </a:r>
            <a:r>
              <a:rPr lang="cs-CZ" sz="3000" i="1" dirty="0" err="1" smtClean="0"/>
              <a:t>naar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het</a:t>
            </a:r>
            <a:r>
              <a:rPr lang="cs-CZ" sz="3000" i="1" dirty="0" smtClean="0"/>
              <a:t> hotel </a:t>
            </a:r>
            <a:r>
              <a:rPr lang="cs-CZ" sz="3000" b="1" i="1" u="sng" dirty="0" err="1" smtClean="0"/>
              <a:t>aankomt</a:t>
            </a:r>
            <a:r>
              <a:rPr lang="cs-CZ" sz="3000" i="1" dirty="0" smtClean="0"/>
              <a:t>, </a:t>
            </a:r>
            <a:r>
              <a:rPr lang="cs-CZ" sz="3000" b="1" i="1" u="sng" dirty="0" smtClean="0">
                <a:solidFill>
                  <a:srgbClr val="FF0000"/>
                </a:solidFill>
              </a:rPr>
              <a:t>bel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me</a:t>
            </a:r>
            <a:r>
              <a:rPr lang="cs-CZ" sz="3000" i="1" dirty="0"/>
              <a:t> </a:t>
            </a:r>
            <a:r>
              <a:rPr lang="cs-CZ" sz="3000" i="1" dirty="0" err="1" smtClean="0"/>
              <a:t>nog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even</a:t>
            </a:r>
            <a:r>
              <a:rPr lang="cs-CZ" sz="3000" i="1" dirty="0" smtClean="0"/>
              <a:t> op. </a:t>
            </a:r>
            <a:endParaRPr lang="cs-CZ" sz="3000" i="1" dirty="0" smtClean="0"/>
          </a:p>
          <a:p>
            <a:endParaRPr lang="cs-CZ" sz="3000" i="1" dirty="0" smtClean="0"/>
          </a:p>
          <a:p>
            <a:r>
              <a:rPr lang="cs-CZ" sz="3000" b="1" i="1" u="sng" dirty="0" err="1"/>
              <a:t>Omdat</a:t>
            </a:r>
            <a:r>
              <a:rPr lang="cs-CZ" sz="3000" i="1" dirty="0"/>
              <a:t> de docente </a:t>
            </a:r>
            <a:r>
              <a:rPr lang="cs-CZ" sz="3000" i="1" dirty="0" err="1"/>
              <a:t>alles</a:t>
            </a:r>
            <a:r>
              <a:rPr lang="cs-CZ" sz="3000" i="1" dirty="0"/>
              <a:t> </a:t>
            </a:r>
            <a:r>
              <a:rPr lang="cs-CZ" sz="3000" i="1" dirty="0" err="1"/>
              <a:t>heel</a:t>
            </a:r>
            <a:r>
              <a:rPr lang="cs-CZ" sz="3000" i="1" dirty="0"/>
              <a:t>  </a:t>
            </a:r>
            <a:r>
              <a:rPr lang="cs-CZ" sz="3000" i="1" dirty="0" err="1"/>
              <a:t>goed</a:t>
            </a:r>
            <a:r>
              <a:rPr lang="cs-CZ" sz="3000" i="1" dirty="0"/>
              <a:t> </a:t>
            </a:r>
            <a:r>
              <a:rPr lang="cs-CZ" sz="3000" b="1" i="1" u="sng" dirty="0" err="1"/>
              <a:t>heeft</a:t>
            </a:r>
            <a:r>
              <a:rPr lang="cs-CZ" sz="3000" b="1" i="1" u="sng" dirty="0"/>
              <a:t> </a:t>
            </a:r>
            <a:r>
              <a:rPr lang="cs-CZ" sz="3000" b="1" i="1" u="sng" dirty="0" err="1"/>
              <a:t>uitgelegd</a:t>
            </a:r>
            <a:r>
              <a:rPr lang="cs-CZ" sz="3000" i="1" dirty="0"/>
              <a:t>, </a:t>
            </a:r>
            <a:r>
              <a:rPr lang="cs-CZ" sz="3000" b="1" i="1" u="sng" dirty="0" err="1">
                <a:solidFill>
                  <a:srgbClr val="FF0000"/>
                </a:solidFill>
              </a:rPr>
              <a:t>hebben</a:t>
            </a:r>
            <a:r>
              <a:rPr lang="cs-CZ" sz="3000" i="1" dirty="0"/>
              <a:t>  </a:t>
            </a:r>
            <a:r>
              <a:rPr lang="cs-CZ" sz="3000" i="1" u="sng" dirty="0"/>
              <a:t>de </a:t>
            </a:r>
            <a:r>
              <a:rPr lang="cs-CZ" sz="3000" i="1" u="sng" dirty="0" err="1"/>
              <a:t>studenten</a:t>
            </a:r>
            <a:r>
              <a:rPr lang="cs-CZ" sz="3000" i="1" u="sng" dirty="0"/>
              <a:t> </a:t>
            </a:r>
            <a:r>
              <a:rPr lang="cs-CZ" sz="3000" i="1" dirty="0" err="1"/>
              <a:t>het</a:t>
            </a:r>
            <a:r>
              <a:rPr lang="cs-CZ" sz="3000" i="1" dirty="0"/>
              <a:t> </a:t>
            </a:r>
            <a:r>
              <a:rPr lang="cs-CZ" sz="3000" i="1" dirty="0" err="1"/>
              <a:t>wel</a:t>
            </a:r>
            <a:r>
              <a:rPr lang="cs-CZ" sz="3000" i="1" dirty="0"/>
              <a:t> </a:t>
            </a:r>
            <a:r>
              <a:rPr lang="cs-CZ" sz="3000" i="1" dirty="0" err="1"/>
              <a:t>onder</a:t>
            </a:r>
            <a:r>
              <a:rPr lang="cs-CZ" sz="3000" i="1" dirty="0"/>
              <a:t> de </a:t>
            </a:r>
            <a:r>
              <a:rPr lang="cs-CZ" sz="3000" i="1" dirty="0" err="1" smtClean="0"/>
              <a:t>knie</a:t>
            </a:r>
            <a:r>
              <a:rPr lang="en-US" sz="3000" i="1" dirty="0" smtClean="0"/>
              <a:t>.</a:t>
            </a:r>
            <a:endParaRPr lang="cs-CZ" sz="3000" i="1" dirty="0"/>
          </a:p>
          <a:p>
            <a:endParaRPr lang="cs-CZ" sz="3000" i="1" dirty="0" smtClean="0"/>
          </a:p>
          <a:p>
            <a:pPr marL="0" indent="0">
              <a:buNone/>
            </a:pPr>
            <a:endParaRPr lang="cs-CZ" sz="4000" dirty="0" smtClean="0">
              <a:solidFill>
                <a:srgbClr val="00B050"/>
              </a:solidFill>
              <a:latin typeface="Berlin Sans FB" panose="020E0602020502020306" pitchFamily="34" charset="0"/>
            </a:endParaRPr>
          </a:p>
          <a:p>
            <a:endParaRPr lang="cs-CZ" sz="1000" b="1" dirty="0">
              <a:solidFill>
                <a:srgbClr val="00B050"/>
              </a:solidFill>
            </a:endParaRPr>
          </a:p>
          <a:p>
            <a:endParaRPr lang="cs-CZ" sz="2400" i="1" dirty="0" smtClean="0"/>
          </a:p>
          <a:p>
            <a:pPr marL="0" indent="0">
              <a:buNone/>
            </a:pPr>
            <a:endParaRPr lang="cs-CZ" sz="54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cs-CZ" sz="4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636962" y="0"/>
            <a:ext cx="5739517" cy="661307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br>
              <a:rPr lang="cs-CZ" dirty="0">
                <a:solidFill>
                  <a:srgbClr val="0070C0"/>
                </a:solidFill>
                <a:latin typeface="+mn-lt"/>
              </a:rPr>
            </a:br>
            <a:r>
              <a:rPr lang="cs-CZ" dirty="0" err="1">
                <a:solidFill>
                  <a:srgbClr val="0070C0"/>
                </a:solidFill>
                <a:latin typeface="+mn-lt"/>
              </a:rPr>
              <a:t>Kies</a:t>
            </a:r>
            <a:r>
              <a:rPr lang="cs-CZ" dirty="0">
                <a:solidFill>
                  <a:srgbClr val="0070C0"/>
                </a:solidFill>
                <a:latin typeface="+mn-lt"/>
              </a:rPr>
              <a:t> </a:t>
            </a:r>
            <a:r>
              <a:rPr lang="cs-CZ" dirty="0" err="1">
                <a:solidFill>
                  <a:srgbClr val="0070C0"/>
                </a:solidFill>
                <a:latin typeface="+mn-lt"/>
              </a:rPr>
              <a:t>het</a:t>
            </a:r>
            <a:r>
              <a:rPr lang="cs-CZ" dirty="0">
                <a:solidFill>
                  <a:srgbClr val="0070C0"/>
                </a:solidFill>
                <a:latin typeface="+mn-lt"/>
              </a:rPr>
              <a:t> </a:t>
            </a:r>
            <a:r>
              <a:rPr lang="cs-CZ" dirty="0" err="1">
                <a:solidFill>
                  <a:srgbClr val="0070C0"/>
                </a:solidFill>
                <a:latin typeface="+mn-lt"/>
              </a:rPr>
              <a:t>juiste</a:t>
            </a:r>
            <a:r>
              <a:rPr lang="cs-CZ" dirty="0">
                <a:solidFill>
                  <a:srgbClr val="0070C0"/>
                </a:solidFill>
                <a:latin typeface="+mn-lt"/>
              </a:rPr>
              <a:t> </a:t>
            </a:r>
            <a:r>
              <a:rPr lang="cs-CZ" dirty="0" err="1">
                <a:solidFill>
                  <a:srgbClr val="0070C0"/>
                </a:solidFill>
                <a:latin typeface="+mn-lt"/>
              </a:rPr>
              <a:t>voegwoord</a:t>
            </a:r>
            <a:r>
              <a:rPr lang="cs-CZ" dirty="0">
                <a:solidFill>
                  <a:srgbClr val="0070C0"/>
                </a:solidFill>
                <a:latin typeface="+mn-lt"/>
              </a:rPr>
              <a:t>: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0630" y="849086"/>
            <a:ext cx="11836084" cy="544039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i="1" dirty="0" err="1" smtClean="0">
                <a:solidFill>
                  <a:srgbClr val="C00000"/>
                </a:solidFill>
              </a:rPr>
              <a:t>Want</a:t>
            </a:r>
            <a:r>
              <a:rPr lang="cs-CZ" i="1" dirty="0" smtClean="0">
                <a:solidFill>
                  <a:srgbClr val="C00000"/>
                </a:solidFill>
              </a:rPr>
              <a:t>/</a:t>
            </a:r>
            <a:r>
              <a:rPr lang="cs-CZ" i="1" dirty="0" err="1" smtClean="0">
                <a:solidFill>
                  <a:srgbClr val="C00000"/>
                </a:solidFill>
              </a:rPr>
              <a:t>daardoor</a:t>
            </a:r>
            <a:r>
              <a:rPr lang="cs-CZ" i="1" dirty="0" smtClean="0">
                <a:solidFill>
                  <a:srgbClr val="C00000"/>
                </a:solidFill>
              </a:rPr>
              <a:t>/</a:t>
            </a:r>
            <a:r>
              <a:rPr lang="cs-CZ" i="1" dirty="0" err="1" smtClean="0">
                <a:solidFill>
                  <a:srgbClr val="C00000"/>
                </a:solidFill>
              </a:rPr>
              <a:t>omdat</a:t>
            </a:r>
            <a:r>
              <a:rPr lang="cs-CZ" dirty="0" smtClean="0">
                <a:solidFill>
                  <a:srgbClr val="C00000"/>
                </a:solidFill>
              </a:rPr>
              <a:t> </a:t>
            </a:r>
            <a:r>
              <a:rPr lang="cs-CZ" dirty="0" err="1"/>
              <a:t>hij</a:t>
            </a:r>
            <a:r>
              <a:rPr lang="cs-CZ" dirty="0"/>
              <a:t> </a:t>
            </a:r>
            <a:r>
              <a:rPr lang="cs-CZ" dirty="0" err="1"/>
              <a:t>zo</a:t>
            </a:r>
            <a:r>
              <a:rPr lang="cs-CZ" dirty="0"/>
              <a:t> </a:t>
            </a:r>
            <a:r>
              <a:rPr lang="cs-CZ" dirty="0" err="1"/>
              <a:t>langzaam</a:t>
            </a:r>
            <a:r>
              <a:rPr lang="cs-CZ" dirty="0"/>
              <a:t> </a:t>
            </a:r>
            <a:r>
              <a:rPr lang="cs-CZ" dirty="0" err="1"/>
              <a:t>eet</a:t>
            </a:r>
            <a:r>
              <a:rPr lang="cs-CZ" dirty="0"/>
              <a:t>, </a:t>
            </a:r>
            <a:r>
              <a:rPr lang="cs-CZ" dirty="0" err="1"/>
              <a:t>missen</a:t>
            </a:r>
            <a:r>
              <a:rPr lang="cs-CZ" dirty="0"/>
              <a:t> </a:t>
            </a:r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altijd</a:t>
            </a:r>
            <a:r>
              <a:rPr lang="cs-CZ" dirty="0"/>
              <a:t> </a:t>
            </a:r>
            <a:r>
              <a:rPr lang="cs-CZ" dirty="0" err="1"/>
              <a:t>het</a:t>
            </a:r>
            <a:r>
              <a:rPr lang="cs-CZ" dirty="0"/>
              <a:t> </a:t>
            </a:r>
            <a:r>
              <a:rPr lang="cs-CZ" dirty="0" err="1"/>
              <a:t>avondsnieuws</a:t>
            </a:r>
            <a:r>
              <a:rPr lang="cs-CZ" dirty="0"/>
              <a:t>.  </a:t>
            </a:r>
            <a:endParaRPr lang="cs-CZ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cs-CZ" sz="10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i="1" dirty="0" err="1" smtClean="0">
                <a:solidFill>
                  <a:srgbClr val="C00000"/>
                </a:solidFill>
              </a:rPr>
              <a:t>Wanneer</a:t>
            </a:r>
            <a:r>
              <a:rPr lang="cs-CZ" i="1" dirty="0" smtClean="0">
                <a:solidFill>
                  <a:srgbClr val="C00000"/>
                </a:solidFill>
              </a:rPr>
              <a:t>/</a:t>
            </a:r>
            <a:r>
              <a:rPr lang="cs-CZ" i="1" dirty="0" err="1" smtClean="0">
                <a:solidFill>
                  <a:srgbClr val="C00000"/>
                </a:solidFill>
              </a:rPr>
              <a:t>als</a:t>
            </a:r>
            <a:r>
              <a:rPr lang="cs-CZ" i="1" dirty="0" smtClean="0">
                <a:solidFill>
                  <a:srgbClr val="C00000"/>
                </a:solidFill>
              </a:rPr>
              <a:t>/</a:t>
            </a:r>
            <a:r>
              <a:rPr lang="cs-CZ" i="1" dirty="0" err="1" smtClean="0">
                <a:solidFill>
                  <a:srgbClr val="C00000"/>
                </a:solidFill>
              </a:rPr>
              <a:t>toen</a:t>
            </a:r>
            <a:r>
              <a:rPr lang="cs-CZ" dirty="0" smtClean="0"/>
              <a:t> </a:t>
            </a:r>
            <a:r>
              <a:rPr lang="cs-CZ" dirty="0" err="1"/>
              <a:t>hij</a:t>
            </a:r>
            <a:r>
              <a:rPr lang="cs-CZ" dirty="0"/>
              <a:t> </a:t>
            </a:r>
            <a:r>
              <a:rPr lang="cs-CZ" dirty="0" err="1"/>
              <a:t>begreep</a:t>
            </a:r>
            <a:r>
              <a:rPr lang="cs-CZ" dirty="0"/>
              <a:t> dat </a:t>
            </a:r>
            <a:r>
              <a:rPr lang="cs-CZ" dirty="0" err="1"/>
              <a:t>het</a:t>
            </a:r>
            <a:r>
              <a:rPr lang="cs-CZ" dirty="0"/>
              <a:t> </a:t>
            </a:r>
            <a:r>
              <a:rPr lang="cs-CZ" dirty="0" err="1"/>
              <a:t>te</a:t>
            </a:r>
            <a:r>
              <a:rPr lang="cs-CZ" dirty="0"/>
              <a:t> </a:t>
            </a:r>
            <a:r>
              <a:rPr lang="cs-CZ" dirty="0" err="1"/>
              <a:t>laat</a:t>
            </a:r>
            <a:r>
              <a:rPr lang="cs-CZ" dirty="0"/>
              <a:t> </a:t>
            </a:r>
            <a:r>
              <a:rPr lang="cs-CZ" dirty="0" err="1"/>
              <a:t>was</a:t>
            </a:r>
            <a:r>
              <a:rPr lang="cs-CZ" dirty="0"/>
              <a:t>, </a:t>
            </a:r>
            <a:r>
              <a:rPr lang="cs-CZ" dirty="0" err="1" smtClean="0"/>
              <a:t>ging</a:t>
            </a:r>
            <a:r>
              <a:rPr lang="cs-CZ" dirty="0" smtClean="0"/>
              <a:t> </a:t>
            </a:r>
            <a:r>
              <a:rPr lang="cs-CZ" dirty="0" err="1"/>
              <a:t>hij</a:t>
            </a:r>
            <a:r>
              <a:rPr lang="cs-CZ" dirty="0"/>
              <a:t> </a:t>
            </a:r>
            <a:r>
              <a:rPr lang="cs-CZ" dirty="0" err="1" smtClean="0"/>
              <a:t>terug</a:t>
            </a:r>
            <a:r>
              <a:rPr lang="cs-CZ" dirty="0" smtClean="0"/>
              <a:t> </a:t>
            </a:r>
            <a:r>
              <a:rPr lang="cs-CZ" dirty="0" err="1" smtClean="0"/>
              <a:t>naar</a:t>
            </a:r>
            <a:r>
              <a:rPr lang="cs-CZ" dirty="0" smtClean="0"/>
              <a:t> </a:t>
            </a:r>
            <a:r>
              <a:rPr lang="cs-CZ" dirty="0" err="1" smtClean="0"/>
              <a:t>huis</a:t>
            </a:r>
            <a:r>
              <a:rPr lang="cs-CZ" dirty="0" smtClean="0"/>
              <a:t>.</a:t>
            </a:r>
            <a:endParaRPr lang="cs-CZ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cs-CZ" sz="10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i="1" dirty="0" err="1" smtClean="0">
                <a:solidFill>
                  <a:srgbClr val="C00000"/>
                </a:solidFill>
              </a:rPr>
              <a:t>Hoewel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>
                <a:solidFill>
                  <a:srgbClr val="C00000"/>
                </a:solidFill>
              </a:rPr>
              <a:t>/ </a:t>
            </a:r>
            <a:r>
              <a:rPr lang="cs-CZ" i="1" dirty="0" err="1">
                <a:solidFill>
                  <a:srgbClr val="C00000"/>
                </a:solidFill>
              </a:rPr>
              <a:t>ook</a:t>
            </a:r>
            <a:r>
              <a:rPr lang="cs-CZ" i="1" dirty="0">
                <a:solidFill>
                  <a:srgbClr val="C00000"/>
                </a:solidFill>
              </a:rPr>
              <a:t> al/</a:t>
            </a:r>
            <a:r>
              <a:rPr lang="cs-CZ" i="1" dirty="0" err="1">
                <a:solidFill>
                  <a:srgbClr val="C00000"/>
                </a:solidFill>
              </a:rPr>
              <a:t>toch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dirty="0" err="1"/>
              <a:t>ik</a:t>
            </a:r>
            <a:r>
              <a:rPr lang="cs-CZ" dirty="0"/>
              <a:t> </a:t>
            </a:r>
            <a:r>
              <a:rPr lang="cs-CZ" dirty="0" err="1"/>
              <a:t>er</a:t>
            </a:r>
            <a:r>
              <a:rPr lang="cs-CZ" dirty="0"/>
              <a:t> al </a:t>
            </a:r>
            <a:r>
              <a:rPr lang="cs-CZ" dirty="0" err="1"/>
              <a:t>vaak</a:t>
            </a:r>
            <a:r>
              <a:rPr lang="cs-CZ" dirty="0"/>
              <a:t> </a:t>
            </a:r>
            <a:r>
              <a:rPr lang="cs-CZ" dirty="0" err="1"/>
              <a:t>geweest</a:t>
            </a:r>
            <a:r>
              <a:rPr lang="cs-CZ" dirty="0"/>
              <a:t> ben, </a:t>
            </a:r>
            <a:r>
              <a:rPr lang="cs-CZ" dirty="0" err="1"/>
              <a:t>heb</a:t>
            </a:r>
            <a:r>
              <a:rPr lang="cs-CZ" dirty="0"/>
              <a:t> </a:t>
            </a:r>
            <a:r>
              <a:rPr lang="cs-CZ" dirty="0" err="1"/>
              <a:t>ik</a:t>
            </a:r>
            <a:r>
              <a:rPr lang="cs-CZ" dirty="0"/>
              <a:t> </a:t>
            </a:r>
            <a:r>
              <a:rPr lang="cs-CZ" dirty="0" err="1" smtClean="0"/>
              <a:t>elke</a:t>
            </a:r>
            <a:r>
              <a:rPr lang="cs-CZ" dirty="0" smtClean="0"/>
              <a:t> </a:t>
            </a:r>
            <a:r>
              <a:rPr lang="cs-CZ" dirty="0" err="1" smtClean="0"/>
              <a:t>keer</a:t>
            </a:r>
            <a:r>
              <a:rPr lang="cs-CZ" dirty="0" smtClean="0"/>
              <a:t> </a:t>
            </a:r>
            <a:r>
              <a:rPr lang="cs-CZ" dirty="0" err="1" smtClean="0"/>
              <a:t>moeite</a:t>
            </a:r>
            <a:r>
              <a:rPr lang="cs-CZ" dirty="0" smtClean="0"/>
              <a:t> </a:t>
            </a:r>
            <a:r>
              <a:rPr lang="cs-CZ" dirty="0" err="1"/>
              <a:t>om</a:t>
            </a:r>
            <a:r>
              <a:rPr lang="cs-CZ" dirty="0"/>
              <a:t> de </a:t>
            </a:r>
            <a:r>
              <a:rPr lang="cs-CZ" dirty="0" err="1"/>
              <a:t>weg</a:t>
            </a:r>
            <a:r>
              <a:rPr lang="cs-CZ" dirty="0"/>
              <a:t> </a:t>
            </a:r>
            <a:r>
              <a:rPr lang="cs-CZ" dirty="0" err="1"/>
              <a:t>te</a:t>
            </a:r>
            <a:r>
              <a:rPr lang="cs-CZ" dirty="0"/>
              <a:t> </a:t>
            </a:r>
            <a:r>
              <a:rPr lang="cs-CZ" dirty="0" err="1"/>
              <a:t>vinden</a:t>
            </a:r>
            <a:r>
              <a:rPr lang="cs-CZ" dirty="0" smtClean="0"/>
              <a:t>.</a:t>
            </a:r>
            <a:endParaRPr lang="cs-CZ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cs-CZ" sz="10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i="1" dirty="0" err="1">
                <a:solidFill>
                  <a:srgbClr val="C00000"/>
                </a:solidFill>
              </a:rPr>
              <a:t>Het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kind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wie</a:t>
            </a:r>
            <a:r>
              <a:rPr lang="cs-CZ" i="1" dirty="0">
                <a:solidFill>
                  <a:srgbClr val="C00000"/>
                </a:solidFill>
              </a:rPr>
              <a:t>/</a:t>
            </a:r>
            <a:r>
              <a:rPr lang="cs-CZ" i="1" dirty="0" err="1">
                <a:solidFill>
                  <a:srgbClr val="C00000"/>
                </a:solidFill>
              </a:rPr>
              <a:t>wat</a:t>
            </a:r>
            <a:r>
              <a:rPr lang="cs-CZ" i="1" dirty="0">
                <a:solidFill>
                  <a:srgbClr val="C00000"/>
                </a:solidFill>
              </a:rPr>
              <a:t>/dat </a:t>
            </a:r>
            <a:r>
              <a:rPr lang="cs-CZ" dirty="0"/>
              <a:t>in </a:t>
            </a:r>
            <a:r>
              <a:rPr lang="cs-CZ" dirty="0" err="1"/>
              <a:t>het</a:t>
            </a:r>
            <a:r>
              <a:rPr lang="cs-CZ" dirty="0"/>
              <a:t> </a:t>
            </a:r>
            <a:r>
              <a:rPr lang="cs-CZ" dirty="0" err="1"/>
              <a:t>water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gevallen</a:t>
            </a:r>
            <a:r>
              <a:rPr lang="cs-CZ" dirty="0"/>
              <a:t>, </a:t>
            </a:r>
            <a:r>
              <a:rPr lang="cs-CZ" dirty="0" err="1"/>
              <a:t>probeerde</a:t>
            </a:r>
            <a:r>
              <a:rPr lang="cs-CZ" dirty="0"/>
              <a:t> </a:t>
            </a:r>
            <a:r>
              <a:rPr lang="cs-CZ" dirty="0" err="1" smtClean="0"/>
              <a:t>om</a:t>
            </a:r>
            <a:r>
              <a:rPr lang="cs-CZ" dirty="0" smtClean="0"/>
              <a:t> </a:t>
            </a:r>
            <a:r>
              <a:rPr lang="cs-CZ" dirty="0" err="1"/>
              <a:t>aan</a:t>
            </a:r>
            <a:r>
              <a:rPr lang="cs-CZ" dirty="0"/>
              <a:t> de kant </a:t>
            </a:r>
            <a:r>
              <a:rPr lang="cs-CZ" dirty="0" err="1"/>
              <a:t>te</a:t>
            </a:r>
            <a:r>
              <a:rPr lang="cs-CZ" dirty="0"/>
              <a:t> </a:t>
            </a:r>
            <a:r>
              <a:rPr lang="cs-CZ" dirty="0" err="1"/>
              <a:t>komen</a:t>
            </a:r>
            <a:r>
              <a:rPr lang="cs-CZ" dirty="0" smtClean="0"/>
              <a:t>.</a:t>
            </a:r>
            <a:endParaRPr lang="cs-CZ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cs-CZ" sz="10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dirty="0" err="1"/>
              <a:t>Ik</a:t>
            </a:r>
            <a:r>
              <a:rPr lang="cs-CZ" dirty="0"/>
              <a:t> </a:t>
            </a:r>
            <a:r>
              <a:rPr lang="cs-CZ" dirty="0" err="1"/>
              <a:t>wist</a:t>
            </a:r>
            <a:r>
              <a:rPr lang="cs-CZ" dirty="0"/>
              <a:t> </a:t>
            </a:r>
            <a:r>
              <a:rPr lang="cs-CZ" dirty="0" err="1"/>
              <a:t>niet</a:t>
            </a:r>
            <a:r>
              <a:rPr lang="cs-CZ" dirty="0"/>
              <a:t> </a:t>
            </a:r>
            <a:r>
              <a:rPr lang="cs-CZ" dirty="0" err="1"/>
              <a:t>zeker</a:t>
            </a:r>
            <a:r>
              <a:rPr lang="cs-CZ" dirty="0"/>
              <a:t> </a:t>
            </a:r>
            <a:r>
              <a:rPr lang="cs-CZ" i="1" dirty="0" smtClean="0">
                <a:solidFill>
                  <a:srgbClr val="C00000"/>
                </a:solidFill>
              </a:rPr>
              <a:t>dat/</a:t>
            </a:r>
            <a:r>
              <a:rPr lang="cs-CZ" i="1" dirty="0" err="1" smtClean="0">
                <a:solidFill>
                  <a:srgbClr val="C00000"/>
                </a:solidFill>
              </a:rPr>
              <a:t>of</a:t>
            </a:r>
            <a:r>
              <a:rPr lang="cs-CZ" i="1" dirty="0" smtClean="0">
                <a:solidFill>
                  <a:srgbClr val="C00000"/>
                </a:solidFill>
              </a:rPr>
              <a:t>/</a:t>
            </a:r>
            <a:r>
              <a:rPr lang="cs-CZ" i="1" dirty="0" err="1" smtClean="0">
                <a:solidFill>
                  <a:srgbClr val="C00000"/>
                </a:solidFill>
              </a:rPr>
              <a:t>als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dirty="0" err="1" smtClean="0"/>
              <a:t>ik</a:t>
            </a:r>
            <a:r>
              <a:rPr lang="cs-CZ" dirty="0" smtClean="0"/>
              <a:t> </a:t>
            </a:r>
            <a:r>
              <a:rPr lang="cs-CZ" dirty="0" smtClean="0"/>
              <a:t>hem had </a:t>
            </a:r>
            <a:r>
              <a:rPr lang="cs-CZ" dirty="0" err="1" smtClean="0"/>
              <a:t>uitgenodigd</a:t>
            </a:r>
            <a:r>
              <a:rPr lang="cs-CZ" dirty="0" smtClean="0"/>
              <a:t>.</a:t>
            </a:r>
            <a:endParaRPr lang="cs-CZ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cs-CZ" sz="10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dirty="0" err="1" smtClean="0"/>
              <a:t>Ik</a:t>
            </a:r>
            <a:r>
              <a:rPr lang="cs-CZ" dirty="0" smtClean="0"/>
              <a:t> </a:t>
            </a:r>
            <a:r>
              <a:rPr lang="cs-CZ" dirty="0" err="1" smtClean="0"/>
              <a:t>moet</a:t>
            </a:r>
            <a:r>
              <a:rPr lang="cs-CZ" dirty="0" smtClean="0"/>
              <a:t> </a:t>
            </a:r>
            <a:r>
              <a:rPr lang="cs-CZ" dirty="0" err="1" smtClean="0"/>
              <a:t>liever</a:t>
            </a:r>
            <a:r>
              <a:rPr lang="cs-CZ" dirty="0" smtClean="0"/>
              <a:t> </a:t>
            </a:r>
            <a:r>
              <a:rPr lang="cs-CZ" dirty="0" err="1" smtClean="0"/>
              <a:t>thuis</a:t>
            </a:r>
            <a:r>
              <a:rPr lang="cs-CZ" dirty="0" smtClean="0"/>
              <a:t> </a:t>
            </a:r>
            <a:r>
              <a:rPr lang="cs-CZ" dirty="0" err="1" smtClean="0"/>
              <a:t>blijven</a:t>
            </a:r>
            <a:r>
              <a:rPr lang="cs-CZ" dirty="0" smtClean="0"/>
              <a:t> </a:t>
            </a:r>
            <a:r>
              <a:rPr lang="cs-CZ" i="1" dirty="0" err="1">
                <a:solidFill>
                  <a:srgbClr val="C00000"/>
                </a:solidFill>
              </a:rPr>
              <a:t>want</a:t>
            </a:r>
            <a:r>
              <a:rPr lang="cs-CZ" i="1" dirty="0">
                <a:solidFill>
                  <a:srgbClr val="C00000"/>
                </a:solidFill>
              </a:rPr>
              <a:t>/</a:t>
            </a:r>
            <a:r>
              <a:rPr lang="cs-CZ" i="1" dirty="0" err="1">
                <a:solidFill>
                  <a:srgbClr val="C00000"/>
                </a:solidFill>
              </a:rPr>
              <a:t>omdat</a:t>
            </a:r>
            <a:r>
              <a:rPr lang="cs-CZ" i="1" dirty="0">
                <a:solidFill>
                  <a:srgbClr val="C00000"/>
                </a:solidFill>
              </a:rPr>
              <a:t>/</a:t>
            </a:r>
            <a:r>
              <a:rPr lang="cs-CZ" i="1" dirty="0" err="1">
                <a:solidFill>
                  <a:srgbClr val="C00000"/>
                </a:solidFill>
              </a:rPr>
              <a:t>als</a:t>
            </a:r>
            <a:r>
              <a:rPr lang="cs-CZ" dirty="0" smtClean="0"/>
              <a:t> </a:t>
            </a:r>
            <a:r>
              <a:rPr lang="cs-CZ" dirty="0" err="1" smtClean="0"/>
              <a:t>ik</a:t>
            </a:r>
            <a:r>
              <a:rPr lang="cs-CZ" dirty="0" smtClean="0"/>
              <a:t> </a:t>
            </a:r>
            <a:r>
              <a:rPr lang="cs-CZ" dirty="0" err="1" smtClean="0"/>
              <a:t>voel</a:t>
            </a:r>
            <a:r>
              <a:rPr lang="cs-CZ" dirty="0" smtClean="0"/>
              <a:t> </a:t>
            </a:r>
            <a:r>
              <a:rPr lang="cs-CZ" dirty="0" err="1" smtClean="0"/>
              <a:t>me</a:t>
            </a:r>
            <a:r>
              <a:rPr lang="cs-CZ" dirty="0" smtClean="0"/>
              <a:t> </a:t>
            </a:r>
            <a:r>
              <a:rPr lang="cs-CZ" dirty="0" err="1" smtClean="0"/>
              <a:t>helemaal</a:t>
            </a:r>
            <a:r>
              <a:rPr lang="cs-CZ" dirty="0" smtClean="0"/>
              <a:t> </a:t>
            </a:r>
            <a:r>
              <a:rPr lang="cs-CZ" dirty="0" err="1" smtClean="0"/>
              <a:t>niet</a:t>
            </a:r>
            <a:r>
              <a:rPr lang="cs-CZ" dirty="0" smtClean="0"/>
              <a:t> </a:t>
            </a:r>
            <a:r>
              <a:rPr lang="cs-CZ" dirty="0" err="1" smtClean="0"/>
              <a:t>goed</a:t>
            </a:r>
            <a:r>
              <a:rPr lang="cs-CZ" dirty="0" smtClean="0"/>
              <a:t>.</a:t>
            </a:r>
            <a:endParaRPr lang="cs-CZ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cs-CZ" dirty="0" smtClean="0"/>
          </a:p>
        </p:txBody>
      </p:sp>
      <p:pic>
        <p:nvPicPr>
          <p:cNvPr id="4" name="Obrázek 3" descr="Thought Thinking Emoji Free HQ Image Transparent HQ PNG Download ...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885" y="4182110"/>
            <a:ext cx="1748790" cy="15913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6265" y="116840"/>
            <a:ext cx="8371840" cy="555625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s-CZ" sz="3600" b="1" dirty="0" err="1">
                <a:latin typeface="+mn-lt"/>
              </a:rPr>
              <a:t>Oefening</a:t>
            </a:r>
            <a:r>
              <a:rPr lang="cs-CZ" sz="3600" b="1" dirty="0">
                <a:latin typeface="+mn-lt"/>
              </a:rPr>
              <a:t> – </a:t>
            </a:r>
            <a:r>
              <a:rPr lang="cs-CZ" sz="3600" b="1" dirty="0" err="1">
                <a:latin typeface="+mn-lt"/>
              </a:rPr>
              <a:t>onderschikkende</a:t>
            </a:r>
            <a:r>
              <a:rPr lang="cs-CZ" sz="3600" b="1" dirty="0">
                <a:latin typeface="+mn-lt"/>
              </a:rPr>
              <a:t> </a:t>
            </a:r>
            <a:r>
              <a:rPr lang="cs-CZ" sz="3600" b="1" dirty="0" err="1">
                <a:latin typeface="+mn-lt"/>
              </a:rPr>
              <a:t>voegwoorden</a:t>
            </a:r>
            <a:endParaRPr lang="cs-CZ" sz="3600" b="1" dirty="0">
              <a:latin typeface="+mn-lt"/>
            </a:endParaRPr>
          </a:p>
        </p:txBody>
      </p:sp>
      <p:sp>
        <p:nvSpPr>
          <p:cNvPr id="3" name="Zástupný obsah 2"/>
          <p:cNvSpPr>
            <a:spLocks noGrp="1"/>
          </p:cNvSpPr>
          <p:nvPr>
            <p:ph idx="1"/>
          </p:nvPr>
        </p:nvSpPr>
        <p:spPr>
          <a:xfrm>
            <a:off x="96520" y="673100"/>
            <a:ext cx="12011660" cy="618490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400" dirty="0" err="1" smtClean="0"/>
              <a:t>Kies</a:t>
            </a:r>
            <a:r>
              <a:rPr lang="cs-CZ" sz="2400" dirty="0" smtClean="0"/>
              <a:t> </a:t>
            </a:r>
            <a:r>
              <a:rPr lang="cs-CZ" sz="2400" dirty="0" err="1" smtClean="0"/>
              <a:t>uit</a:t>
            </a:r>
            <a:r>
              <a:rPr lang="cs-CZ" sz="2400" dirty="0" smtClean="0"/>
              <a:t>: </a:t>
            </a:r>
            <a:r>
              <a:rPr lang="cs-CZ" sz="3200" b="1" i="1" dirty="0" err="1">
                <a:solidFill>
                  <a:srgbClr val="C00000"/>
                </a:solidFill>
              </a:rPr>
              <a:t>zodra</a:t>
            </a:r>
            <a:r>
              <a:rPr lang="cs-CZ" sz="3200" b="1" i="1" dirty="0">
                <a:solidFill>
                  <a:srgbClr val="C00000"/>
                </a:solidFill>
              </a:rPr>
              <a:t>, </a:t>
            </a:r>
            <a:r>
              <a:rPr lang="cs-CZ" sz="3200" b="1" i="1" dirty="0" err="1">
                <a:solidFill>
                  <a:srgbClr val="C00000"/>
                </a:solidFill>
              </a:rPr>
              <a:t>zodat</a:t>
            </a:r>
            <a:r>
              <a:rPr lang="cs-CZ" sz="3200" b="1" i="1" dirty="0">
                <a:solidFill>
                  <a:srgbClr val="C00000"/>
                </a:solidFill>
              </a:rPr>
              <a:t>, </a:t>
            </a:r>
            <a:r>
              <a:rPr lang="cs-CZ" sz="3200" b="1" i="1" dirty="0" err="1">
                <a:solidFill>
                  <a:srgbClr val="C00000"/>
                </a:solidFill>
              </a:rPr>
              <a:t>sinds</a:t>
            </a:r>
            <a:r>
              <a:rPr lang="cs-CZ" sz="3200" b="1" i="1" dirty="0">
                <a:solidFill>
                  <a:srgbClr val="C00000"/>
                </a:solidFill>
              </a:rPr>
              <a:t>, </a:t>
            </a:r>
            <a:r>
              <a:rPr lang="cs-CZ" sz="3200" b="1" i="1" dirty="0" err="1">
                <a:solidFill>
                  <a:srgbClr val="C00000"/>
                </a:solidFill>
              </a:rPr>
              <a:t>tenzij</a:t>
            </a:r>
            <a:r>
              <a:rPr lang="cs-CZ" sz="3200" b="1" i="1" dirty="0">
                <a:solidFill>
                  <a:srgbClr val="C00000"/>
                </a:solidFill>
              </a:rPr>
              <a:t>, </a:t>
            </a:r>
            <a:r>
              <a:rPr lang="cs-CZ" sz="3200" b="1" i="1" dirty="0" err="1">
                <a:solidFill>
                  <a:srgbClr val="C00000"/>
                </a:solidFill>
              </a:rPr>
              <a:t>zoals</a:t>
            </a:r>
            <a:r>
              <a:rPr lang="cs-CZ" sz="3200" b="1" i="1" dirty="0">
                <a:solidFill>
                  <a:srgbClr val="C00000"/>
                </a:solidFill>
              </a:rPr>
              <a:t>, </a:t>
            </a:r>
            <a:r>
              <a:rPr lang="cs-CZ" sz="3200" b="1" i="1" dirty="0" err="1">
                <a:solidFill>
                  <a:srgbClr val="C00000"/>
                </a:solidFill>
              </a:rPr>
              <a:t>hoewel</a:t>
            </a:r>
            <a:r>
              <a:rPr lang="cs-CZ" sz="3200" b="1" i="1" dirty="0">
                <a:solidFill>
                  <a:srgbClr val="C00000"/>
                </a:solidFill>
              </a:rPr>
              <a:t>, </a:t>
            </a:r>
            <a:r>
              <a:rPr lang="cs-CZ" sz="3200" b="1" i="1" dirty="0" err="1">
                <a:solidFill>
                  <a:srgbClr val="C00000"/>
                </a:solidFill>
              </a:rPr>
              <a:t>doordat</a:t>
            </a:r>
            <a:r>
              <a:rPr lang="cs-CZ" sz="3200" b="1" i="1" dirty="0">
                <a:solidFill>
                  <a:srgbClr val="C00000"/>
                </a:solidFill>
              </a:rPr>
              <a:t> </a:t>
            </a:r>
            <a:endParaRPr lang="cs-CZ" b="1" i="1" dirty="0">
              <a:solidFill>
                <a:srgbClr val="C00000"/>
              </a:solidFill>
            </a:endParaRPr>
          </a:p>
          <a:p>
            <a:pPr fontAlgn="auto">
              <a:lnSpc>
                <a:spcPct val="120000"/>
              </a:lnSpc>
              <a:spcBef>
                <a:spcPts val="400"/>
              </a:spcBef>
              <a:spcAft>
                <a:spcPts val="1000"/>
              </a:spcAft>
            </a:pPr>
            <a:r>
              <a:rPr lang="cs-CZ" sz="2700" b="1" dirty="0">
                <a:solidFill>
                  <a:srgbClr val="0070C0"/>
                </a:solidFill>
              </a:rPr>
              <a:t>U </a:t>
            </a:r>
            <a:r>
              <a:rPr lang="cs-CZ" sz="2700" b="1" dirty="0" err="1">
                <a:solidFill>
                  <a:srgbClr val="0070C0"/>
                </a:solidFill>
              </a:rPr>
              <a:t>krijgt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geen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korting</a:t>
            </a:r>
            <a:r>
              <a:rPr lang="cs-CZ" sz="2700" b="1" dirty="0">
                <a:solidFill>
                  <a:srgbClr val="0070C0"/>
                </a:solidFill>
              </a:rPr>
              <a:t> _____ u </a:t>
            </a:r>
            <a:r>
              <a:rPr lang="cs-CZ" sz="2700" b="1" dirty="0" err="1">
                <a:solidFill>
                  <a:srgbClr val="0070C0"/>
                </a:solidFill>
              </a:rPr>
              <a:t>contant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aan</a:t>
            </a:r>
            <a:r>
              <a:rPr lang="cs-CZ" sz="2700" b="1" dirty="0">
                <a:solidFill>
                  <a:srgbClr val="0070C0"/>
                </a:solidFill>
              </a:rPr>
              <a:t> de </a:t>
            </a:r>
            <a:r>
              <a:rPr lang="cs-CZ" sz="2700" b="1" dirty="0" err="1">
                <a:solidFill>
                  <a:srgbClr val="0070C0"/>
                </a:solidFill>
              </a:rPr>
              <a:t>kassa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betaalt</a:t>
            </a:r>
            <a:r>
              <a:rPr lang="cs-CZ" sz="2700" b="1" dirty="0">
                <a:solidFill>
                  <a:srgbClr val="0070C0"/>
                </a:solidFill>
              </a:rPr>
              <a:t>. </a:t>
            </a:r>
            <a:endParaRPr lang="cs-CZ" sz="2700" b="1" dirty="0">
              <a:solidFill>
                <a:srgbClr val="0070C0"/>
              </a:solidFill>
            </a:endParaRPr>
          </a:p>
          <a:p>
            <a:pPr fontAlgn="auto">
              <a:lnSpc>
                <a:spcPct val="120000"/>
              </a:lnSpc>
              <a:spcBef>
                <a:spcPts val="400"/>
              </a:spcBef>
              <a:spcAft>
                <a:spcPts val="1000"/>
              </a:spcAft>
            </a:pPr>
            <a:r>
              <a:rPr lang="cs-CZ" sz="2700" b="1" dirty="0">
                <a:solidFill>
                  <a:srgbClr val="0070C0"/>
                </a:solidFill>
              </a:rPr>
              <a:t>____ </a:t>
            </a:r>
            <a:r>
              <a:rPr lang="cs-CZ" sz="2700" b="1" dirty="0" err="1">
                <a:solidFill>
                  <a:srgbClr val="0070C0"/>
                </a:solidFill>
              </a:rPr>
              <a:t>ik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thuis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was</a:t>
            </a:r>
            <a:r>
              <a:rPr lang="cs-CZ" sz="2700" b="1" dirty="0">
                <a:solidFill>
                  <a:srgbClr val="0070C0"/>
                </a:solidFill>
              </a:rPr>
              <a:t>, </a:t>
            </a:r>
            <a:r>
              <a:rPr lang="cs-CZ" sz="2700" b="1" dirty="0" err="1">
                <a:solidFill>
                  <a:srgbClr val="0070C0"/>
                </a:solidFill>
              </a:rPr>
              <a:t>vertelden</a:t>
            </a:r>
            <a:r>
              <a:rPr lang="cs-CZ" sz="2700" b="1" dirty="0">
                <a:solidFill>
                  <a:srgbClr val="0070C0"/>
                </a:solidFill>
              </a:rPr>
              <a:t> ze </a:t>
            </a:r>
            <a:r>
              <a:rPr lang="cs-CZ" sz="2700" b="1" dirty="0" err="1">
                <a:solidFill>
                  <a:srgbClr val="0070C0"/>
                </a:solidFill>
              </a:rPr>
              <a:t>me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het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goed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nieuws</a:t>
            </a:r>
            <a:r>
              <a:rPr lang="cs-CZ" sz="2700" b="1" dirty="0">
                <a:solidFill>
                  <a:srgbClr val="0070C0"/>
                </a:solidFill>
              </a:rPr>
              <a:t>.</a:t>
            </a:r>
            <a:endParaRPr lang="cs-CZ" sz="2700" b="1" dirty="0">
              <a:solidFill>
                <a:srgbClr val="0070C0"/>
              </a:solidFill>
            </a:endParaRPr>
          </a:p>
          <a:p>
            <a:pPr fontAlgn="auto">
              <a:lnSpc>
                <a:spcPct val="120000"/>
              </a:lnSpc>
              <a:spcBef>
                <a:spcPts val="400"/>
              </a:spcBef>
              <a:spcAft>
                <a:spcPts val="1000"/>
              </a:spcAft>
            </a:pPr>
            <a:r>
              <a:rPr lang="cs-CZ" sz="2700" b="1" dirty="0">
                <a:solidFill>
                  <a:srgbClr val="0070C0"/>
                </a:solidFill>
              </a:rPr>
              <a:t>____ u </a:t>
            </a:r>
            <a:r>
              <a:rPr lang="cs-CZ" sz="2700" b="1" dirty="0" err="1">
                <a:solidFill>
                  <a:srgbClr val="0070C0"/>
                </a:solidFill>
              </a:rPr>
              <a:t>misschien</a:t>
            </a:r>
            <a:r>
              <a:rPr lang="cs-CZ" sz="2700" b="1" dirty="0">
                <a:solidFill>
                  <a:srgbClr val="0070C0"/>
                </a:solidFill>
              </a:rPr>
              <a:t> al </a:t>
            </a:r>
            <a:r>
              <a:rPr lang="cs-CZ" sz="2700" b="1" dirty="0" err="1">
                <a:solidFill>
                  <a:srgbClr val="0070C0"/>
                </a:solidFill>
              </a:rPr>
              <a:t>hebt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gehoord</a:t>
            </a:r>
            <a:r>
              <a:rPr lang="cs-CZ" sz="2700" b="1" dirty="0">
                <a:solidFill>
                  <a:srgbClr val="0070C0"/>
                </a:solidFill>
              </a:rPr>
              <a:t>, </a:t>
            </a:r>
            <a:r>
              <a:rPr lang="cs-CZ" sz="2700" b="1" dirty="0" err="1">
                <a:solidFill>
                  <a:srgbClr val="0070C0"/>
                </a:solidFill>
              </a:rPr>
              <a:t>bent</a:t>
            </a:r>
            <a:r>
              <a:rPr lang="cs-CZ" sz="2700" b="1" dirty="0">
                <a:solidFill>
                  <a:srgbClr val="0070C0"/>
                </a:solidFill>
              </a:rPr>
              <a:t> u van </a:t>
            </a:r>
            <a:r>
              <a:rPr lang="cs-CZ" sz="2700" b="1" dirty="0" err="1">
                <a:solidFill>
                  <a:srgbClr val="0070C0"/>
                </a:solidFill>
              </a:rPr>
              <a:t>harte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welkom</a:t>
            </a:r>
            <a:r>
              <a:rPr lang="cs-CZ" sz="2700" b="1" dirty="0">
                <a:solidFill>
                  <a:srgbClr val="0070C0"/>
                </a:solidFill>
              </a:rPr>
              <a:t>!</a:t>
            </a:r>
            <a:endParaRPr lang="cs-CZ" sz="2700" b="1" dirty="0">
              <a:solidFill>
                <a:srgbClr val="0070C0"/>
              </a:solidFill>
            </a:endParaRPr>
          </a:p>
          <a:p>
            <a:pPr fontAlgn="auto">
              <a:lnSpc>
                <a:spcPct val="120000"/>
              </a:lnSpc>
              <a:spcBef>
                <a:spcPts val="400"/>
              </a:spcBef>
              <a:spcAft>
                <a:spcPts val="1000"/>
              </a:spcAft>
            </a:pPr>
            <a:r>
              <a:rPr lang="cs-CZ" sz="2700" b="1" dirty="0">
                <a:solidFill>
                  <a:srgbClr val="0070C0"/>
                </a:solidFill>
              </a:rPr>
              <a:t>______ </a:t>
            </a:r>
            <a:r>
              <a:rPr lang="cs-CZ" sz="2700" b="1" dirty="0" err="1">
                <a:solidFill>
                  <a:srgbClr val="0070C0"/>
                </a:solidFill>
              </a:rPr>
              <a:t>hij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zich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ziek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voelt</a:t>
            </a:r>
            <a:r>
              <a:rPr lang="cs-CZ" sz="2700" b="1" dirty="0">
                <a:solidFill>
                  <a:srgbClr val="0070C0"/>
                </a:solidFill>
              </a:rPr>
              <a:t>, </a:t>
            </a:r>
            <a:r>
              <a:rPr lang="cs-CZ" sz="2700" b="1" dirty="0" err="1">
                <a:solidFill>
                  <a:srgbClr val="0070C0"/>
                </a:solidFill>
              </a:rPr>
              <a:t>blijft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hij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werken</a:t>
            </a:r>
            <a:r>
              <a:rPr lang="cs-CZ" sz="2700" b="1" dirty="0">
                <a:solidFill>
                  <a:srgbClr val="0070C0"/>
                </a:solidFill>
              </a:rPr>
              <a:t>.</a:t>
            </a:r>
            <a:endParaRPr lang="cs-CZ" sz="2700" b="1" dirty="0">
              <a:solidFill>
                <a:srgbClr val="0070C0"/>
              </a:solidFill>
            </a:endParaRPr>
          </a:p>
          <a:p>
            <a:pPr fontAlgn="auto">
              <a:lnSpc>
                <a:spcPct val="120000"/>
              </a:lnSpc>
              <a:spcBef>
                <a:spcPts val="400"/>
              </a:spcBef>
              <a:spcAft>
                <a:spcPts val="1000"/>
              </a:spcAft>
            </a:pPr>
            <a:r>
              <a:rPr lang="cs-CZ" sz="2700" b="1" dirty="0">
                <a:solidFill>
                  <a:srgbClr val="0070C0"/>
                </a:solidFill>
              </a:rPr>
              <a:t>Ze </a:t>
            </a:r>
            <a:r>
              <a:rPr lang="cs-CZ" sz="2700" b="1" dirty="0" err="1">
                <a:solidFill>
                  <a:srgbClr val="0070C0"/>
                </a:solidFill>
              </a:rPr>
              <a:t>is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altijd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verkouden</a:t>
            </a:r>
            <a:r>
              <a:rPr lang="cs-CZ" sz="2700" b="1" dirty="0">
                <a:solidFill>
                  <a:srgbClr val="0070C0"/>
                </a:solidFill>
              </a:rPr>
              <a:t> _____ ze in </a:t>
            </a:r>
            <a:r>
              <a:rPr lang="cs-CZ" sz="2700" b="1" dirty="0" err="1">
                <a:solidFill>
                  <a:srgbClr val="0070C0"/>
                </a:solidFill>
              </a:rPr>
              <a:t>Nederland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woont</a:t>
            </a:r>
            <a:r>
              <a:rPr lang="cs-CZ" sz="2700" b="1" dirty="0">
                <a:solidFill>
                  <a:srgbClr val="0070C0"/>
                </a:solidFill>
              </a:rPr>
              <a:t>. </a:t>
            </a:r>
            <a:endParaRPr lang="cs-CZ" sz="2700" b="1" dirty="0">
              <a:solidFill>
                <a:srgbClr val="0070C0"/>
              </a:solidFill>
            </a:endParaRPr>
          </a:p>
          <a:p>
            <a:pPr fontAlgn="auto">
              <a:lnSpc>
                <a:spcPct val="120000"/>
              </a:lnSpc>
              <a:spcBef>
                <a:spcPts val="400"/>
              </a:spcBef>
              <a:spcAft>
                <a:spcPts val="1000"/>
              </a:spcAft>
            </a:pPr>
            <a:r>
              <a:rPr lang="nl-NL" sz="2700" b="1" dirty="0">
                <a:solidFill>
                  <a:srgbClr val="0070C0"/>
                </a:solidFill>
              </a:rPr>
              <a:t>De scholiere kwam te laat </a:t>
            </a:r>
            <a:r>
              <a:rPr lang="cs-CZ" sz="2700" b="1" dirty="0">
                <a:solidFill>
                  <a:srgbClr val="0070C0"/>
                </a:solidFill>
              </a:rPr>
              <a:t>_____</a:t>
            </a:r>
            <a:r>
              <a:rPr lang="nl-NL" sz="2700" b="1" dirty="0">
                <a:solidFill>
                  <a:srgbClr val="0070C0"/>
                </a:solidFill>
              </a:rPr>
              <a:t> ze betrokken was bij een ongeluk.</a:t>
            </a:r>
            <a:endParaRPr lang="cs-CZ" sz="2700" b="1" dirty="0">
              <a:solidFill>
                <a:srgbClr val="0070C0"/>
              </a:solidFill>
            </a:endParaRPr>
          </a:p>
          <a:p>
            <a:pPr fontAlgn="auto">
              <a:lnSpc>
                <a:spcPct val="120000"/>
              </a:lnSpc>
              <a:spcBef>
                <a:spcPts val="400"/>
              </a:spcBef>
              <a:spcAft>
                <a:spcPts val="1000"/>
              </a:spcAft>
            </a:pPr>
            <a:r>
              <a:rPr lang="nl-NL" sz="2700" b="1" dirty="0">
                <a:solidFill>
                  <a:srgbClr val="0070C0"/>
                </a:solidFill>
              </a:rPr>
              <a:t>We beginnen met enkele leuke activiteiten, </a:t>
            </a:r>
            <a:r>
              <a:rPr lang="cs-CZ" sz="2700" b="1" dirty="0">
                <a:solidFill>
                  <a:srgbClr val="0070C0"/>
                </a:solidFill>
              </a:rPr>
              <a:t>__</a:t>
            </a:r>
            <a:r>
              <a:rPr lang="nl-NL" sz="2700" b="1" dirty="0">
                <a:solidFill>
                  <a:srgbClr val="0070C0"/>
                </a:solidFill>
              </a:rPr>
              <a:t> de groep elkaar beter leert kennen.</a:t>
            </a:r>
            <a:endParaRPr lang="cs-CZ" sz="2700" b="1" dirty="0">
              <a:solidFill>
                <a:srgbClr val="0070C0"/>
              </a:solidFill>
            </a:endParaRPr>
          </a:p>
        </p:txBody>
      </p:sp>
      <p:pic>
        <p:nvPicPr>
          <p:cNvPr id="4" name="Obrázek 3" descr="My English Corner for 3rd ESO - CDP: Word order for questions with ...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4855" y="0"/>
            <a:ext cx="2473325" cy="27216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88477" y="95023"/>
            <a:ext cx="9206687" cy="1143000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l"/>
            <a:r>
              <a:rPr lang="cs-CZ" sz="3600" dirty="0" err="1">
                <a:solidFill>
                  <a:srgbClr val="0070C0"/>
                </a:solidFill>
              </a:rPr>
              <a:t>Vul</a:t>
            </a:r>
            <a:r>
              <a:rPr lang="cs-CZ" sz="3600" dirty="0">
                <a:solidFill>
                  <a:srgbClr val="0070C0"/>
                </a:solidFill>
              </a:rPr>
              <a:t> </a:t>
            </a:r>
            <a:r>
              <a:rPr lang="cs-CZ" sz="3600" dirty="0" smtClean="0">
                <a:solidFill>
                  <a:srgbClr val="0070C0"/>
                </a:solidFill>
              </a:rPr>
              <a:t>in: </a:t>
            </a:r>
            <a:r>
              <a:rPr lang="cs-CZ" sz="3200" i="1" dirty="0" smtClean="0">
                <a:solidFill>
                  <a:srgbClr val="C00000"/>
                </a:solidFill>
              </a:rPr>
              <a:t>BOVENDIEN</a:t>
            </a:r>
            <a:r>
              <a:rPr lang="cs-CZ" sz="3200" i="1" dirty="0">
                <a:solidFill>
                  <a:srgbClr val="C00000"/>
                </a:solidFill>
              </a:rPr>
              <a:t>, DUS, ECHTER, DAAROM, </a:t>
            </a:r>
            <a:r>
              <a:rPr lang="cs-CZ" sz="3200" i="1" dirty="0" smtClean="0">
                <a:solidFill>
                  <a:srgbClr val="C00000"/>
                </a:solidFill>
              </a:rPr>
              <a:t>TOCH </a:t>
            </a:r>
            <a:r>
              <a:rPr lang="cs-CZ" sz="2800" i="1" dirty="0" smtClean="0">
                <a:solidFill>
                  <a:srgbClr val="C00000"/>
                </a:solidFill>
              </a:rPr>
              <a:t>2x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123" y="1600200"/>
            <a:ext cx="12117788" cy="4999383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nl-NL" sz="3600" dirty="0"/>
              <a:t>Ik ben ziek en kan </a:t>
            </a:r>
            <a:r>
              <a:rPr lang="cs-CZ" sz="3600" dirty="0"/>
              <a:t>______</a:t>
            </a:r>
            <a:r>
              <a:rPr lang="nl-NL" sz="3600" dirty="0"/>
              <a:t> niet komen.</a:t>
            </a:r>
            <a:endParaRPr lang="cs-CZ" sz="3600" dirty="0"/>
          </a:p>
          <a:p>
            <a:pPr>
              <a:spcAft>
                <a:spcPts val="1200"/>
              </a:spcAft>
            </a:pPr>
            <a:r>
              <a:rPr lang="nl-NL" sz="3600" dirty="0"/>
              <a:t>Mijn auto doet raar, </a:t>
            </a:r>
            <a:r>
              <a:rPr lang="cs-CZ" sz="3600" dirty="0"/>
              <a:t>________</a:t>
            </a:r>
            <a:r>
              <a:rPr lang="nl-NL" sz="3600" dirty="0"/>
              <a:t> ga ik ermee weg.</a:t>
            </a:r>
            <a:endParaRPr lang="cs-CZ" sz="3600" dirty="0"/>
          </a:p>
          <a:p>
            <a:pPr>
              <a:spcAft>
                <a:spcPts val="1200"/>
              </a:spcAft>
            </a:pPr>
            <a:r>
              <a:rPr lang="nl-NL" sz="3600" dirty="0" smtClean="0">
                <a:solidFill>
                  <a:srgbClr val="422526"/>
                </a:solidFill>
              </a:rPr>
              <a:t>Ik </a:t>
            </a:r>
            <a:r>
              <a:rPr lang="nl-NL" sz="3600" dirty="0">
                <a:solidFill>
                  <a:srgbClr val="422526"/>
                </a:solidFill>
              </a:rPr>
              <a:t>wil </a:t>
            </a:r>
            <a:r>
              <a:rPr lang="nl-NL" sz="3600" dirty="0" smtClean="0">
                <a:solidFill>
                  <a:srgbClr val="422526"/>
                </a:solidFill>
              </a:rPr>
              <a:t>een </a:t>
            </a:r>
            <a:r>
              <a:rPr lang="nl-NL" sz="3600" dirty="0">
                <a:solidFill>
                  <a:srgbClr val="422526"/>
                </a:solidFill>
              </a:rPr>
              <a:t>afspraak met je maken, ik kan </a:t>
            </a:r>
            <a:r>
              <a:rPr lang="cs-CZ" sz="3600" dirty="0" smtClean="0">
                <a:solidFill>
                  <a:srgbClr val="422526"/>
                </a:solidFill>
              </a:rPr>
              <a:t>__</a:t>
            </a:r>
            <a:r>
              <a:rPr lang="nl-NL" sz="3600" dirty="0" smtClean="0">
                <a:solidFill>
                  <a:srgbClr val="422526"/>
                </a:solidFill>
              </a:rPr>
              <a:t> </a:t>
            </a:r>
            <a:r>
              <a:rPr lang="nl-NL" sz="3600" dirty="0">
                <a:solidFill>
                  <a:srgbClr val="422526"/>
                </a:solidFill>
              </a:rPr>
              <a:t>pas volgende </a:t>
            </a:r>
            <a:r>
              <a:rPr lang="nl-NL" sz="3600" dirty="0" smtClean="0">
                <a:solidFill>
                  <a:srgbClr val="422526"/>
                </a:solidFill>
              </a:rPr>
              <a:t>week</a:t>
            </a:r>
            <a:r>
              <a:rPr lang="cs-CZ" sz="3600" dirty="0" smtClean="0">
                <a:solidFill>
                  <a:srgbClr val="422526"/>
                </a:solidFill>
              </a:rPr>
              <a:t>.</a:t>
            </a:r>
            <a:endParaRPr lang="cs-CZ" sz="3600" dirty="0"/>
          </a:p>
          <a:p>
            <a:pPr>
              <a:spcAft>
                <a:spcPts val="1200"/>
              </a:spcAft>
            </a:pPr>
            <a:r>
              <a:rPr lang="nl-NL" sz="3600" dirty="0">
                <a:solidFill>
                  <a:srgbClr val="422526"/>
                </a:solidFill>
              </a:rPr>
              <a:t>Ik heb vannacht </a:t>
            </a:r>
            <a:r>
              <a:rPr lang="cs-CZ" sz="3600" dirty="0" err="1" smtClean="0">
                <a:solidFill>
                  <a:srgbClr val="422526"/>
                </a:solidFill>
              </a:rPr>
              <a:t>slecht</a:t>
            </a:r>
            <a:r>
              <a:rPr lang="nl-NL" sz="3600" dirty="0" smtClean="0">
                <a:solidFill>
                  <a:srgbClr val="422526"/>
                </a:solidFill>
              </a:rPr>
              <a:t> </a:t>
            </a:r>
            <a:r>
              <a:rPr lang="nl-NL" sz="3600" dirty="0">
                <a:solidFill>
                  <a:srgbClr val="422526"/>
                </a:solidFill>
              </a:rPr>
              <a:t>geslapen en </a:t>
            </a:r>
            <a:r>
              <a:rPr lang="cs-CZ" sz="3600" dirty="0" smtClean="0">
                <a:solidFill>
                  <a:srgbClr val="422526"/>
                </a:solidFill>
              </a:rPr>
              <a:t>___</a:t>
            </a:r>
            <a:r>
              <a:rPr lang="nl-NL" sz="3600" dirty="0" smtClean="0">
                <a:solidFill>
                  <a:srgbClr val="422526"/>
                </a:solidFill>
              </a:rPr>
              <a:t> </a:t>
            </a:r>
            <a:r>
              <a:rPr lang="nl-NL" sz="3600" dirty="0">
                <a:solidFill>
                  <a:srgbClr val="422526"/>
                </a:solidFill>
              </a:rPr>
              <a:t>ben ik moe</a:t>
            </a:r>
            <a:r>
              <a:rPr lang="nl-NL" sz="3600" dirty="0" smtClean="0">
                <a:solidFill>
                  <a:srgbClr val="422526"/>
                </a:solidFill>
              </a:rPr>
              <a:t>.</a:t>
            </a:r>
            <a:endParaRPr lang="cs-CZ" sz="3600" dirty="0" smtClean="0">
              <a:solidFill>
                <a:srgbClr val="422526"/>
              </a:solidFill>
            </a:endParaRPr>
          </a:p>
          <a:p>
            <a:pPr>
              <a:spcAft>
                <a:spcPts val="1200"/>
              </a:spcAft>
            </a:pPr>
            <a:r>
              <a:rPr lang="nl-NL" sz="3600" dirty="0" smtClean="0">
                <a:solidFill>
                  <a:srgbClr val="422526"/>
                </a:solidFill>
              </a:rPr>
              <a:t>Ik heb vannacht </a:t>
            </a:r>
            <a:r>
              <a:rPr lang="cs-CZ" sz="3600" dirty="0" err="1" smtClean="0">
                <a:solidFill>
                  <a:srgbClr val="422526"/>
                </a:solidFill>
              </a:rPr>
              <a:t>goed</a:t>
            </a:r>
            <a:r>
              <a:rPr lang="nl-NL" sz="3600" dirty="0" smtClean="0">
                <a:solidFill>
                  <a:srgbClr val="422526"/>
                </a:solidFill>
              </a:rPr>
              <a:t> geslapen en </a:t>
            </a:r>
            <a:r>
              <a:rPr lang="cs-CZ" sz="3600" dirty="0" smtClean="0">
                <a:solidFill>
                  <a:srgbClr val="422526"/>
                </a:solidFill>
              </a:rPr>
              <a:t>___</a:t>
            </a:r>
            <a:r>
              <a:rPr lang="nl-NL" sz="3600" dirty="0" smtClean="0">
                <a:solidFill>
                  <a:srgbClr val="422526"/>
                </a:solidFill>
              </a:rPr>
              <a:t> ben ik moe.</a:t>
            </a:r>
            <a:endParaRPr lang="cs-CZ" sz="3600" dirty="0"/>
          </a:p>
          <a:p>
            <a:pPr>
              <a:spcAft>
                <a:spcPts val="1200"/>
              </a:spcAft>
            </a:pPr>
            <a:r>
              <a:rPr lang="nl-NL" sz="3600" dirty="0"/>
              <a:t> </a:t>
            </a:r>
            <a:r>
              <a:rPr lang="cs-CZ" sz="3600" dirty="0" err="1"/>
              <a:t>Aan</a:t>
            </a:r>
            <a:r>
              <a:rPr lang="cs-CZ" sz="3600" dirty="0"/>
              <a:t> </a:t>
            </a:r>
            <a:r>
              <a:rPr lang="cs-CZ" sz="3600" dirty="0" err="1"/>
              <a:t>yoga-doen</a:t>
            </a:r>
            <a:r>
              <a:rPr lang="cs-CZ" sz="3600" dirty="0"/>
              <a:t> </a:t>
            </a:r>
            <a:r>
              <a:rPr lang="cs-CZ" sz="3600" dirty="0" err="1"/>
              <a:t>is</a:t>
            </a:r>
            <a:r>
              <a:rPr lang="cs-CZ" sz="3600" dirty="0"/>
              <a:t> </a:t>
            </a:r>
            <a:r>
              <a:rPr lang="cs-CZ" sz="3600" dirty="0" err="1"/>
              <a:t>lekker</a:t>
            </a:r>
            <a:r>
              <a:rPr lang="cs-CZ" sz="3600" dirty="0"/>
              <a:t> en ________ </a:t>
            </a:r>
            <a:r>
              <a:rPr lang="cs-CZ" sz="3600" dirty="0" err="1"/>
              <a:t>is</a:t>
            </a:r>
            <a:r>
              <a:rPr lang="cs-CZ" sz="3600" dirty="0"/>
              <a:t> </a:t>
            </a:r>
            <a:r>
              <a:rPr lang="cs-CZ" sz="3600" dirty="0" err="1"/>
              <a:t>het</a:t>
            </a:r>
            <a:r>
              <a:rPr lang="cs-CZ" sz="3600" dirty="0"/>
              <a:t> </a:t>
            </a:r>
            <a:r>
              <a:rPr lang="cs-CZ" sz="3600" dirty="0" err="1"/>
              <a:t>gezond</a:t>
            </a:r>
            <a:r>
              <a:rPr lang="cs-CZ" sz="3600" dirty="0"/>
              <a:t>. </a:t>
            </a:r>
            <a:endParaRPr lang="cs-CZ" sz="3600" dirty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667000" y="108239"/>
            <a:ext cx="5377873" cy="1611457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b="1" dirty="0" smtClean="0">
                <a:solidFill>
                  <a:srgbClr val="0070C0"/>
                </a:solidFill>
              </a:rPr>
              <a:t>OEFENING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339" y="2034193"/>
            <a:ext cx="7642610" cy="3362036"/>
          </a:xfrm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cs-CZ" dirty="0" err="1" smtClean="0">
                <a:solidFill>
                  <a:srgbClr val="0070C0"/>
                </a:solidFill>
              </a:rPr>
              <a:t>Schrijf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een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verhaal</a:t>
            </a:r>
            <a:r>
              <a:rPr lang="cs-CZ" dirty="0" smtClean="0">
                <a:solidFill>
                  <a:srgbClr val="0070C0"/>
                </a:solidFill>
              </a:rPr>
              <a:t> en </a:t>
            </a:r>
            <a:r>
              <a:rPr lang="cs-CZ" dirty="0" err="1" smtClean="0">
                <a:solidFill>
                  <a:srgbClr val="0070C0"/>
                </a:solidFill>
              </a:rPr>
              <a:t>maak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err="1" smtClean="0">
                <a:solidFill>
                  <a:srgbClr val="0070C0"/>
                </a:solidFill>
              </a:rPr>
              <a:t>gebruik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smtClean="0">
                <a:solidFill>
                  <a:srgbClr val="0070C0"/>
                </a:solidFill>
              </a:rPr>
              <a:t>van:</a:t>
            </a:r>
            <a:endParaRPr lang="cs-CZ" dirty="0" smtClean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r>
              <a:rPr lang="cs-CZ" dirty="0" err="1" smtClean="0">
                <a:solidFill>
                  <a:srgbClr val="0070C0"/>
                </a:solidFill>
              </a:rPr>
              <a:t>alle</a:t>
            </a:r>
            <a:r>
              <a:rPr lang="cs-CZ" dirty="0" smtClean="0">
                <a:solidFill>
                  <a:srgbClr val="0070C0"/>
                </a:solidFill>
              </a:rPr>
              <a:t> </a:t>
            </a:r>
            <a:r>
              <a:rPr lang="cs-CZ" dirty="0" smtClean="0">
                <a:solidFill>
                  <a:srgbClr val="0070C0"/>
                </a:solidFill>
              </a:rPr>
              <a:t>VIER COÖRDINATIE VOEGWOORDEN </a:t>
            </a:r>
            <a:endParaRPr lang="cs-CZ" dirty="0" smtClean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r>
              <a:rPr lang="cs-CZ" dirty="0" smtClean="0">
                <a:solidFill>
                  <a:srgbClr val="0070C0"/>
                </a:solidFill>
              </a:rPr>
              <a:t>ten </a:t>
            </a:r>
            <a:r>
              <a:rPr lang="cs-CZ" dirty="0" err="1" smtClean="0">
                <a:solidFill>
                  <a:srgbClr val="0070C0"/>
                </a:solidFill>
              </a:rPr>
              <a:t>minste</a:t>
            </a:r>
            <a:r>
              <a:rPr lang="cs-CZ" dirty="0" smtClean="0">
                <a:solidFill>
                  <a:srgbClr val="0070C0"/>
                </a:solidFill>
              </a:rPr>
              <a:t> ACHT SUBORDINATIE </a:t>
            </a:r>
            <a:r>
              <a:rPr lang="cs-CZ" dirty="0" smtClean="0">
                <a:solidFill>
                  <a:srgbClr val="0070C0"/>
                </a:solidFill>
              </a:rPr>
              <a:t>VOEGWOORDEN</a:t>
            </a:r>
            <a:endParaRPr lang="cs-CZ" dirty="0" smtClean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r>
              <a:rPr lang="cs-CZ" dirty="0" smtClean="0">
                <a:solidFill>
                  <a:srgbClr val="0070C0"/>
                </a:solidFill>
              </a:rPr>
              <a:t>Ten </a:t>
            </a:r>
            <a:r>
              <a:rPr lang="cs-CZ" dirty="0" err="1" smtClean="0">
                <a:solidFill>
                  <a:srgbClr val="0070C0"/>
                </a:solidFill>
              </a:rPr>
              <a:t>minste</a:t>
            </a:r>
            <a:r>
              <a:rPr lang="cs-CZ" dirty="0" smtClean="0">
                <a:solidFill>
                  <a:srgbClr val="0070C0"/>
                </a:solidFill>
              </a:rPr>
              <a:t> VIER </a:t>
            </a:r>
            <a:r>
              <a:rPr lang="cs-CZ" dirty="0">
                <a:solidFill>
                  <a:srgbClr val="0070C0"/>
                </a:solidFill>
              </a:rPr>
              <a:t>VOEGWOORDELIJKE BIJWOORDEN</a:t>
            </a:r>
            <a:endParaRPr lang="cs-CZ" dirty="0">
              <a:solidFill>
                <a:srgbClr val="0070C0"/>
              </a:solidFill>
            </a:endParaRPr>
          </a:p>
          <a:p>
            <a:endParaRPr lang="cs-CZ" dirty="0">
              <a:solidFill>
                <a:srgbClr val="0070C0"/>
              </a:solidFill>
            </a:endParaRPr>
          </a:p>
          <a:p>
            <a:r>
              <a:rPr lang="cs-CZ" dirty="0" smtClean="0">
                <a:solidFill>
                  <a:srgbClr val="0070C0"/>
                </a:solidFill>
              </a:rPr>
              <a:t>LET OP DE VOLGORDE</a:t>
            </a:r>
            <a:endParaRPr lang="cs-CZ" dirty="0" smtClean="0">
              <a:solidFill>
                <a:srgbClr val="0070C0"/>
              </a:solidFill>
            </a:endParaRPr>
          </a:p>
          <a:p>
            <a:endParaRPr lang="cs-CZ" dirty="0">
              <a:solidFill>
                <a:srgbClr val="0070C0"/>
              </a:solidFill>
            </a:endParaRPr>
          </a:p>
          <a:p>
            <a:r>
              <a:rPr lang="cs-CZ" dirty="0" smtClean="0">
                <a:solidFill>
                  <a:srgbClr val="0070C0"/>
                </a:solidFill>
              </a:rPr>
              <a:t>BEGIN ten </a:t>
            </a:r>
            <a:r>
              <a:rPr lang="cs-CZ" dirty="0" err="1" smtClean="0">
                <a:solidFill>
                  <a:srgbClr val="0070C0"/>
                </a:solidFill>
              </a:rPr>
              <a:t>minste</a:t>
            </a:r>
            <a:r>
              <a:rPr lang="cs-CZ" dirty="0" smtClean="0">
                <a:solidFill>
                  <a:srgbClr val="0070C0"/>
                </a:solidFill>
              </a:rPr>
              <a:t> VIER KEER MET DE BIJZIN </a:t>
            </a:r>
            <a:endParaRPr lang="cs-CZ" dirty="0">
              <a:solidFill>
                <a:srgbClr val="0070C0"/>
              </a:solidFill>
            </a:endParaRPr>
          </a:p>
        </p:txBody>
      </p:sp>
      <p:pic>
        <p:nvPicPr>
          <p:cNvPr id="4" name="Obrázek 3" descr="Fit woman doing ab exercise with swiss ball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58" y="217776"/>
            <a:ext cx="1547091" cy="1392382"/>
          </a:xfrm>
          <a:prstGeom prst="rect">
            <a:avLst/>
          </a:prstGeom>
        </p:spPr>
      </p:pic>
      <p:pic>
        <p:nvPicPr>
          <p:cNvPr id="5" name="Obrázek 4" descr="On writi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798" y="3212326"/>
            <a:ext cx="4072644" cy="33952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15146" y="171190"/>
            <a:ext cx="4565072" cy="697057"/>
          </a:xfrm>
        </p:spPr>
        <p:txBody>
          <a:bodyPr/>
          <a:lstStyle/>
          <a:p>
            <a:r>
              <a:rPr lang="cs-CZ" b="1" dirty="0" err="1" smtClean="0">
                <a:solidFill>
                  <a:srgbClr val="0070C0"/>
                </a:solidFill>
                <a:latin typeface="+mn-lt"/>
              </a:rPr>
              <a:t>Volgorde</a:t>
            </a:r>
            <a:r>
              <a:rPr lang="cs-CZ" b="1" dirty="0" smtClean="0">
                <a:solidFill>
                  <a:srgbClr val="0070C0"/>
                </a:solidFill>
                <a:latin typeface="+mn-lt"/>
              </a:rPr>
              <a:t> - </a:t>
            </a:r>
            <a:r>
              <a:rPr lang="cs-CZ" b="1" dirty="0" err="1" smtClean="0">
                <a:solidFill>
                  <a:srgbClr val="0070C0"/>
                </a:solidFill>
                <a:latin typeface="+mn-lt"/>
              </a:rPr>
              <a:t>nakijk</a:t>
            </a:r>
            <a:endParaRPr lang="cs-CZ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308" y="803564"/>
            <a:ext cx="11804073" cy="5975927"/>
          </a:xfrm>
        </p:spPr>
        <p:txBody>
          <a:bodyPr>
            <a:noAutofit/>
          </a:bodyPr>
          <a:lstStyle/>
          <a:p>
            <a:pPr marL="457200" lvl="0" indent="-457200">
              <a:lnSpc>
                <a:spcPct val="17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2200" dirty="0" err="1">
                <a:solidFill>
                  <a:srgbClr val="C00000"/>
                </a:solidFill>
              </a:rPr>
              <a:t>Omdat</a:t>
            </a:r>
            <a:r>
              <a:rPr lang="cs-CZ" sz="2200" dirty="0">
                <a:solidFill>
                  <a:srgbClr val="C00000"/>
                </a:solidFill>
              </a:rPr>
              <a:t> Jan </a:t>
            </a:r>
            <a:r>
              <a:rPr lang="cs-CZ" sz="2200" dirty="0" err="1">
                <a:solidFill>
                  <a:srgbClr val="C00000"/>
                </a:solidFill>
              </a:rPr>
              <a:t>een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leuk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boek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voor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zijn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verjaardag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heeft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gekregen</a:t>
            </a:r>
            <a:r>
              <a:rPr lang="cs-CZ" sz="2200" dirty="0">
                <a:solidFill>
                  <a:srgbClr val="C00000"/>
                </a:solidFill>
              </a:rPr>
              <a:t>, </a:t>
            </a:r>
            <a:r>
              <a:rPr lang="cs-CZ" sz="2200" dirty="0" err="1">
                <a:solidFill>
                  <a:srgbClr val="C00000"/>
                </a:solidFill>
              </a:rPr>
              <a:t>hij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wilde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rustig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gaan</a:t>
            </a:r>
            <a:r>
              <a:rPr lang="cs-CZ" sz="2200" dirty="0">
                <a:solidFill>
                  <a:srgbClr val="C00000"/>
                </a:solidFill>
              </a:rPr>
              <a:t> lezen. </a:t>
            </a:r>
            <a:endParaRPr lang="cs-CZ" sz="2200" dirty="0">
              <a:solidFill>
                <a:srgbClr val="C00000"/>
              </a:solidFill>
            </a:endParaRPr>
          </a:p>
          <a:p>
            <a:pPr marL="457200" lvl="0" indent="-457200">
              <a:lnSpc>
                <a:spcPct val="17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2200" dirty="0" err="1">
                <a:solidFill>
                  <a:srgbClr val="C00000"/>
                </a:solidFill>
              </a:rPr>
              <a:t>Ik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vraag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me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af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of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hij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komt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vandaag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naar</a:t>
            </a:r>
            <a:r>
              <a:rPr lang="cs-CZ" sz="2200" dirty="0">
                <a:solidFill>
                  <a:srgbClr val="C00000"/>
                </a:solidFill>
              </a:rPr>
              <a:t> de les op </a:t>
            </a:r>
            <a:r>
              <a:rPr lang="cs-CZ" sz="2200" dirty="0" err="1">
                <a:solidFill>
                  <a:srgbClr val="C00000"/>
                </a:solidFill>
              </a:rPr>
              <a:t>tijd</a:t>
            </a:r>
            <a:r>
              <a:rPr lang="cs-CZ" sz="2200" dirty="0">
                <a:solidFill>
                  <a:srgbClr val="C00000"/>
                </a:solidFill>
              </a:rPr>
              <a:t>.</a:t>
            </a:r>
            <a:endParaRPr lang="cs-CZ" sz="2200" dirty="0">
              <a:solidFill>
                <a:srgbClr val="C00000"/>
              </a:solidFill>
            </a:endParaRPr>
          </a:p>
          <a:p>
            <a:pPr marL="457200" lvl="0" indent="-457200">
              <a:lnSpc>
                <a:spcPct val="17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2200" dirty="0">
                <a:solidFill>
                  <a:srgbClr val="C00000"/>
                </a:solidFill>
              </a:rPr>
              <a:t>De </a:t>
            </a:r>
            <a:r>
              <a:rPr lang="cs-CZ" sz="2200" dirty="0" err="1">
                <a:solidFill>
                  <a:srgbClr val="C00000"/>
                </a:solidFill>
              </a:rPr>
              <a:t>studenten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moeten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een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 smtClean="0">
                <a:solidFill>
                  <a:srgbClr val="C00000"/>
                </a:solidFill>
              </a:rPr>
              <a:t>essay</a:t>
            </a:r>
            <a:r>
              <a:rPr lang="cs-CZ" sz="2200" dirty="0" smtClean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schrijven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of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kunnen</a:t>
            </a:r>
            <a:r>
              <a:rPr lang="cs-CZ" sz="2200" dirty="0">
                <a:solidFill>
                  <a:srgbClr val="C00000"/>
                </a:solidFill>
              </a:rPr>
              <a:t> ze </a:t>
            </a:r>
            <a:r>
              <a:rPr lang="cs-CZ" sz="2200" dirty="0" err="1">
                <a:solidFill>
                  <a:srgbClr val="C00000"/>
                </a:solidFill>
              </a:rPr>
              <a:t>een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presentatie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 smtClean="0">
                <a:solidFill>
                  <a:srgbClr val="C00000"/>
                </a:solidFill>
              </a:rPr>
              <a:t>geven</a:t>
            </a:r>
            <a:r>
              <a:rPr lang="cs-CZ" sz="2200" dirty="0" smtClean="0">
                <a:solidFill>
                  <a:srgbClr val="C00000"/>
                </a:solidFill>
              </a:rPr>
              <a:t>.</a:t>
            </a:r>
            <a:endParaRPr lang="cs-CZ" sz="2200" dirty="0" smtClean="0">
              <a:solidFill>
                <a:srgbClr val="C00000"/>
              </a:solidFill>
            </a:endParaRPr>
          </a:p>
          <a:p>
            <a:pPr marL="457200" lvl="0" indent="-457200">
              <a:lnSpc>
                <a:spcPct val="17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2200" dirty="0" err="1" smtClean="0">
                <a:solidFill>
                  <a:srgbClr val="C00000"/>
                </a:solidFill>
              </a:rPr>
              <a:t>Omdat</a:t>
            </a:r>
            <a:r>
              <a:rPr lang="cs-CZ" sz="2200" dirty="0" smtClean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ik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me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niet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lekker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voel</a:t>
            </a:r>
            <a:r>
              <a:rPr lang="cs-CZ" sz="2200" dirty="0">
                <a:solidFill>
                  <a:srgbClr val="C00000"/>
                </a:solidFill>
              </a:rPr>
              <a:t>, </a:t>
            </a:r>
            <a:r>
              <a:rPr lang="cs-CZ" sz="2200" dirty="0" err="1">
                <a:solidFill>
                  <a:srgbClr val="C00000"/>
                </a:solidFill>
              </a:rPr>
              <a:t>ik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blijf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thuis</a:t>
            </a:r>
            <a:r>
              <a:rPr lang="cs-CZ" sz="2200" dirty="0">
                <a:solidFill>
                  <a:srgbClr val="C00000"/>
                </a:solidFill>
              </a:rPr>
              <a:t>.</a:t>
            </a:r>
            <a:endParaRPr lang="cs-CZ" sz="2200" dirty="0">
              <a:solidFill>
                <a:srgbClr val="C00000"/>
              </a:solidFill>
            </a:endParaRPr>
          </a:p>
          <a:p>
            <a:pPr marL="457200" lvl="0" indent="-457200">
              <a:lnSpc>
                <a:spcPct val="17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2200" dirty="0" err="1">
                <a:solidFill>
                  <a:srgbClr val="C00000"/>
                </a:solidFill>
              </a:rPr>
              <a:t>Het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kind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wat</a:t>
            </a:r>
            <a:r>
              <a:rPr lang="cs-CZ" sz="2200" dirty="0">
                <a:solidFill>
                  <a:srgbClr val="C00000"/>
                </a:solidFill>
              </a:rPr>
              <a:t> in </a:t>
            </a:r>
            <a:r>
              <a:rPr lang="cs-CZ" sz="2200" dirty="0" err="1">
                <a:solidFill>
                  <a:srgbClr val="C00000"/>
                </a:solidFill>
              </a:rPr>
              <a:t>het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water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is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gevallen</a:t>
            </a:r>
            <a:r>
              <a:rPr lang="cs-CZ" sz="2200" dirty="0">
                <a:solidFill>
                  <a:srgbClr val="C00000"/>
                </a:solidFill>
              </a:rPr>
              <a:t>, </a:t>
            </a:r>
            <a:r>
              <a:rPr lang="cs-CZ" sz="2200" dirty="0" err="1">
                <a:solidFill>
                  <a:srgbClr val="C00000"/>
                </a:solidFill>
              </a:rPr>
              <a:t>probeerde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om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aan</a:t>
            </a:r>
            <a:r>
              <a:rPr lang="cs-CZ" sz="2200" dirty="0">
                <a:solidFill>
                  <a:srgbClr val="C00000"/>
                </a:solidFill>
              </a:rPr>
              <a:t> de kant </a:t>
            </a:r>
            <a:r>
              <a:rPr lang="cs-CZ" sz="2200" dirty="0" err="1">
                <a:solidFill>
                  <a:srgbClr val="C00000"/>
                </a:solidFill>
              </a:rPr>
              <a:t>te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komen</a:t>
            </a:r>
            <a:r>
              <a:rPr lang="cs-CZ" sz="2200" dirty="0">
                <a:solidFill>
                  <a:srgbClr val="C00000"/>
                </a:solidFill>
              </a:rPr>
              <a:t>.</a:t>
            </a:r>
            <a:endParaRPr lang="cs-CZ" sz="2200" dirty="0">
              <a:solidFill>
                <a:srgbClr val="C00000"/>
              </a:solidFill>
            </a:endParaRPr>
          </a:p>
          <a:p>
            <a:pPr marL="457200" lvl="0" indent="-457200">
              <a:lnSpc>
                <a:spcPct val="17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2200" dirty="0" err="1">
                <a:solidFill>
                  <a:srgbClr val="C00000"/>
                </a:solidFill>
              </a:rPr>
              <a:t>Ik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houd</a:t>
            </a:r>
            <a:r>
              <a:rPr lang="cs-CZ" sz="2200" dirty="0">
                <a:solidFill>
                  <a:srgbClr val="C00000"/>
                </a:solidFill>
              </a:rPr>
              <a:t> van </a:t>
            </a:r>
            <a:r>
              <a:rPr lang="cs-CZ" sz="2200" dirty="0" err="1">
                <a:solidFill>
                  <a:srgbClr val="C00000"/>
                </a:solidFill>
              </a:rPr>
              <a:t>mensen</a:t>
            </a:r>
            <a:r>
              <a:rPr lang="cs-CZ" sz="2200" dirty="0">
                <a:solidFill>
                  <a:srgbClr val="C00000"/>
                </a:solidFill>
              </a:rPr>
              <a:t> met </a:t>
            </a:r>
            <a:r>
              <a:rPr lang="cs-CZ" sz="2200" dirty="0" err="1">
                <a:solidFill>
                  <a:srgbClr val="C00000"/>
                </a:solidFill>
              </a:rPr>
              <a:t>die</a:t>
            </a:r>
            <a:r>
              <a:rPr lang="cs-CZ" sz="2200" dirty="0">
                <a:solidFill>
                  <a:srgbClr val="C00000"/>
                </a:solidFill>
              </a:rPr>
              <a:t> je kan </a:t>
            </a:r>
            <a:r>
              <a:rPr lang="cs-CZ" sz="2200" dirty="0" err="1">
                <a:solidFill>
                  <a:srgbClr val="C00000"/>
                </a:solidFill>
              </a:rPr>
              <a:t>makkelijk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praten</a:t>
            </a:r>
            <a:r>
              <a:rPr lang="cs-CZ" sz="2200" dirty="0">
                <a:solidFill>
                  <a:srgbClr val="C00000"/>
                </a:solidFill>
              </a:rPr>
              <a:t>.</a:t>
            </a:r>
            <a:endParaRPr lang="cs-CZ" sz="2200" dirty="0">
              <a:solidFill>
                <a:srgbClr val="C00000"/>
              </a:solidFill>
            </a:endParaRPr>
          </a:p>
          <a:p>
            <a:pPr marL="457200" lvl="0" indent="-457200">
              <a:lnSpc>
                <a:spcPct val="17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2200" dirty="0">
                <a:solidFill>
                  <a:srgbClr val="C00000"/>
                </a:solidFill>
              </a:rPr>
              <a:t>Die </a:t>
            </a:r>
            <a:r>
              <a:rPr lang="cs-CZ" sz="2200" dirty="0" err="1">
                <a:solidFill>
                  <a:srgbClr val="C00000"/>
                </a:solidFill>
              </a:rPr>
              <a:t>twee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jongens</a:t>
            </a:r>
            <a:r>
              <a:rPr lang="cs-CZ" sz="2200" dirty="0">
                <a:solidFill>
                  <a:srgbClr val="C00000"/>
                </a:solidFill>
              </a:rPr>
              <a:t>, </a:t>
            </a:r>
            <a:r>
              <a:rPr lang="cs-CZ" sz="2200" dirty="0" err="1">
                <a:solidFill>
                  <a:srgbClr val="C00000"/>
                </a:solidFill>
              </a:rPr>
              <a:t>die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staan</a:t>
            </a:r>
            <a:r>
              <a:rPr lang="cs-CZ" sz="2200" dirty="0">
                <a:solidFill>
                  <a:srgbClr val="C00000"/>
                </a:solidFill>
              </a:rPr>
              <a:t> in de gang </a:t>
            </a:r>
            <a:r>
              <a:rPr lang="cs-CZ" sz="2200" dirty="0" err="1">
                <a:solidFill>
                  <a:srgbClr val="C00000"/>
                </a:solidFill>
              </a:rPr>
              <a:t>te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praten</a:t>
            </a:r>
            <a:r>
              <a:rPr lang="cs-CZ" sz="2200" dirty="0">
                <a:solidFill>
                  <a:srgbClr val="C00000"/>
                </a:solidFill>
              </a:rPr>
              <a:t>, </a:t>
            </a:r>
            <a:r>
              <a:rPr lang="cs-CZ" sz="2200" dirty="0" err="1">
                <a:solidFill>
                  <a:srgbClr val="C00000"/>
                </a:solidFill>
              </a:rPr>
              <a:t>zijn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mijn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broers</a:t>
            </a:r>
            <a:r>
              <a:rPr lang="cs-CZ" sz="2200" dirty="0">
                <a:solidFill>
                  <a:srgbClr val="C00000"/>
                </a:solidFill>
              </a:rPr>
              <a:t>. </a:t>
            </a:r>
            <a:endParaRPr lang="cs-CZ" sz="2200" dirty="0">
              <a:solidFill>
                <a:srgbClr val="C00000"/>
              </a:solidFill>
            </a:endParaRPr>
          </a:p>
          <a:p>
            <a:pPr marL="457200" lvl="0" indent="-457200">
              <a:lnSpc>
                <a:spcPct val="17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2200" dirty="0" err="1">
                <a:solidFill>
                  <a:srgbClr val="C00000"/>
                </a:solidFill>
              </a:rPr>
              <a:t>Het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nieuwe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boek</a:t>
            </a:r>
            <a:r>
              <a:rPr lang="cs-CZ" sz="2200" dirty="0">
                <a:solidFill>
                  <a:srgbClr val="C00000"/>
                </a:solidFill>
              </a:rPr>
              <a:t> van </a:t>
            </a:r>
            <a:r>
              <a:rPr lang="cs-CZ" sz="2200" dirty="0" err="1">
                <a:solidFill>
                  <a:srgbClr val="C00000"/>
                </a:solidFill>
              </a:rPr>
              <a:t>deze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schrijver</a:t>
            </a:r>
            <a:r>
              <a:rPr lang="cs-CZ" sz="2200" dirty="0">
                <a:solidFill>
                  <a:srgbClr val="C00000"/>
                </a:solidFill>
              </a:rPr>
              <a:t> dat </a:t>
            </a:r>
            <a:r>
              <a:rPr lang="cs-CZ" sz="2200" dirty="0" err="1">
                <a:solidFill>
                  <a:srgbClr val="C00000"/>
                </a:solidFill>
              </a:rPr>
              <a:t>ligt</a:t>
            </a:r>
            <a:r>
              <a:rPr lang="cs-CZ" sz="2200" dirty="0">
                <a:solidFill>
                  <a:srgbClr val="C00000"/>
                </a:solidFill>
              </a:rPr>
              <a:t> nu in de </a:t>
            </a:r>
            <a:r>
              <a:rPr lang="cs-CZ" sz="2200" dirty="0" err="1">
                <a:solidFill>
                  <a:srgbClr val="C00000"/>
                </a:solidFill>
              </a:rPr>
              <a:t>winkel</a:t>
            </a:r>
            <a:r>
              <a:rPr lang="cs-CZ" sz="2200" dirty="0">
                <a:solidFill>
                  <a:srgbClr val="C00000"/>
                </a:solidFill>
              </a:rPr>
              <a:t>, </a:t>
            </a:r>
            <a:r>
              <a:rPr lang="cs-CZ" sz="2200" dirty="0" err="1">
                <a:solidFill>
                  <a:srgbClr val="C00000"/>
                </a:solidFill>
              </a:rPr>
              <a:t>is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hartstikke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leuk</a:t>
            </a:r>
            <a:r>
              <a:rPr lang="cs-CZ" sz="2200" dirty="0">
                <a:solidFill>
                  <a:srgbClr val="C00000"/>
                </a:solidFill>
              </a:rPr>
              <a:t>.</a:t>
            </a:r>
            <a:endParaRPr lang="cs-CZ" sz="2200" dirty="0">
              <a:solidFill>
                <a:srgbClr val="C00000"/>
              </a:solidFill>
            </a:endParaRPr>
          </a:p>
          <a:p>
            <a:pPr marL="457200" lvl="0" indent="-457200">
              <a:lnSpc>
                <a:spcPct val="17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2200" dirty="0" err="1">
                <a:solidFill>
                  <a:srgbClr val="C00000"/>
                </a:solidFill>
              </a:rPr>
              <a:t>Het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neefje</a:t>
            </a:r>
            <a:r>
              <a:rPr lang="cs-CZ" sz="2200" dirty="0">
                <a:solidFill>
                  <a:srgbClr val="C00000"/>
                </a:solidFill>
              </a:rPr>
              <a:t> van Karel </a:t>
            </a:r>
            <a:r>
              <a:rPr lang="cs-CZ" sz="2200" dirty="0" err="1">
                <a:solidFill>
                  <a:srgbClr val="C00000"/>
                </a:solidFill>
              </a:rPr>
              <a:t>wie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werkt</a:t>
            </a:r>
            <a:r>
              <a:rPr lang="cs-CZ" sz="2200" dirty="0">
                <a:solidFill>
                  <a:srgbClr val="C00000"/>
                </a:solidFill>
              </a:rPr>
              <a:t> in de Albert </a:t>
            </a:r>
            <a:r>
              <a:rPr lang="cs-CZ" sz="2200" dirty="0" err="1">
                <a:solidFill>
                  <a:srgbClr val="C00000"/>
                </a:solidFill>
              </a:rPr>
              <a:t>Heijn</a:t>
            </a:r>
            <a:r>
              <a:rPr lang="cs-CZ" sz="2200" dirty="0">
                <a:solidFill>
                  <a:srgbClr val="C00000"/>
                </a:solidFill>
              </a:rPr>
              <a:t> op </a:t>
            </a:r>
            <a:r>
              <a:rPr lang="cs-CZ" sz="2200" dirty="0" err="1">
                <a:solidFill>
                  <a:srgbClr val="C00000"/>
                </a:solidFill>
              </a:rPr>
              <a:t>het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Museumplein</a:t>
            </a:r>
            <a:r>
              <a:rPr lang="cs-CZ" sz="2200" dirty="0">
                <a:solidFill>
                  <a:srgbClr val="C00000"/>
                </a:solidFill>
              </a:rPr>
              <a:t>, </a:t>
            </a:r>
            <a:r>
              <a:rPr lang="cs-CZ" sz="2200" dirty="0" err="1">
                <a:solidFill>
                  <a:srgbClr val="C00000"/>
                </a:solidFill>
              </a:rPr>
              <a:t>gaat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 smtClean="0">
                <a:solidFill>
                  <a:srgbClr val="C00000"/>
                </a:solidFill>
              </a:rPr>
              <a:t>trouwen</a:t>
            </a:r>
            <a:r>
              <a:rPr lang="cs-CZ" sz="2200" dirty="0" smtClean="0">
                <a:solidFill>
                  <a:srgbClr val="C00000"/>
                </a:solidFill>
              </a:rPr>
              <a:t>.</a:t>
            </a:r>
            <a:endParaRPr lang="cs-CZ" sz="800" dirty="0" smtClean="0">
              <a:solidFill>
                <a:srgbClr val="C00000"/>
              </a:solidFill>
            </a:endParaRP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2200" dirty="0" err="1">
                <a:solidFill>
                  <a:srgbClr val="C00000"/>
                </a:solidFill>
              </a:rPr>
              <a:t>Het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pakketje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wat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vandaag</a:t>
            </a:r>
            <a:r>
              <a:rPr lang="cs-CZ" sz="2200" dirty="0">
                <a:solidFill>
                  <a:srgbClr val="C00000"/>
                </a:solidFill>
              </a:rPr>
              <a:t> bij u </a:t>
            </a:r>
            <a:r>
              <a:rPr lang="cs-CZ" sz="2200" dirty="0" err="1">
                <a:solidFill>
                  <a:srgbClr val="C00000"/>
                </a:solidFill>
              </a:rPr>
              <a:t>arriveerde</a:t>
            </a:r>
            <a:r>
              <a:rPr lang="cs-CZ" sz="2200" dirty="0">
                <a:solidFill>
                  <a:srgbClr val="C00000"/>
                </a:solidFill>
              </a:rPr>
              <a:t>, u </a:t>
            </a:r>
            <a:r>
              <a:rPr lang="cs-CZ" sz="2200" dirty="0" err="1">
                <a:solidFill>
                  <a:srgbClr val="C00000"/>
                </a:solidFill>
              </a:rPr>
              <a:t>kunt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ophalen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eerstvolgende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werkdag</a:t>
            </a:r>
            <a:r>
              <a:rPr lang="cs-CZ" sz="2200" dirty="0">
                <a:solidFill>
                  <a:srgbClr val="C00000"/>
                </a:solidFill>
              </a:rPr>
              <a:t> bij </a:t>
            </a:r>
            <a:r>
              <a:rPr lang="cs-CZ" sz="2200" dirty="0" err="1">
                <a:solidFill>
                  <a:srgbClr val="C00000"/>
                </a:solidFill>
              </a:rPr>
              <a:t>het</a:t>
            </a:r>
            <a:r>
              <a:rPr lang="cs-CZ" sz="2200" dirty="0">
                <a:solidFill>
                  <a:srgbClr val="C00000"/>
                </a:solidFill>
              </a:rPr>
              <a:t> </a:t>
            </a:r>
            <a:r>
              <a:rPr lang="cs-CZ" sz="2200" dirty="0" err="1">
                <a:solidFill>
                  <a:srgbClr val="C00000"/>
                </a:solidFill>
              </a:rPr>
              <a:t>postkantoor</a:t>
            </a:r>
            <a:r>
              <a:rPr lang="cs-CZ" sz="2200" dirty="0">
                <a:solidFill>
                  <a:srgbClr val="C00000"/>
                </a:solidFill>
              </a:rPr>
              <a:t>.</a:t>
            </a:r>
            <a:endParaRPr lang="cs-CZ" sz="2200" dirty="0">
              <a:solidFill>
                <a:srgbClr val="C00000"/>
              </a:solidFill>
            </a:endParaRPr>
          </a:p>
        </p:txBody>
      </p:sp>
      <p:pic>
        <p:nvPicPr>
          <p:cNvPr id="4" name="Obrázek 3" descr="Free illustration: Sherlock Holmes, Detective - Free Image on Pixabay ...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909" y="3205019"/>
            <a:ext cx="2305249" cy="1628082"/>
          </a:xfrm>
          <a:prstGeom prst="rect">
            <a:avLst/>
          </a:prstGeom>
        </p:spPr>
      </p:pic>
      <p:pic>
        <p:nvPicPr>
          <p:cNvPr id="5" name="Obrázek 4" descr="Clipart - thinkingboy outlin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522" y="171190"/>
            <a:ext cx="966859" cy="132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91324" y="171190"/>
            <a:ext cx="6289963" cy="697057"/>
          </a:xfrm>
        </p:spPr>
        <p:txBody>
          <a:bodyPr>
            <a:normAutofit fontScale="90000"/>
          </a:bodyPr>
          <a:lstStyle/>
          <a:p>
            <a:r>
              <a:rPr lang="cs-CZ" b="1" dirty="0" err="1" smtClean="0">
                <a:solidFill>
                  <a:srgbClr val="0070C0"/>
                </a:solidFill>
                <a:latin typeface="+mn-lt"/>
              </a:rPr>
              <a:t>raadsels</a:t>
            </a:r>
            <a:r>
              <a:rPr lang="cs-CZ" b="1" dirty="0" smtClean="0">
                <a:solidFill>
                  <a:srgbClr val="0070C0"/>
                </a:solidFill>
                <a:latin typeface="+mn-lt"/>
              </a:rPr>
              <a:t> – </a:t>
            </a:r>
            <a:r>
              <a:rPr lang="cs-CZ" b="1" dirty="0" err="1" smtClean="0">
                <a:solidFill>
                  <a:srgbClr val="0070C0"/>
                </a:solidFill>
                <a:latin typeface="+mn-lt"/>
              </a:rPr>
              <a:t>raad</a:t>
            </a:r>
            <a:r>
              <a:rPr lang="cs-CZ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cs-CZ" b="1" dirty="0" err="1" smtClean="0">
                <a:solidFill>
                  <a:srgbClr val="0070C0"/>
                </a:solidFill>
                <a:latin typeface="+mn-lt"/>
              </a:rPr>
              <a:t>het</a:t>
            </a:r>
            <a:r>
              <a:rPr lang="cs-CZ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cs-CZ" b="1" dirty="0" err="1" smtClean="0">
                <a:solidFill>
                  <a:srgbClr val="0070C0"/>
                </a:solidFill>
                <a:latin typeface="+mn-lt"/>
              </a:rPr>
              <a:t>woord</a:t>
            </a:r>
            <a:r>
              <a:rPr lang="cs-CZ" b="1" dirty="0" smtClean="0">
                <a:solidFill>
                  <a:srgbClr val="0070C0"/>
                </a:solidFill>
                <a:latin typeface="+mn-lt"/>
              </a:rPr>
              <a:t>! </a:t>
            </a:r>
            <a:endParaRPr lang="cs-CZ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308" y="868247"/>
            <a:ext cx="11804073" cy="5911244"/>
          </a:xfrm>
        </p:spPr>
        <p:txBody>
          <a:bodyPr>
            <a:noAutofit/>
          </a:bodyPr>
          <a:lstStyle/>
          <a:p>
            <a:r>
              <a:rPr lang="nl-NL" sz="2400" dirty="0"/>
              <a:t>Hij is een persoon </a:t>
            </a:r>
            <a:r>
              <a:rPr lang="cs-CZ" sz="2400" dirty="0" err="1" smtClean="0"/>
              <a:t>naar</a:t>
            </a:r>
            <a:r>
              <a:rPr lang="nl-NL" sz="2400" dirty="0" smtClean="0"/>
              <a:t> </a:t>
            </a:r>
            <a:r>
              <a:rPr lang="nl-NL" sz="2400" dirty="0"/>
              <a:t>wie je </a:t>
            </a:r>
            <a:r>
              <a:rPr lang="cs-CZ" sz="2400" dirty="0" err="1" smtClean="0"/>
              <a:t>gaat</a:t>
            </a:r>
            <a:r>
              <a:rPr lang="nl-NL" sz="2400" dirty="0" smtClean="0"/>
              <a:t> </a:t>
            </a:r>
            <a:r>
              <a:rPr lang="nl-NL" sz="2400" dirty="0"/>
              <a:t>als jouw dier ziek is. </a:t>
            </a:r>
            <a:endParaRPr lang="cs-CZ" sz="2400" dirty="0" smtClean="0"/>
          </a:p>
          <a:p>
            <a:endParaRPr lang="cs-CZ" sz="2400" dirty="0" smtClean="0"/>
          </a:p>
          <a:p>
            <a:r>
              <a:rPr lang="nl-NL" sz="2400" dirty="0"/>
              <a:t>Het is iets waarmee </a:t>
            </a:r>
            <a:r>
              <a:rPr lang="cs-CZ" sz="2400" dirty="0"/>
              <a:t>je de</a:t>
            </a:r>
            <a:r>
              <a:rPr lang="nl-NL" sz="2400" dirty="0"/>
              <a:t> dag moet beginnen</a:t>
            </a:r>
            <a:r>
              <a:rPr lang="cs-CZ" sz="2400" dirty="0"/>
              <a:t> en </a:t>
            </a:r>
            <a:r>
              <a:rPr lang="cs-CZ" sz="2400" dirty="0" err="1" smtClean="0"/>
              <a:t>waardoor</a:t>
            </a:r>
            <a:r>
              <a:rPr lang="cs-CZ" sz="2400" dirty="0" smtClean="0"/>
              <a:t> je </a:t>
            </a:r>
            <a:r>
              <a:rPr lang="cs-CZ" sz="2400" dirty="0" err="1" smtClean="0"/>
              <a:t>hersenen</a:t>
            </a:r>
            <a:r>
              <a:rPr lang="cs-CZ" sz="2400" dirty="0" smtClean="0"/>
              <a:t> </a:t>
            </a:r>
            <a:r>
              <a:rPr lang="cs-CZ" sz="2400" dirty="0" err="1" smtClean="0"/>
              <a:t>wakker</a:t>
            </a:r>
            <a:r>
              <a:rPr lang="cs-CZ" sz="2400" dirty="0" smtClean="0"/>
              <a:t> </a:t>
            </a:r>
            <a:r>
              <a:rPr lang="cs-CZ" sz="2400" dirty="0" err="1" smtClean="0"/>
              <a:t>wordt</a:t>
            </a:r>
            <a:r>
              <a:rPr lang="cs-CZ" sz="2400" dirty="0" smtClean="0"/>
              <a:t>.</a:t>
            </a:r>
            <a:endParaRPr lang="nl-NL" sz="2400" dirty="0"/>
          </a:p>
          <a:p>
            <a:endParaRPr lang="cs-CZ" sz="2400" dirty="0" smtClean="0"/>
          </a:p>
          <a:p>
            <a:r>
              <a:rPr lang="cs-CZ" sz="2400" dirty="0" err="1" smtClean="0"/>
              <a:t>Het</a:t>
            </a:r>
            <a:r>
              <a:rPr lang="cs-CZ" sz="2400" dirty="0" smtClean="0"/>
              <a:t> </a:t>
            </a:r>
            <a:r>
              <a:rPr lang="cs-CZ" sz="2400" dirty="0" err="1" smtClean="0"/>
              <a:t>is</a:t>
            </a:r>
            <a:r>
              <a:rPr lang="cs-CZ" sz="2400" dirty="0" smtClean="0"/>
              <a:t> </a:t>
            </a:r>
            <a:r>
              <a:rPr lang="cs-CZ" sz="2400" dirty="0" err="1" smtClean="0"/>
              <a:t>een</a:t>
            </a:r>
            <a:r>
              <a:rPr lang="cs-CZ" sz="2400" dirty="0" smtClean="0"/>
              <a:t> </a:t>
            </a:r>
            <a:r>
              <a:rPr lang="cs-CZ" sz="2400" dirty="0" err="1" smtClean="0"/>
              <a:t>plaats</a:t>
            </a:r>
            <a:r>
              <a:rPr lang="nl-NL" sz="2400" dirty="0" smtClean="0"/>
              <a:t> </a:t>
            </a:r>
            <a:r>
              <a:rPr lang="nl-NL" sz="2400" dirty="0"/>
              <a:t>waarover je moet gaan als je </a:t>
            </a:r>
            <a:r>
              <a:rPr lang="nl-NL" sz="2400" dirty="0" smtClean="0"/>
              <a:t>de </a:t>
            </a:r>
            <a:r>
              <a:rPr lang="nl-NL" sz="2400" dirty="0"/>
              <a:t>rivier </a:t>
            </a:r>
            <a:r>
              <a:rPr lang="nl-NL" sz="2400" dirty="0" smtClean="0"/>
              <a:t>wil</a:t>
            </a:r>
            <a:r>
              <a:rPr lang="cs-CZ" sz="2400" dirty="0" smtClean="0"/>
              <a:t> </a:t>
            </a:r>
            <a:r>
              <a:rPr lang="nl-NL" sz="2400" dirty="0" smtClean="0"/>
              <a:t>oversteken</a:t>
            </a:r>
            <a:r>
              <a:rPr lang="nl-NL" sz="2400" dirty="0"/>
              <a:t>.</a:t>
            </a:r>
            <a:endParaRPr lang="nl-NL" sz="2400" dirty="0"/>
          </a:p>
          <a:p>
            <a:endParaRPr lang="cs-CZ" sz="2400" dirty="0" smtClean="0"/>
          </a:p>
          <a:p>
            <a:r>
              <a:rPr lang="nl-NL" sz="2400" dirty="0" smtClean="0"/>
              <a:t>Het </a:t>
            </a:r>
            <a:r>
              <a:rPr lang="nl-NL" sz="2400" dirty="0"/>
              <a:t>zijn dingen die je met iemand wilt delen. Als je </a:t>
            </a:r>
            <a:r>
              <a:rPr lang="cs-CZ" sz="2400" dirty="0" err="1" smtClean="0"/>
              <a:t>het</a:t>
            </a:r>
            <a:r>
              <a:rPr lang="nl-NL" sz="2400" dirty="0" smtClean="0"/>
              <a:t> </a:t>
            </a:r>
            <a:r>
              <a:rPr lang="nl-NL" sz="2400" dirty="0"/>
              <a:t>deelt, heb je het niet. Wat is het? </a:t>
            </a:r>
            <a:endParaRPr lang="cs-CZ" sz="2400" dirty="0" smtClean="0"/>
          </a:p>
          <a:p>
            <a:endParaRPr lang="cs-CZ" sz="2400" dirty="0"/>
          </a:p>
          <a:p>
            <a:r>
              <a:rPr lang="nl-NL" sz="2400" dirty="0" smtClean="0"/>
              <a:t>Het </a:t>
            </a:r>
            <a:r>
              <a:rPr lang="nl-NL" sz="2400" dirty="0"/>
              <a:t>is </a:t>
            </a:r>
            <a:r>
              <a:rPr lang="cs-CZ" sz="2400" dirty="0" err="1" smtClean="0"/>
              <a:t>een</a:t>
            </a:r>
            <a:r>
              <a:rPr lang="cs-CZ" sz="2400" dirty="0" smtClean="0"/>
              <a:t> </a:t>
            </a:r>
            <a:r>
              <a:rPr lang="cs-CZ" sz="2400" dirty="0" err="1" smtClean="0"/>
              <a:t>object</a:t>
            </a:r>
            <a:r>
              <a:rPr lang="nl-NL" sz="2400" dirty="0" smtClean="0"/>
              <a:t> </a:t>
            </a:r>
            <a:r>
              <a:rPr lang="nl-NL" sz="2400" dirty="0"/>
              <a:t>dat steeds van vorm verandert maar toch rond is. </a:t>
            </a:r>
            <a:endParaRPr lang="cs-CZ" sz="2400" dirty="0" smtClean="0"/>
          </a:p>
          <a:p>
            <a:endParaRPr lang="cs-CZ" sz="2400" dirty="0">
              <a:solidFill>
                <a:srgbClr val="C00000"/>
              </a:solidFill>
            </a:endParaRPr>
          </a:p>
          <a:p>
            <a:r>
              <a:rPr lang="nl-NL" sz="2400" dirty="0"/>
              <a:t>Het </a:t>
            </a:r>
            <a:r>
              <a:rPr lang="cs-CZ" sz="2400" dirty="0" err="1" smtClean="0"/>
              <a:t>heeft</a:t>
            </a:r>
            <a:r>
              <a:rPr lang="cs-CZ" sz="2400" dirty="0" smtClean="0"/>
              <a:t> </a:t>
            </a:r>
            <a:r>
              <a:rPr lang="nl-NL" sz="2400" dirty="0" smtClean="0"/>
              <a:t>tanden</a:t>
            </a:r>
            <a:r>
              <a:rPr lang="cs-CZ" sz="2400" dirty="0" smtClean="0"/>
              <a:t> </a:t>
            </a:r>
            <a:r>
              <a:rPr lang="cs-CZ" sz="2400" dirty="0" err="1" smtClean="0"/>
              <a:t>waarmee</a:t>
            </a:r>
            <a:r>
              <a:rPr lang="cs-CZ" sz="2400" dirty="0" smtClean="0"/>
              <a:t> </a:t>
            </a:r>
            <a:r>
              <a:rPr lang="cs-CZ" sz="2400" dirty="0" err="1" smtClean="0"/>
              <a:t>het</a:t>
            </a:r>
            <a:r>
              <a:rPr lang="cs-CZ" sz="2400" dirty="0" smtClean="0"/>
              <a:t> </a:t>
            </a:r>
            <a:r>
              <a:rPr lang="cs-CZ" sz="2400" dirty="0" err="1" smtClean="0"/>
              <a:t>niet</a:t>
            </a:r>
            <a:r>
              <a:rPr lang="cs-CZ" sz="2400" dirty="0" smtClean="0"/>
              <a:t> </a:t>
            </a:r>
            <a:r>
              <a:rPr lang="cs-CZ" sz="2400" dirty="0"/>
              <a:t>kan </a:t>
            </a:r>
            <a:r>
              <a:rPr lang="cs-CZ" sz="2400" dirty="0" err="1"/>
              <a:t>eten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bijten</a:t>
            </a:r>
            <a:r>
              <a:rPr lang="cs-CZ" sz="2400" dirty="0"/>
              <a:t>. </a:t>
            </a:r>
            <a:r>
              <a:rPr lang="nl-NL" sz="2400" dirty="0"/>
              <a:t>Wat is het? </a:t>
            </a:r>
            <a:endParaRPr lang="cs-CZ" sz="2400" dirty="0"/>
          </a:p>
          <a:p>
            <a:endParaRPr lang="cs-CZ" sz="2200" dirty="0" smtClean="0">
              <a:solidFill>
                <a:srgbClr val="C00000"/>
              </a:solidFill>
            </a:endParaRPr>
          </a:p>
          <a:p>
            <a:r>
              <a:rPr lang="cs-CZ" sz="2400" dirty="0" err="1" smtClean="0"/>
              <a:t>Het</a:t>
            </a:r>
            <a:r>
              <a:rPr lang="cs-CZ" sz="2400" dirty="0" smtClean="0"/>
              <a:t> </a:t>
            </a:r>
            <a:r>
              <a:rPr lang="cs-CZ" sz="2400" dirty="0" err="1" smtClean="0"/>
              <a:t>is</a:t>
            </a:r>
            <a:r>
              <a:rPr lang="cs-CZ" sz="2400" dirty="0" smtClean="0"/>
              <a:t> </a:t>
            </a:r>
            <a:r>
              <a:rPr lang="cs-CZ" sz="2400" dirty="0" err="1" smtClean="0"/>
              <a:t>iets</a:t>
            </a:r>
            <a:r>
              <a:rPr lang="cs-CZ" sz="2400" dirty="0" smtClean="0"/>
              <a:t> </a:t>
            </a:r>
            <a:r>
              <a:rPr lang="cs-CZ" sz="2400" dirty="0" err="1" smtClean="0"/>
              <a:t>wat</a:t>
            </a:r>
            <a:r>
              <a:rPr lang="cs-CZ" sz="2400" dirty="0" smtClean="0"/>
              <a:t> </a:t>
            </a:r>
            <a:r>
              <a:rPr lang="cs-CZ" sz="2400" dirty="0" err="1" smtClean="0"/>
              <a:t>lang</a:t>
            </a:r>
            <a:r>
              <a:rPr lang="cs-CZ" sz="2400" dirty="0" smtClean="0"/>
              <a:t> </a:t>
            </a:r>
            <a:r>
              <a:rPr lang="cs-CZ" sz="2400" dirty="0" err="1" smtClean="0"/>
              <a:t>is</a:t>
            </a:r>
            <a:r>
              <a:rPr lang="cs-CZ" sz="2400" dirty="0" smtClean="0"/>
              <a:t> </a:t>
            </a:r>
            <a:r>
              <a:rPr lang="cs-CZ" sz="2400" dirty="0" err="1" smtClean="0"/>
              <a:t>als</a:t>
            </a:r>
            <a:r>
              <a:rPr lang="cs-CZ" sz="2400" dirty="0" smtClean="0"/>
              <a:t> </a:t>
            </a:r>
            <a:r>
              <a:rPr lang="cs-CZ" sz="2400" dirty="0" err="1" smtClean="0"/>
              <a:t>het</a:t>
            </a:r>
            <a:r>
              <a:rPr lang="cs-CZ" sz="2400" dirty="0" smtClean="0"/>
              <a:t> </a:t>
            </a:r>
            <a:r>
              <a:rPr lang="nl-NL" sz="2400" dirty="0" smtClean="0"/>
              <a:t>jong </a:t>
            </a:r>
            <a:r>
              <a:rPr lang="cs-CZ" sz="2400" dirty="0" err="1" smtClean="0"/>
              <a:t>is</a:t>
            </a:r>
            <a:r>
              <a:rPr lang="cs-CZ" sz="2400" dirty="0" smtClean="0"/>
              <a:t>, en </a:t>
            </a:r>
            <a:r>
              <a:rPr lang="cs-CZ" sz="2400" dirty="0" err="1" smtClean="0"/>
              <a:t>kort</a:t>
            </a:r>
            <a:r>
              <a:rPr lang="cs-CZ" sz="2400" dirty="0" smtClean="0"/>
              <a:t> </a:t>
            </a:r>
            <a:r>
              <a:rPr lang="cs-CZ" sz="2400" dirty="0" err="1" smtClean="0"/>
              <a:t>als</a:t>
            </a:r>
            <a:r>
              <a:rPr lang="cs-CZ" sz="2400" dirty="0" smtClean="0"/>
              <a:t> </a:t>
            </a:r>
            <a:r>
              <a:rPr lang="cs-CZ" sz="2400" dirty="0" err="1" smtClean="0"/>
              <a:t>het</a:t>
            </a:r>
            <a:r>
              <a:rPr lang="cs-CZ" sz="2400" dirty="0" smtClean="0"/>
              <a:t> </a:t>
            </a:r>
            <a:r>
              <a:rPr lang="cs-CZ" sz="2400" dirty="0" err="1" smtClean="0"/>
              <a:t>oud</a:t>
            </a:r>
            <a:r>
              <a:rPr lang="cs-CZ" sz="2400" dirty="0" smtClean="0"/>
              <a:t> </a:t>
            </a:r>
            <a:r>
              <a:rPr lang="cs-CZ" sz="2400" dirty="0" err="1"/>
              <a:t>is</a:t>
            </a:r>
            <a:r>
              <a:rPr lang="cs-CZ" sz="2400" dirty="0"/>
              <a:t>. </a:t>
            </a:r>
            <a:r>
              <a:rPr lang="nl-NL" sz="2400" dirty="0"/>
              <a:t>Wat is het? </a:t>
            </a:r>
            <a:endParaRPr lang="cs-CZ" sz="2400" dirty="0"/>
          </a:p>
          <a:p>
            <a:endParaRPr lang="cs-CZ" sz="2400" dirty="0"/>
          </a:p>
          <a:p>
            <a:r>
              <a:rPr lang="cs-CZ" sz="2400" dirty="0" err="1"/>
              <a:t>Het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een</a:t>
            </a:r>
            <a:r>
              <a:rPr lang="cs-CZ" sz="2400" dirty="0"/>
              <a:t> </a:t>
            </a:r>
            <a:r>
              <a:rPr lang="cs-CZ" sz="2400" dirty="0" err="1"/>
              <a:t>object</a:t>
            </a:r>
            <a:r>
              <a:rPr lang="cs-CZ" sz="2400" dirty="0"/>
              <a:t> dat </a:t>
            </a:r>
            <a:r>
              <a:rPr lang="cs-CZ" sz="2400" dirty="0" err="1"/>
              <a:t>stuk</a:t>
            </a:r>
            <a:r>
              <a:rPr lang="cs-CZ" sz="2400" dirty="0"/>
              <a:t>/kapot </a:t>
            </a:r>
            <a:r>
              <a:rPr lang="cs-CZ" sz="2400" dirty="0" err="1"/>
              <a:t>moet</a:t>
            </a:r>
            <a:r>
              <a:rPr lang="cs-CZ" sz="2400" dirty="0"/>
              <a:t> </a:t>
            </a:r>
            <a:r>
              <a:rPr lang="cs-CZ" sz="2400" dirty="0" err="1"/>
              <a:t>zijn</a:t>
            </a:r>
            <a:r>
              <a:rPr lang="cs-CZ" sz="2400" dirty="0"/>
              <a:t> </a:t>
            </a:r>
            <a:r>
              <a:rPr lang="cs-CZ" sz="2400" dirty="0" err="1"/>
              <a:t>om</a:t>
            </a:r>
            <a:r>
              <a:rPr lang="cs-CZ" sz="2400" dirty="0"/>
              <a:t> </a:t>
            </a:r>
            <a:r>
              <a:rPr lang="cs-CZ" sz="2400" dirty="0" err="1"/>
              <a:t>het</a:t>
            </a:r>
            <a:r>
              <a:rPr lang="cs-CZ" sz="2400" dirty="0"/>
              <a:t> </a:t>
            </a:r>
            <a:r>
              <a:rPr lang="cs-CZ" sz="2400" dirty="0" err="1"/>
              <a:t>te</a:t>
            </a:r>
            <a:r>
              <a:rPr lang="cs-CZ" sz="2400" dirty="0"/>
              <a:t> </a:t>
            </a:r>
            <a:r>
              <a:rPr lang="cs-CZ" sz="2400" dirty="0" err="1"/>
              <a:t>kunnen</a:t>
            </a:r>
            <a:r>
              <a:rPr lang="cs-CZ" sz="2400" dirty="0"/>
              <a:t> </a:t>
            </a:r>
            <a:r>
              <a:rPr lang="cs-CZ" sz="2400" dirty="0" err="1"/>
              <a:t>gebruiken</a:t>
            </a:r>
            <a:r>
              <a:rPr lang="cs-CZ" sz="2400" dirty="0"/>
              <a:t>. </a:t>
            </a:r>
            <a:endParaRPr lang="cs-CZ" sz="2400" dirty="0"/>
          </a:p>
          <a:p>
            <a:endParaRPr lang="cs-CZ" sz="2200" dirty="0">
              <a:solidFill>
                <a:srgbClr val="C00000"/>
              </a:solidFill>
            </a:endParaRPr>
          </a:p>
        </p:txBody>
      </p:sp>
      <p:pic>
        <p:nvPicPr>
          <p:cNvPr id="5" name="Obrázek 4" descr="Clipart - thinkingboy outline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678" y="4765328"/>
            <a:ext cx="1363703" cy="18648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2695" y="86995"/>
            <a:ext cx="3542665" cy="1067435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p>
            <a:r>
              <a:rPr lang="cs-CZ" altLang="en-US">
                <a:solidFill>
                  <a:srgbClr val="C00000"/>
                </a:solidFill>
                <a:latin typeface="Arial Rounded MT Bold" panose="020F0704030504030204" charset="0"/>
                <a:cs typeface="Arial Rounded MT Bold" panose="020F0704030504030204" charset="0"/>
              </a:rPr>
              <a:t>EXTRA INFO</a:t>
            </a:r>
            <a:endParaRPr lang="cs-CZ" altLang="en-US">
              <a:solidFill>
                <a:srgbClr val="C00000"/>
              </a:solidFill>
              <a:latin typeface="Arial Rounded MT Bold" panose="020F0704030504030204" charset="0"/>
              <a:cs typeface="Arial Rounded MT Bold" panose="020F07040305040302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690" y="1270000"/>
            <a:ext cx="11837670" cy="4907280"/>
          </a:xfrm>
        </p:spPr>
        <p:txBody>
          <a:bodyPr/>
          <a:p>
            <a:r>
              <a:rPr lang="cs-CZ" altLang="en-US" sz="3200">
                <a:latin typeface="Arial Rounded MT Bold" panose="020F0704030504030204" charset="0"/>
                <a:cs typeface="Arial Rounded MT Bold" panose="020F0704030504030204" charset="0"/>
              </a:rPr>
              <a:t>POZICE PŘÍSLOVCÍ MEZI SLOVESY, VE STŘEDNÍM POLI</a:t>
            </a:r>
            <a:endParaRPr lang="cs-CZ" altLang="en-US" sz="3200">
              <a:latin typeface="Arial Rounded MT Bold" panose="020F0704030504030204" charset="0"/>
              <a:cs typeface="Arial Rounded MT Bold" panose="020F0704030504030204" charset="0"/>
            </a:endParaRPr>
          </a:p>
          <a:p>
            <a:endParaRPr lang="cs-CZ" altLang="en-US" sz="3200">
              <a:latin typeface="Arial Rounded MT Bold" panose="020F0704030504030204" charset="0"/>
              <a:cs typeface="Arial Rounded MT Bold" panose="020F0704030504030204" charset="0"/>
            </a:endParaRPr>
          </a:p>
          <a:p>
            <a:r>
              <a:rPr lang="cs-CZ" altLang="en-US" sz="3200">
                <a:latin typeface="Arial Rounded MT Bold" panose="020F0704030504030204" charset="0"/>
                <a:cs typeface="Arial Rounded MT Bold" panose="020F0704030504030204" charset="0"/>
              </a:rPr>
              <a:t>DE POSITIE VAN BEPALINGEN IN HET MIDDENVELD</a:t>
            </a:r>
            <a:endParaRPr lang="cs-CZ" altLang="en-US" sz="3200">
              <a:latin typeface="Arial Rounded MT Bold" panose="020F0704030504030204" charset="0"/>
              <a:cs typeface="Arial Rounded MT Bold" panose="020F070403050403020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040" y="3105785"/>
            <a:ext cx="6572250" cy="359981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531" y="87056"/>
            <a:ext cx="1298864" cy="129886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33764" y="71853"/>
            <a:ext cx="9672782" cy="807893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b="1" dirty="0" smtClean="0">
                <a:solidFill>
                  <a:srgbClr val="002060"/>
                </a:solidFill>
                <a:latin typeface="+mn-lt"/>
              </a:rPr>
              <a:t>HOOFDZIN MET TWEE WERKWOORDEN</a:t>
            </a:r>
            <a:endParaRPr lang="cs-CZ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" name="Zástupný symbol pro obsah 2"/>
          <p:cNvSpPr txBox="1"/>
          <p:nvPr/>
        </p:nvSpPr>
        <p:spPr>
          <a:xfrm>
            <a:off x="82550" y="958850"/>
            <a:ext cx="11984355" cy="489585"/>
          </a:xfrm>
          <a:prstGeom prst="rect">
            <a:avLst/>
          </a:prstGeom>
          <a:solidFill>
            <a:srgbClr val="FFFF99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dirty="0" smtClean="0"/>
              <a:t>1ste ZINSDEEL + </a:t>
            </a:r>
            <a:r>
              <a:rPr lang="cs-CZ" sz="2400" b="1" dirty="0" smtClean="0">
                <a:solidFill>
                  <a:srgbClr val="FF0000"/>
                </a:solidFill>
              </a:rPr>
              <a:t>FINIET WERKWOORD </a:t>
            </a:r>
            <a:r>
              <a:rPr lang="cs-CZ" sz="2400" dirty="0" smtClean="0"/>
              <a:t>+ MIDDENSTUK + </a:t>
            </a:r>
            <a:r>
              <a:rPr lang="cs-CZ" sz="2400" b="1" dirty="0" smtClean="0">
                <a:solidFill>
                  <a:srgbClr val="FF0000"/>
                </a:solidFill>
              </a:rPr>
              <a:t>REST VAN WW</a:t>
            </a:r>
            <a:r>
              <a:rPr lang="cs-CZ" sz="2400" dirty="0" smtClean="0"/>
              <a:t> (+ LAATSTE ZINSDEEL )</a:t>
            </a:r>
            <a:endParaRPr lang="cs-CZ" sz="2400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207816" y="1607128"/>
          <a:ext cx="11794835" cy="496916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22584"/>
                <a:gridCol w="1339273"/>
                <a:gridCol w="3883889"/>
                <a:gridCol w="2715491"/>
                <a:gridCol w="2133598"/>
              </a:tblGrid>
              <a:tr h="758359"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1ste </a:t>
                      </a:r>
                      <a:r>
                        <a:rPr lang="cs-CZ" dirty="0" err="1" smtClean="0">
                          <a:solidFill>
                            <a:schemeClr val="tx1"/>
                          </a:solidFill>
                        </a:rPr>
                        <a:t>zinsdeel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rgbClr val="FF0000"/>
                          </a:solidFill>
                        </a:rPr>
                        <a:t>FINIET WW </a:t>
                      </a:r>
                      <a:endParaRPr lang="cs-CZ" sz="1800" b="1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cs-CZ" sz="1800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rgbClr val="FF0000"/>
                          </a:solidFill>
                        </a:rPr>
                        <a:t>ANDERE</a:t>
                      </a:r>
                      <a:r>
                        <a:rPr lang="cs-CZ" sz="18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cs-CZ" sz="1800" b="1" dirty="0" smtClean="0">
                          <a:solidFill>
                            <a:srgbClr val="FF0000"/>
                          </a:solidFill>
                        </a:rPr>
                        <a:t>WERKWOORDEN </a:t>
                      </a:r>
                      <a:endParaRPr lang="cs-CZ" sz="1800" b="1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cs-CZ" sz="1800" b="1" dirty="0" smtClean="0">
                          <a:solidFill>
                            <a:srgbClr val="FF0000"/>
                          </a:solidFill>
                        </a:rPr>
                        <a:t>(INFINITIEF/PARTICIPIUM)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798186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Ik</a:t>
                      </a:r>
                      <a:r>
                        <a:rPr lang="cs-CZ" dirty="0" smtClean="0"/>
                        <a:t>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>
                          <a:solidFill>
                            <a:srgbClr val="FF0000"/>
                          </a:solidFill>
                        </a:rPr>
                        <a:t>wil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morgen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vroeg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heel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graag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naar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huis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>
                          <a:solidFill>
                            <a:srgbClr val="FF0000"/>
                          </a:solidFill>
                        </a:rPr>
                        <a:t>fietsen</a:t>
                      </a:r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82524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Morgenochtend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kan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cs-CZ" dirty="0" err="1" smtClean="0"/>
                        <a:t>ik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niet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naar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huis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>
                          <a:solidFill>
                            <a:srgbClr val="FF0000"/>
                          </a:solidFill>
                        </a:rPr>
                        <a:t>fietsen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cs-CZ" baseline="0" dirty="0" err="1" smtClean="0"/>
                        <a:t>wegens</a:t>
                      </a:r>
                      <a:r>
                        <a:rPr lang="cs-CZ" baseline="0" dirty="0" smtClean="0"/>
                        <a:t>  de </a:t>
                      </a:r>
                      <a:r>
                        <a:rPr lang="cs-CZ" baseline="0" dirty="0" err="1" smtClean="0"/>
                        <a:t>sneeuw</a:t>
                      </a:r>
                      <a:r>
                        <a:rPr lang="cs-CZ" baseline="0" dirty="0" smtClean="0"/>
                        <a:t>.</a:t>
                      </a:r>
                      <a:endParaRPr lang="cs-CZ" dirty="0" smtClean="0"/>
                    </a:p>
                    <a:p>
                      <a:endParaRPr lang="cs-CZ" dirty="0"/>
                    </a:p>
                  </a:txBody>
                  <a:tcPr/>
                </a:tc>
              </a:tr>
              <a:tr h="6825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cs-CZ" dirty="0" err="1" smtClean="0"/>
                        <a:t>Gisteravond</a:t>
                      </a:r>
                      <a:endParaRPr lang="cs-CZ" dirty="0" smtClean="0"/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cs-CZ" dirty="0" err="1" smtClean="0">
                          <a:solidFill>
                            <a:srgbClr val="FF0000"/>
                          </a:solidFill>
                        </a:rPr>
                        <a:t>heeft</a:t>
                      </a:r>
                      <a:endParaRPr lang="cs-CZ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cs-CZ" dirty="0" err="1" smtClean="0"/>
                        <a:t>Hij</a:t>
                      </a:r>
                      <a:r>
                        <a:rPr lang="cs-CZ" dirty="0" smtClean="0"/>
                        <a:t> </a:t>
                      </a:r>
                      <a:r>
                        <a:rPr lang="cs-CZ" baseline="0" dirty="0" err="1" smtClean="0"/>
                        <a:t>heel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snel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naar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huis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>
                          <a:solidFill>
                            <a:srgbClr val="FF0000"/>
                          </a:solidFill>
                        </a:rPr>
                        <a:t>gefietst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82524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Mijn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broerje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>
                          <a:solidFill>
                            <a:srgbClr val="FF0000"/>
                          </a:solidFill>
                        </a:rPr>
                        <a:t>heeft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gisteravond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heel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snel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naar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huis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cs-CZ" dirty="0" err="1" smtClean="0">
                          <a:solidFill>
                            <a:srgbClr val="FF0000"/>
                          </a:solidFill>
                        </a:rPr>
                        <a:t>gefietst</a:t>
                      </a:r>
                      <a:endParaRPr lang="cs-CZ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in </a:t>
                      </a:r>
                      <a:r>
                        <a:rPr lang="cs-CZ" dirty="0" err="1" smtClean="0"/>
                        <a:t>zware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regen</a:t>
                      </a:r>
                      <a:r>
                        <a:rPr lang="cs-CZ" dirty="0" smtClean="0"/>
                        <a:t>.</a:t>
                      </a:r>
                      <a:endParaRPr lang="cs-CZ" dirty="0"/>
                    </a:p>
                  </a:txBody>
                  <a:tcPr/>
                </a:tc>
              </a:tr>
              <a:tr h="682524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>
                          <a:solidFill>
                            <a:srgbClr val="FF0000"/>
                          </a:solidFill>
                        </a:rPr>
                        <a:t>Zou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</a:t>
                      </a:r>
                      <a:r>
                        <a:rPr lang="cs-CZ" baseline="0" dirty="0" smtClean="0"/>
                        <a:t> na de les met </a:t>
                      </a:r>
                      <a:r>
                        <a:rPr lang="cs-CZ" baseline="0" dirty="0" err="1" smtClean="0"/>
                        <a:t>ons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naar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het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cafe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>
                          <a:solidFill>
                            <a:srgbClr val="FF0000"/>
                          </a:solidFill>
                        </a:rPr>
                        <a:t>willen</a:t>
                      </a:r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cs-CZ" dirty="0" err="1" smtClean="0">
                          <a:solidFill>
                            <a:srgbClr val="FF0000"/>
                          </a:solidFill>
                        </a:rPr>
                        <a:t>meegaan</a:t>
                      </a:r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?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82524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>
                          <a:solidFill>
                            <a:srgbClr val="FF0000"/>
                          </a:solidFill>
                        </a:rPr>
                        <a:t>Zijn</a:t>
                      </a:r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jullie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gisteren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nog</a:t>
                      </a:r>
                      <a:r>
                        <a:rPr lang="cs-CZ" baseline="0" dirty="0" smtClean="0"/>
                        <a:t> met de </a:t>
                      </a:r>
                      <a:r>
                        <a:rPr lang="cs-CZ" baseline="0" dirty="0" err="1" smtClean="0"/>
                        <a:t>kinderen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>
                          <a:solidFill>
                            <a:srgbClr val="FF0000"/>
                          </a:solidFill>
                        </a:rPr>
                        <a:t>gaan</a:t>
                      </a:r>
                      <a:r>
                        <a:rPr lang="cs-CZ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cs-CZ" dirty="0" err="1" smtClean="0">
                          <a:solidFill>
                            <a:srgbClr val="FF0000"/>
                          </a:solidFill>
                        </a:rPr>
                        <a:t>zwemmen</a:t>
                      </a:r>
                      <a:endParaRPr lang="cs-CZ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naar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het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nieuwe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zwembad</a:t>
                      </a:r>
                      <a:r>
                        <a:rPr lang="cs-CZ" dirty="0" smtClean="0"/>
                        <a:t>?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9401" y="219169"/>
            <a:ext cx="9591964" cy="1325563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	</a:t>
            </a:r>
            <a:r>
              <a:rPr lang="cs-CZ" sz="4800" dirty="0" smtClean="0">
                <a:solidFill>
                  <a:srgbClr val="C00000"/>
                </a:solidFill>
                <a:latin typeface="+mn-lt"/>
              </a:rPr>
              <a:t>VZÁJEMNÁ POZICE PŘÍSLOVCÍ</a:t>
            </a:r>
            <a:br>
              <a:rPr lang="cs-CZ" sz="4800" dirty="0" smtClean="0">
                <a:latin typeface="+mn-lt"/>
              </a:rPr>
            </a:br>
            <a:r>
              <a:rPr lang="cs-CZ" sz="4800" dirty="0" smtClean="0">
                <a:solidFill>
                  <a:srgbClr val="00B050"/>
                </a:solidFill>
                <a:latin typeface="+mn-lt"/>
              </a:rPr>
              <a:t>ONDERLINGE VOLGORDE VAN ADVERBIA</a:t>
            </a:r>
            <a:endParaRPr lang="cs-CZ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545" y="2290618"/>
            <a:ext cx="10199255" cy="4149523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TIJD</a:t>
            </a:r>
            <a:r>
              <a:rPr lang="en-US" sz="3200" b="1" dirty="0" smtClean="0"/>
              <a:t>	</a:t>
            </a:r>
            <a:r>
              <a:rPr lang="en-US" sz="3200" b="1" dirty="0"/>
              <a:t>	</a:t>
            </a:r>
            <a:r>
              <a:rPr lang="en-US" sz="3200" b="1" dirty="0" smtClean="0"/>
              <a:t>    </a:t>
            </a:r>
            <a:r>
              <a:rPr lang="en-US" sz="3200" b="1" dirty="0" smtClean="0">
                <a:sym typeface="Wingdings" panose="05000000000000000000" pitchFamily="2" charset="2"/>
              </a:rPr>
              <a:t> WIJZE </a:t>
            </a:r>
            <a:r>
              <a:rPr lang="cs-CZ" sz="3200" b="1" dirty="0" smtClean="0">
                <a:sym typeface="Wingdings" panose="05000000000000000000" pitchFamily="2" charset="2"/>
              </a:rPr>
              <a:t>	</a:t>
            </a:r>
            <a:r>
              <a:rPr lang="cs-CZ" sz="3200" b="1" dirty="0">
                <a:sym typeface="Wingdings" panose="05000000000000000000" pitchFamily="2" charset="2"/>
              </a:rPr>
              <a:t> </a:t>
            </a:r>
            <a:r>
              <a:rPr lang="cs-CZ" sz="3200" b="1" dirty="0" smtClean="0">
                <a:sym typeface="Wingdings" panose="05000000000000000000" pitchFamily="2" charset="2"/>
              </a:rPr>
              <a:t>      </a:t>
            </a:r>
            <a:r>
              <a:rPr lang="en-US" sz="3200" b="1" dirty="0" smtClean="0">
                <a:sym typeface="Wingdings" panose="05000000000000000000" pitchFamily="2" charset="2"/>
              </a:rPr>
              <a:t>  PLAATS </a:t>
            </a:r>
            <a:r>
              <a:rPr lang="en-US" b="1" dirty="0" smtClean="0">
                <a:sym typeface="Wingdings" panose="05000000000000000000" pitchFamily="2" charset="2"/>
              </a:rPr>
              <a:t> </a:t>
            </a:r>
            <a:r>
              <a:rPr lang="cs-CZ" b="1" dirty="0" smtClean="0">
                <a:sym typeface="Wingdings" panose="05000000000000000000" pitchFamily="2" charset="2"/>
              </a:rPr>
              <a:t> </a:t>
            </a:r>
            <a:br>
              <a:rPr lang="nl-NL" dirty="0" smtClean="0"/>
            </a:b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 rot="572214">
            <a:off x="6994575" y="5272380"/>
            <a:ext cx="4700069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D2493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?  KDE    KDY  JAK  ?</a:t>
            </a:r>
            <a:endParaRPr lang="cs-CZ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D24936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5" name="Obdélník 4"/>
          <p:cNvSpPr/>
          <p:nvPr/>
        </p:nvSpPr>
        <p:spPr>
          <a:xfrm rot="20974206">
            <a:off x="578923" y="4305662"/>
            <a:ext cx="7322007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linkClick r:id="rId1"/>
              </a:rPr>
              <a:t>? WANNEER    WAAR    HOE  ?</a:t>
            </a:r>
            <a:endParaRPr lang="cs-CZ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" name="Obrázek 5" descr="Klok Tijd Uur - Gratis vectorafbeelding op Pixabay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28" y="2105536"/>
            <a:ext cx="1074810" cy="107481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936" y="1977451"/>
            <a:ext cx="1298864" cy="129886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5793" y="1897855"/>
            <a:ext cx="2688007" cy="17887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7309" y="245936"/>
            <a:ext cx="10215419" cy="1632124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br>
              <a:rPr lang="cs-CZ" b="1" dirty="0" smtClean="0">
                <a:solidFill>
                  <a:srgbClr val="C00000"/>
                </a:solidFill>
                <a:latin typeface="+mn-lt"/>
              </a:rPr>
            </a:br>
            <a:r>
              <a:rPr lang="cs-CZ" b="1" dirty="0" smtClean="0">
                <a:solidFill>
                  <a:srgbClr val="C00000"/>
                </a:solidFill>
                <a:latin typeface="+mn-lt"/>
              </a:rPr>
              <a:t>TIJD</a:t>
            </a:r>
            <a:r>
              <a:rPr lang="en-US" b="1" dirty="0" smtClean="0">
                <a:latin typeface="+mn-lt"/>
                <a:sym typeface="Wingdings" panose="05000000000000000000" pitchFamily="2" charset="2"/>
              </a:rPr>
              <a:t></a:t>
            </a:r>
            <a:r>
              <a:rPr lang="cs-CZ" b="1" dirty="0" smtClean="0">
                <a:latin typeface="+mn-lt"/>
                <a:sym typeface="Wingdings" panose="05000000000000000000" pitchFamily="2" charset="2"/>
              </a:rPr>
              <a:t>          </a:t>
            </a:r>
            <a:r>
              <a:rPr lang="en-US" b="1" dirty="0" smtClean="0">
                <a:latin typeface="+mn-lt"/>
                <a:sym typeface="Wingdings" panose="05000000000000000000" pitchFamily="2" charset="2"/>
              </a:rPr>
              <a:t> </a:t>
            </a:r>
            <a:r>
              <a:rPr lang="en-US" b="1" dirty="0" smtClean="0">
                <a:solidFill>
                  <a:srgbClr val="00B050"/>
                </a:solidFill>
                <a:latin typeface="+mn-lt"/>
                <a:sym typeface="Wingdings" panose="05000000000000000000" pitchFamily="2" charset="2"/>
              </a:rPr>
              <a:t>WIJZE</a:t>
            </a:r>
            <a:r>
              <a:rPr lang="cs-CZ" b="1" dirty="0">
                <a:latin typeface="+mn-lt"/>
                <a:sym typeface="Wingdings" panose="05000000000000000000" pitchFamily="2" charset="2"/>
              </a:rPr>
              <a:t> </a:t>
            </a:r>
            <a:r>
              <a:rPr lang="cs-CZ" b="1" dirty="0" smtClean="0">
                <a:latin typeface="+mn-lt"/>
                <a:sym typeface="Wingdings" panose="05000000000000000000" pitchFamily="2" charset="2"/>
              </a:rPr>
              <a:t>           </a:t>
            </a:r>
            <a:r>
              <a:rPr lang="en-US" b="1" dirty="0" smtClean="0">
                <a:latin typeface="+mn-lt"/>
                <a:sym typeface="Wingdings" panose="05000000000000000000" pitchFamily="2" charset="2"/>
              </a:rPr>
              <a:t>  </a:t>
            </a:r>
            <a:r>
              <a:rPr lang="en-US" b="1" dirty="0" smtClean="0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PLAATS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1745" y="2072665"/>
            <a:ext cx="11536219" cy="4660644"/>
          </a:xfrm>
        </p:spPr>
        <p:txBody>
          <a:bodyPr>
            <a:normAutofit fontScale="47500" lnSpcReduction="20000"/>
          </a:bodyPr>
          <a:lstStyle/>
          <a:p>
            <a:r>
              <a:rPr lang="nl-NL" sz="5100" dirty="0" smtClean="0"/>
              <a:t>Ik fiets </a:t>
            </a:r>
            <a:r>
              <a:rPr lang="nl-NL" sz="5100" dirty="0">
                <a:solidFill>
                  <a:srgbClr val="C00000"/>
                </a:solidFill>
              </a:rPr>
              <a:t>nu</a:t>
            </a:r>
            <a:r>
              <a:rPr lang="nl-NL" sz="5100" dirty="0" smtClean="0"/>
              <a:t> </a:t>
            </a:r>
            <a:r>
              <a:rPr lang="nl-NL" sz="5100" dirty="0">
                <a:solidFill>
                  <a:srgbClr val="00B050"/>
                </a:solidFill>
              </a:rPr>
              <a:t>snel</a:t>
            </a:r>
            <a:r>
              <a:rPr lang="nl-NL" sz="5100" dirty="0" smtClean="0"/>
              <a:t> </a:t>
            </a:r>
            <a:r>
              <a:rPr lang="nl-NL" sz="5100" dirty="0">
                <a:solidFill>
                  <a:srgbClr val="0070C0"/>
                </a:solidFill>
              </a:rPr>
              <a:t>naar huis.</a:t>
            </a:r>
            <a:endParaRPr lang="cs-CZ" sz="5100" dirty="0">
              <a:solidFill>
                <a:srgbClr val="0070C0"/>
              </a:solidFill>
            </a:endParaRPr>
          </a:p>
          <a:p>
            <a:endParaRPr lang="cs-CZ" sz="5100" dirty="0" smtClean="0"/>
          </a:p>
          <a:p>
            <a:r>
              <a:rPr lang="nl-NL" sz="5100" dirty="0" smtClean="0"/>
              <a:t>Ik </a:t>
            </a:r>
            <a:r>
              <a:rPr lang="cs-CZ" sz="5100" dirty="0" err="1" smtClean="0"/>
              <a:t>wil</a:t>
            </a:r>
            <a:r>
              <a:rPr lang="nl-NL" sz="5100" dirty="0" smtClean="0"/>
              <a:t> </a:t>
            </a:r>
            <a:r>
              <a:rPr lang="nl-NL" sz="5100" dirty="0">
                <a:solidFill>
                  <a:srgbClr val="C00000"/>
                </a:solidFill>
              </a:rPr>
              <a:t>morgen</a:t>
            </a:r>
            <a:r>
              <a:rPr lang="nl-NL" sz="5100" dirty="0" smtClean="0"/>
              <a:t> </a:t>
            </a:r>
            <a:r>
              <a:rPr lang="cs-CZ" sz="5100" dirty="0" smtClean="0">
                <a:solidFill>
                  <a:srgbClr val="00B050"/>
                </a:solidFill>
              </a:rPr>
              <a:t>met de bus</a:t>
            </a:r>
            <a:r>
              <a:rPr lang="nl-NL" sz="5100" dirty="0" smtClean="0">
                <a:solidFill>
                  <a:srgbClr val="00B050"/>
                </a:solidFill>
              </a:rPr>
              <a:t> </a:t>
            </a:r>
            <a:r>
              <a:rPr lang="nl-NL" sz="5100" dirty="0">
                <a:solidFill>
                  <a:srgbClr val="0070C0"/>
                </a:solidFill>
              </a:rPr>
              <a:t>naar het </a:t>
            </a:r>
            <a:r>
              <a:rPr lang="nl-NL" sz="5100" dirty="0" smtClean="0">
                <a:solidFill>
                  <a:srgbClr val="0070C0"/>
                </a:solidFill>
              </a:rPr>
              <a:t>werk</a:t>
            </a:r>
            <a:r>
              <a:rPr lang="cs-CZ" sz="5100" dirty="0" smtClean="0">
                <a:solidFill>
                  <a:srgbClr val="0070C0"/>
                </a:solidFill>
              </a:rPr>
              <a:t> </a:t>
            </a:r>
            <a:r>
              <a:rPr lang="cs-CZ" sz="5100" dirty="0" err="1" smtClean="0"/>
              <a:t>gaan</a:t>
            </a:r>
            <a:r>
              <a:rPr lang="cs-CZ" sz="5100" dirty="0" smtClean="0"/>
              <a:t>.</a:t>
            </a:r>
            <a:endParaRPr lang="cs-CZ" sz="5100" dirty="0" smtClean="0"/>
          </a:p>
          <a:p>
            <a:endParaRPr lang="cs-CZ" sz="5100" dirty="0" smtClean="0"/>
          </a:p>
          <a:p>
            <a:r>
              <a:rPr lang="nl-NL" sz="5100" dirty="0">
                <a:solidFill>
                  <a:srgbClr val="C00000"/>
                </a:solidFill>
              </a:rPr>
              <a:t>Vandaag</a:t>
            </a:r>
            <a:r>
              <a:rPr lang="nl-NL" sz="5100" dirty="0" smtClean="0"/>
              <a:t> </a:t>
            </a:r>
            <a:r>
              <a:rPr lang="cs-CZ" sz="5100" dirty="0" err="1" smtClean="0"/>
              <a:t>zal</a:t>
            </a:r>
            <a:r>
              <a:rPr lang="nl-NL" sz="5100" dirty="0" smtClean="0"/>
              <a:t> ik </a:t>
            </a:r>
            <a:r>
              <a:rPr lang="nl-NL" sz="5100" dirty="0">
                <a:solidFill>
                  <a:srgbClr val="00B050"/>
                </a:solidFill>
              </a:rPr>
              <a:t>op de fiets </a:t>
            </a:r>
            <a:r>
              <a:rPr lang="nl-NL" sz="5100" dirty="0">
                <a:solidFill>
                  <a:srgbClr val="0070C0"/>
                </a:solidFill>
              </a:rPr>
              <a:t>naar </a:t>
            </a:r>
            <a:r>
              <a:rPr lang="cs-CZ" sz="5100" dirty="0" err="1">
                <a:solidFill>
                  <a:srgbClr val="0070C0"/>
                </a:solidFill>
              </a:rPr>
              <a:t>mijn</a:t>
            </a:r>
            <a:r>
              <a:rPr lang="cs-CZ" sz="5100" dirty="0">
                <a:solidFill>
                  <a:srgbClr val="0070C0"/>
                </a:solidFill>
              </a:rPr>
              <a:t> </a:t>
            </a:r>
            <a:r>
              <a:rPr lang="cs-CZ" sz="5100" dirty="0" err="1">
                <a:solidFill>
                  <a:srgbClr val="0070C0"/>
                </a:solidFill>
              </a:rPr>
              <a:t>ouders</a:t>
            </a:r>
            <a:r>
              <a:rPr lang="cs-CZ" sz="5100" dirty="0">
                <a:solidFill>
                  <a:srgbClr val="0070C0"/>
                </a:solidFill>
              </a:rPr>
              <a:t> </a:t>
            </a:r>
            <a:r>
              <a:rPr lang="cs-CZ" sz="5100" dirty="0" err="1" smtClean="0"/>
              <a:t>gaan</a:t>
            </a:r>
            <a:r>
              <a:rPr lang="cs-CZ" sz="5100" dirty="0" smtClean="0"/>
              <a:t>. </a:t>
            </a:r>
            <a:endParaRPr lang="cs-CZ" sz="5100" dirty="0" smtClean="0"/>
          </a:p>
          <a:p>
            <a:endParaRPr lang="cs-CZ" sz="5100" dirty="0"/>
          </a:p>
          <a:p>
            <a:r>
              <a:rPr lang="cs-CZ" sz="5100" dirty="0" err="1" smtClean="0"/>
              <a:t>We</a:t>
            </a:r>
            <a:r>
              <a:rPr lang="nl-NL" sz="5100" dirty="0" smtClean="0"/>
              <a:t> ging</a:t>
            </a:r>
            <a:r>
              <a:rPr lang="cs-CZ" sz="5100" dirty="0" smtClean="0"/>
              <a:t>en</a:t>
            </a:r>
            <a:r>
              <a:rPr lang="nl-NL" sz="5100" dirty="0" smtClean="0"/>
              <a:t> </a:t>
            </a:r>
            <a:r>
              <a:rPr lang="nl-NL" sz="5100" dirty="0">
                <a:solidFill>
                  <a:srgbClr val="C00000"/>
                </a:solidFill>
              </a:rPr>
              <a:t> twee weken geleden</a:t>
            </a:r>
            <a:r>
              <a:rPr lang="nl-NL" sz="5100" dirty="0"/>
              <a:t> </a:t>
            </a:r>
            <a:r>
              <a:rPr lang="nl-NL" sz="5100" dirty="0" smtClean="0">
                <a:solidFill>
                  <a:srgbClr val="00B050"/>
                </a:solidFill>
              </a:rPr>
              <a:t>met </a:t>
            </a:r>
            <a:r>
              <a:rPr lang="cs-CZ" sz="5100" dirty="0" err="1" smtClean="0">
                <a:solidFill>
                  <a:srgbClr val="00B050"/>
                </a:solidFill>
              </a:rPr>
              <a:t>veel</a:t>
            </a:r>
            <a:r>
              <a:rPr lang="cs-CZ" sz="5100" dirty="0" smtClean="0">
                <a:solidFill>
                  <a:srgbClr val="00B050"/>
                </a:solidFill>
              </a:rPr>
              <a:t> </a:t>
            </a:r>
            <a:r>
              <a:rPr lang="cs-CZ" sz="5100" dirty="0" err="1" smtClean="0">
                <a:solidFill>
                  <a:srgbClr val="00B050"/>
                </a:solidFill>
              </a:rPr>
              <a:t>plezier</a:t>
            </a:r>
            <a:r>
              <a:rPr lang="cs-CZ" sz="5100" dirty="0">
                <a:solidFill>
                  <a:srgbClr val="00B050"/>
                </a:solidFill>
              </a:rPr>
              <a:t> </a:t>
            </a:r>
            <a:r>
              <a:rPr lang="cs-CZ" sz="5100" dirty="0">
                <a:solidFill>
                  <a:srgbClr val="0070C0"/>
                </a:solidFill>
              </a:rPr>
              <a:t>met </a:t>
            </a:r>
            <a:r>
              <a:rPr lang="nl-NL" sz="5100" dirty="0">
                <a:solidFill>
                  <a:srgbClr val="0070C0"/>
                </a:solidFill>
              </a:rPr>
              <a:t>vakantie</a:t>
            </a:r>
            <a:r>
              <a:rPr lang="cs-CZ" sz="5100" dirty="0" smtClean="0"/>
              <a:t>.</a:t>
            </a:r>
            <a:endParaRPr lang="cs-CZ" sz="5100" dirty="0" smtClean="0"/>
          </a:p>
          <a:p>
            <a:endParaRPr lang="cs-CZ" sz="5100" dirty="0">
              <a:solidFill>
                <a:srgbClr val="C00000"/>
              </a:solidFill>
            </a:endParaRPr>
          </a:p>
          <a:p>
            <a:r>
              <a:rPr lang="nl-NL" sz="5100" dirty="0" smtClean="0"/>
              <a:t>Waarom </a:t>
            </a:r>
            <a:r>
              <a:rPr lang="cs-CZ" sz="5100" dirty="0" smtClean="0"/>
              <a:t>kom je</a:t>
            </a:r>
            <a:r>
              <a:rPr lang="nl-NL" sz="5100" dirty="0"/>
              <a:t> </a:t>
            </a:r>
            <a:r>
              <a:rPr lang="nl-NL" sz="5100" dirty="0">
                <a:solidFill>
                  <a:srgbClr val="C00000"/>
                </a:solidFill>
              </a:rPr>
              <a:t>elke keer </a:t>
            </a:r>
            <a:r>
              <a:rPr lang="nl-NL" sz="5100" dirty="0"/>
              <a:t> </a:t>
            </a:r>
            <a:r>
              <a:rPr lang="nl-NL" sz="5100" dirty="0">
                <a:solidFill>
                  <a:srgbClr val="00B050"/>
                </a:solidFill>
              </a:rPr>
              <a:t>zonder </a:t>
            </a:r>
            <a:r>
              <a:rPr lang="cs-CZ" sz="5100" dirty="0" err="1">
                <a:solidFill>
                  <a:srgbClr val="00B050"/>
                </a:solidFill>
              </a:rPr>
              <a:t>boeken</a:t>
            </a:r>
            <a:r>
              <a:rPr lang="nl-NL" sz="5100" dirty="0">
                <a:solidFill>
                  <a:srgbClr val="00B050"/>
                </a:solidFill>
              </a:rPr>
              <a:t> </a:t>
            </a:r>
            <a:r>
              <a:rPr lang="cs-CZ" sz="5100" dirty="0" err="1">
                <a:solidFill>
                  <a:srgbClr val="0070C0"/>
                </a:solidFill>
              </a:rPr>
              <a:t>naar</a:t>
            </a:r>
            <a:r>
              <a:rPr lang="cs-CZ" sz="5100" dirty="0">
                <a:solidFill>
                  <a:srgbClr val="0070C0"/>
                </a:solidFill>
              </a:rPr>
              <a:t> de les</a:t>
            </a:r>
            <a:r>
              <a:rPr lang="cs-CZ" sz="5100" dirty="0" smtClean="0"/>
              <a:t>? </a:t>
            </a:r>
            <a:endParaRPr lang="cs-CZ" sz="5100" dirty="0" smtClean="0"/>
          </a:p>
          <a:p>
            <a:endParaRPr lang="cs-CZ" sz="5100" dirty="0" smtClean="0"/>
          </a:p>
          <a:p>
            <a:r>
              <a:rPr lang="cs-CZ" sz="5100" dirty="0" err="1" smtClean="0"/>
              <a:t>We</a:t>
            </a:r>
            <a:r>
              <a:rPr lang="cs-CZ" sz="5100" dirty="0" smtClean="0"/>
              <a:t> </a:t>
            </a:r>
            <a:r>
              <a:rPr lang="cs-CZ" sz="5100" dirty="0" err="1" smtClean="0"/>
              <a:t>zijn</a:t>
            </a:r>
            <a:r>
              <a:rPr lang="cs-CZ" sz="5100" dirty="0" smtClean="0"/>
              <a:t> </a:t>
            </a:r>
            <a:r>
              <a:rPr lang="nl-NL" sz="5100" dirty="0">
                <a:solidFill>
                  <a:srgbClr val="C00000"/>
                </a:solidFill>
              </a:rPr>
              <a:t>in de </a:t>
            </a:r>
            <a:r>
              <a:rPr lang="cs-CZ" sz="5100" dirty="0" err="1" smtClean="0">
                <a:solidFill>
                  <a:srgbClr val="C00000"/>
                </a:solidFill>
              </a:rPr>
              <a:t>zomer</a:t>
            </a:r>
            <a:r>
              <a:rPr lang="cs-CZ" sz="5100" dirty="0" smtClean="0">
                <a:solidFill>
                  <a:srgbClr val="C00000"/>
                </a:solidFill>
              </a:rPr>
              <a:t> </a:t>
            </a:r>
            <a:r>
              <a:rPr lang="cs-CZ" sz="5100" dirty="0" smtClean="0">
                <a:solidFill>
                  <a:srgbClr val="00B050"/>
                </a:solidFill>
              </a:rPr>
              <a:t>met de </a:t>
            </a:r>
            <a:r>
              <a:rPr lang="cs-CZ" sz="5100" dirty="0" err="1" smtClean="0">
                <a:solidFill>
                  <a:srgbClr val="00B050"/>
                </a:solidFill>
              </a:rPr>
              <a:t>tent</a:t>
            </a:r>
            <a:r>
              <a:rPr lang="nl-NL" sz="5100" dirty="0" smtClean="0">
                <a:solidFill>
                  <a:srgbClr val="00B050"/>
                </a:solidFill>
              </a:rPr>
              <a:t> </a:t>
            </a:r>
            <a:r>
              <a:rPr lang="nl-NL" sz="5100" dirty="0" smtClean="0">
                <a:solidFill>
                  <a:srgbClr val="0070C0"/>
                </a:solidFill>
              </a:rPr>
              <a:t>naar </a:t>
            </a:r>
            <a:r>
              <a:rPr lang="cs-CZ" sz="5100" dirty="0">
                <a:solidFill>
                  <a:srgbClr val="0070C0"/>
                </a:solidFill>
              </a:rPr>
              <a:t>de </a:t>
            </a:r>
            <a:r>
              <a:rPr lang="cs-CZ" sz="5100" dirty="0" err="1">
                <a:solidFill>
                  <a:srgbClr val="0070C0"/>
                </a:solidFill>
              </a:rPr>
              <a:t>bergen</a:t>
            </a:r>
            <a:r>
              <a:rPr lang="nl-NL" sz="5100" dirty="0">
                <a:solidFill>
                  <a:srgbClr val="0070C0"/>
                </a:solidFill>
              </a:rPr>
              <a:t> </a:t>
            </a:r>
            <a:r>
              <a:rPr lang="cs-CZ" sz="5100" dirty="0" err="1" smtClean="0"/>
              <a:t>gaan</a:t>
            </a:r>
            <a:r>
              <a:rPr lang="cs-CZ" sz="5100" dirty="0" smtClean="0"/>
              <a:t> </a:t>
            </a:r>
            <a:r>
              <a:rPr lang="cs-CZ" sz="5100" dirty="0" err="1" smtClean="0"/>
              <a:t>wandelen</a:t>
            </a:r>
            <a:r>
              <a:rPr lang="nl-NL" sz="5100" dirty="0" smtClean="0"/>
              <a:t>.</a:t>
            </a:r>
            <a:br>
              <a:rPr lang="nl-NL" dirty="0"/>
            </a:br>
            <a:endParaRPr lang="cs-CZ" dirty="0"/>
          </a:p>
        </p:txBody>
      </p:sp>
      <p:pic>
        <p:nvPicPr>
          <p:cNvPr id="4" name="Obrázek 3" descr="Klok Tijd Uur - Gratis vectorafbeelding op Pixabay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772" y="542183"/>
            <a:ext cx="1074810" cy="107481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045" y="430156"/>
            <a:ext cx="1186837" cy="118683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248" y="451157"/>
            <a:ext cx="1888727" cy="1256862"/>
          </a:xfrm>
          <a:prstGeom prst="rect">
            <a:avLst/>
          </a:prstGeom>
        </p:spPr>
      </p:pic>
      <p:pic>
        <p:nvPicPr>
          <p:cNvPr id="7" name="Obrázek 6" descr="13 Great Benefits of Cycling | Techno FAQ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393" y="2072665"/>
            <a:ext cx="2873592" cy="1796567"/>
          </a:xfrm>
          <a:prstGeom prst="rect">
            <a:avLst/>
          </a:prstGeom>
        </p:spPr>
      </p:pic>
      <p:pic>
        <p:nvPicPr>
          <p:cNvPr id="8" name="Obrázek 7" descr="Free stock photo of camping, mountains, tent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067" y="4682836"/>
            <a:ext cx="2780105" cy="18558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03512" y="274638"/>
            <a:ext cx="8784976" cy="1143000"/>
          </a:xfrm>
        </p:spPr>
        <p:txBody>
          <a:bodyPr>
            <a:noAutofit/>
          </a:bodyPr>
          <a:lstStyle/>
          <a:p>
            <a:r>
              <a:rPr lang="en-GB" sz="4800" b="1" dirty="0"/>
              <a:t>BEDANKT VOOR UW AANDACHT!</a:t>
            </a:r>
            <a:endParaRPr lang="en-GB" sz="48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560" y="1196752"/>
            <a:ext cx="7560840" cy="54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7155" y="1247140"/>
            <a:ext cx="12030075" cy="5375275"/>
          </a:xfrm>
        </p:spPr>
        <p:txBody>
          <a:bodyPr/>
          <a:lstStyle/>
          <a:p>
            <a:pPr marL="0" indent="0">
              <a:buNone/>
            </a:pPr>
            <a:r>
              <a:rPr lang="cs-CZ" sz="4000" dirty="0" smtClean="0">
                <a:solidFill>
                  <a:srgbClr val="C00000"/>
                </a:solidFill>
              </a:rPr>
              <a:t>TANGCONSTRUCTIE</a:t>
            </a:r>
            <a:r>
              <a:rPr lang="cs-CZ" sz="4000" dirty="0" smtClean="0"/>
              <a:t> – „KONTRUKCE KLEŠTÍ“</a:t>
            </a:r>
            <a:endParaRPr lang="cs-CZ" sz="4000" dirty="0" smtClean="0"/>
          </a:p>
          <a:p>
            <a:endParaRPr lang="cs-CZ" sz="1600" dirty="0"/>
          </a:p>
          <a:p>
            <a:endParaRPr lang="cs-CZ" dirty="0" smtClean="0"/>
          </a:p>
          <a:p>
            <a:endParaRPr lang="cs-CZ" i="1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 to </a:t>
            </a:r>
            <a:r>
              <a:rPr lang="cs-CZ" dirty="0" smtClean="0"/>
              <a:t>znamená (v případě dvou sloves) </a:t>
            </a:r>
            <a:r>
              <a:rPr lang="cs-CZ" dirty="0">
                <a:solidFill>
                  <a:srgbClr val="C00000"/>
                </a:solidFill>
              </a:rPr>
              <a:t>?? </a:t>
            </a:r>
            <a:endParaRPr lang="cs-CZ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cs-CZ" dirty="0" smtClean="0">
                <a:sym typeface="Wingdings" panose="05000000000000000000" pitchFamily="2" charset="2"/>
              </a:rPr>
              <a:t> </a:t>
            </a:r>
            <a:r>
              <a:rPr lang="cs-CZ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Pomocné sloveso</a:t>
            </a:r>
            <a:r>
              <a:rPr lang="cs-CZ" dirty="0" smtClean="0">
                <a:sym typeface="Wingdings" panose="05000000000000000000" pitchFamily="2" charset="2"/>
              </a:rPr>
              <a:t> </a:t>
            </a:r>
            <a:r>
              <a:rPr lang="cs-CZ" i="1" dirty="0" err="1" smtClean="0">
                <a:sym typeface="Wingdings" panose="05000000000000000000" pitchFamily="2" charset="2"/>
              </a:rPr>
              <a:t>blablalaaa</a:t>
            </a:r>
            <a:r>
              <a:rPr lang="cs-CZ" i="1" dirty="0" smtClean="0">
                <a:sym typeface="Wingdings" panose="05000000000000000000" pitchFamily="2" charset="2"/>
              </a:rPr>
              <a:t> </a:t>
            </a:r>
            <a:r>
              <a:rPr lang="cs-CZ" i="1" dirty="0" err="1" smtClean="0">
                <a:sym typeface="Wingdings" panose="05000000000000000000" pitchFamily="2" charset="2"/>
              </a:rPr>
              <a:t>blaa</a:t>
            </a:r>
            <a:r>
              <a:rPr lang="cs-CZ" dirty="0" smtClean="0">
                <a:sym typeface="Wingdings" panose="05000000000000000000" pitchFamily="2" charset="2"/>
              </a:rPr>
              <a:t> </a:t>
            </a:r>
            <a:r>
              <a:rPr lang="cs-CZ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lexikální sloveso v infinitivu/ participiu</a:t>
            </a:r>
            <a:endParaRPr lang="cs-CZ" b="1" dirty="0" smtClean="0">
              <a:solidFill>
                <a:srgbClr val="C00000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 </a:t>
            </a:r>
            <a:endParaRPr lang="cs-CZ" dirty="0"/>
          </a:p>
        </p:txBody>
      </p:sp>
      <p:sp>
        <p:nvSpPr>
          <p:cNvPr id="4" name="Nadpis 1"/>
          <p:cNvSpPr txBox="1"/>
          <p:nvPr/>
        </p:nvSpPr>
        <p:spPr>
          <a:xfrm>
            <a:off x="163946" y="246495"/>
            <a:ext cx="9081654" cy="80789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 smtClean="0">
                <a:solidFill>
                  <a:srgbClr val="002060"/>
                </a:solidFill>
                <a:latin typeface="+mn-lt"/>
              </a:rPr>
              <a:t>HOOFDZIN MET TWEE WERKWOORDEN</a:t>
            </a:r>
            <a:endParaRPr lang="cs-CZ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5" name="Obrázek 4" descr="&lt;strong&gt;Pliers&lt;/strong&gt; | Jeremy Brooks | Flickr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456" y="650441"/>
            <a:ext cx="2540001" cy="1887394"/>
          </a:xfrm>
          <a:prstGeom prst="rect">
            <a:avLst/>
          </a:prstGeom>
        </p:spPr>
      </p:pic>
      <p:sp>
        <p:nvSpPr>
          <p:cNvPr id="7" name="Zástupný symbol pro obsah 2"/>
          <p:cNvSpPr txBox="1"/>
          <p:nvPr/>
        </p:nvSpPr>
        <p:spPr>
          <a:xfrm>
            <a:off x="164465" y="2797175"/>
            <a:ext cx="11962765" cy="631825"/>
          </a:xfrm>
          <a:prstGeom prst="rect">
            <a:avLst/>
          </a:prstGeom>
          <a:solidFill>
            <a:srgbClr val="FFFF99"/>
          </a:solidFill>
          <a:ln w="19050"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dirty="0" smtClean="0"/>
              <a:t>1ste ZINSDEEL + </a:t>
            </a:r>
            <a:r>
              <a:rPr lang="cs-CZ" sz="2400" b="1" dirty="0" smtClean="0">
                <a:solidFill>
                  <a:srgbClr val="FF0000"/>
                </a:solidFill>
              </a:rPr>
              <a:t>FINIET WERKWOORD </a:t>
            </a:r>
            <a:r>
              <a:rPr lang="cs-CZ" sz="2400" dirty="0" smtClean="0"/>
              <a:t>+ MIDDENSTUK + </a:t>
            </a:r>
            <a:r>
              <a:rPr lang="cs-CZ" sz="2400" b="1" dirty="0" smtClean="0">
                <a:solidFill>
                  <a:srgbClr val="FF0000"/>
                </a:solidFill>
              </a:rPr>
              <a:t>REST VAN WW</a:t>
            </a:r>
            <a:r>
              <a:rPr lang="cs-CZ" sz="2400" dirty="0" smtClean="0"/>
              <a:t> (+ LAATSTE ZINSDEEL )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3946" y="1265382"/>
            <a:ext cx="11963399" cy="5375562"/>
          </a:xfrm>
        </p:spPr>
        <p:txBody>
          <a:bodyPr/>
          <a:lstStyle/>
          <a:p>
            <a:pPr marL="0" indent="0">
              <a:buNone/>
            </a:pPr>
            <a:r>
              <a:rPr lang="cs-CZ" sz="4000" dirty="0" smtClean="0">
                <a:solidFill>
                  <a:srgbClr val="C00000"/>
                </a:solidFill>
              </a:rPr>
              <a:t>TANGCONSTRUCTIE</a:t>
            </a:r>
            <a:r>
              <a:rPr lang="cs-CZ" sz="4000" dirty="0" smtClean="0"/>
              <a:t> – „KONTRUKCE KLEŠTÍ“</a:t>
            </a:r>
            <a:endParaRPr lang="cs-CZ" sz="4000" dirty="0" smtClean="0"/>
          </a:p>
          <a:p>
            <a:endParaRPr lang="cs-CZ" sz="1600" dirty="0"/>
          </a:p>
          <a:p>
            <a:r>
              <a:rPr lang="cs-CZ" sz="3200" i="1" dirty="0" err="1" smtClean="0">
                <a:solidFill>
                  <a:srgbClr val="7030A0"/>
                </a:solidFill>
              </a:rPr>
              <a:t>We</a:t>
            </a:r>
            <a:r>
              <a:rPr lang="cs-CZ" sz="3200" i="1" dirty="0" smtClean="0">
                <a:solidFill>
                  <a:srgbClr val="7030A0"/>
                </a:solidFill>
              </a:rPr>
              <a:t> </a:t>
            </a:r>
            <a:r>
              <a:rPr lang="cs-CZ" sz="3200" b="1" i="1" u="sng" dirty="0" err="1" smtClean="0">
                <a:solidFill>
                  <a:srgbClr val="C00000"/>
                </a:solidFill>
              </a:rPr>
              <a:t>hebben</a:t>
            </a:r>
            <a:r>
              <a:rPr lang="cs-CZ" sz="3200" i="1" dirty="0" smtClean="0">
                <a:solidFill>
                  <a:srgbClr val="7030A0"/>
                </a:solidFill>
              </a:rPr>
              <a:t> </a:t>
            </a:r>
            <a:r>
              <a:rPr lang="cs-CZ" sz="3200" i="1" dirty="0" err="1" smtClean="0">
                <a:solidFill>
                  <a:srgbClr val="7030A0"/>
                </a:solidFill>
              </a:rPr>
              <a:t>heel</a:t>
            </a:r>
            <a:r>
              <a:rPr lang="cs-CZ" sz="3200" i="1" dirty="0" smtClean="0">
                <a:solidFill>
                  <a:srgbClr val="7030A0"/>
                </a:solidFill>
              </a:rPr>
              <a:t> </a:t>
            </a:r>
            <a:r>
              <a:rPr lang="cs-CZ" sz="3200" i="1" dirty="0" err="1" smtClean="0">
                <a:solidFill>
                  <a:srgbClr val="7030A0"/>
                </a:solidFill>
              </a:rPr>
              <a:t>lang</a:t>
            </a:r>
            <a:r>
              <a:rPr lang="cs-CZ" sz="3200" i="1" dirty="0" smtClean="0">
                <a:solidFill>
                  <a:srgbClr val="7030A0"/>
                </a:solidFill>
              </a:rPr>
              <a:t> in de </a:t>
            </a:r>
            <a:r>
              <a:rPr lang="cs-CZ" sz="3200" i="1" dirty="0" err="1" smtClean="0">
                <a:solidFill>
                  <a:srgbClr val="7030A0"/>
                </a:solidFill>
              </a:rPr>
              <a:t>regen</a:t>
            </a:r>
            <a:r>
              <a:rPr lang="cs-CZ" sz="3200" i="1" dirty="0" smtClean="0">
                <a:solidFill>
                  <a:srgbClr val="7030A0"/>
                </a:solidFill>
              </a:rPr>
              <a:t> op </a:t>
            </a:r>
            <a:r>
              <a:rPr lang="cs-CZ" sz="3200" i="1" dirty="0" err="1" smtClean="0">
                <a:solidFill>
                  <a:srgbClr val="7030A0"/>
                </a:solidFill>
              </a:rPr>
              <a:t>jou</a:t>
            </a:r>
            <a:r>
              <a:rPr lang="cs-CZ" sz="3200" i="1" dirty="0" smtClean="0">
                <a:solidFill>
                  <a:srgbClr val="7030A0"/>
                </a:solidFill>
              </a:rPr>
              <a:t> </a:t>
            </a:r>
            <a:r>
              <a:rPr lang="cs-CZ" sz="3200" b="1" i="1" u="sng" dirty="0" err="1">
                <a:solidFill>
                  <a:srgbClr val="C00000"/>
                </a:solidFill>
              </a:rPr>
              <a:t>gewacht</a:t>
            </a:r>
            <a:r>
              <a:rPr lang="cs-CZ" sz="3200" i="1" dirty="0" smtClean="0">
                <a:solidFill>
                  <a:srgbClr val="7030A0"/>
                </a:solidFill>
              </a:rPr>
              <a:t>. </a:t>
            </a:r>
            <a:endParaRPr lang="cs-CZ" sz="3200" i="1" dirty="0" smtClean="0">
              <a:solidFill>
                <a:srgbClr val="7030A0"/>
              </a:solidFill>
            </a:endParaRPr>
          </a:p>
          <a:p>
            <a:r>
              <a:rPr lang="cs-CZ" sz="3200" i="1" dirty="0" err="1">
                <a:solidFill>
                  <a:srgbClr val="7030A0"/>
                </a:solidFill>
              </a:rPr>
              <a:t>W</a:t>
            </a:r>
            <a:r>
              <a:rPr lang="cs-CZ" sz="3200" i="1" dirty="0" err="1" smtClean="0">
                <a:solidFill>
                  <a:srgbClr val="7030A0"/>
                </a:solidFill>
              </a:rPr>
              <a:t>e</a:t>
            </a:r>
            <a:r>
              <a:rPr lang="cs-CZ" sz="3200" i="1" dirty="0" smtClean="0">
                <a:solidFill>
                  <a:srgbClr val="7030A0"/>
                </a:solidFill>
              </a:rPr>
              <a:t> </a:t>
            </a:r>
            <a:r>
              <a:rPr lang="cs-CZ" sz="3200" b="1" i="1" u="sng" dirty="0" err="1">
                <a:solidFill>
                  <a:srgbClr val="C00000"/>
                </a:solidFill>
              </a:rPr>
              <a:t>willen</a:t>
            </a:r>
            <a:r>
              <a:rPr lang="cs-CZ" sz="3200" i="1" dirty="0" smtClean="0">
                <a:solidFill>
                  <a:srgbClr val="7030A0"/>
                </a:solidFill>
              </a:rPr>
              <a:t> </a:t>
            </a:r>
            <a:r>
              <a:rPr lang="cs-CZ" sz="3200" i="1" dirty="0" err="1" smtClean="0">
                <a:solidFill>
                  <a:srgbClr val="7030A0"/>
                </a:solidFill>
              </a:rPr>
              <a:t>zeker</a:t>
            </a:r>
            <a:r>
              <a:rPr lang="cs-CZ" sz="3200" i="1" dirty="0" smtClean="0">
                <a:solidFill>
                  <a:srgbClr val="7030A0"/>
                </a:solidFill>
              </a:rPr>
              <a:t> </a:t>
            </a:r>
            <a:r>
              <a:rPr lang="cs-CZ" sz="3200" i="1" dirty="0" err="1" smtClean="0">
                <a:solidFill>
                  <a:srgbClr val="7030A0"/>
                </a:solidFill>
              </a:rPr>
              <a:t>niet</a:t>
            </a:r>
            <a:r>
              <a:rPr lang="cs-CZ" sz="3200" i="1" dirty="0" smtClean="0">
                <a:solidFill>
                  <a:srgbClr val="7030A0"/>
                </a:solidFill>
              </a:rPr>
              <a:t> </a:t>
            </a:r>
            <a:r>
              <a:rPr lang="cs-CZ" sz="3200" i="1" dirty="0" err="1" smtClean="0">
                <a:solidFill>
                  <a:srgbClr val="7030A0"/>
                </a:solidFill>
              </a:rPr>
              <a:t>zo</a:t>
            </a:r>
            <a:r>
              <a:rPr lang="cs-CZ" sz="3200" i="1" dirty="0" smtClean="0">
                <a:solidFill>
                  <a:srgbClr val="7030A0"/>
                </a:solidFill>
              </a:rPr>
              <a:t> </a:t>
            </a:r>
            <a:r>
              <a:rPr lang="cs-CZ" sz="3200" i="1" dirty="0" err="1" smtClean="0">
                <a:solidFill>
                  <a:srgbClr val="7030A0"/>
                </a:solidFill>
              </a:rPr>
              <a:t>lang</a:t>
            </a:r>
            <a:r>
              <a:rPr lang="cs-CZ" sz="3200" i="1" dirty="0" smtClean="0">
                <a:solidFill>
                  <a:srgbClr val="7030A0"/>
                </a:solidFill>
              </a:rPr>
              <a:t> in de </a:t>
            </a:r>
            <a:r>
              <a:rPr lang="cs-CZ" sz="3200" i="1" dirty="0" err="1" smtClean="0">
                <a:solidFill>
                  <a:srgbClr val="7030A0"/>
                </a:solidFill>
              </a:rPr>
              <a:t>regen</a:t>
            </a:r>
            <a:r>
              <a:rPr lang="cs-CZ" sz="3200" i="1" dirty="0" smtClean="0">
                <a:solidFill>
                  <a:srgbClr val="7030A0"/>
                </a:solidFill>
              </a:rPr>
              <a:t> </a:t>
            </a:r>
            <a:r>
              <a:rPr lang="cs-CZ" sz="3200" b="1" i="1" u="sng" dirty="0" err="1">
                <a:solidFill>
                  <a:srgbClr val="C00000"/>
                </a:solidFill>
              </a:rPr>
              <a:t>willen</a:t>
            </a:r>
            <a:r>
              <a:rPr lang="cs-CZ" sz="3200" b="1" i="1" u="sng" dirty="0">
                <a:solidFill>
                  <a:srgbClr val="C00000"/>
                </a:solidFill>
              </a:rPr>
              <a:t> </a:t>
            </a:r>
            <a:r>
              <a:rPr lang="cs-CZ" sz="3200" b="1" i="1" u="sng" dirty="0" err="1">
                <a:solidFill>
                  <a:srgbClr val="C00000"/>
                </a:solidFill>
              </a:rPr>
              <a:t>wachten</a:t>
            </a:r>
            <a:r>
              <a:rPr lang="cs-CZ" sz="3200" b="1" i="1" u="sng" dirty="0">
                <a:solidFill>
                  <a:srgbClr val="C00000"/>
                </a:solidFill>
              </a:rPr>
              <a:t> </a:t>
            </a:r>
            <a:r>
              <a:rPr lang="cs-CZ" sz="3200" i="1" dirty="0" smtClean="0">
                <a:solidFill>
                  <a:srgbClr val="7030A0"/>
                </a:solidFill>
              </a:rPr>
              <a:t>op </a:t>
            </a:r>
            <a:r>
              <a:rPr lang="cs-CZ" sz="3200" i="1" dirty="0" err="1" smtClean="0">
                <a:solidFill>
                  <a:srgbClr val="7030A0"/>
                </a:solidFill>
              </a:rPr>
              <a:t>jou</a:t>
            </a:r>
            <a:r>
              <a:rPr lang="cs-CZ" sz="3200" i="1" dirty="0" smtClean="0">
                <a:solidFill>
                  <a:srgbClr val="7030A0"/>
                </a:solidFill>
              </a:rPr>
              <a:t>.</a:t>
            </a:r>
            <a:endParaRPr lang="cs-CZ" sz="3200" i="1" dirty="0" smtClean="0">
              <a:solidFill>
                <a:srgbClr val="7030A0"/>
              </a:solidFill>
            </a:endParaRPr>
          </a:p>
          <a:p>
            <a:r>
              <a:rPr lang="cs-CZ" sz="3200" i="1" dirty="0" err="1" smtClean="0">
                <a:solidFill>
                  <a:srgbClr val="7030A0"/>
                </a:solidFill>
              </a:rPr>
              <a:t>We</a:t>
            </a:r>
            <a:r>
              <a:rPr lang="cs-CZ" sz="3200" i="1" dirty="0" smtClean="0">
                <a:solidFill>
                  <a:srgbClr val="7030A0"/>
                </a:solidFill>
              </a:rPr>
              <a:t> </a:t>
            </a:r>
            <a:r>
              <a:rPr lang="cs-CZ" sz="3200" b="1" i="1" u="sng" dirty="0" err="1">
                <a:solidFill>
                  <a:srgbClr val="C00000"/>
                </a:solidFill>
              </a:rPr>
              <a:t>willen</a:t>
            </a:r>
            <a:r>
              <a:rPr lang="cs-CZ" sz="3200" i="1" dirty="0" smtClean="0">
                <a:solidFill>
                  <a:srgbClr val="7030A0"/>
                </a:solidFill>
              </a:rPr>
              <a:t> </a:t>
            </a:r>
            <a:r>
              <a:rPr lang="cs-CZ" sz="3200" i="1" dirty="0" err="1" smtClean="0">
                <a:solidFill>
                  <a:srgbClr val="7030A0"/>
                </a:solidFill>
              </a:rPr>
              <a:t>zeker</a:t>
            </a:r>
            <a:r>
              <a:rPr lang="cs-CZ" sz="3200" i="1" dirty="0" smtClean="0">
                <a:solidFill>
                  <a:srgbClr val="7030A0"/>
                </a:solidFill>
              </a:rPr>
              <a:t> </a:t>
            </a:r>
            <a:r>
              <a:rPr lang="cs-CZ" sz="3200" i="1" dirty="0" err="1" smtClean="0">
                <a:solidFill>
                  <a:srgbClr val="7030A0"/>
                </a:solidFill>
              </a:rPr>
              <a:t>niet</a:t>
            </a:r>
            <a:r>
              <a:rPr lang="cs-CZ" sz="3200" i="1" dirty="0" smtClean="0">
                <a:solidFill>
                  <a:srgbClr val="7030A0"/>
                </a:solidFill>
              </a:rPr>
              <a:t> </a:t>
            </a:r>
            <a:r>
              <a:rPr lang="cs-CZ" sz="3200" i="1" dirty="0" err="1" smtClean="0">
                <a:solidFill>
                  <a:srgbClr val="7030A0"/>
                </a:solidFill>
              </a:rPr>
              <a:t>zo</a:t>
            </a:r>
            <a:r>
              <a:rPr lang="cs-CZ" sz="3200" i="1" dirty="0" smtClean="0">
                <a:solidFill>
                  <a:srgbClr val="7030A0"/>
                </a:solidFill>
              </a:rPr>
              <a:t> </a:t>
            </a:r>
            <a:r>
              <a:rPr lang="cs-CZ" sz="3200" i="1" dirty="0" err="1" smtClean="0">
                <a:solidFill>
                  <a:srgbClr val="7030A0"/>
                </a:solidFill>
              </a:rPr>
              <a:t>lang</a:t>
            </a:r>
            <a:r>
              <a:rPr lang="cs-CZ" sz="3200" i="1" dirty="0" smtClean="0">
                <a:solidFill>
                  <a:srgbClr val="7030A0"/>
                </a:solidFill>
              </a:rPr>
              <a:t> op </a:t>
            </a:r>
            <a:r>
              <a:rPr lang="cs-CZ" sz="3200" i="1" dirty="0" err="1" smtClean="0">
                <a:solidFill>
                  <a:srgbClr val="7030A0"/>
                </a:solidFill>
              </a:rPr>
              <a:t>jou</a:t>
            </a:r>
            <a:r>
              <a:rPr lang="cs-CZ" sz="3200" i="1" dirty="0" smtClean="0">
                <a:solidFill>
                  <a:srgbClr val="7030A0"/>
                </a:solidFill>
              </a:rPr>
              <a:t> </a:t>
            </a:r>
            <a:r>
              <a:rPr lang="cs-CZ" sz="3200" b="1" i="1" u="sng" dirty="0" err="1">
                <a:solidFill>
                  <a:srgbClr val="C00000"/>
                </a:solidFill>
              </a:rPr>
              <a:t>willen</a:t>
            </a:r>
            <a:r>
              <a:rPr lang="cs-CZ" sz="3200" b="1" i="1" u="sng" dirty="0">
                <a:solidFill>
                  <a:srgbClr val="C00000"/>
                </a:solidFill>
              </a:rPr>
              <a:t> </a:t>
            </a:r>
            <a:r>
              <a:rPr lang="cs-CZ" sz="3200" b="1" i="1" u="sng" dirty="0" err="1">
                <a:solidFill>
                  <a:srgbClr val="C00000"/>
                </a:solidFill>
              </a:rPr>
              <a:t>wachten</a:t>
            </a:r>
            <a:r>
              <a:rPr lang="cs-CZ" sz="3200" b="1" i="1" u="sng" dirty="0">
                <a:solidFill>
                  <a:srgbClr val="C00000"/>
                </a:solidFill>
              </a:rPr>
              <a:t> </a:t>
            </a:r>
            <a:r>
              <a:rPr lang="cs-CZ" sz="3200" i="1" dirty="0" smtClean="0">
                <a:solidFill>
                  <a:srgbClr val="7030A0"/>
                </a:solidFill>
              </a:rPr>
              <a:t>in de </a:t>
            </a:r>
            <a:r>
              <a:rPr lang="cs-CZ" sz="3200" i="1" dirty="0" err="1" smtClean="0">
                <a:solidFill>
                  <a:srgbClr val="7030A0"/>
                </a:solidFill>
              </a:rPr>
              <a:t>regen</a:t>
            </a:r>
            <a:r>
              <a:rPr lang="cs-CZ" sz="3200" i="1" dirty="0" smtClean="0">
                <a:solidFill>
                  <a:srgbClr val="7030A0"/>
                </a:solidFill>
              </a:rPr>
              <a:t>.</a:t>
            </a:r>
            <a:endParaRPr lang="cs-CZ" sz="3200" i="1" dirty="0" smtClean="0">
              <a:solidFill>
                <a:srgbClr val="7030A0"/>
              </a:solidFill>
            </a:endParaRPr>
          </a:p>
          <a:p>
            <a:endParaRPr lang="cs-CZ" dirty="0" smtClean="0"/>
          </a:p>
          <a:p>
            <a:r>
              <a:rPr lang="cs-CZ" i="1" dirty="0" err="1" smtClean="0"/>
              <a:t>Wat</a:t>
            </a:r>
            <a:r>
              <a:rPr lang="cs-CZ" i="1" dirty="0" smtClean="0"/>
              <a:t> </a:t>
            </a:r>
            <a:r>
              <a:rPr lang="cs-CZ" b="1" i="1" u="sng" dirty="0" err="1">
                <a:solidFill>
                  <a:srgbClr val="C00000"/>
                </a:solidFill>
              </a:rPr>
              <a:t>heb</a:t>
            </a:r>
            <a:r>
              <a:rPr lang="cs-CZ" i="1" dirty="0" smtClean="0"/>
              <a:t> je hen </a:t>
            </a:r>
            <a:r>
              <a:rPr lang="cs-CZ" i="1" dirty="0" err="1" smtClean="0"/>
              <a:t>gisteren</a:t>
            </a:r>
            <a:r>
              <a:rPr lang="cs-CZ" i="1" dirty="0" smtClean="0"/>
              <a:t> </a:t>
            </a:r>
            <a:r>
              <a:rPr lang="cs-CZ" i="1" dirty="0" err="1" smtClean="0"/>
              <a:t>tijdens</a:t>
            </a:r>
            <a:r>
              <a:rPr lang="cs-CZ" i="1" dirty="0" smtClean="0"/>
              <a:t> </a:t>
            </a:r>
            <a:r>
              <a:rPr lang="cs-CZ" i="1" dirty="0" err="1" smtClean="0"/>
              <a:t>het</a:t>
            </a:r>
            <a:r>
              <a:rPr lang="cs-CZ" i="1" dirty="0" smtClean="0"/>
              <a:t> </a:t>
            </a:r>
            <a:r>
              <a:rPr lang="cs-CZ" i="1" dirty="0" err="1" smtClean="0"/>
              <a:t>gesprek</a:t>
            </a:r>
            <a:r>
              <a:rPr lang="cs-CZ" i="1" dirty="0" smtClean="0"/>
              <a:t> in </a:t>
            </a:r>
            <a:r>
              <a:rPr lang="cs-CZ" i="1" dirty="0" err="1" smtClean="0"/>
              <a:t>het</a:t>
            </a:r>
            <a:r>
              <a:rPr lang="cs-CZ" i="1" dirty="0" smtClean="0"/>
              <a:t> café </a:t>
            </a:r>
            <a:r>
              <a:rPr lang="cs-CZ" i="1" dirty="0" err="1" smtClean="0"/>
              <a:t>over</a:t>
            </a:r>
            <a:r>
              <a:rPr lang="cs-CZ" i="1" dirty="0" smtClean="0"/>
              <a:t> je </a:t>
            </a:r>
            <a:r>
              <a:rPr lang="cs-CZ" i="1" dirty="0" err="1" smtClean="0"/>
              <a:t>ouders</a:t>
            </a:r>
            <a:r>
              <a:rPr lang="cs-CZ" i="1" dirty="0" smtClean="0"/>
              <a:t> </a:t>
            </a:r>
            <a:r>
              <a:rPr lang="cs-CZ" b="1" i="1" u="sng" dirty="0" err="1">
                <a:solidFill>
                  <a:srgbClr val="C00000"/>
                </a:solidFill>
              </a:rPr>
              <a:t>verteld</a:t>
            </a:r>
            <a:r>
              <a:rPr lang="cs-CZ" i="1" dirty="0" smtClean="0"/>
              <a:t>?</a:t>
            </a:r>
            <a:endParaRPr lang="cs-CZ" i="1" dirty="0" smtClean="0"/>
          </a:p>
          <a:p>
            <a:r>
              <a:rPr lang="cs-CZ" i="1" dirty="0" err="1" smtClean="0"/>
              <a:t>Wat</a:t>
            </a:r>
            <a:r>
              <a:rPr lang="cs-CZ" i="1" dirty="0" smtClean="0"/>
              <a:t> </a:t>
            </a:r>
            <a:r>
              <a:rPr lang="cs-CZ" b="1" i="1" u="sng" dirty="0" err="1">
                <a:solidFill>
                  <a:srgbClr val="C00000"/>
                </a:solidFill>
              </a:rPr>
              <a:t>heb</a:t>
            </a:r>
            <a:r>
              <a:rPr lang="cs-CZ" i="1" dirty="0" smtClean="0"/>
              <a:t> je hen </a:t>
            </a:r>
            <a:r>
              <a:rPr lang="cs-CZ" i="1" dirty="0" err="1" smtClean="0"/>
              <a:t>gisteren</a:t>
            </a:r>
            <a:r>
              <a:rPr lang="cs-CZ" i="1" dirty="0" smtClean="0"/>
              <a:t> </a:t>
            </a:r>
            <a:r>
              <a:rPr lang="cs-CZ" i="1" dirty="0" err="1" smtClean="0"/>
              <a:t>tijdens</a:t>
            </a:r>
            <a:r>
              <a:rPr lang="cs-CZ" i="1" dirty="0" smtClean="0"/>
              <a:t> </a:t>
            </a:r>
            <a:r>
              <a:rPr lang="cs-CZ" i="1" dirty="0" err="1" smtClean="0"/>
              <a:t>het</a:t>
            </a:r>
            <a:r>
              <a:rPr lang="cs-CZ" i="1" dirty="0" smtClean="0"/>
              <a:t> interview in zet café </a:t>
            </a:r>
            <a:r>
              <a:rPr lang="cs-CZ" b="1" i="1" u="sng" dirty="0" err="1">
                <a:solidFill>
                  <a:srgbClr val="C00000"/>
                </a:solidFill>
              </a:rPr>
              <a:t>verteld</a:t>
            </a:r>
            <a:r>
              <a:rPr lang="cs-CZ" i="1" dirty="0" smtClean="0"/>
              <a:t> </a:t>
            </a:r>
            <a:r>
              <a:rPr lang="cs-CZ" i="1" dirty="0" err="1" smtClean="0"/>
              <a:t>over</a:t>
            </a:r>
            <a:r>
              <a:rPr lang="cs-CZ" i="1" dirty="0" smtClean="0"/>
              <a:t> je </a:t>
            </a:r>
            <a:r>
              <a:rPr lang="cs-CZ" i="1" dirty="0" err="1" smtClean="0"/>
              <a:t>ouders</a:t>
            </a:r>
            <a:r>
              <a:rPr lang="cs-CZ" i="1" dirty="0" smtClean="0"/>
              <a:t>? </a:t>
            </a:r>
            <a:endParaRPr lang="cs-CZ" i="1" dirty="0" smtClean="0"/>
          </a:p>
          <a:p>
            <a:r>
              <a:rPr lang="cs-CZ" i="1" dirty="0" err="1" smtClean="0"/>
              <a:t>Wat</a:t>
            </a:r>
            <a:r>
              <a:rPr lang="cs-CZ" i="1" dirty="0" smtClean="0"/>
              <a:t> </a:t>
            </a:r>
            <a:r>
              <a:rPr lang="cs-CZ" b="1" i="1" u="sng" dirty="0" err="1">
                <a:solidFill>
                  <a:srgbClr val="C00000"/>
                </a:solidFill>
              </a:rPr>
              <a:t>heb</a:t>
            </a:r>
            <a:r>
              <a:rPr lang="cs-CZ" i="1" dirty="0" smtClean="0"/>
              <a:t> je hen </a:t>
            </a:r>
            <a:r>
              <a:rPr lang="cs-CZ" i="1" dirty="0" err="1" smtClean="0"/>
              <a:t>gisteren</a:t>
            </a:r>
            <a:r>
              <a:rPr lang="cs-CZ" i="1" dirty="0" smtClean="0"/>
              <a:t> in dat café </a:t>
            </a:r>
            <a:r>
              <a:rPr lang="cs-CZ" i="1" dirty="0" err="1" smtClean="0"/>
              <a:t>over</a:t>
            </a:r>
            <a:r>
              <a:rPr lang="cs-CZ" i="1" dirty="0" smtClean="0"/>
              <a:t> je </a:t>
            </a:r>
            <a:r>
              <a:rPr lang="cs-CZ" i="1" dirty="0" err="1" smtClean="0"/>
              <a:t>ouders</a:t>
            </a:r>
            <a:r>
              <a:rPr lang="cs-CZ" i="1" dirty="0" smtClean="0"/>
              <a:t> </a:t>
            </a:r>
            <a:r>
              <a:rPr lang="cs-CZ" b="1" i="1" u="sng" dirty="0" err="1">
                <a:solidFill>
                  <a:srgbClr val="C00000"/>
                </a:solidFill>
              </a:rPr>
              <a:t>verteld</a:t>
            </a:r>
            <a:r>
              <a:rPr lang="cs-CZ" i="1" dirty="0" smtClean="0"/>
              <a:t> </a:t>
            </a:r>
            <a:r>
              <a:rPr lang="cs-CZ" i="1" dirty="0" err="1" smtClean="0"/>
              <a:t>tijdens</a:t>
            </a:r>
            <a:r>
              <a:rPr lang="cs-CZ" i="1" dirty="0" smtClean="0"/>
              <a:t> </a:t>
            </a:r>
            <a:r>
              <a:rPr lang="cs-CZ" i="1" dirty="0" err="1" smtClean="0"/>
              <a:t>het</a:t>
            </a:r>
            <a:r>
              <a:rPr lang="cs-CZ" i="1" dirty="0" smtClean="0"/>
              <a:t> interview? </a:t>
            </a:r>
            <a:endParaRPr lang="cs-CZ" i="1" dirty="0" smtClean="0"/>
          </a:p>
          <a:p>
            <a:endParaRPr lang="cs-CZ" dirty="0"/>
          </a:p>
        </p:txBody>
      </p:sp>
      <p:sp>
        <p:nvSpPr>
          <p:cNvPr id="4" name="Nadpis 1"/>
          <p:cNvSpPr txBox="1"/>
          <p:nvPr/>
        </p:nvSpPr>
        <p:spPr>
          <a:xfrm>
            <a:off x="163946" y="246495"/>
            <a:ext cx="9081654" cy="80789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 smtClean="0">
                <a:solidFill>
                  <a:srgbClr val="002060"/>
                </a:solidFill>
                <a:latin typeface="+mn-lt"/>
              </a:rPr>
              <a:t>HOOFDZIN MET TWEE WERKWOORDEN</a:t>
            </a:r>
            <a:endParaRPr lang="cs-CZ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5" name="Obrázek 4" descr="&lt;strong&gt;Pliers&lt;/strong&gt; | Jeremy Brooks | Flickr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456" y="110691"/>
            <a:ext cx="2540001" cy="25927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0836" y="157018"/>
            <a:ext cx="11970327" cy="1025238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rgbClr val="0070C0"/>
                </a:solidFill>
              </a:rPr>
              <a:t>OEFENING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cs-CZ" b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</a:t>
            </a:r>
            <a:r>
              <a:rPr lang="en-US" b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maak</a:t>
            </a:r>
            <a:r>
              <a:rPr lang="cs-CZ" sz="4000" dirty="0" smtClean="0">
                <a:solidFill>
                  <a:srgbClr val="0070C0"/>
                </a:solidFill>
              </a:rPr>
              <a:t> ten </a:t>
            </a:r>
            <a:r>
              <a:rPr lang="cs-CZ" sz="4000" dirty="0" err="1" smtClean="0">
                <a:solidFill>
                  <a:srgbClr val="0070C0"/>
                </a:solidFill>
              </a:rPr>
              <a:t>minste</a:t>
            </a:r>
            <a:r>
              <a:rPr lang="cs-CZ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smtClean="0">
                <a:solidFill>
                  <a:srgbClr val="0070C0"/>
                </a:solidFill>
              </a:rPr>
              <a:t>twee</a:t>
            </a:r>
            <a:r>
              <a:rPr lang="cs-CZ" sz="4000" dirty="0" smtClean="0">
                <a:solidFill>
                  <a:srgbClr val="0070C0"/>
                </a:solidFill>
              </a:rPr>
              <a:t> </a:t>
            </a:r>
            <a:r>
              <a:rPr lang="cs-CZ" sz="4000" dirty="0" err="1" smtClean="0">
                <a:solidFill>
                  <a:srgbClr val="0070C0"/>
                </a:solidFill>
              </a:rPr>
              <a:t>volgordevari</a:t>
            </a:r>
            <a:r>
              <a:rPr lang="en-US" sz="4000" dirty="0" smtClean="0">
                <a:solidFill>
                  <a:srgbClr val="0070C0"/>
                </a:solidFill>
              </a:rPr>
              <a:t>a</a:t>
            </a:r>
            <a:r>
              <a:rPr lang="cs-CZ" sz="4000" dirty="0" err="1" smtClean="0">
                <a:solidFill>
                  <a:srgbClr val="0070C0"/>
                </a:solidFill>
              </a:rPr>
              <a:t>nten</a:t>
            </a:r>
            <a:r>
              <a:rPr lang="cs-CZ" sz="4000" dirty="0" smtClean="0">
                <a:solidFill>
                  <a:srgbClr val="0070C0"/>
                </a:solidFill>
              </a:rPr>
              <a:t>:</a:t>
            </a:r>
            <a:endParaRPr lang="cs-CZ" sz="3600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1745" y="1182256"/>
            <a:ext cx="11637819" cy="5569526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cs-CZ" dirty="0"/>
              <a:t>De </a:t>
            </a:r>
            <a:r>
              <a:rPr lang="cs-CZ" dirty="0" err="1"/>
              <a:t>studenten</a:t>
            </a:r>
            <a:r>
              <a:rPr lang="cs-CZ" dirty="0"/>
              <a:t> - </a:t>
            </a:r>
            <a:r>
              <a:rPr lang="cs-CZ" dirty="0" err="1"/>
              <a:t>te</a:t>
            </a:r>
            <a:r>
              <a:rPr lang="cs-CZ" dirty="0"/>
              <a:t> </a:t>
            </a:r>
            <a:r>
              <a:rPr lang="cs-CZ" dirty="0" err="1"/>
              <a:t>laat</a:t>
            </a:r>
            <a:r>
              <a:rPr lang="cs-CZ" dirty="0"/>
              <a:t> - </a:t>
            </a:r>
            <a:r>
              <a:rPr lang="cs-CZ" dirty="0" err="1"/>
              <a:t>voor</a:t>
            </a:r>
            <a:r>
              <a:rPr lang="cs-CZ" dirty="0"/>
              <a:t> de les – </a:t>
            </a:r>
            <a:r>
              <a:rPr lang="cs-CZ" dirty="0" err="1"/>
              <a:t>vanochtend</a:t>
            </a:r>
            <a:r>
              <a:rPr lang="cs-CZ" dirty="0"/>
              <a:t>.  </a:t>
            </a:r>
            <a:r>
              <a:rPr lang="cs-CZ" i="1" dirty="0">
                <a:solidFill>
                  <a:srgbClr val="0070C0"/>
                </a:solidFill>
              </a:rPr>
              <a:t>(</a:t>
            </a:r>
            <a:r>
              <a:rPr lang="cs-CZ" i="1" dirty="0" err="1">
                <a:solidFill>
                  <a:srgbClr val="0070C0"/>
                </a:solidFill>
              </a:rPr>
              <a:t>zijn</a:t>
            </a:r>
            <a:r>
              <a:rPr lang="cs-CZ" i="1" dirty="0">
                <a:solidFill>
                  <a:srgbClr val="0070C0"/>
                </a:solidFill>
              </a:rPr>
              <a:t> – </a:t>
            </a:r>
            <a:r>
              <a:rPr lang="cs-CZ" i="1" dirty="0" err="1">
                <a:solidFill>
                  <a:srgbClr val="0070C0"/>
                </a:solidFill>
              </a:rPr>
              <a:t>gekomen</a:t>
            </a:r>
            <a:r>
              <a:rPr lang="cs-CZ" i="1" dirty="0">
                <a:solidFill>
                  <a:srgbClr val="0070C0"/>
                </a:solidFill>
              </a:rPr>
              <a:t>)</a:t>
            </a:r>
            <a:endParaRPr lang="en-US" i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dirty="0" err="1"/>
              <a:t>Ik</a:t>
            </a:r>
            <a:r>
              <a:rPr lang="en-US" dirty="0"/>
              <a:t> </a:t>
            </a:r>
            <a:r>
              <a:rPr lang="cs-CZ" dirty="0"/>
              <a:t>–</a:t>
            </a:r>
            <a:r>
              <a:rPr lang="en-US" dirty="0"/>
              <a:t> </a:t>
            </a:r>
            <a:r>
              <a:rPr lang="en-US" dirty="0" err="1"/>
              <a:t>gisteren</a:t>
            </a:r>
            <a:r>
              <a:rPr lang="cs-CZ" dirty="0"/>
              <a:t> – in </a:t>
            </a:r>
            <a:r>
              <a:rPr lang="cs-CZ" dirty="0" err="1"/>
              <a:t>Praag</a:t>
            </a:r>
            <a:r>
              <a:rPr lang="cs-CZ" dirty="0"/>
              <a:t> - </a:t>
            </a:r>
            <a:r>
              <a:rPr lang="cs-CZ" dirty="0" err="1"/>
              <a:t>een</a:t>
            </a:r>
            <a:r>
              <a:rPr lang="cs-CZ" dirty="0"/>
              <a:t> </a:t>
            </a:r>
            <a:r>
              <a:rPr lang="cs-CZ" dirty="0" err="1"/>
              <a:t>heel</a:t>
            </a:r>
            <a:r>
              <a:rPr lang="cs-CZ" dirty="0"/>
              <a:t> </a:t>
            </a:r>
            <a:r>
              <a:rPr lang="cs-CZ" dirty="0" err="1"/>
              <a:t>mooi</a:t>
            </a:r>
            <a:r>
              <a:rPr lang="cs-CZ" dirty="0"/>
              <a:t> </a:t>
            </a:r>
            <a:r>
              <a:rPr lang="cs-CZ" dirty="0" err="1"/>
              <a:t>cadeau</a:t>
            </a:r>
            <a:r>
              <a:rPr lang="cs-CZ" dirty="0"/>
              <a:t> – </a:t>
            </a:r>
            <a:r>
              <a:rPr lang="cs-CZ" dirty="0" err="1"/>
              <a:t>voor</a:t>
            </a:r>
            <a:r>
              <a:rPr lang="cs-CZ" dirty="0"/>
              <a:t> </a:t>
            </a:r>
            <a:r>
              <a:rPr lang="cs-CZ" dirty="0" err="1"/>
              <a:t>mijn</a:t>
            </a:r>
            <a:r>
              <a:rPr lang="cs-CZ" dirty="0"/>
              <a:t> </a:t>
            </a:r>
            <a:r>
              <a:rPr lang="cs-CZ" dirty="0" err="1"/>
              <a:t>broer</a:t>
            </a:r>
            <a:r>
              <a:rPr lang="cs-CZ" dirty="0"/>
              <a:t> </a:t>
            </a:r>
            <a:r>
              <a:rPr lang="cs-CZ" i="1" dirty="0">
                <a:solidFill>
                  <a:srgbClr val="0070C0"/>
                </a:solidFill>
              </a:rPr>
              <a:t>(</a:t>
            </a:r>
            <a:r>
              <a:rPr lang="cs-CZ" i="1" dirty="0" err="1">
                <a:solidFill>
                  <a:srgbClr val="0070C0"/>
                </a:solidFill>
              </a:rPr>
              <a:t>heb</a:t>
            </a:r>
            <a:r>
              <a:rPr lang="cs-CZ" i="1" dirty="0">
                <a:solidFill>
                  <a:srgbClr val="0070C0"/>
                </a:solidFill>
              </a:rPr>
              <a:t> </a:t>
            </a:r>
            <a:r>
              <a:rPr lang="cs-CZ" i="1" dirty="0" err="1">
                <a:solidFill>
                  <a:srgbClr val="0070C0"/>
                </a:solidFill>
              </a:rPr>
              <a:t>gekocht</a:t>
            </a:r>
            <a:r>
              <a:rPr lang="cs-CZ" i="1" dirty="0">
                <a:solidFill>
                  <a:srgbClr val="0070C0"/>
                </a:solidFill>
              </a:rPr>
              <a:t>)</a:t>
            </a:r>
            <a:endParaRPr lang="cs-CZ" i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cs-CZ" dirty="0" err="1"/>
              <a:t>Morgen</a:t>
            </a:r>
            <a:r>
              <a:rPr lang="en-US" dirty="0"/>
              <a:t> </a:t>
            </a:r>
            <a:r>
              <a:rPr lang="cs-CZ" dirty="0"/>
              <a:t>–</a:t>
            </a:r>
            <a:r>
              <a:rPr lang="en-US" dirty="0"/>
              <a:t> </a:t>
            </a:r>
            <a:r>
              <a:rPr lang="cs-CZ" dirty="0" err="1"/>
              <a:t>we</a:t>
            </a:r>
            <a:r>
              <a:rPr lang="cs-CZ" dirty="0"/>
              <a:t> – </a:t>
            </a:r>
            <a:r>
              <a:rPr lang="cs-CZ" dirty="0" err="1"/>
              <a:t>ons</a:t>
            </a:r>
            <a:r>
              <a:rPr lang="cs-CZ" dirty="0"/>
              <a:t> - </a:t>
            </a:r>
            <a:r>
              <a:rPr lang="cs-CZ" dirty="0" err="1"/>
              <a:t>danzij</a:t>
            </a:r>
            <a:r>
              <a:rPr lang="cs-CZ" dirty="0"/>
              <a:t> </a:t>
            </a:r>
            <a:r>
              <a:rPr lang="cs-CZ" dirty="0" err="1"/>
              <a:t>vakantie</a:t>
            </a:r>
            <a:r>
              <a:rPr lang="cs-CZ" dirty="0"/>
              <a:t> – </a:t>
            </a:r>
            <a:r>
              <a:rPr lang="cs-CZ" dirty="0" err="1"/>
              <a:t>niet</a:t>
            </a:r>
            <a:r>
              <a:rPr lang="cs-CZ" dirty="0"/>
              <a:t>  </a:t>
            </a:r>
            <a:r>
              <a:rPr lang="cs-CZ" i="1" dirty="0">
                <a:solidFill>
                  <a:srgbClr val="0070C0"/>
                </a:solidFill>
              </a:rPr>
              <a:t>(</a:t>
            </a:r>
            <a:r>
              <a:rPr lang="cs-CZ" i="1" dirty="0" err="1">
                <a:solidFill>
                  <a:srgbClr val="0070C0"/>
                </a:solidFill>
              </a:rPr>
              <a:t>hoeven</a:t>
            </a:r>
            <a:r>
              <a:rPr lang="cs-CZ" i="1" dirty="0">
                <a:solidFill>
                  <a:srgbClr val="0070C0"/>
                </a:solidFill>
              </a:rPr>
              <a:t> </a:t>
            </a:r>
            <a:r>
              <a:rPr lang="cs-CZ" i="1" dirty="0" err="1">
                <a:solidFill>
                  <a:srgbClr val="0070C0"/>
                </a:solidFill>
              </a:rPr>
              <a:t>te</a:t>
            </a:r>
            <a:r>
              <a:rPr lang="cs-CZ" i="1" dirty="0">
                <a:solidFill>
                  <a:srgbClr val="0070C0"/>
                </a:solidFill>
              </a:rPr>
              <a:t> </a:t>
            </a:r>
            <a:r>
              <a:rPr lang="cs-CZ" i="1" dirty="0" err="1">
                <a:solidFill>
                  <a:srgbClr val="0070C0"/>
                </a:solidFill>
              </a:rPr>
              <a:t>haasten</a:t>
            </a:r>
            <a:r>
              <a:rPr lang="cs-CZ" i="1" dirty="0">
                <a:solidFill>
                  <a:srgbClr val="0070C0"/>
                </a:solidFill>
              </a:rPr>
              <a:t>) </a:t>
            </a:r>
            <a:endParaRPr lang="cs-CZ" i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cs-CZ" dirty="0"/>
              <a:t>Je – </a:t>
            </a:r>
            <a:r>
              <a:rPr lang="cs-CZ" dirty="0" err="1"/>
              <a:t>veel</a:t>
            </a:r>
            <a:r>
              <a:rPr lang="cs-CZ" dirty="0"/>
              <a:t> </a:t>
            </a:r>
            <a:r>
              <a:rPr lang="cs-CZ" dirty="0" err="1"/>
              <a:t>mooie</a:t>
            </a:r>
            <a:r>
              <a:rPr lang="cs-CZ" dirty="0"/>
              <a:t> </a:t>
            </a:r>
            <a:r>
              <a:rPr lang="cs-CZ" dirty="0" err="1"/>
              <a:t>wijken</a:t>
            </a:r>
            <a:r>
              <a:rPr lang="cs-CZ" dirty="0"/>
              <a:t> – in </a:t>
            </a:r>
            <a:r>
              <a:rPr lang="cs-CZ" dirty="0" err="1"/>
              <a:t>Praag</a:t>
            </a:r>
            <a:r>
              <a:rPr lang="cs-CZ" dirty="0"/>
              <a:t> </a:t>
            </a:r>
            <a:r>
              <a:rPr lang="cs-CZ" i="1" dirty="0">
                <a:solidFill>
                  <a:srgbClr val="0070C0"/>
                </a:solidFill>
              </a:rPr>
              <a:t>(kan – </a:t>
            </a:r>
            <a:r>
              <a:rPr lang="cs-CZ" i="1" dirty="0" err="1">
                <a:solidFill>
                  <a:srgbClr val="0070C0"/>
                </a:solidFill>
              </a:rPr>
              <a:t>vinden</a:t>
            </a:r>
            <a:r>
              <a:rPr lang="cs-CZ" i="1" dirty="0">
                <a:solidFill>
                  <a:srgbClr val="0070C0"/>
                </a:solidFill>
              </a:rPr>
              <a:t>)</a:t>
            </a:r>
            <a:endParaRPr lang="cs-CZ" i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cs-CZ" dirty="0" err="1"/>
              <a:t>Mijn</a:t>
            </a:r>
            <a:r>
              <a:rPr lang="cs-CZ" dirty="0"/>
              <a:t> </a:t>
            </a:r>
            <a:r>
              <a:rPr lang="cs-CZ" dirty="0" err="1"/>
              <a:t>vriend</a:t>
            </a:r>
            <a:r>
              <a:rPr lang="cs-CZ" dirty="0"/>
              <a:t> </a:t>
            </a:r>
            <a:r>
              <a:rPr lang="cs-CZ" dirty="0" smtClean="0"/>
              <a:t>-</a:t>
            </a:r>
            <a:r>
              <a:rPr lang="cs-CZ" dirty="0" err="1" smtClean="0"/>
              <a:t>gisteravond</a:t>
            </a:r>
            <a:r>
              <a:rPr lang="cs-CZ" dirty="0" smtClean="0"/>
              <a:t> - </a:t>
            </a:r>
            <a:r>
              <a:rPr lang="cs-CZ" dirty="0" err="1" smtClean="0"/>
              <a:t>bloemen</a:t>
            </a:r>
            <a:r>
              <a:rPr lang="cs-CZ" dirty="0" smtClean="0"/>
              <a:t> - </a:t>
            </a:r>
            <a:r>
              <a:rPr lang="cs-CZ" dirty="0" err="1"/>
              <a:t>mij</a:t>
            </a:r>
            <a:r>
              <a:rPr lang="cs-CZ" dirty="0"/>
              <a:t> </a:t>
            </a:r>
            <a:r>
              <a:rPr lang="cs-CZ" dirty="0" smtClean="0"/>
              <a:t> - </a:t>
            </a:r>
            <a:r>
              <a:rPr lang="cs-CZ" dirty="0" err="1" smtClean="0"/>
              <a:t>voor</a:t>
            </a:r>
            <a:r>
              <a:rPr lang="cs-CZ" dirty="0" smtClean="0"/>
              <a:t> </a:t>
            </a:r>
            <a:r>
              <a:rPr lang="cs-CZ" dirty="0" err="1"/>
              <a:t>mijn</a:t>
            </a:r>
            <a:r>
              <a:rPr lang="cs-CZ" dirty="0"/>
              <a:t> </a:t>
            </a:r>
            <a:r>
              <a:rPr lang="cs-CZ" dirty="0" err="1"/>
              <a:t>verjaardag</a:t>
            </a:r>
            <a:r>
              <a:rPr lang="cs-CZ" dirty="0" smtClean="0"/>
              <a:t>. </a:t>
            </a:r>
            <a:r>
              <a:rPr lang="cs-CZ" i="1" dirty="0">
                <a:solidFill>
                  <a:srgbClr val="0070C0"/>
                </a:solidFill>
              </a:rPr>
              <a:t>(</a:t>
            </a:r>
            <a:r>
              <a:rPr lang="cs-CZ" i="1" dirty="0" err="1">
                <a:solidFill>
                  <a:srgbClr val="0070C0"/>
                </a:solidFill>
              </a:rPr>
              <a:t>heeft</a:t>
            </a:r>
            <a:r>
              <a:rPr lang="cs-CZ" i="1" dirty="0">
                <a:solidFill>
                  <a:srgbClr val="0070C0"/>
                </a:solidFill>
              </a:rPr>
              <a:t> </a:t>
            </a:r>
            <a:r>
              <a:rPr lang="cs-CZ" i="1" dirty="0" err="1">
                <a:solidFill>
                  <a:srgbClr val="0070C0"/>
                </a:solidFill>
              </a:rPr>
              <a:t>gegeven</a:t>
            </a:r>
            <a:r>
              <a:rPr lang="cs-CZ" i="1" dirty="0">
                <a:solidFill>
                  <a:srgbClr val="0070C0"/>
                </a:solidFill>
              </a:rPr>
              <a:t>)</a:t>
            </a:r>
            <a:endParaRPr lang="cs-CZ" i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cs-CZ" dirty="0" err="1" smtClean="0"/>
              <a:t>ik</a:t>
            </a:r>
            <a:r>
              <a:rPr lang="cs-CZ" dirty="0" smtClean="0"/>
              <a:t> - 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goede</a:t>
            </a:r>
            <a:r>
              <a:rPr lang="cs-CZ" dirty="0" smtClean="0"/>
              <a:t> </a:t>
            </a:r>
            <a:r>
              <a:rPr lang="cs-CZ" dirty="0" err="1" smtClean="0"/>
              <a:t>nieuws</a:t>
            </a:r>
            <a:r>
              <a:rPr lang="cs-CZ" dirty="0" smtClean="0"/>
              <a:t> -  </a:t>
            </a:r>
            <a:r>
              <a:rPr lang="cs-CZ" dirty="0"/>
              <a:t>hem </a:t>
            </a:r>
            <a:r>
              <a:rPr lang="cs-CZ" dirty="0" smtClean="0"/>
              <a:t>-  </a:t>
            </a:r>
            <a:r>
              <a:rPr lang="cs-CZ" dirty="0" err="1"/>
              <a:t>tijdens</a:t>
            </a:r>
            <a:r>
              <a:rPr lang="cs-CZ" dirty="0"/>
              <a:t> de </a:t>
            </a:r>
            <a:r>
              <a:rPr lang="cs-CZ" dirty="0" err="1"/>
              <a:t>vergadering</a:t>
            </a:r>
            <a:r>
              <a:rPr lang="cs-CZ" dirty="0"/>
              <a:t>? </a:t>
            </a:r>
            <a:r>
              <a:rPr lang="cs-CZ" dirty="0" smtClean="0"/>
              <a:t> </a:t>
            </a:r>
            <a:r>
              <a:rPr lang="cs-CZ" i="1" dirty="0" smtClean="0">
                <a:solidFill>
                  <a:srgbClr val="0070C0"/>
                </a:solidFill>
              </a:rPr>
              <a:t>(</a:t>
            </a:r>
            <a:r>
              <a:rPr lang="cs-CZ" i="1" dirty="0">
                <a:solidFill>
                  <a:srgbClr val="0070C0"/>
                </a:solidFill>
              </a:rPr>
              <a:t>M</a:t>
            </a:r>
            <a:r>
              <a:rPr lang="cs-CZ" i="1" dirty="0" smtClean="0">
                <a:solidFill>
                  <a:srgbClr val="0070C0"/>
                </a:solidFill>
              </a:rPr>
              <a:t>ag – </a:t>
            </a:r>
            <a:r>
              <a:rPr lang="cs-CZ" i="1" dirty="0" err="1" smtClean="0">
                <a:solidFill>
                  <a:srgbClr val="0070C0"/>
                </a:solidFill>
              </a:rPr>
              <a:t>vertellen</a:t>
            </a:r>
            <a:r>
              <a:rPr lang="cs-CZ" i="1" dirty="0" smtClean="0">
                <a:solidFill>
                  <a:srgbClr val="0070C0"/>
                </a:solidFill>
              </a:rPr>
              <a:t>)</a:t>
            </a:r>
            <a:endParaRPr lang="cs-CZ" i="1" dirty="0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cs-CZ" dirty="0" err="1"/>
              <a:t>Ik</a:t>
            </a:r>
            <a:r>
              <a:rPr lang="cs-CZ" dirty="0"/>
              <a:t> </a:t>
            </a:r>
            <a:r>
              <a:rPr lang="cs-CZ" dirty="0" smtClean="0"/>
              <a:t>- </a:t>
            </a:r>
            <a:r>
              <a:rPr lang="cs-CZ" dirty="0" err="1" smtClean="0"/>
              <a:t>jou</a:t>
            </a:r>
            <a:r>
              <a:rPr lang="cs-CZ" dirty="0" smtClean="0"/>
              <a:t> - </a:t>
            </a:r>
            <a:r>
              <a:rPr lang="cs-CZ" dirty="0" err="1" smtClean="0"/>
              <a:t>dit</a:t>
            </a:r>
            <a:r>
              <a:rPr lang="cs-CZ" dirty="0" smtClean="0"/>
              <a:t> </a:t>
            </a:r>
            <a:r>
              <a:rPr lang="cs-CZ" dirty="0" err="1"/>
              <a:t>boek</a:t>
            </a:r>
            <a:r>
              <a:rPr lang="cs-CZ" dirty="0"/>
              <a:t> </a:t>
            </a:r>
            <a:r>
              <a:rPr lang="cs-CZ" dirty="0" smtClean="0"/>
              <a:t>- </a:t>
            </a:r>
            <a:r>
              <a:rPr lang="cs-CZ" dirty="0" err="1" smtClean="0"/>
              <a:t>gisteren</a:t>
            </a:r>
            <a:r>
              <a:rPr lang="cs-CZ" dirty="0" smtClean="0"/>
              <a:t> - in </a:t>
            </a:r>
            <a:r>
              <a:rPr lang="cs-CZ" dirty="0"/>
              <a:t>de </a:t>
            </a:r>
            <a:r>
              <a:rPr lang="cs-CZ" dirty="0" err="1"/>
              <a:t>nieuwe</a:t>
            </a:r>
            <a:r>
              <a:rPr lang="cs-CZ" dirty="0"/>
              <a:t> </a:t>
            </a:r>
            <a:r>
              <a:rPr lang="cs-CZ" dirty="0" err="1"/>
              <a:t>winkel</a:t>
            </a:r>
            <a:r>
              <a:rPr lang="cs-CZ" dirty="0"/>
              <a:t> </a:t>
            </a:r>
            <a:r>
              <a:rPr lang="cs-CZ" dirty="0" smtClean="0"/>
              <a:t> </a:t>
            </a:r>
            <a:r>
              <a:rPr lang="cs-CZ" i="1" dirty="0">
                <a:solidFill>
                  <a:srgbClr val="0070C0"/>
                </a:solidFill>
              </a:rPr>
              <a:t>(</a:t>
            </a:r>
            <a:r>
              <a:rPr lang="cs-CZ" i="1" dirty="0" err="1">
                <a:solidFill>
                  <a:srgbClr val="0070C0"/>
                </a:solidFill>
              </a:rPr>
              <a:t>heb</a:t>
            </a:r>
            <a:r>
              <a:rPr lang="cs-CZ" i="1" dirty="0">
                <a:solidFill>
                  <a:srgbClr val="0070C0"/>
                </a:solidFill>
              </a:rPr>
              <a:t> </a:t>
            </a:r>
            <a:r>
              <a:rPr lang="cs-CZ" i="1" dirty="0" err="1">
                <a:solidFill>
                  <a:srgbClr val="0070C0"/>
                </a:solidFill>
              </a:rPr>
              <a:t>gekocht</a:t>
            </a:r>
            <a:r>
              <a:rPr lang="cs-CZ" i="1" dirty="0">
                <a:solidFill>
                  <a:srgbClr val="0070C0"/>
                </a:solidFill>
              </a:rPr>
              <a:t>)</a:t>
            </a:r>
            <a:endParaRPr lang="cs-CZ" i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cs-CZ" dirty="0"/>
          </a:p>
          <a:p>
            <a:endParaRPr lang="cs-CZ" i="1" dirty="0"/>
          </a:p>
          <a:p>
            <a:endParaRPr lang="cs-CZ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0836" y="157018"/>
            <a:ext cx="11970327" cy="803564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rgbClr val="0070C0"/>
                </a:solidFill>
              </a:rPr>
              <a:t>OEFENING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cs-CZ" b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</a:t>
            </a:r>
            <a:r>
              <a:rPr lang="en-US" b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sym typeface="Wingdings" panose="05000000000000000000" pitchFamily="2" charset="2"/>
              </a:rPr>
              <a:t>maak</a:t>
            </a:r>
            <a:r>
              <a:rPr lang="cs-CZ" sz="4000" dirty="0" smtClean="0">
                <a:solidFill>
                  <a:srgbClr val="0070C0"/>
                </a:solidFill>
              </a:rPr>
              <a:t> ten </a:t>
            </a:r>
            <a:r>
              <a:rPr lang="cs-CZ" sz="4000" dirty="0" err="1" smtClean="0">
                <a:solidFill>
                  <a:srgbClr val="0070C0"/>
                </a:solidFill>
              </a:rPr>
              <a:t>minste</a:t>
            </a:r>
            <a:r>
              <a:rPr lang="cs-CZ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smtClean="0">
                <a:solidFill>
                  <a:srgbClr val="0070C0"/>
                </a:solidFill>
              </a:rPr>
              <a:t>twee</a:t>
            </a:r>
            <a:r>
              <a:rPr lang="cs-CZ" sz="4000" dirty="0" smtClean="0">
                <a:solidFill>
                  <a:srgbClr val="0070C0"/>
                </a:solidFill>
              </a:rPr>
              <a:t> </a:t>
            </a:r>
            <a:r>
              <a:rPr lang="cs-CZ" sz="4000" dirty="0" err="1" smtClean="0">
                <a:solidFill>
                  <a:srgbClr val="0070C0"/>
                </a:solidFill>
              </a:rPr>
              <a:t>volgordevari</a:t>
            </a:r>
            <a:r>
              <a:rPr lang="en-US" sz="4000" dirty="0" smtClean="0">
                <a:solidFill>
                  <a:srgbClr val="0070C0"/>
                </a:solidFill>
              </a:rPr>
              <a:t>a</a:t>
            </a:r>
            <a:r>
              <a:rPr lang="cs-CZ" sz="4000" dirty="0" err="1" smtClean="0">
                <a:solidFill>
                  <a:srgbClr val="0070C0"/>
                </a:solidFill>
              </a:rPr>
              <a:t>nten</a:t>
            </a:r>
            <a:r>
              <a:rPr lang="cs-CZ" sz="4000" dirty="0" smtClean="0">
                <a:solidFill>
                  <a:srgbClr val="0070C0"/>
                </a:solidFill>
              </a:rPr>
              <a:t>:</a:t>
            </a:r>
            <a:endParaRPr lang="cs-CZ" sz="3600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1745" y="960582"/>
            <a:ext cx="11637819" cy="5897418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cs-CZ" sz="6400" dirty="0" smtClean="0"/>
              <a:t>1. 	De </a:t>
            </a:r>
            <a:r>
              <a:rPr lang="cs-CZ" sz="6400" dirty="0" err="1"/>
              <a:t>studenten</a:t>
            </a:r>
            <a:r>
              <a:rPr lang="cs-CZ" sz="6400" dirty="0"/>
              <a:t> </a:t>
            </a:r>
            <a:r>
              <a:rPr lang="cs-CZ" sz="6400" i="1" dirty="0" err="1" smtClean="0">
                <a:solidFill>
                  <a:srgbClr val="0070C0"/>
                </a:solidFill>
              </a:rPr>
              <a:t>zijn</a:t>
            </a:r>
            <a:r>
              <a:rPr lang="cs-CZ" sz="6400" dirty="0" smtClean="0"/>
              <a:t> </a:t>
            </a:r>
            <a:r>
              <a:rPr lang="cs-CZ" sz="6400" dirty="0" err="1"/>
              <a:t>vanochtend</a:t>
            </a:r>
            <a:r>
              <a:rPr lang="cs-CZ" sz="6400" dirty="0"/>
              <a:t> </a:t>
            </a:r>
            <a:r>
              <a:rPr lang="cs-CZ" sz="6400" dirty="0" err="1" smtClean="0"/>
              <a:t>te</a:t>
            </a:r>
            <a:r>
              <a:rPr lang="cs-CZ" sz="6400" dirty="0" smtClean="0"/>
              <a:t> </a:t>
            </a:r>
            <a:r>
              <a:rPr lang="cs-CZ" sz="6400" dirty="0" err="1" smtClean="0"/>
              <a:t>laat</a:t>
            </a:r>
            <a:r>
              <a:rPr lang="cs-CZ" sz="6400" dirty="0" smtClean="0"/>
              <a:t> </a:t>
            </a:r>
            <a:r>
              <a:rPr lang="cs-CZ" sz="6400" dirty="0" err="1" smtClean="0"/>
              <a:t>voor</a:t>
            </a:r>
            <a:r>
              <a:rPr lang="cs-CZ" sz="6400" dirty="0" smtClean="0"/>
              <a:t> </a:t>
            </a:r>
            <a:r>
              <a:rPr lang="cs-CZ" sz="6400" dirty="0"/>
              <a:t>de les </a:t>
            </a:r>
            <a:r>
              <a:rPr lang="cs-CZ" sz="6400" i="1" dirty="0" err="1" smtClean="0">
                <a:solidFill>
                  <a:srgbClr val="0070C0"/>
                </a:solidFill>
              </a:rPr>
              <a:t>gekomen</a:t>
            </a:r>
            <a:r>
              <a:rPr lang="cs-CZ" sz="6400" dirty="0" smtClean="0"/>
              <a:t>.  </a:t>
            </a:r>
            <a:endParaRPr lang="cs-CZ" sz="6400" dirty="0" smtClean="0"/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cs-CZ" sz="6400" dirty="0" smtClean="0"/>
              <a:t>               </a:t>
            </a:r>
            <a:r>
              <a:rPr lang="cs-CZ" sz="6400" dirty="0" err="1" smtClean="0"/>
              <a:t>Vanochtend</a:t>
            </a:r>
            <a:r>
              <a:rPr lang="cs-CZ" sz="6400" dirty="0" smtClean="0"/>
              <a:t> </a:t>
            </a:r>
            <a:r>
              <a:rPr lang="cs-CZ" sz="6400" i="1" dirty="0" err="1" smtClean="0">
                <a:solidFill>
                  <a:srgbClr val="0070C0"/>
                </a:solidFill>
              </a:rPr>
              <a:t>zijn</a:t>
            </a:r>
            <a:r>
              <a:rPr lang="cs-CZ" sz="6400" dirty="0" smtClean="0"/>
              <a:t> de </a:t>
            </a:r>
            <a:r>
              <a:rPr lang="cs-CZ" sz="6400" dirty="0" err="1"/>
              <a:t>studenten</a:t>
            </a:r>
            <a:r>
              <a:rPr lang="cs-CZ" sz="6400" dirty="0" smtClean="0"/>
              <a:t> </a:t>
            </a:r>
            <a:r>
              <a:rPr lang="cs-CZ" sz="6400" dirty="0" err="1"/>
              <a:t>te</a:t>
            </a:r>
            <a:r>
              <a:rPr lang="cs-CZ" sz="6400" dirty="0"/>
              <a:t> </a:t>
            </a:r>
            <a:r>
              <a:rPr lang="cs-CZ" sz="6400" dirty="0" err="1"/>
              <a:t>laat</a:t>
            </a:r>
            <a:r>
              <a:rPr lang="cs-CZ" sz="6400" dirty="0"/>
              <a:t> </a:t>
            </a:r>
            <a:r>
              <a:rPr lang="cs-CZ" sz="6400" i="1" dirty="0" err="1" smtClean="0">
                <a:solidFill>
                  <a:srgbClr val="0070C0"/>
                </a:solidFill>
              </a:rPr>
              <a:t>gekomen</a:t>
            </a:r>
            <a:r>
              <a:rPr lang="cs-CZ" sz="6400" dirty="0" smtClean="0"/>
              <a:t> </a:t>
            </a:r>
            <a:r>
              <a:rPr lang="cs-CZ" sz="6400" dirty="0" err="1"/>
              <a:t>voor</a:t>
            </a:r>
            <a:r>
              <a:rPr lang="cs-CZ" sz="6400" dirty="0"/>
              <a:t> de </a:t>
            </a:r>
            <a:r>
              <a:rPr lang="cs-CZ" sz="6400" dirty="0" smtClean="0"/>
              <a:t>les.  </a:t>
            </a:r>
            <a:endParaRPr lang="cs-CZ" sz="6400" dirty="0" smtClean="0"/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cs-CZ" sz="6400" i="1" dirty="0" smtClean="0">
                <a:solidFill>
                  <a:srgbClr val="0070C0"/>
                </a:solidFill>
              </a:rPr>
              <a:t>               </a:t>
            </a:r>
            <a:r>
              <a:rPr lang="cs-CZ" sz="6400" dirty="0" smtClean="0"/>
              <a:t>De </a:t>
            </a:r>
            <a:r>
              <a:rPr lang="cs-CZ" sz="6400" dirty="0" err="1"/>
              <a:t>studenten</a:t>
            </a:r>
            <a:r>
              <a:rPr lang="cs-CZ" sz="6400" dirty="0"/>
              <a:t> </a:t>
            </a:r>
            <a:r>
              <a:rPr lang="cs-CZ" sz="6400" i="1" dirty="0" err="1">
                <a:solidFill>
                  <a:srgbClr val="0070C0"/>
                </a:solidFill>
              </a:rPr>
              <a:t>zijn</a:t>
            </a:r>
            <a:r>
              <a:rPr lang="cs-CZ" sz="6400" dirty="0"/>
              <a:t> </a:t>
            </a:r>
            <a:r>
              <a:rPr lang="cs-CZ" sz="6400" dirty="0" err="1"/>
              <a:t>vanochtend</a:t>
            </a:r>
            <a:r>
              <a:rPr lang="cs-CZ" sz="6400" dirty="0"/>
              <a:t> </a:t>
            </a:r>
            <a:r>
              <a:rPr lang="cs-CZ" sz="6400" dirty="0" err="1"/>
              <a:t>te</a:t>
            </a:r>
            <a:r>
              <a:rPr lang="cs-CZ" sz="6400" dirty="0"/>
              <a:t> </a:t>
            </a:r>
            <a:r>
              <a:rPr lang="cs-CZ" sz="6400" dirty="0" err="1"/>
              <a:t>laat</a:t>
            </a:r>
            <a:r>
              <a:rPr lang="cs-CZ" sz="6400" dirty="0"/>
              <a:t> </a:t>
            </a:r>
            <a:r>
              <a:rPr lang="cs-CZ" sz="6400" i="1" dirty="0" err="1" smtClean="0">
                <a:solidFill>
                  <a:srgbClr val="0070C0"/>
                </a:solidFill>
              </a:rPr>
              <a:t>gekomen</a:t>
            </a:r>
            <a:r>
              <a:rPr lang="cs-CZ" sz="6400" dirty="0"/>
              <a:t> </a:t>
            </a:r>
            <a:r>
              <a:rPr lang="cs-CZ" sz="6400" dirty="0" err="1"/>
              <a:t>voor</a:t>
            </a:r>
            <a:r>
              <a:rPr lang="cs-CZ" sz="6400" dirty="0"/>
              <a:t> de </a:t>
            </a:r>
            <a:r>
              <a:rPr lang="cs-CZ" sz="6400" dirty="0" smtClean="0"/>
              <a:t>les. </a:t>
            </a:r>
            <a:endParaRPr lang="cs-CZ" sz="6400" dirty="0" smtClean="0"/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cs-CZ" sz="6400" dirty="0" smtClean="0"/>
              <a:t>2.            </a:t>
            </a:r>
            <a:r>
              <a:rPr lang="en-US" sz="6400" dirty="0" err="1" smtClean="0"/>
              <a:t>Ik</a:t>
            </a:r>
            <a:r>
              <a:rPr lang="en-US" sz="6400" dirty="0" smtClean="0"/>
              <a:t> </a:t>
            </a:r>
            <a:r>
              <a:rPr lang="cs-CZ" sz="6400" i="1" dirty="0" err="1">
                <a:solidFill>
                  <a:srgbClr val="0070C0"/>
                </a:solidFill>
              </a:rPr>
              <a:t>heb</a:t>
            </a:r>
            <a:r>
              <a:rPr lang="en-US" sz="6400" dirty="0" smtClean="0"/>
              <a:t> </a:t>
            </a:r>
            <a:r>
              <a:rPr lang="en-US" sz="6400" dirty="0" err="1"/>
              <a:t>gisteren</a:t>
            </a:r>
            <a:r>
              <a:rPr lang="cs-CZ" sz="6400" dirty="0"/>
              <a:t> </a:t>
            </a:r>
            <a:r>
              <a:rPr lang="cs-CZ" sz="6400" dirty="0" smtClean="0"/>
              <a:t> </a:t>
            </a:r>
            <a:r>
              <a:rPr lang="cs-CZ" sz="6400" dirty="0" err="1"/>
              <a:t>een</a:t>
            </a:r>
            <a:r>
              <a:rPr lang="cs-CZ" sz="6400" dirty="0"/>
              <a:t> </a:t>
            </a:r>
            <a:r>
              <a:rPr lang="cs-CZ" sz="6400" dirty="0" err="1"/>
              <a:t>heel</a:t>
            </a:r>
            <a:r>
              <a:rPr lang="cs-CZ" sz="6400" dirty="0"/>
              <a:t> </a:t>
            </a:r>
            <a:r>
              <a:rPr lang="cs-CZ" sz="6400" dirty="0" err="1"/>
              <a:t>mooi</a:t>
            </a:r>
            <a:r>
              <a:rPr lang="cs-CZ" sz="6400" dirty="0"/>
              <a:t> </a:t>
            </a:r>
            <a:r>
              <a:rPr lang="cs-CZ" sz="6400" dirty="0" err="1"/>
              <a:t>cadeau</a:t>
            </a:r>
            <a:r>
              <a:rPr lang="cs-CZ" sz="6400" dirty="0"/>
              <a:t> </a:t>
            </a:r>
            <a:r>
              <a:rPr lang="cs-CZ" sz="6400" dirty="0" err="1" smtClean="0"/>
              <a:t>voor</a:t>
            </a:r>
            <a:r>
              <a:rPr lang="cs-CZ" sz="6400" dirty="0" smtClean="0"/>
              <a:t> </a:t>
            </a:r>
            <a:r>
              <a:rPr lang="cs-CZ" sz="6400" dirty="0" err="1"/>
              <a:t>mijn</a:t>
            </a:r>
            <a:r>
              <a:rPr lang="cs-CZ" sz="6400" dirty="0"/>
              <a:t> </a:t>
            </a:r>
            <a:r>
              <a:rPr lang="cs-CZ" sz="6400" dirty="0" err="1" smtClean="0"/>
              <a:t>broer</a:t>
            </a:r>
            <a:r>
              <a:rPr lang="cs-CZ" sz="6400" dirty="0" smtClean="0"/>
              <a:t> </a:t>
            </a:r>
            <a:r>
              <a:rPr lang="cs-CZ" sz="6400" dirty="0"/>
              <a:t>in </a:t>
            </a:r>
            <a:r>
              <a:rPr lang="cs-CZ" sz="6400" dirty="0" err="1" smtClean="0"/>
              <a:t>Praag</a:t>
            </a:r>
            <a:r>
              <a:rPr lang="cs-CZ" sz="6400" i="1" dirty="0" smtClean="0">
                <a:solidFill>
                  <a:srgbClr val="0070C0"/>
                </a:solidFill>
              </a:rPr>
              <a:t> </a:t>
            </a:r>
            <a:r>
              <a:rPr lang="cs-CZ" sz="6400" i="1" dirty="0" err="1" smtClean="0">
                <a:solidFill>
                  <a:srgbClr val="0070C0"/>
                </a:solidFill>
              </a:rPr>
              <a:t>gekocht</a:t>
            </a:r>
            <a:r>
              <a:rPr lang="cs-CZ" sz="6400" i="1" dirty="0" smtClean="0">
                <a:solidFill>
                  <a:srgbClr val="0070C0"/>
                </a:solidFill>
              </a:rPr>
              <a:t>.</a:t>
            </a:r>
            <a:endParaRPr lang="cs-CZ" sz="6400" i="1" dirty="0" smtClean="0">
              <a:solidFill>
                <a:srgbClr val="0070C0"/>
              </a:solidFill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cs-CZ" sz="6400" dirty="0"/>
              <a:t> </a:t>
            </a:r>
            <a:r>
              <a:rPr lang="cs-CZ" sz="6400" dirty="0" smtClean="0"/>
              <a:t>               </a:t>
            </a:r>
            <a:r>
              <a:rPr lang="cs-CZ" sz="6400" dirty="0" err="1" smtClean="0"/>
              <a:t>Gisteren</a:t>
            </a:r>
            <a:r>
              <a:rPr lang="en-US" sz="6400" dirty="0" smtClean="0"/>
              <a:t> </a:t>
            </a:r>
            <a:r>
              <a:rPr lang="cs-CZ" sz="6400" i="1" dirty="0" err="1">
                <a:solidFill>
                  <a:srgbClr val="0070C0"/>
                </a:solidFill>
              </a:rPr>
              <a:t>heb</a:t>
            </a:r>
            <a:r>
              <a:rPr lang="en-US" sz="6400" dirty="0"/>
              <a:t> </a:t>
            </a:r>
            <a:r>
              <a:rPr lang="cs-CZ" sz="6400" dirty="0" err="1" smtClean="0"/>
              <a:t>ik</a:t>
            </a:r>
            <a:r>
              <a:rPr lang="cs-CZ" sz="6400" dirty="0" smtClean="0"/>
              <a:t>  </a:t>
            </a:r>
            <a:r>
              <a:rPr lang="cs-CZ" sz="6400" dirty="0" err="1"/>
              <a:t>een</a:t>
            </a:r>
            <a:r>
              <a:rPr lang="cs-CZ" sz="6400" dirty="0"/>
              <a:t> </a:t>
            </a:r>
            <a:r>
              <a:rPr lang="cs-CZ" sz="6400" dirty="0" err="1"/>
              <a:t>heel</a:t>
            </a:r>
            <a:r>
              <a:rPr lang="cs-CZ" sz="6400" dirty="0"/>
              <a:t> </a:t>
            </a:r>
            <a:r>
              <a:rPr lang="cs-CZ" sz="6400" dirty="0" err="1"/>
              <a:t>mooi</a:t>
            </a:r>
            <a:r>
              <a:rPr lang="cs-CZ" sz="6400" dirty="0"/>
              <a:t> </a:t>
            </a:r>
            <a:r>
              <a:rPr lang="cs-CZ" sz="6400" dirty="0" err="1"/>
              <a:t>cadeau</a:t>
            </a:r>
            <a:r>
              <a:rPr lang="cs-CZ" sz="6400" dirty="0"/>
              <a:t> </a:t>
            </a:r>
            <a:r>
              <a:rPr lang="cs-CZ" sz="6400" dirty="0" err="1"/>
              <a:t>voor</a:t>
            </a:r>
            <a:r>
              <a:rPr lang="cs-CZ" sz="6400" dirty="0"/>
              <a:t> </a:t>
            </a:r>
            <a:r>
              <a:rPr lang="cs-CZ" sz="6400" dirty="0" err="1"/>
              <a:t>mijn</a:t>
            </a:r>
            <a:r>
              <a:rPr lang="cs-CZ" sz="6400" dirty="0"/>
              <a:t> </a:t>
            </a:r>
            <a:r>
              <a:rPr lang="cs-CZ" sz="6400" dirty="0" err="1"/>
              <a:t>broer</a:t>
            </a:r>
            <a:r>
              <a:rPr lang="cs-CZ" sz="6400" dirty="0"/>
              <a:t> in </a:t>
            </a:r>
            <a:r>
              <a:rPr lang="cs-CZ" sz="6400" dirty="0" err="1"/>
              <a:t>Praag</a:t>
            </a:r>
            <a:r>
              <a:rPr lang="cs-CZ" sz="6400" i="1" dirty="0">
                <a:solidFill>
                  <a:srgbClr val="0070C0"/>
                </a:solidFill>
              </a:rPr>
              <a:t> </a:t>
            </a:r>
            <a:r>
              <a:rPr lang="cs-CZ" sz="6400" i="1" dirty="0" err="1">
                <a:solidFill>
                  <a:srgbClr val="0070C0"/>
                </a:solidFill>
              </a:rPr>
              <a:t>gekocht</a:t>
            </a:r>
            <a:r>
              <a:rPr lang="cs-CZ" sz="6400" i="1" dirty="0" smtClean="0">
                <a:solidFill>
                  <a:srgbClr val="0070C0"/>
                </a:solidFill>
              </a:rPr>
              <a:t>.</a:t>
            </a:r>
            <a:endParaRPr lang="cs-CZ" sz="6400" i="1" dirty="0" smtClean="0">
              <a:solidFill>
                <a:srgbClr val="0070C0"/>
              </a:solidFill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cs-CZ" sz="6400" dirty="0"/>
              <a:t> </a:t>
            </a:r>
            <a:r>
              <a:rPr lang="cs-CZ" sz="6400" dirty="0" smtClean="0"/>
              <a:t>               </a:t>
            </a:r>
            <a:r>
              <a:rPr lang="cs-CZ" sz="6400" dirty="0" err="1" smtClean="0"/>
              <a:t>Gisteren</a:t>
            </a:r>
            <a:r>
              <a:rPr lang="en-US" sz="6400" dirty="0" smtClean="0"/>
              <a:t> </a:t>
            </a:r>
            <a:r>
              <a:rPr lang="cs-CZ" sz="6400" i="1" dirty="0" err="1">
                <a:solidFill>
                  <a:srgbClr val="0070C0"/>
                </a:solidFill>
              </a:rPr>
              <a:t>heb</a:t>
            </a:r>
            <a:r>
              <a:rPr lang="en-US" sz="6400" dirty="0"/>
              <a:t> </a:t>
            </a:r>
            <a:r>
              <a:rPr lang="cs-CZ" sz="6400" dirty="0" err="1"/>
              <a:t>ik</a:t>
            </a:r>
            <a:r>
              <a:rPr lang="cs-CZ" sz="6400" dirty="0"/>
              <a:t>  </a:t>
            </a:r>
            <a:r>
              <a:rPr lang="cs-CZ" sz="6400" dirty="0" err="1"/>
              <a:t>een</a:t>
            </a:r>
            <a:r>
              <a:rPr lang="cs-CZ" sz="6400" dirty="0"/>
              <a:t> </a:t>
            </a:r>
            <a:r>
              <a:rPr lang="cs-CZ" sz="6400" dirty="0" err="1"/>
              <a:t>heel</a:t>
            </a:r>
            <a:r>
              <a:rPr lang="cs-CZ" sz="6400" dirty="0"/>
              <a:t> </a:t>
            </a:r>
            <a:r>
              <a:rPr lang="cs-CZ" sz="6400" dirty="0" err="1"/>
              <a:t>mooi</a:t>
            </a:r>
            <a:r>
              <a:rPr lang="cs-CZ" sz="6400" dirty="0"/>
              <a:t> </a:t>
            </a:r>
            <a:r>
              <a:rPr lang="cs-CZ" sz="6400" dirty="0" err="1" smtClean="0"/>
              <a:t>cadeau</a:t>
            </a:r>
            <a:r>
              <a:rPr lang="cs-CZ" sz="6400" dirty="0" smtClean="0"/>
              <a:t> in </a:t>
            </a:r>
            <a:r>
              <a:rPr lang="cs-CZ" sz="6400" dirty="0" err="1" smtClean="0"/>
              <a:t>Praag</a:t>
            </a:r>
            <a:r>
              <a:rPr lang="cs-CZ" sz="6400" i="1" dirty="0" smtClean="0">
                <a:solidFill>
                  <a:srgbClr val="0070C0"/>
                </a:solidFill>
              </a:rPr>
              <a:t> </a:t>
            </a:r>
            <a:r>
              <a:rPr lang="cs-CZ" sz="6400" i="1" dirty="0" err="1" smtClean="0">
                <a:solidFill>
                  <a:srgbClr val="0070C0"/>
                </a:solidFill>
              </a:rPr>
              <a:t>gekocht</a:t>
            </a:r>
            <a:r>
              <a:rPr lang="cs-CZ" sz="6400" i="1" dirty="0" smtClean="0">
                <a:solidFill>
                  <a:srgbClr val="0070C0"/>
                </a:solidFill>
              </a:rPr>
              <a:t> </a:t>
            </a:r>
            <a:r>
              <a:rPr lang="cs-CZ" sz="6400" dirty="0" err="1"/>
              <a:t>voor</a:t>
            </a:r>
            <a:r>
              <a:rPr lang="cs-CZ" sz="6400" dirty="0"/>
              <a:t> </a:t>
            </a:r>
            <a:r>
              <a:rPr lang="cs-CZ" sz="6400" dirty="0" err="1"/>
              <a:t>mijn</a:t>
            </a:r>
            <a:r>
              <a:rPr lang="cs-CZ" sz="6400" dirty="0"/>
              <a:t> </a:t>
            </a:r>
            <a:r>
              <a:rPr lang="cs-CZ" sz="6400" dirty="0" err="1" smtClean="0"/>
              <a:t>broer</a:t>
            </a:r>
            <a:r>
              <a:rPr lang="cs-CZ" sz="6400" dirty="0" smtClean="0"/>
              <a:t>.</a:t>
            </a:r>
            <a:endParaRPr lang="cs-CZ" sz="6400" dirty="0" smtClean="0"/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cs-CZ" sz="6400" dirty="0" smtClean="0"/>
              <a:t>3.            </a:t>
            </a:r>
            <a:r>
              <a:rPr lang="cs-CZ" sz="6400" dirty="0" err="1" smtClean="0"/>
              <a:t>Morgen</a:t>
            </a:r>
            <a:r>
              <a:rPr lang="en-US" sz="6400" dirty="0" smtClean="0"/>
              <a:t> </a:t>
            </a:r>
            <a:r>
              <a:rPr lang="cs-CZ" sz="6400" i="1" dirty="0" err="1">
                <a:solidFill>
                  <a:srgbClr val="0070C0"/>
                </a:solidFill>
              </a:rPr>
              <a:t>hoeven</a:t>
            </a:r>
            <a:r>
              <a:rPr lang="cs-CZ" sz="6400" dirty="0" smtClean="0"/>
              <a:t> </a:t>
            </a:r>
            <a:r>
              <a:rPr lang="en-US" sz="6400" dirty="0" smtClean="0"/>
              <a:t> </a:t>
            </a:r>
            <a:r>
              <a:rPr lang="cs-CZ" sz="6400" dirty="0" err="1"/>
              <a:t>we</a:t>
            </a:r>
            <a:r>
              <a:rPr lang="cs-CZ" sz="6400" dirty="0"/>
              <a:t>  </a:t>
            </a:r>
            <a:r>
              <a:rPr lang="cs-CZ" sz="6400" dirty="0" err="1" smtClean="0"/>
              <a:t>ons</a:t>
            </a:r>
            <a:r>
              <a:rPr lang="cs-CZ" sz="6400" dirty="0" smtClean="0"/>
              <a:t> </a:t>
            </a:r>
            <a:r>
              <a:rPr lang="cs-CZ" sz="6400" dirty="0" err="1" smtClean="0"/>
              <a:t>danzij</a:t>
            </a:r>
            <a:r>
              <a:rPr lang="cs-CZ" sz="6400" dirty="0" smtClean="0"/>
              <a:t> </a:t>
            </a:r>
            <a:r>
              <a:rPr lang="cs-CZ" sz="6400" dirty="0" err="1" smtClean="0"/>
              <a:t>vakantie</a:t>
            </a:r>
            <a:r>
              <a:rPr lang="cs-CZ" sz="6400" dirty="0" smtClean="0"/>
              <a:t> </a:t>
            </a:r>
            <a:r>
              <a:rPr lang="cs-CZ" sz="6400" dirty="0" err="1" smtClean="0"/>
              <a:t>niet</a:t>
            </a:r>
            <a:r>
              <a:rPr lang="cs-CZ" sz="6400" dirty="0" smtClean="0"/>
              <a:t>  </a:t>
            </a:r>
            <a:r>
              <a:rPr lang="cs-CZ" sz="6400" i="1" dirty="0" err="1" smtClean="0">
                <a:solidFill>
                  <a:srgbClr val="0070C0"/>
                </a:solidFill>
              </a:rPr>
              <a:t>te</a:t>
            </a:r>
            <a:r>
              <a:rPr lang="cs-CZ" sz="6400" i="1" dirty="0" smtClean="0">
                <a:solidFill>
                  <a:srgbClr val="0070C0"/>
                </a:solidFill>
              </a:rPr>
              <a:t> </a:t>
            </a:r>
            <a:r>
              <a:rPr lang="cs-CZ" sz="6400" i="1" dirty="0" err="1" smtClean="0">
                <a:solidFill>
                  <a:srgbClr val="0070C0"/>
                </a:solidFill>
              </a:rPr>
              <a:t>haasten</a:t>
            </a:r>
            <a:r>
              <a:rPr lang="cs-CZ" sz="6400" i="1" dirty="0" smtClean="0">
                <a:solidFill>
                  <a:srgbClr val="0070C0"/>
                </a:solidFill>
              </a:rPr>
              <a:t>.</a:t>
            </a:r>
            <a:endParaRPr lang="cs-CZ" sz="6400" i="1" dirty="0" smtClean="0">
              <a:solidFill>
                <a:srgbClr val="0070C0"/>
              </a:solidFill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cs-CZ" sz="6400" dirty="0" smtClean="0"/>
              <a:t>                </a:t>
            </a:r>
            <a:r>
              <a:rPr lang="cs-CZ" sz="6400" dirty="0" err="1" smtClean="0"/>
              <a:t>We</a:t>
            </a:r>
            <a:r>
              <a:rPr lang="en-US" sz="6400" dirty="0" smtClean="0"/>
              <a:t> </a:t>
            </a:r>
            <a:r>
              <a:rPr lang="cs-CZ" sz="6400" i="1" dirty="0" err="1">
                <a:solidFill>
                  <a:srgbClr val="0070C0"/>
                </a:solidFill>
              </a:rPr>
              <a:t>hoeven</a:t>
            </a:r>
            <a:r>
              <a:rPr lang="cs-CZ" sz="6400" dirty="0"/>
              <a:t> </a:t>
            </a:r>
            <a:r>
              <a:rPr lang="cs-CZ" sz="6400" dirty="0" err="1" smtClean="0"/>
              <a:t>ons</a:t>
            </a:r>
            <a:r>
              <a:rPr lang="cs-CZ" sz="6400" dirty="0" smtClean="0"/>
              <a:t> </a:t>
            </a:r>
            <a:r>
              <a:rPr lang="cs-CZ" sz="6400" dirty="0" err="1" smtClean="0"/>
              <a:t>morge</a:t>
            </a:r>
            <a:r>
              <a:rPr lang="cs-CZ" sz="6400" dirty="0" smtClean="0"/>
              <a:t> </a:t>
            </a:r>
            <a:r>
              <a:rPr lang="cs-CZ" sz="6400" dirty="0" err="1" smtClean="0"/>
              <a:t>danzij</a:t>
            </a:r>
            <a:r>
              <a:rPr lang="cs-CZ" sz="6400" dirty="0" smtClean="0"/>
              <a:t> </a:t>
            </a:r>
            <a:r>
              <a:rPr lang="cs-CZ" sz="6400" dirty="0" err="1" smtClean="0"/>
              <a:t>vakantie</a:t>
            </a:r>
            <a:r>
              <a:rPr lang="cs-CZ" sz="6400" dirty="0" smtClean="0"/>
              <a:t> </a:t>
            </a:r>
            <a:r>
              <a:rPr lang="cs-CZ" sz="6400" dirty="0" err="1" smtClean="0"/>
              <a:t>niet</a:t>
            </a:r>
            <a:r>
              <a:rPr lang="cs-CZ" sz="6400" dirty="0" smtClean="0"/>
              <a:t>  </a:t>
            </a:r>
            <a:r>
              <a:rPr lang="cs-CZ" sz="6400" i="1" dirty="0" err="1">
                <a:solidFill>
                  <a:srgbClr val="0070C0"/>
                </a:solidFill>
              </a:rPr>
              <a:t>te</a:t>
            </a:r>
            <a:r>
              <a:rPr lang="cs-CZ" sz="6400" i="1" dirty="0">
                <a:solidFill>
                  <a:srgbClr val="0070C0"/>
                </a:solidFill>
              </a:rPr>
              <a:t> </a:t>
            </a:r>
            <a:r>
              <a:rPr lang="cs-CZ" sz="6400" i="1" dirty="0" err="1">
                <a:solidFill>
                  <a:srgbClr val="0070C0"/>
                </a:solidFill>
              </a:rPr>
              <a:t>haasten</a:t>
            </a:r>
            <a:r>
              <a:rPr lang="cs-CZ" sz="6400" i="1" dirty="0" smtClean="0">
                <a:solidFill>
                  <a:srgbClr val="0070C0"/>
                </a:solidFill>
              </a:rPr>
              <a:t>.</a:t>
            </a:r>
            <a:endParaRPr lang="cs-CZ" sz="6400" i="1" dirty="0" smtClean="0">
              <a:solidFill>
                <a:srgbClr val="0070C0"/>
              </a:solidFill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cs-CZ" sz="6400" dirty="0"/>
              <a:t> </a:t>
            </a:r>
            <a:r>
              <a:rPr lang="cs-CZ" sz="6400" dirty="0" smtClean="0"/>
              <a:t>               </a:t>
            </a:r>
            <a:r>
              <a:rPr lang="cs-CZ" sz="6400" dirty="0" err="1" smtClean="0"/>
              <a:t>Morgen</a:t>
            </a:r>
            <a:r>
              <a:rPr lang="en-US" sz="6400" dirty="0" smtClean="0"/>
              <a:t> </a:t>
            </a:r>
            <a:r>
              <a:rPr lang="cs-CZ" sz="6400" i="1" dirty="0" err="1">
                <a:solidFill>
                  <a:srgbClr val="0070C0"/>
                </a:solidFill>
              </a:rPr>
              <a:t>hoeven</a:t>
            </a:r>
            <a:r>
              <a:rPr lang="cs-CZ" sz="6400" dirty="0"/>
              <a:t> </a:t>
            </a:r>
            <a:r>
              <a:rPr lang="en-US" sz="6400" dirty="0"/>
              <a:t> </a:t>
            </a:r>
            <a:r>
              <a:rPr lang="cs-CZ" sz="6400" dirty="0" err="1"/>
              <a:t>we</a:t>
            </a:r>
            <a:r>
              <a:rPr lang="cs-CZ" sz="6400" dirty="0"/>
              <a:t>  </a:t>
            </a:r>
            <a:r>
              <a:rPr lang="cs-CZ" sz="6400" dirty="0" err="1" smtClean="0"/>
              <a:t>ons</a:t>
            </a:r>
            <a:r>
              <a:rPr lang="cs-CZ" sz="6400" dirty="0" smtClean="0"/>
              <a:t> </a:t>
            </a:r>
            <a:r>
              <a:rPr lang="cs-CZ" sz="6400" dirty="0" err="1" smtClean="0"/>
              <a:t>niet</a:t>
            </a:r>
            <a:r>
              <a:rPr lang="cs-CZ" sz="6400" dirty="0" smtClean="0"/>
              <a:t> </a:t>
            </a:r>
            <a:r>
              <a:rPr lang="cs-CZ" sz="6400" i="1" dirty="0" err="1" smtClean="0">
                <a:solidFill>
                  <a:srgbClr val="0070C0"/>
                </a:solidFill>
              </a:rPr>
              <a:t>te</a:t>
            </a:r>
            <a:r>
              <a:rPr lang="cs-CZ" sz="6400" i="1" dirty="0" smtClean="0">
                <a:solidFill>
                  <a:srgbClr val="0070C0"/>
                </a:solidFill>
              </a:rPr>
              <a:t> </a:t>
            </a:r>
            <a:r>
              <a:rPr lang="cs-CZ" sz="6400" i="1" dirty="0" err="1" smtClean="0">
                <a:solidFill>
                  <a:srgbClr val="0070C0"/>
                </a:solidFill>
              </a:rPr>
              <a:t>haasten</a:t>
            </a:r>
            <a:r>
              <a:rPr lang="cs-CZ" sz="6400" i="1" dirty="0" smtClean="0">
                <a:solidFill>
                  <a:srgbClr val="0070C0"/>
                </a:solidFill>
              </a:rPr>
              <a:t> </a:t>
            </a:r>
            <a:r>
              <a:rPr lang="cs-CZ" sz="6400" dirty="0" err="1"/>
              <a:t>danzij</a:t>
            </a:r>
            <a:r>
              <a:rPr lang="cs-CZ" sz="6400" dirty="0"/>
              <a:t> </a:t>
            </a:r>
            <a:r>
              <a:rPr lang="cs-CZ" sz="6400" dirty="0" err="1" smtClean="0"/>
              <a:t>vakantie</a:t>
            </a:r>
            <a:r>
              <a:rPr lang="cs-CZ" sz="6400" dirty="0" smtClean="0"/>
              <a:t>. </a:t>
            </a:r>
            <a:endParaRPr lang="cs-CZ" sz="6400" i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cs-CZ" i="1" dirty="0" smtClean="0">
              <a:solidFill>
                <a:srgbClr val="0070C0"/>
              </a:solidFill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endParaRPr lang="cs-CZ" i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cs-CZ" dirty="0"/>
          </a:p>
          <a:p>
            <a:endParaRPr lang="cs-CZ" i="1" dirty="0"/>
          </a:p>
          <a:p>
            <a:endParaRPr lang="cs-CZ" i="1" dirty="0"/>
          </a:p>
        </p:txBody>
      </p:sp>
      <p:pic>
        <p:nvPicPr>
          <p:cNvPr id="6" name="Obrázek 5" descr="File:Math class in Chu Jen Junior High School 2007-08-23.jpg ...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3191" y="1084501"/>
            <a:ext cx="2474191" cy="1649461"/>
          </a:xfrm>
          <a:prstGeom prst="rect">
            <a:avLst/>
          </a:prstGeom>
        </p:spPr>
      </p:pic>
      <p:pic>
        <p:nvPicPr>
          <p:cNvPr id="7" name="Obrázek 6" descr="Smart Tips To Increase The Quality Of Your Sleep | Techno FAQ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90922" y="4940588"/>
            <a:ext cx="3031260" cy="1515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913" y="116632"/>
            <a:ext cx="4942440" cy="792088"/>
          </a:xfrm>
        </p:spPr>
        <p:txBody>
          <a:bodyPr>
            <a:normAutofit/>
          </a:bodyPr>
          <a:lstStyle/>
          <a:p>
            <a:r>
              <a:rPr lang="cs-CZ" b="1" dirty="0" err="1"/>
              <a:t>Syntactische</a:t>
            </a:r>
            <a:r>
              <a:rPr lang="cs-CZ" b="1" dirty="0"/>
              <a:t> </a:t>
            </a:r>
            <a:r>
              <a:rPr lang="cs-CZ" b="1" dirty="0" err="1"/>
              <a:t>relaties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2636" y="908720"/>
            <a:ext cx="11895151" cy="576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4000" u="sng" dirty="0" err="1"/>
              <a:t>types</a:t>
            </a:r>
            <a:r>
              <a:rPr lang="cs-CZ" sz="4000" u="sng" dirty="0"/>
              <a:t> verbinding</a:t>
            </a:r>
            <a:r>
              <a:rPr lang="cs-CZ" sz="4000" dirty="0"/>
              <a:t>:</a:t>
            </a:r>
            <a:endParaRPr lang="cs-CZ" sz="4000" dirty="0"/>
          </a:p>
          <a:p>
            <a:pPr marL="0" indent="0">
              <a:buNone/>
            </a:pPr>
            <a:endParaRPr lang="cs-CZ" sz="1400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sz="3200" dirty="0" smtClean="0">
                <a:solidFill>
                  <a:srgbClr val="FF0000"/>
                </a:solidFill>
              </a:rPr>
              <a:t>HOOFDZINNEN</a:t>
            </a:r>
            <a:r>
              <a:rPr lang="cs-CZ" sz="3200" dirty="0" smtClean="0"/>
              <a:t> </a:t>
            </a:r>
            <a:r>
              <a:rPr lang="cs-CZ" sz="3200" dirty="0"/>
              <a:t>– </a:t>
            </a:r>
            <a:r>
              <a:rPr lang="en-US" sz="3200" b="1" i="1" dirty="0"/>
              <a:t>EN, WANT, MAAR, </a:t>
            </a:r>
            <a:r>
              <a:rPr lang="en-US" sz="3200" b="1" i="1" dirty="0" smtClean="0"/>
              <a:t>OF</a:t>
            </a:r>
            <a:r>
              <a:rPr lang="cs-CZ" sz="3200" b="1" i="1" dirty="0" smtClean="0"/>
              <a:t>   </a:t>
            </a:r>
            <a:endParaRPr lang="cs-CZ" sz="3200" b="1" i="1" dirty="0" smtClean="0"/>
          </a:p>
          <a:p>
            <a:pPr marL="0" indent="0">
              <a:buNone/>
            </a:pPr>
            <a:endParaRPr lang="cs-CZ" sz="3200" dirty="0"/>
          </a:p>
          <a:p>
            <a:pPr marL="514350" indent="-514350">
              <a:buFont typeface="+mj-lt"/>
              <a:buAutoNum type="arabicPeriod" startAt="2"/>
            </a:pPr>
            <a:r>
              <a:rPr lang="en-US" sz="3200" dirty="0" smtClean="0">
                <a:solidFill>
                  <a:srgbClr val="00B050"/>
                </a:solidFill>
              </a:rPr>
              <a:t>BIJZIN</a:t>
            </a:r>
            <a:r>
              <a:rPr lang="cs-CZ" sz="3200" b="1" dirty="0" smtClean="0"/>
              <a:t> </a:t>
            </a:r>
            <a:r>
              <a:rPr lang="en-US" sz="3200" b="1" dirty="0"/>
              <a:t>-  </a:t>
            </a:r>
            <a:r>
              <a:rPr lang="en-US" sz="3200" b="1" i="1" dirty="0"/>
              <a:t>DAT, OMDAT, ALS, TOEN</a:t>
            </a:r>
            <a:r>
              <a:rPr lang="en-US" sz="3200" b="1" dirty="0" smtClean="0"/>
              <a:t>…</a:t>
            </a:r>
            <a:r>
              <a:rPr lang="cs-CZ" sz="3200" b="1" dirty="0" smtClean="0"/>
              <a:t> </a:t>
            </a:r>
            <a:endParaRPr lang="cs-CZ" sz="32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r>
              <a:rPr lang="cs-CZ" sz="3200" dirty="0">
                <a:solidFill>
                  <a:srgbClr val="7030A0"/>
                </a:solidFill>
              </a:rPr>
              <a:t>3. </a:t>
            </a:r>
            <a:r>
              <a:rPr lang="cs-CZ" sz="3200" dirty="0" smtClean="0">
                <a:solidFill>
                  <a:srgbClr val="7030A0"/>
                </a:solidFill>
              </a:rPr>
              <a:t>SPOJOVACÍ PŘÍSLOVCE (</a:t>
            </a:r>
            <a:r>
              <a:rPr lang="cs-CZ" sz="3200" b="1" dirty="0" smtClean="0">
                <a:solidFill>
                  <a:srgbClr val="7030A0"/>
                </a:solidFill>
              </a:rPr>
              <a:t>VOEGWOORDELIJKE</a:t>
            </a:r>
            <a:r>
              <a:rPr lang="cs-CZ" sz="3200" dirty="0" smtClean="0">
                <a:solidFill>
                  <a:srgbClr val="7030A0"/>
                </a:solidFill>
              </a:rPr>
              <a:t> </a:t>
            </a:r>
            <a:r>
              <a:rPr lang="cs-CZ" sz="3200" b="1" dirty="0" smtClean="0">
                <a:solidFill>
                  <a:srgbClr val="7030A0"/>
                </a:solidFill>
              </a:rPr>
              <a:t>BIJWOORDEN): </a:t>
            </a:r>
            <a:endParaRPr lang="cs-CZ" sz="32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cs-CZ" sz="3200" b="1" i="1" dirty="0" err="1"/>
              <a:t>bovendien</a:t>
            </a:r>
            <a:r>
              <a:rPr lang="cs-CZ" sz="3200" b="1" i="1" dirty="0"/>
              <a:t>, </a:t>
            </a:r>
            <a:r>
              <a:rPr lang="cs-CZ" sz="3200" b="1" i="1" dirty="0" err="1" smtClean="0"/>
              <a:t>toch</a:t>
            </a:r>
            <a:r>
              <a:rPr lang="cs-CZ" sz="3200" b="1" i="1" dirty="0" smtClean="0"/>
              <a:t>, dus, </a:t>
            </a:r>
            <a:r>
              <a:rPr lang="cs-CZ" sz="3200" b="1" i="1" dirty="0" err="1" smtClean="0"/>
              <a:t>daarboven</a:t>
            </a:r>
            <a:r>
              <a:rPr lang="cs-CZ" sz="3200" b="1" i="1" dirty="0" smtClean="0"/>
              <a:t>, </a:t>
            </a:r>
            <a:r>
              <a:rPr lang="cs-CZ" sz="3200" b="1" i="1" dirty="0" err="1" smtClean="0"/>
              <a:t>daarom</a:t>
            </a:r>
            <a:r>
              <a:rPr lang="cs-CZ" sz="3200" b="1" i="1" dirty="0" smtClean="0"/>
              <a:t>, </a:t>
            </a:r>
            <a:r>
              <a:rPr lang="cs-CZ" sz="3200" b="1" i="1" dirty="0" err="1" smtClean="0"/>
              <a:t>daarentegen</a:t>
            </a:r>
            <a:r>
              <a:rPr lang="cs-CZ" sz="3200" b="1" i="1" dirty="0"/>
              <a:t>, </a:t>
            </a:r>
            <a:r>
              <a:rPr lang="cs-CZ" sz="3200" b="1" i="1" dirty="0" err="1" smtClean="0"/>
              <a:t>bijgevolg</a:t>
            </a:r>
            <a:r>
              <a:rPr lang="cs-CZ" sz="3200" b="1" i="1" dirty="0"/>
              <a:t>… </a:t>
            </a:r>
            <a:endParaRPr lang="cs-CZ" sz="3200" dirty="0"/>
          </a:p>
          <a:p>
            <a:pPr marL="0" indent="0">
              <a:buNone/>
            </a:pPr>
            <a:r>
              <a:rPr lang="cs-CZ" sz="3200" b="1" dirty="0">
                <a:solidFill>
                  <a:srgbClr val="7030A0"/>
                </a:solidFill>
              </a:rPr>
              <a:t> </a:t>
            </a:r>
            <a:r>
              <a:rPr lang="cs-CZ" sz="3200" dirty="0"/>
              <a:t>→  </a:t>
            </a:r>
            <a:r>
              <a:rPr lang="cs-CZ" sz="3200" b="1" dirty="0">
                <a:solidFill>
                  <a:srgbClr val="7030A0"/>
                </a:solidFill>
              </a:rPr>
              <a:t>op de </a:t>
            </a:r>
            <a:r>
              <a:rPr lang="cs-CZ" sz="3200" b="1" dirty="0" err="1">
                <a:solidFill>
                  <a:srgbClr val="7030A0"/>
                </a:solidFill>
              </a:rPr>
              <a:t>eerste</a:t>
            </a:r>
            <a:r>
              <a:rPr lang="cs-CZ" sz="3200" b="1" dirty="0">
                <a:solidFill>
                  <a:srgbClr val="7030A0"/>
                </a:solidFill>
              </a:rPr>
              <a:t> </a:t>
            </a:r>
            <a:r>
              <a:rPr lang="cs-CZ" sz="3200" b="1" dirty="0" err="1">
                <a:solidFill>
                  <a:srgbClr val="7030A0"/>
                </a:solidFill>
              </a:rPr>
              <a:t>zinsplaats</a:t>
            </a:r>
            <a:r>
              <a:rPr lang="cs-CZ" sz="3200" b="1" dirty="0">
                <a:solidFill>
                  <a:srgbClr val="7030A0"/>
                </a:solidFill>
              </a:rPr>
              <a:t> + </a:t>
            </a:r>
            <a:r>
              <a:rPr lang="cs-CZ" sz="3200" b="1" dirty="0" err="1" smtClean="0">
                <a:solidFill>
                  <a:srgbClr val="7030A0"/>
                </a:solidFill>
              </a:rPr>
              <a:t>inversie</a:t>
            </a:r>
            <a:endParaRPr lang="cs-CZ" sz="32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53127" y="129307"/>
            <a:ext cx="8896927" cy="849747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cs-CZ" b="1" dirty="0" smtClean="0">
                <a:latin typeface="+mn-lt"/>
              </a:rPr>
              <a:t>VOEGWOORDEN</a:t>
            </a:r>
            <a:r>
              <a:rPr lang="cs-CZ" dirty="0" smtClean="0">
                <a:latin typeface="+mn-lt"/>
              </a:rPr>
              <a:t> – </a:t>
            </a:r>
            <a:r>
              <a:rPr lang="cs-CZ" b="1" dirty="0" smtClean="0">
                <a:solidFill>
                  <a:srgbClr val="C00000"/>
                </a:solidFill>
                <a:latin typeface="+mn-lt"/>
              </a:rPr>
              <a:t>SOUŘADNÉ SPOJKY</a:t>
            </a:r>
            <a:endParaRPr lang="cs-CZ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0073" y="1200726"/>
            <a:ext cx="11988800" cy="5657274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rgbClr val="C00000"/>
                </a:solidFill>
              </a:rPr>
              <a:t>SOUŘADNÉ SPOJKY = </a:t>
            </a:r>
            <a:r>
              <a:rPr lang="cs-CZ" b="1" dirty="0" smtClean="0">
                <a:solidFill>
                  <a:srgbClr val="00B050"/>
                </a:solidFill>
              </a:rPr>
              <a:t>COÖRDINATIE</a:t>
            </a:r>
            <a:r>
              <a:rPr lang="cs-CZ" dirty="0" smtClean="0"/>
              <a:t>:  STEJNÝ SLOVOSLED JAKO V HLAVNÍ VĚTE</a:t>
            </a:r>
            <a:endParaRPr lang="cs-CZ" b="1" dirty="0" smtClean="0">
              <a:solidFill>
                <a:srgbClr val="00B050"/>
              </a:solidFill>
            </a:endParaRPr>
          </a:p>
          <a:p>
            <a:endParaRPr lang="cs-CZ" sz="10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cs-CZ" sz="4400" b="1" dirty="0" smtClean="0">
                <a:solidFill>
                  <a:srgbClr val="00B050"/>
                </a:solidFill>
              </a:rPr>
              <a:t>   </a:t>
            </a:r>
            <a:r>
              <a:rPr lang="cs-CZ" sz="48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EN</a:t>
            </a:r>
            <a:r>
              <a:rPr lang="cs-CZ" sz="4800" b="1" dirty="0" smtClean="0">
                <a:solidFill>
                  <a:srgbClr val="00B050"/>
                </a:solidFill>
              </a:rPr>
              <a:t>   -  </a:t>
            </a:r>
            <a:r>
              <a:rPr lang="cs-CZ" sz="4800" b="1" dirty="0" smtClean="0">
                <a:solidFill>
                  <a:srgbClr val="00B050"/>
                </a:solidFill>
                <a:latin typeface="Berlin Sans FB" panose="020E0602020502020306" pitchFamily="34" charset="0"/>
              </a:rPr>
              <a:t>MAAR</a:t>
            </a:r>
            <a:r>
              <a:rPr lang="cs-CZ" sz="4800" b="1" dirty="0" smtClean="0">
                <a:solidFill>
                  <a:srgbClr val="00B050"/>
                </a:solidFill>
              </a:rPr>
              <a:t>   -     </a:t>
            </a:r>
            <a:r>
              <a:rPr lang="cs-CZ" sz="4800" b="1" dirty="0" smtClean="0">
                <a:solidFill>
                  <a:srgbClr val="00B050"/>
                </a:solidFill>
                <a:latin typeface="Algerian" panose="04020705040A02060702" pitchFamily="82" charset="0"/>
              </a:rPr>
              <a:t>WANT</a:t>
            </a:r>
            <a:r>
              <a:rPr lang="cs-CZ" sz="4800" b="1" dirty="0" smtClean="0">
                <a:solidFill>
                  <a:srgbClr val="00B050"/>
                </a:solidFill>
              </a:rPr>
              <a:t>     -   </a:t>
            </a:r>
            <a:r>
              <a:rPr lang="cs-CZ" sz="4800" b="1" dirty="0" smtClean="0">
                <a:solidFill>
                  <a:srgbClr val="00B050"/>
                </a:solidFill>
                <a:latin typeface="Broadway" panose="04040905080B02020502" pitchFamily="82" charset="0"/>
              </a:rPr>
              <a:t>OF</a:t>
            </a:r>
            <a:r>
              <a:rPr lang="cs-CZ" sz="4800" b="1" dirty="0" smtClean="0">
                <a:solidFill>
                  <a:srgbClr val="00B050"/>
                </a:solidFill>
              </a:rPr>
              <a:t>  (= nebo)</a:t>
            </a:r>
            <a:endParaRPr lang="cs-CZ" sz="4800" b="1" dirty="0" smtClean="0">
              <a:solidFill>
                <a:srgbClr val="00B050"/>
              </a:solidFill>
            </a:endParaRPr>
          </a:p>
          <a:p>
            <a:endParaRPr lang="cs-CZ" sz="2400" i="1" dirty="0" smtClean="0"/>
          </a:p>
          <a:p>
            <a:r>
              <a:rPr lang="cs-CZ" sz="3000" i="1" dirty="0" err="1" smtClean="0"/>
              <a:t>Ik</a:t>
            </a:r>
            <a:r>
              <a:rPr lang="cs-CZ" sz="3000" i="1" dirty="0" smtClean="0"/>
              <a:t> </a:t>
            </a:r>
            <a:r>
              <a:rPr lang="cs-CZ" sz="3000" b="1" i="1" dirty="0" smtClean="0"/>
              <a:t>kan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niet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meer</a:t>
            </a:r>
            <a:r>
              <a:rPr lang="cs-CZ" sz="3000" i="1" dirty="0" smtClean="0"/>
              <a:t> </a:t>
            </a:r>
            <a:r>
              <a:rPr lang="cs-CZ" sz="3000" b="1" i="1" dirty="0" err="1" smtClean="0"/>
              <a:t>wachten</a:t>
            </a:r>
            <a:r>
              <a:rPr lang="cs-CZ" sz="3000" i="1" dirty="0" smtClean="0"/>
              <a:t> </a:t>
            </a:r>
            <a:r>
              <a:rPr lang="cs-CZ" sz="3000" i="1" u="sng" dirty="0" smtClean="0"/>
              <a:t>en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ik</a:t>
            </a:r>
            <a:r>
              <a:rPr lang="cs-CZ" sz="3000" i="1" dirty="0"/>
              <a:t> </a:t>
            </a:r>
            <a:r>
              <a:rPr lang="cs-CZ" sz="3000" b="1" i="1" dirty="0" err="1" smtClean="0"/>
              <a:t>zal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het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ook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niet</a:t>
            </a:r>
            <a:r>
              <a:rPr lang="cs-CZ" sz="3000" i="1" dirty="0" smtClean="0"/>
              <a:t> </a:t>
            </a:r>
            <a:r>
              <a:rPr lang="cs-CZ" sz="3000" b="1" i="1" dirty="0" err="1" smtClean="0"/>
              <a:t>doen</a:t>
            </a:r>
            <a:r>
              <a:rPr lang="cs-CZ" sz="3000" i="1" dirty="0" smtClean="0"/>
              <a:t>.</a:t>
            </a:r>
            <a:endParaRPr lang="cs-CZ" sz="3000" i="1" dirty="0" smtClean="0"/>
          </a:p>
          <a:p>
            <a:endParaRPr lang="cs-CZ" sz="1000" i="1" dirty="0" smtClean="0"/>
          </a:p>
          <a:p>
            <a:r>
              <a:rPr lang="cs-CZ" sz="3000" i="1" dirty="0" err="1" smtClean="0"/>
              <a:t>We</a:t>
            </a:r>
            <a:r>
              <a:rPr lang="cs-CZ" sz="3000" i="1" dirty="0" smtClean="0"/>
              <a:t> </a:t>
            </a:r>
            <a:r>
              <a:rPr lang="cs-CZ" sz="3000" b="1" i="1" dirty="0" err="1"/>
              <a:t>willen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naar</a:t>
            </a:r>
            <a:r>
              <a:rPr lang="cs-CZ" sz="3000" i="1" dirty="0" smtClean="0"/>
              <a:t> de </a:t>
            </a:r>
            <a:r>
              <a:rPr lang="cs-CZ" sz="3000" i="1" dirty="0" err="1" smtClean="0"/>
              <a:t>bergen</a:t>
            </a:r>
            <a:r>
              <a:rPr lang="cs-CZ" sz="3000" i="1" dirty="0" smtClean="0"/>
              <a:t> </a:t>
            </a:r>
            <a:r>
              <a:rPr lang="cs-CZ" sz="3000" b="1" i="1" dirty="0" err="1"/>
              <a:t>gaan</a:t>
            </a:r>
            <a:r>
              <a:rPr lang="cs-CZ" sz="3000" i="1" dirty="0" smtClean="0"/>
              <a:t> </a:t>
            </a:r>
            <a:r>
              <a:rPr lang="cs-CZ" sz="3000" i="1" u="sng" dirty="0" err="1" smtClean="0"/>
              <a:t>of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we</a:t>
            </a:r>
            <a:r>
              <a:rPr lang="cs-CZ" sz="3000" i="1" dirty="0" smtClean="0"/>
              <a:t> </a:t>
            </a:r>
            <a:r>
              <a:rPr lang="cs-CZ" sz="3000" b="1" i="1" dirty="0" err="1"/>
              <a:t>kunnen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ook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gewoon</a:t>
            </a:r>
            <a:r>
              <a:rPr lang="cs-CZ" sz="3000" i="1" dirty="0" smtClean="0"/>
              <a:t> </a:t>
            </a:r>
            <a:r>
              <a:rPr lang="cs-CZ" sz="3000" b="1" i="1" dirty="0" err="1"/>
              <a:t>thuisblijven</a:t>
            </a:r>
            <a:r>
              <a:rPr lang="cs-CZ" sz="3000" i="1" dirty="0" smtClean="0"/>
              <a:t>.</a:t>
            </a:r>
            <a:endParaRPr lang="cs-CZ" sz="3000" i="1" dirty="0" smtClean="0"/>
          </a:p>
          <a:p>
            <a:endParaRPr lang="cs-CZ" sz="1000" i="1" dirty="0" smtClean="0"/>
          </a:p>
          <a:p>
            <a:r>
              <a:rPr lang="cs-CZ" sz="3000" i="1" dirty="0" smtClean="0"/>
              <a:t>De </a:t>
            </a:r>
            <a:r>
              <a:rPr lang="cs-CZ" sz="3000" i="1" dirty="0" err="1" smtClean="0"/>
              <a:t>studenten</a:t>
            </a:r>
            <a:r>
              <a:rPr lang="cs-CZ" sz="3000" i="1" dirty="0" smtClean="0"/>
              <a:t> </a:t>
            </a:r>
            <a:r>
              <a:rPr lang="cs-CZ" sz="3000" b="1" i="1" dirty="0" err="1"/>
              <a:t>snappen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er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niets</a:t>
            </a:r>
            <a:r>
              <a:rPr lang="cs-CZ" sz="3000" i="1" dirty="0" smtClean="0"/>
              <a:t> van </a:t>
            </a:r>
            <a:r>
              <a:rPr lang="cs-CZ" sz="3000" i="1" u="sng" dirty="0" err="1" smtClean="0"/>
              <a:t>want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het</a:t>
            </a:r>
            <a:r>
              <a:rPr lang="cs-CZ" sz="3000" i="1" dirty="0" smtClean="0"/>
              <a:t> </a:t>
            </a:r>
            <a:r>
              <a:rPr lang="cs-CZ" sz="3000" b="1" i="1" dirty="0" err="1"/>
              <a:t>blijft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onduidelijk</a:t>
            </a:r>
            <a:r>
              <a:rPr lang="cs-CZ" sz="3000" i="1" dirty="0" smtClean="0"/>
              <a:t>. </a:t>
            </a:r>
            <a:endParaRPr lang="cs-CZ" sz="3000" i="1" dirty="0" smtClean="0"/>
          </a:p>
          <a:p>
            <a:endParaRPr lang="cs-CZ" sz="1000" i="1" dirty="0" smtClean="0"/>
          </a:p>
          <a:p>
            <a:r>
              <a:rPr lang="cs-CZ" sz="3000" i="1" dirty="0" smtClean="0"/>
              <a:t> De docente </a:t>
            </a:r>
            <a:r>
              <a:rPr lang="cs-CZ" sz="3000" b="1" i="1" dirty="0" err="1"/>
              <a:t>heeft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alles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goed</a:t>
            </a:r>
            <a:r>
              <a:rPr lang="cs-CZ" sz="3000" i="1" dirty="0" smtClean="0"/>
              <a:t> </a:t>
            </a:r>
            <a:r>
              <a:rPr lang="cs-CZ" sz="3000" b="1" i="1" dirty="0" err="1" smtClean="0"/>
              <a:t>uitgelegd</a:t>
            </a:r>
            <a:r>
              <a:rPr lang="cs-CZ" sz="3000" i="1" dirty="0" smtClean="0"/>
              <a:t> </a:t>
            </a:r>
            <a:r>
              <a:rPr lang="cs-CZ" sz="3000" i="1" u="sng" dirty="0" smtClean="0"/>
              <a:t>maar</a:t>
            </a:r>
            <a:r>
              <a:rPr lang="cs-CZ" sz="3000" i="1" dirty="0" smtClean="0"/>
              <a:t> de </a:t>
            </a:r>
            <a:r>
              <a:rPr lang="cs-CZ" sz="3000" i="1" dirty="0" err="1" smtClean="0"/>
              <a:t>studenten</a:t>
            </a:r>
            <a:r>
              <a:rPr lang="cs-CZ" sz="3000" i="1" dirty="0" smtClean="0"/>
              <a:t> </a:t>
            </a:r>
            <a:r>
              <a:rPr lang="cs-CZ" sz="3000" b="1" i="1" dirty="0" err="1"/>
              <a:t>hebben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het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nog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niet</a:t>
            </a:r>
            <a:r>
              <a:rPr lang="cs-CZ" sz="3000" i="1" dirty="0" smtClean="0"/>
              <a:t> </a:t>
            </a:r>
            <a:r>
              <a:rPr lang="cs-CZ" sz="3000" i="1" dirty="0" err="1" smtClean="0"/>
              <a:t>onder</a:t>
            </a:r>
            <a:r>
              <a:rPr lang="cs-CZ" sz="3000" i="1" dirty="0" smtClean="0"/>
              <a:t> de </a:t>
            </a:r>
            <a:r>
              <a:rPr lang="cs-CZ" sz="3000" i="1" dirty="0" err="1" smtClean="0"/>
              <a:t>knie</a:t>
            </a:r>
            <a:r>
              <a:rPr lang="cs-CZ" sz="3000" i="1" dirty="0" smtClean="0"/>
              <a:t> </a:t>
            </a:r>
            <a:r>
              <a:rPr lang="cs-CZ" sz="3000" b="1" i="1" dirty="0" err="1"/>
              <a:t>gekregen</a:t>
            </a:r>
            <a:r>
              <a:rPr lang="cs-CZ" sz="3000" i="1" dirty="0" smtClean="0"/>
              <a:t>. </a:t>
            </a:r>
            <a:endParaRPr lang="cs-CZ" sz="3000" i="1" dirty="0" smtClean="0"/>
          </a:p>
          <a:p>
            <a:pPr marL="0" indent="0">
              <a:buNone/>
            </a:pPr>
            <a:endParaRPr lang="cs-CZ" sz="48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cs-CZ" sz="4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53127" y="129307"/>
            <a:ext cx="8896927" cy="849747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cs-CZ" b="1" dirty="0" smtClean="0">
                <a:latin typeface="+mn-lt"/>
              </a:rPr>
              <a:t>VOEGWOORDEN</a:t>
            </a:r>
            <a:r>
              <a:rPr lang="cs-CZ" dirty="0" smtClean="0">
                <a:latin typeface="+mn-lt"/>
              </a:rPr>
              <a:t> – </a:t>
            </a:r>
            <a:r>
              <a:rPr lang="cs-CZ" b="1" dirty="0" smtClean="0">
                <a:solidFill>
                  <a:srgbClr val="C00000"/>
                </a:solidFill>
                <a:latin typeface="+mn-lt"/>
              </a:rPr>
              <a:t>PODŘADNÉ SPOJKY</a:t>
            </a:r>
            <a:endParaRPr lang="cs-CZ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0073" y="1099127"/>
            <a:ext cx="11988800" cy="5758873"/>
          </a:xfrm>
        </p:spPr>
        <p:txBody>
          <a:bodyPr>
            <a:normAutofit fontScale="92500"/>
          </a:bodyPr>
          <a:lstStyle/>
          <a:p>
            <a:r>
              <a:rPr lang="cs-CZ" sz="3600" b="1" dirty="0" smtClean="0">
                <a:solidFill>
                  <a:srgbClr val="C00000"/>
                </a:solidFill>
              </a:rPr>
              <a:t>PODŘADNÉ SPOJKY = </a:t>
            </a:r>
            <a:r>
              <a:rPr lang="cs-CZ" sz="3600" b="1" dirty="0" smtClean="0">
                <a:solidFill>
                  <a:srgbClr val="00B050"/>
                </a:solidFill>
              </a:rPr>
              <a:t>SUBORDINATIE</a:t>
            </a:r>
            <a:r>
              <a:rPr lang="cs-CZ" sz="3600" dirty="0"/>
              <a:t> </a:t>
            </a:r>
            <a:endParaRPr lang="cs-CZ" sz="3600" dirty="0" smtClean="0"/>
          </a:p>
          <a:p>
            <a:pPr>
              <a:buFont typeface="Wingdings" panose="05000000000000000000" pitchFamily="2" charset="2"/>
              <a:buChar char="à"/>
            </a:pPr>
            <a:r>
              <a:rPr lang="cs-CZ" sz="3600" dirty="0" smtClean="0">
                <a:solidFill>
                  <a:srgbClr val="00B050"/>
                </a:solidFill>
                <a:latin typeface="Berlin Sans FB" panose="020E0602020502020306" pitchFamily="34" charset="0"/>
                <a:sym typeface="Wingdings" panose="05000000000000000000" pitchFamily="2" charset="2"/>
              </a:rPr>
              <a:t>   … </a:t>
            </a:r>
            <a:r>
              <a:rPr lang="cs-CZ" sz="3600" dirty="0" err="1">
                <a:solidFill>
                  <a:srgbClr val="00B050"/>
                </a:solidFill>
                <a:latin typeface="Berlin Sans FB" panose="020E0602020502020306" pitchFamily="34" charset="0"/>
                <a:sym typeface="Wingdings" panose="05000000000000000000" pitchFamily="2" charset="2"/>
              </a:rPr>
              <a:t>waiting</a:t>
            </a:r>
            <a:r>
              <a:rPr lang="cs-CZ" sz="3600" dirty="0">
                <a:solidFill>
                  <a:srgbClr val="00B050"/>
                </a:solidFill>
                <a:latin typeface="Berlin Sans FB" panose="020E0602020502020306" pitchFamily="34" charset="0"/>
                <a:sym typeface="Wingdings" panose="05000000000000000000" pitchFamily="2" charset="2"/>
              </a:rPr>
              <a:t> </a:t>
            </a:r>
            <a:r>
              <a:rPr lang="cs-CZ" sz="3600" dirty="0" err="1">
                <a:solidFill>
                  <a:srgbClr val="00B050"/>
                </a:solidFill>
                <a:latin typeface="Berlin Sans FB" panose="020E0602020502020306" pitchFamily="34" charset="0"/>
                <a:sym typeface="Wingdings" panose="05000000000000000000" pitchFamily="2" charset="2"/>
              </a:rPr>
              <a:t>for</a:t>
            </a:r>
            <a:r>
              <a:rPr lang="cs-CZ" sz="3600" dirty="0">
                <a:solidFill>
                  <a:srgbClr val="00B050"/>
                </a:solidFill>
                <a:latin typeface="Berlin Sans FB" panose="020E0602020502020306" pitchFamily="34" charset="0"/>
                <a:sym typeface="Wingdings" panose="05000000000000000000" pitchFamily="2" charset="2"/>
              </a:rPr>
              <a:t> </a:t>
            </a:r>
            <a:r>
              <a:rPr lang="cs-CZ" sz="3600" dirty="0" err="1">
                <a:solidFill>
                  <a:srgbClr val="00B050"/>
                </a:solidFill>
                <a:latin typeface="Berlin Sans FB" panose="020E0602020502020306" pitchFamily="34" charset="0"/>
                <a:sym typeface="Wingdings" panose="05000000000000000000" pitchFamily="2" charset="2"/>
              </a:rPr>
              <a:t>the</a:t>
            </a:r>
            <a:r>
              <a:rPr lang="cs-CZ" sz="3600" dirty="0">
                <a:solidFill>
                  <a:srgbClr val="00B050"/>
                </a:solidFill>
                <a:latin typeface="Berlin Sans FB" panose="020E0602020502020306" pitchFamily="34" charset="0"/>
                <a:sym typeface="Wingdings" panose="05000000000000000000" pitchFamily="2" charset="2"/>
              </a:rPr>
              <a:t> verb </a:t>
            </a:r>
            <a:endParaRPr lang="cs-CZ" sz="3600" dirty="0">
              <a:solidFill>
                <a:srgbClr val="00B050"/>
              </a:solidFill>
              <a:latin typeface="Berlin Sans FB" panose="020E0602020502020306" pitchFamily="34" charset="0"/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cs-CZ" sz="3600" b="1" dirty="0" smtClean="0">
                <a:sym typeface="Wingdings" panose="05000000000000000000" pitchFamily="2" charset="2"/>
              </a:rPr>
              <a:t> všechna slovesa na konci věty </a:t>
            </a:r>
            <a:r>
              <a:rPr lang="cs-CZ" sz="3600" dirty="0" smtClean="0">
                <a:sym typeface="Wingdings" panose="05000000000000000000" pitchFamily="2" charset="2"/>
              </a:rPr>
              <a:t>(či téměř na konci)</a:t>
            </a:r>
            <a:endParaRPr lang="cs-CZ" sz="36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cs-CZ" sz="1000" dirty="0" smtClean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endParaRPr lang="cs-CZ" sz="1000" dirty="0" smtClean="0">
              <a:solidFill>
                <a:srgbClr val="00B050"/>
              </a:solidFill>
              <a:latin typeface="Berlin Sans FB" panose="020E0602020502020306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400" i="1" dirty="0" smtClean="0">
                <a:solidFill>
                  <a:srgbClr val="C00000"/>
                </a:solidFill>
              </a:rPr>
              <a:t>Ze </a:t>
            </a:r>
            <a:r>
              <a:rPr lang="cs-CZ" sz="2400" i="1" dirty="0" err="1" smtClean="0">
                <a:solidFill>
                  <a:srgbClr val="C00000"/>
                </a:solidFill>
              </a:rPr>
              <a:t>zeggen</a:t>
            </a:r>
            <a:r>
              <a:rPr lang="cs-CZ" sz="2400" i="1" dirty="0" smtClean="0">
                <a:solidFill>
                  <a:srgbClr val="C00000"/>
                </a:solidFill>
              </a:rPr>
              <a:t> </a:t>
            </a:r>
            <a:r>
              <a:rPr lang="cs-CZ" sz="2400" b="1" i="1" u="sng" dirty="0" smtClean="0">
                <a:solidFill>
                  <a:srgbClr val="7030A0"/>
                </a:solidFill>
              </a:rPr>
              <a:t>dat</a:t>
            </a:r>
            <a:r>
              <a:rPr lang="cs-CZ" sz="2400" i="1" dirty="0" smtClean="0">
                <a:solidFill>
                  <a:srgbClr val="C00000"/>
                </a:solidFill>
              </a:rPr>
              <a:t> </a:t>
            </a:r>
            <a:r>
              <a:rPr lang="cs-CZ" sz="2400" i="1" dirty="0" err="1" smtClean="0">
                <a:solidFill>
                  <a:srgbClr val="C00000"/>
                </a:solidFill>
              </a:rPr>
              <a:t>we</a:t>
            </a:r>
            <a:r>
              <a:rPr lang="cs-CZ" sz="2400" i="1" dirty="0" smtClean="0">
                <a:solidFill>
                  <a:srgbClr val="C00000"/>
                </a:solidFill>
              </a:rPr>
              <a:t> nu </a:t>
            </a:r>
            <a:r>
              <a:rPr lang="cs-CZ" sz="2400" i="1" dirty="0">
                <a:solidFill>
                  <a:srgbClr val="C00000"/>
                </a:solidFill>
              </a:rPr>
              <a:t>met de les na de </a:t>
            </a:r>
            <a:r>
              <a:rPr lang="cs-CZ" sz="2400" i="1" dirty="0" err="1">
                <a:solidFill>
                  <a:srgbClr val="C00000"/>
                </a:solidFill>
              </a:rPr>
              <a:t>lange</a:t>
            </a:r>
            <a:r>
              <a:rPr lang="cs-CZ" sz="2400" i="1" dirty="0">
                <a:solidFill>
                  <a:srgbClr val="C00000"/>
                </a:solidFill>
              </a:rPr>
              <a:t> pauze </a:t>
            </a:r>
            <a:r>
              <a:rPr lang="cs-CZ" sz="2400" i="1" dirty="0" smtClean="0">
                <a:solidFill>
                  <a:srgbClr val="C00000"/>
                </a:solidFill>
              </a:rPr>
              <a:t>direct </a:t>
            </a:r>
            <a:r>
              <a:rPr lang="cs-CZ" sz="2400" b="1" i="1" u="sng" dirty="0" err="1">
                <a:solidFill>
                  <a:srgbClr val="7030A0"/>
                </a:solidFill>
              </a:rPr>
              <a:t>moeten</a:t>
            </a:r>
            <a:r>
              <a:rPr lang="cs-CZ" sz="2400" b="1" i="1" dirty="0" smtClean="0">
                <a:solidFill>
                  <a:srgbClr val="7030A0"/>
                </a:solidFill>
              </a:rPr>
              <a:t> </a:t>
            </a:r>
            <a:r>
              <a:rPr lang="cs-CZ" sz="2400" b="1" i="1" u="sng" dirty="0" err="1">
                <a:solidFill>
                  <a:srgbClr val="7030A0"/>
                </a:solidFill>
              </a:rPr>
              <a:t>beginnen</a:t>
            </a:r>
            <a:r>
              <a:rPr lang="cs-CZ" sz="2400" b="1" i="1" dirty="0" smtClean="0">
                <a:solidFill>
                  <a:srgbClr val="7030A0"/>
                </a:solidFill>
              </a:rPr>
              <a:t>.</a:t>
            </a:r>
            <a:endParaRPr lang="cs-CZ" sz="2400" b="1" i="1" dirty="0" smtClean="0">
              <a:solidFill>
                <a:srgbClr val="7030A0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400" i="1" dirty="0" smtClean="0">
              <a:solidFill>
                <a:srgbClr val="C00000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400" i="1" dirty="0" smtClean="0">
                <a:solidFill>
                  <a:srgbClr val="C00000"/>
                </a:solidFill>
              </a:rPr>
              <a:t>Kan </a:t>
            </a:r>
            <a:r>
              <a:rPr lang="cs-CZ" sz="2400" i="1" dirty="0">
                <a:solidFill>
                  <a:srgbClr val="C00000"/>
                </a:solidFill>
              </a:rPr>
              <a:t>je </a:t>
            </a:r>
            <a:r>
              <a:rPr lang="cs-CZ" sz="2400" i="1" dirty="0" err="1">
                <a:solidFill>
                  <a:srgbClr val="C00000"/>
                </a:solidFill>
              </a:rPr>
              <a:t>me</a:t>
            </a:r>
            <a:r>
              <a:rPr lang="cs-CZ" sz="2400" i="1" dirty="0">
                <a:solidFill>
                  <a:srgbClr val="C00000"/>
                </a:solidFill>
              </a:rPr>
              <a:t> </a:t>
            </a:r>
            <a:r>
              <a:rPr lang="cs-CZ" sz="2400" i="1" dirty="0" err="1">
                <a:solidFill>
                  <a:srgbClr val="C00000"/>
                </a:solidFill>
              </a:rPr>
              <a:t>laten</a:t>
            </a:r>
            <a:r>
              <a:rPr lang="cs-CZ" sz="2400" i="1" dirty="0">
                <a:solidFill>
                  <a:srgbClr val="C00000"/>
                </a:solidFill>
              </a:rPr>
              <a:t> </a:t>
            </a:r>
            <a:r>
              <a:rPr lang="cs-CZ" sz="2400" i="1" dirty="0" err="1">
                <a:solidFill>
                  <a:srgbClr val="C00000"/>
                </a:solidFill>
              </a:rPr>
              <a:t>weten</a:t>
            </a:r>
            <a:r>
              <a:rPr lang="cs-CZ" sz="2400" i="1" dirty="0">
                <a:solidFill>
                  <a:srgbClr val="C00000"/>
                </a:solidFill>
              </a:rPr>
              <a:t> </a:t>
            </a:r>
            <a:r>
              <a:rPr lang="cs-CZ" sz="2400" b="1" i="1" u="sng" dirty="0" err="1">
                <a:solidFill>
                  <a:srgbClr val="7030A0"/>
                </a:solidFill>
              </a:rPr>
              <a:t>als</a:t>
            </a:r>
            <a:r>
              <a:rPr lang="cs-CZ" sz="2400" i="1" dirty="0">
                <a:solidFill>
                  <a:srgbClr val="C00000"/>
                </a:solidFill>
              </a:rPr>
              <a:t> je </a:t>
            </a:r>
            <a:r>
              <a:rPr lang="cs-CZ" sz="2400" i="1" dirty="0" err="1">
                <a:solidFill>
                  <a:srgbClr val="C00000"/>
                </a:solidFill>
              </a:rPr>
              <a:t>vanavond</a:t>
            </a:r>
            <a:r>
              <a:rPr lang="cs-CZ" sz="2400" i="1" dirty="0">
                <a:solidFill>
                  <a:srgbClr val="C00000"/>
                </a:solidFill>
              </a:rPr>
              <a:t> </a:t>
            </a:r>
            <a:r>
              <a:rPr lang="cs-CZ" sz="2400" i="1" dirty="0" err="1">
                <a:solidFill>
                  <a:srgbClr val="C00000"/>
                </a:solidFill>
              </a:rPr>
              <a:t>naar</a:t>
            </a:r>
            <a:r>
              <a:rPr lang="cs-CZ" sz="2400" i="1" dirty="0">
                <a:solidFill>
                  <a:srgbClr val="C00000"/>
                </a:solidFill>
              </a:rPr>
              <a:t> </a:t>
            </a:r>
            <a:r>
              <a:rPr lang="cs-CZ" sz="2400" i="1" dirty="0" err="1">
                <a:solidFill>
                  <a:srgbClr val="C00000"/>
                </a:solidFill>
              </a:rPr>
              <a:t>het</a:t>
            </a:r>
            <a:r>
              <a:rPr lang="cs-CZ" sz="2400" i="1" dirty="0">
                <a:solidFill>
                  <a:srgbClr val="C00000"/>
                </a:solidFill>
              </a:rPr>
              <a:t> hotel </a:t>
            </a:r>
            <a:r>
              <a:rPr lang="cs-CZ" sz="2400" b="1" i="1" u="sng" dirty="0" err="1">
                <a:solidFill>
                  <a:srgbClr val="7030A0"/>
                </a:solidFill>
              </a:rPr>
              <a:t>aankomt</a:t>
            </a:r>
            <a:r>
              <a:rPr lang="cs-CZ" sz="2400" i="1" dirty="0" smtClean="0">
                <a:solidFill>
                  <a:srgbClr val="C00000"/>
                </a:solidFill>
              </a:rPr>
              <a:t>?</a:t>
            </a:r>
            <a:endParaRPr lang="cs-CZ" sz="2400" i="1" dirty="0" smtClean="0">
              <a:solidFill>
                <a:srgbClr val="C00000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400" i="1" dirty="0">
              <a:solidFill>
                <a:srgbClr val="C00000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400" i="1" dirty="0" err="1" smtClean="0">
                <a:solidFill>
                  <a:srgbClr val="C00000"/>
                </a:solidFill>
              </a:rPr>
              <a:t>We</a:t>
            </a:r>
            <a:r>
              <a:rPr lang="cs-CZ" sz="2400" i="1" dirty="0" smtClean="0">
                <a:solidFill>
                  <a:srgbClr val="C00000"/>
                </a:solidFill>
              </a:rPr>
              <a:t> </a:t>
            </a:r>
            <a:r>
              <a:rPr lang="cs-CZ" sz="2400" i="1" dirty="0" err="1" smtClean="0">
                <a:solidFill>
                  <a:srgbClr val="C00000"/>
                </a:solidFill>
              </a:rPr>
              <a:t>wisten</a:t>
            </a:r>
            <a:r>
              <a:rPr lang="cs-CZ" sz="2400" i="1" dirty="0" smtClean="0">
                <a:solidFill>
                  <a:srgbClr val="C00000"/>
                </a:solidFill>
              </a:rPr>
              <a:t> </a:t>
            </a:r>
            <a:r>
              <a:rPr lang="cs-CZ" sz="2400" i="1" dirty="0" err="1" smtClean="0">
                <a:solidFill>
                  <a:srgbClr val="C00000"/>
                </a:solidFill>
              </a:rPr>
              <a:t>helemaal</a:t>
            </a:r>
            <a:r>
              <a:rPr lang="cs-CZ" sz="2400" i="1" dirty="0" smtClean="0">
                <a:solidFill>
                  <a:srgbClr val="C00000"/>
                </a:solidFill>
              </a:rPr>
              <a:t> </a:t>
            </a:r>
            <a:r>
              <a:rPr lang="cs-CZ" sz="2400" i="1" dirty="0" err="1" smtClean="0">
                <a:solidFill>
                  <a:srgbClr val="C00000"/>
                </a:solidFill>
              </a:rPr>
              <a:t>niet</a:t>
            </a:r>
            <a:r>
              <a:rPr lang="cs-CZ" sz="2400" i="1" dirty="0" smtClean="0">
                <a:solidFill>
                  <a:srgbClr val="C00000"/>
                </a:solidFill>
              </a:rPr>
              <a:t> </a:t>
            </a:r>
            <a:r>
              <a:rPr lang="cs-CZ" sz="2400" b="1" i="1" u="sng" dirty="0" err="1">
                <a:solidFill>
                  <a:srgbClr val="7030A0"/>
                </a:solidFill>
              </a:rPr>
              <a:t>of</a:t>
            </a:r>
            <a:r>
              <a:rPr lang="cs-CZ" sz="2400" i="1" dirty="0" smtClean="0">
                <a:solidFill>
                  <a:srgbClr val="C00000"/>
                </a:solidFill>
              </a:rPr>
              <a:t> ze na de lunch met al de </a:t>
            </a:r>
            <a:r>
              <a:rPr lang="cs-CZ" sz="2400" i="1" dirty="0" err="1" smtClean="0">
                <a:solidFill>
                  <a:srgbClr val="C00000"/>
                </a:solidFill>
              </a:rPr>
              <a:t>klanten</a:t>
            </a:r>
            <a:r>
              <a:rPr lang="cs-CZ" sz="2400" i="1" dirty="0" smtClean="0">
                <a:solidFill>
                  <a:srgbClr val="C00000"/>
                </a:solidFill>
              </a:rPr>
              <a:t> </a:t>
            </a:r>
            <a:r>
              <a:rPr lang="cs-CZ" sz="2400" b="1" i="1" u="sng" dirty="0" err="1">
                <a:solidFill>
                  <a:srgbClr val="7030A0"/>
                </a:solidFill>
              </a:rPr>
              <a:t>terug</a:t>
            </a:r>
            <a:r>
              <a:rPr lang="cs-CZ" sz="2400" b="1" i="1" u="sng" dirty="0">
                <a:solidFill>
                  <a:srgbClr val="7030A0"/>
                </a:solidFill>
              </a:rPr>
              <a:t> </a:t>
            </a:r>
            <a:r>
              <a:rPr lang="cs-CZ" sz="2400" b="1" i="1" u="sng" dirty="0" err="1">
                <a:solidFill>
                  <a:srgbClr val="7030A0"/>
                </a:solidFill>
              </a:rPr>
              <a:t>zullen</a:t>
            </a:r>
            <a:r>
              <a:rPr lang="cs-CZ" sz="2400" b="1" i="1" u="sng" dirty="0">
                <a:solidFill>
                  <a:srgbClr val="7030A0"/>
                </a:solidFill>
              </a:rPr>
              <a:t> </a:t>
            </a:r>
            <a:r>
              <a:rPr lang="cs-CZ" sz="2400" b="1" i="1" u="sng" dirty="0" err="1">
                <a:solidFill>
                  <a:srgbClr val="7030A0"/>
                </a:solidFill>
              </a:rPr>
              <a:t>komen</a:t>
            </a:r>
            <a:r>
              <a:rPr lang="cs-CZ" sz="2400" b="1" i="1" u="sng" dirty="0">
                <a:solidFill>
                  <a:srgbClr val="7030A0"/>
                </a:solidFill>
              </a:rPr>
              <a:t>. </a:t>
            </a:r>
            <a:endParaRPr lang="cs-CZ" sz="2400" b="1" i="1" u="sng" dirty="0">
              <a:solidFill>
                <a:srgbClr val="7030A0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2400" i="1" dirty="0">
              <a:solidFill>
                <a:srgbClr val="C00000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400" i="1" dirty="0" smtClean="0">
                <a:solidFill>
                  <a:srgbClr val="C00000"/>
                </a:solidFill>
              </a:rPr>
              <a:t>De </a:t>
            </a:r>
            <a:r>
              <a:rPr lang="cs-CZ" sz="2400" i="1" dirty="0" err="1">
                <a:solidFill>
                  <a:srgbClr val="C00000"/>
                </a:solidFill>
              </a:rPr>
              <a:t>studenten</a:t>
            </a:r>
            <a:r>
              <a:rPr lang="cs-CZ" sz="2400" i="1" dirty="0">
                <a:solidFill>
                  <a:srgbClr val="C00000"/>
                </a:solidFill>
              </a:rPr>
              <a:t> </a:t>
            </a:r>
            <a:r>
              <a:rPr lang="cs-CZ" sz="2400" i="1" dirty="0" err="1">
                <a:solidFill>
                  <a:srgbClr val="C00000"/>
                </a:solidFill>
              </a:rPr>
              <a:t>hebben</a:t>
            </a:r>
            <a:r>
              <a:rPr lang="cs-CZ" sz="2400" i="1" dirty="0">
                <a:solidFill>
                  <a:srgbClr val="C00000"/>
                </a:solidFill>
              </a:rPr>
              <a:t> </a:t>
            </a:r>
            <a:r>
              <a:rPr lang="cs-CZ" sz="2400" i="1" dirty="0" err="1">
                <a:solidFill>
                  <a:srgbClr val="C00000"/>
                </a:solidFill>
              </a:rPr>
              <a:t>het</a:t>
            </a:r>
            <a:r>
              <a:rPr lang="cs-CZ" sz="2400" i="1" dirty="0">
                <a:solidFill>
                  <a:srgbClr val="C00000"/>
                </a:solidFill>
              </a:rPr>
              <a:t> </a:t>
            </a:r>
            <a:r>
              <a:rPr lang="cs-CZ" sz="2400" i="1" dirty="0" err="1">
                <a:solidFill>
                  <a:srgbClr val="C00000"/>
                </a:solidFill>
              </a:rPr>
              <a:t>wel</a:t>
            </a:r>
            <a:r>
              <a:rPr lang="cs-CZ" sz="2400" i="1" dirty="0">
                <a:solidFill>
                  <a:srgbClr val="C00000"/>
                </a:solidFill>
              </a:rPr>
              <a:t> </a:t>
            </a:r>
            <a:r>
              <a:rPr lang="cs-CZ" sz="2400" i="1" dirty="0" err="1">
                <a:solidFill>
                  <a:srgbClr val="C00000"/>
                </a:solidFill>
              </a:rPr>
              <a:t>onder</a:t>
            </a:r>
            <a:r>
              <a:rPr lang="cs-CZ" sz="2400" i="1" dirty="0">
                <a:solidFill>
                  <a:srgbClr val="C00000"/>
                </a:solidFill>
              </a:rPr>
              <a:t> de </a:t>
            </a:r>
            <a:r>
              <a:rPr lang="cs-CZ" sz="2400" i="1" dirty="0" err="1">
                <a:solidFill>
                  <a:srgbClr val="C00000"/>
                </a:solidFill>
              </a:rPr>
              <a:t>knie</a:t>
            </a:r>
            <a:r>
              <a:rPr lang="cs-CZ" sz="2400" i="1" dirty="0">
                <a:solidFill>
                  <a:srgbClr val="C00000"/>
                </a:solidFill>
              </a:rPr>
              <a:t> </a:t>
            </a:r>
            <a:r>
              <a:rPr lang="cs-CZ" sz="2400" b="1" i="1" u="sng" dirty="0" err="1">
                <a:solidFill>
                  <a:srgbClr val="7030A0"/>
                </a:solidFill>
              </a:rPr>
              <a:t>omdat</a:t>
            </a:r>
            <a:r>
              <a:rPr lang="cs-CZ" sz="2400" i="1" dirty="0">
                <a:solidFill>
                  <a:srgbClr val="C00000"/>
                </a:solidFill>
              </a:rPr>
              <a:t> de docente </a:t>
            </a:r>
            <a:r>
              <a:rPr lang="cs-CZ" sz="2400" i="1" dirty="0" err="1">
                <a:solidFill>
                  <a:srgbClr val="C00000"/>
                </a:solidFill>
              </a:rPr>
              <a:t>alles</a:t>
            </a:r>
            <a:r>
              <a:rPr lang="cs-CZ" sz="2400" i="1" dirty="0">
                <a:solidFill>
                  <a:srgbClr val="C00000"/>
                </a:solidFill>
              </a:rPr>
              <a:t> </a:t>
            </a:r>
            <a:r>
              <a:rPr lang="cs-CZ" sz="2400" i="1" dirty="0" err="1">
                <a:solidFill>
                  <a:srgbClr val="C00000"/>
                </a:solidFill>
              </a:rPr>
              <a:t>heel</a:t>
            </a:r>
            <a:r>
              <a:rPr lang="cs-CZ" sz="2400" i="1" dirty="0">
                <a:solidFill>
                  <a:srgbClr val="C00000"/>
                </a:solidFill>
              </a:rPr>
              <a:t>  </a:t>
            </a:r>
            <a:r>
              <a:rPr lang="cs-CZ" sz="2400" i="1" dirty="0" err="1">
                <a:solidFill>
                  <a:srgbClr val="C00000"/>
                </a:solidFill>
              </a:rPr>
              <a:t>goed</a:t>
            </a:r>
            <a:r>
              <a:rPr lang="cs-CZ" sz="2400" i="1" dirty="0">
                <a:solidFill>
                  <a:srgbClr val="C00000"/>
                </a:solidFill>
              </a:rPr>
              <a:t> </a:t>
            </a:r>
            <a:r>
              <a:rPr lang="cs-CZ" sz="2400" b="1" i="1" u="sng" dirty="0" err="1">
                <a:solidFill>
                  <a:srgbClr val="7030A0"/>
                </a:solidFill>
              </a:rPr>
              <a:t>heeft</a:t>
            </a:r>
            <a:r>
              <a:rPr lang="cs-CZ" sz="2400" b="1" i="1" u="sng" dirty="0">
                <a:solidFill>
                  <a:srgbClr val="7030A0"/>
                </a:solidFill>
              </a:rPr>
              <a:t> </a:t>
            </a:r>
            <a:r>
              <a:rPr lang="cs-CZ" sz="2400" b="1" i="1" u="sng" dirty="0" err="1">
                <a:solidFill>
                  <a:srgbClr val="7030A0"/>
                </a:solidFill>
              </a:rPr>
              <a:t>uitgelegd</a:t>
            </a:r>
            <a:r>
              <a:rPr lang="cs-CZ" sz="2400" b="1" i="1" u="sng" dirty="0">
                <a:solidFill>
                  <a:srgbClr val="7030A0"/>
                </a:solidFill>
              </a:rPr>
              <a:t>.</a:t>
            </a:r>
            <a:endParaRPr lang="cs-CZ" sz="2400" b="1" i="1" u="sng" dirty="0">
              <a:solidFill>
                <a:srgbClr val="7030A0"/>
              </a:solidFill>
            </a:endParaRPr>
          </a:p>
          <a:p>
            <a:endParaRPr lang="cs-CZ" sz="2000" i="1" dirty="0">
              <a:solidFill>
                <a:srgbClr val="C00000"/>
              </a:solidFill>
            </a:endParaRPr>
          </a:p>
          <a:p>
            <a:endParaRPr lang="cs-CZ" sz="20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cs-CZ" sz="4000" dirty="0" smtClean="0">
              <a:solidFill>
                <a:srgbClr val="00B050"/>
              </a:solidFill>
              <a:latin typeface="Berlin Sans FB" panose="020E0602020502020306" pitchFamily="34" charset="0"/>
            </a:endParaRPr>
          </a:p>
          <a:p>
            <a:endParaRPr lang="cs-CZ" sz="1000" b="1" dirty="0">
              <a:solidFill>
                <a:srgbClr val="00B050"/>
              </a:solidFill>
            </a:endParaRPr>
          </a:p>
          <a:p>
            <a:endParaRPr lang="cs-CZ" sz="2400" i="1" dirty="0" smtClean="0"/>
          </a:p>
          <a:p>
            <a:pPr marL="0" indent="0">
              <a:buNone/>
            </a:pPr>
            <a:endParaRPr lang="cs-CZ" sz="54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cs-CZ" sz="4800" b="1" dirty="0">
              <a:solidFill>
                <a:srgbClr val="00B050"/>
              </a:solidFill>
            </a:endParaRPr>
          </a:p>
        </p:txBody>
      </p:sp>
      <p:pic>
        <p:nvPicPr>
          <p:cNvPr id="4" name="Obrázek 3" descr="Practical Advice on SaaS Marketing: Accelerating the SaaS ...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5345" y="1173018"/>
            <a:ext cx="1616363" cy="21159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8196</Words>
  <Application>WPS Presentation</Application>
  <PresentationFormat>Širokoúhlá obrazovka</PresentationFormat>
  <Paragraphs>328</Paragraphs>
  <Slides>22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5" baseType="lpstr">
      <vt:lpstr>Arial</vt:lpstr>
      <vt:lpstr>SimSun</vt:lpstr>
      <vt:lpstr>Wingdings</vt:lpstr>
      <vt:lpstr>Arial Black</vt:lpstr>
      <vt:lpstr>Berlin Sans FB</vt:lpstr>
      <vt:lpstr>Algerian</vt:lpstr>
      <vt:lpstr>Broadway</vt:lpstr>
      <vt:lpstr>Calibri Light</vt:lpstr>
      <vt:lpstr>Calibri</vt:lpstr>
      <vt:lpstr>Microsoft YaHei</vt:lpstr>
      <vt:lpstr>Arial Unicode MS</vt:lpstr>
      <vt:lpstr>Arial Rounded MT Bold</vt:lpstr>
      <vt:lpstr>Motiv Office</vt:lpstr>
      <vt:lpstr>         SYNTAXIS - VOLGORDE</vt:lpstr>
      <vt:lpstr>HOOFDZIN MET TWEE WERKWOORDEN</vt:lpstr>
      <vt:lpstr>PowerPoint 演示文稿</vt:lpstr>
      <vt:lpstr>PowerPoint 演示文稿</vt:lpstr>
      <vt:lpstr>OEFENING  maak ten minste twee volgordevarianten:</vt:lpstr>
      <vt:lpstr>OEFENING  maak ten minste twee volgordevarianten:</vt:lpstr>
      <vt:lpstr>Syntactische relaties</vt:lpstr>
      <vt:lpstr>VOEGWOORDEN – SOUŘADNÉ SPOJKY</vt:lpstr>
      <vt:lpstr>VOEGWOORDEN – PODŘADNÉ SPOJKY</vt:lpstr>
      <vt:lpstr>VOEGWOORDEN – PODŘADNÉ SPOJKY</vt:lpstr>
      <vt:lpstr>onderschikkende voegwoorden  E-ANS</vt:lpstr>
      <vt:lpstr>VEDLEJŠÍ VĚTY -  PODŘADNÉ SPOJKY </vt:lpstr>
      <vt:lpstr> Kies het juiste voegwoord: </vt:lpstr>
      <vt:lpstr>Oefening – onderschikkende voegwoorden</vt:lpstr>
      <vt:lpstr>Vul in: BOVENDIEN, DUS, ECHTER, DAAROM, TOCH 2x</vt:lpstr>
      <vt:lpstr>OEFENING</vt:lpstr>
      <vt:lpstr>Volgorde - nakijk</vt:lpstr>
      <vt:lpstr>raadsels – raad het woord! </vt:lpstr>
      <vt:lpstr>EXTRA INFO</vt:lpstr>
      <vt:lpstr>	VZÁJEMNÁ POZICE PŘÍSLOVCÍ ONDERLINGE VOLGORDE VAN ADVERBIA</vt:lpstr>
      <vt:lpstr> TIJD           WIJZE              PLAATS </vt:lpstr>
      <vt:lpstr>BEDANKT VOOR UW AANDACHT!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SYNTAXIS - VOLGORDE</dc:title>
  <dc:creator>Rezková, Iva</dc:creator>
  <cp:lastModifiedBy>Iva Rezkova</cp:lastModifiedBy>
  <cp:revision>12</cp:revision>
  <dcterms:created xsi:type="dcterms:W3CDTF">2024-12-05T06:12:00Z</dcterms:created>
  <dcterms:modified xsi:type="dcterms:W3CDTF">2026-03-26T14:10:07Z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3FBC0CB2D2CA4285960B5F8D80993A0D_13</vt:lpwstr>
  </property>
  <property fmtid="{D5CDD505-2E9C-101B-9397-08002B2CF9AE}" pid="3" name="KSOProductBuildVer">
    <vt:lpwstr>1033-12.2.0.22549</vt:lpwstr>
  </property>
</Properties>
</file>