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312" r:id="rId4"/>
    <p:sldId id="273" r:id="rId5"/>
    <p:sldId id="308" r:id="rId6"/>
    <p:sldId id="303" r:id="rId7"/>
    <p:sldId id="310" r:id="rId8"/>
    <p:sldId id="281" r:id="rId9"/>
    <p:sldId id="277" r:id="rId10"/>
    <p:sldId id="306" r:id="rId11"/>
    <p:sldId id="318" r:id="rId12"/>
    <p:sldId id="293" r:id="rId13"/>
    <p:sldId id="322" r:id="rId14"/>
    <p:sldId id="316" r:id="rId15"/>
    <p:sldId id="300" r:id="rId16"/>
    <p:sldId id="299" r:id="rId17"/>
    <p:sldId id="307" r:id="rId18"/>
    <p:sldId id="314" r:id="rId19"/>
    <p:sldId id="317" r:id="rId20"/>
    <p:sldId id="298" r:id="rId21"/>
    <p:sldId id="286" r:id="rId22"/>
    <p:sldId id="290" r:id="rId23"/>
    <p:sldId id="279" r:id="rId24"/>
    <p:sldId id="276" r:id="rId25"/>
    <p:sldId id="275" r:id="rId26"/>
    <p:sldId id="280" r:id="rId27"/>
    <p:sldId id="296" r:id="rId28"/>
    <p:sldId id="313" r:id="rId29"/>
    <p:sldId id="302" r:id="rId30"/>
    <p:sldId id="301" r:id="rId31"/>
    <p:sldId id="291" r:id="rId32"/>
    <p:sldId id="304" r:id="rId33"/>
    <p:sldId id="288" r:id="rId34"/>
    <p:sldId id="283" r:id="rId35"/>
    <p:sldId id="294" r:id="rId36"/>
    <p:sldId id="287" r:id="rId37"/>
    <p:sldId id="320" r:id="rId38"/>
    <p:sldId id="321" r:id="rId39"/>
    <p:sldId id="285" r:id="rId40"/>
    <p:sldId id="278" r:id="rId41"/>
    <p:sldId id="311" r:id="rId42"/>
    <p:sldId id="284" r:id="rId43"/>
    <p:sldId id="305" r:id="rId44"/>
    <p:sldId id="282" r:id="rId45"/>
    <p:sldId id="309" r:id="rId46"/>
    <p:sldId id="319" r:id="rId47"/>
    <p:sldId id="295" r:id="rId48"/>
    <p:sldId id="292" r:id="rId49"/>
    <p:sldId id="289" r:id="rId5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23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59" autoAdjust="0"/>
    <p:restoredTop sz="94660"/>
  </p:normalViewPr>
  <p:slideViewPr>
    <p:cSldViewPr snapToGrid="0">
      <p:cViewPr varScale="1">
        <p:scale>
          <a:sx n="64" d="100"/>
          <a:sy n="64" d="100"/>
        </p:scale>
        <p:origin x="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7F7CC6-2D43-44E3-8C07-8EB2E44B96D1}" type="datetimeFigureOut">
              <a:rPr lang="cs-CZ" smtClean="0"/>
              <a:t>30.10.2024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FDE2B8-651F-4266-A873-663149445417}" type="slidenum">
              <a:rPr lang="cs-CZ" smtClean="0"/>
              <a:t>‹#›</a:t>
            </a:fld>
            <a:endParaRPr lang="cs-CZ"/>
          </a:p>
        </p:txBody>
      </p:sp>
    </p:spTree>
    <p:extLst>
      <p:ext uri="{BB962C8B-B14F-4D97-AF65-F5344CB8AC3E}">
        <p14:creationId xmlns:p14="http://schemas.microsoft.com/office/powerpoint/2010/main" val="2937685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Předpoklad že zeleň pomáhá</a:t>
            </a:r>
          </a:p>
          <a:p>
            <a:r>
              <a:rPr lang="cs-CZ" dirty="0" smtClean="0"/>
              <a:t>Neptám</a:t>
            </a:r>
            <a:r>
              <a:rPr lang="cs-CZ" baseline="0" dirty="0" smtClean="0"/>
              <a:t> se na kategorizaci ale na procesy</a:t>
            </a:r>
          </a:p>
          <a:p>
            <a:r>
              <a:rPr lang="cs-CZ" baseline="0" dirty="0" smtClean="0"/>
              <a:t>Jak uchopit fyzické a psychické zdraví – nejedná se o samozřejmou kategorii</a:t>
            </a:r>
            <a:endParaRPr lang="cs-CZ" dirty="0"/>
          </a:p>
        </p:txBody>
      </p:sp>
      <p:sp>
        <p:nvSpPr>
          <p:cNvPr id="4" name="Zástupný symbol pro číslo snímku 3"/>
          <p:cNvSpPr>
            <a:spLocks noGrp="1"/>
          </p:cNvSpPr>
          <p:nvPr>
            <p:ph type="sldNum" sz="quarter" idx="10"/>
          </p:nvPr>
        </p:nvSpPr>
        <p:spPr/>
        <p:txBody>
          <a:bodyPr/>
          <a:lstStyle/>
          <a:p>
            <a:fld id="{12FDE2B8-651F-4266-A873-663149445417}" type="slidenum">
              <a:rPr lang="cs-CZ" smtClean="0"/>
              <a:t>16</a:t>
            </a:fld>
            <a:endParaRPr lang="cs-CZ"/>
          </a:p>
        </p:txBody>
      </p:sp>
    </p:spTree>
    <p:extLst>
      <p:ext uri="{BB962C8B-B14F-4D97-AF65-F5344CB8AC3E}">
        <p14:creationId xmlns:p14="http://schemas.microsoft.com/office/powerpoint/2010/main" val="3471764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Je to tak nějak o tom ale otázka z textu nevyplývá. </a:t>
            </a:r>
          </a:p>
          <a:p>
            <a:r>
              <a:rPr lang="cs-CZ" dirty="0" smtClean="0"/>
              <a:t>Text se ptá</a:t>
            </a:r>
            <a:r>
              <a:rPr lang="cs-CZ" baseline="0" dirty="0" smtClean="0"/>
              <a:t> na proces transformace obrazu a jeho zapojení do sociální reality x otázka se ptá na formy , nejde o konfrontaci, ale o způsob existence a vyjádření. </a:t>
            </a:r>
            <a:endParaRPr lang="cs-CZ" dirty="0"/>
          </a:p>
        </p:txBody>
      </p:sp>
      <p:sp>
        <p:nvSpPr>
          <p:cNvPr id="4" name="Zástupný symbol pro číslo snímku 3"/>
          <p:cNvSpPr>
            <a:spLocks noGrp="1"/>
          </p:cNvSpPr>
          <p:nvPr>
            <p:ph type="sldNum" sz="quarter" idx="10"/>
          </p:nvPr>
        </p:nvSpPr>
        <p:spPr/>
        <p:txBody>
          <a:bodyPr/>
          <a:lstStyle/>
          <a:p>
            <a:fld id="{12FDE2B8-651F-4266-A873-663149445417}" type="slidenum">
              <a:rPr lang="cs-CZ" smtClean="0"/>
              <a:t>17</a:t>
            </a:fld>
            <a:endParaRPr lang="cs-CZ"/>
          </a:p>
        </p:txBody>
      </p:sp>
    </p:spTree>
    <p:extLst>
      <p:ext uri="{BB962C8B-B14F-4D97-AF65-F5344CB8AC3E}">
        <p14:creationId xmlns:p14="http://schemas.microsoft.com/office/powerpoint/2010/main" val="1368936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Předporozumnení</a:t>
            </a:r>
            <a:r>
              <a:rPr lang="cs-CZ" baseline="0" dirty="0" smtClean="0"/>
              <a:t> kategorizace </a:t>
            </a:r>
            <a:r>
              <a:rPr lang="cs-CZ" baseline="0" dirty="0" err="1" smtClean="0"/>
              <a:t>graffity</a:t>
            </a:r>
            <a:r>
              <a:rPr lang="cs-CZ" baseline="0" dirty="0" smtClean="0"/>
              <a:t> </a:t>
            </a:r>
            <a:r>
              <a:rPr lang="cs-CZ" baseline="0" dirty="0" err="1" smtClean="0"/>
              <a:t>mainstreamem</a:t>
            </a:r>
            <a:r>
              <a:rPr lang="cs-CZ" baseline="0" dirty="0" smtClean="0"/>
              <a:t>. Kdo je </a:t>
            </a:r>
            <a:r>
              <a:rPr lang="cs-CZ" baseline="0" dirty="0" err="1" smtClean="0"/>
              <a:t>mainstreem</a:t>
            </a:r>
            <a:r>
              <a:rPr lang="cs-CZ" baseline="0" dirty="0" smtClean="0"/>
              <a:t>? </a:t>
            </a:r>
            <a:endParaRPr lang="cs-CZ" dirty="0"/>
          </a:p>
        </p:txBody>
      </p:sp>
      <p:sp>
        <p:nvSpPr>
          <p:cNvPr id="4" name="Zástupný symbol pro číslo snímku 3"/>
          <p:cNvSpPr>
            <a:spLocks noGrp="1"/>
          </p:cNvSpPr>
          <p:nvPr>
            <p:ph type="sldNum" sz="quarter" idx="10"/>
          </p:nvPr>
        </p:nvSpPr>
        <p:spPr/>
        <p:txBody>
          <a:bodyPr/>
          <a:lstStyle/>
          <a:p>
            <a:fld id="{12FDE2B8-651F-4266-A873-663149445417}" type="slidenum">
              <a:rPr lang="cs-CZ" smtClean="0"/>
              <a:t>30</a:t>
            </a:fld>
            <a:endParaRPr lang="cs-CZ"/>
          </a:p>
        </p:txBody>
      </p:sp>
    </p:spTree>
    <p:extLst>
      <p:ext uri="{BB962C8B-B14F-4D97-AF65-F5344CB8AC3E}">
        <p14:creationId xmlns:p14="http://schemas.microsoft.com/office/powerpoint/2010/main" val="3476987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Text je o strachu ale v otázce je to podružné.</a:t>
            </a:r>
            <a:endParaRPr lang="cs-CZ" dirty="0"/>
          </a:p>
        </p:txBody>
      </p:sp>
      <p:sp>
        <p:nvSpPr>
          <p:cNvPr id="4" name="Zástupný symbol pro číslo snímku 3"/>
          <p:cNvSpPr>
            <a:spLocks noGrp="1"/>
          </p:cNvSpPr>
          <p:nvPr>
            <p:ph type="sldNum" sz="quarter" idx="10"/>
          </p:nvPr>
        </p:nvSpPr>
        <p:spPr/>
        <p:txBody>
          <a:bodyPr/>
          <a:lstStyle/>
          <a:p>
            <a:fld id="{12FDE2B8-651F-4266-A873-663149445417}" type="slidenum">
              <a:rPr lang="cs-CZ" smtClean="0"/>
              <a:t>31</a:t>
            </a:fld>
            <a:endParaRPr lang="cs-CZ"/>
          </a:p>
        </p:txBody>
      </p:sp>
    </p:spTree>
    <p:extLst>
      <p:ext uri="{BB962C8B-B14F-4D97-AF65-F5344CB8AC3E}">
        <p14:creationId xmlns:p14="http://schemas.microsoft.com/office/powerpoint/2010/main" val="3690423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Co to je naše zkušenost? Vypadá to, že metodologicky to bude založeno na rozhovorech?? Ale asi to tak nebude.</a:t>
            </a:r>
            <a:endParaRPr lang="cs-CZ" dirty="0"/>
          </a:p>
        </p:txBody>
      </p:sp>
      <p:sp>
        <p:nvSpPr>
          <p:cNvPr id="4" name="Zástupný symbol pro číslo snímku 3"/>
          <p:cNvSpPr>
            <a:spLocks noGrp="1"/>
          </p:cNvSpPr>
          <p:nvPr>
            <p:ph type="sldNum" sz="quarter" idx="10"/>
          </p:nvPr>
        </p:nvSpPr>
        <p:spPr/>
        <p:txBody>
          <a:bodyPr/>
          <a:lstStyle/>
          <a:p>
            <a:fld id="{12FDE2B8-651F-4266-A873-663149445417}" type="slidenum">
              <a:rPr lang="cs-CZ" smtClean="0"/>
              <a:t>36</a:t>
            </a:fld>
            <a:endParaRPr lang="cs-CZ"/>
          </a:p>
        </p:txBody>
      </p:sp>
    </p:spTree>
    <p:extLst>
      <p:ext uri="{BB962C8B-B14F-4D97-AF65-F5344CB8AC3E}">
        <p14:creationId xmlns:p14="http://schemas.microsoft.com/office/powerpoint/2010/main" val="3009356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Pěkné používání</a:t>
            </a:r>
            <a:r>
              <a:rPr lang="cs-CZ" baseline="0" dirty="0" smtClean="0"/>
              <a:t> pojmů</a:t>
            </a:r>
            <a:endParaRPr lang="cs-CZ" dirty="0"/>
          </a:p>
        </p:txBody>
      </p:sp>
      <p:sp>
        <p:nvSpPr>
          <p:cNvPr id="4" name="Zástupný symbol pro číslo snímku 3"/>
          <p:cNvSpPr>
            <a:spLocks noGrp="1"/>
          </p:cNvSpPr>
          <p:nvPr>
            <p:ph type="sldNum" sz="quarter" idx="10"/>
          </p:nvPr>
        </p:nvSpPr>
        <p:spPr/>
        <p:txBody>
          <a:bodyPr/>
          <a:lstStyle/>
          <a:p>
            <a:fld id="{12FDE2B8-651F-4266-A873-663149445417}" type="slidenum">
              <a:rPr lang="cs-CZ" smtClean="0"/>
              <a:t>41</a:t>
            </a:fld>
            <a:endParaRPr lang="cs-CZ"/>
          </a:p>
        </p:txBody>
      </p:sp>
    </p:spTree>
    <p:extLst>
      <p:ext uri="{BB962C8B-B14F-4D97-AF65-F5344CB8AC3E}">
        <p14:creationId xmlns:p14="http://schemas.microsoft.com/office/powerpoint/2010/main" val="427468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Vyjednávání domova v nově zakládané domácnosti</a:t>
            </a:r>
            <a:r>
              <a:rPr lang="cs-CZ" baseline="0" dirty="0" smtClean="0"/>
              <a:t> prostřednictvím MK.</a:t>
            </a:r>
          </a:p>
          <a:p>
            <a:r>
              <a:rPr lang="cs-CZ" baseline="0" dirty="0" smtClean="0"/>
              <a:t>Pojmy OK</a:t>
            </a:r>
            <a:endParaRPr lang="cs-CZ" dirty="0"/>
          </a:p>
        </p:txBody>
      </p:sp>
      <p:sp>
        <p:nvSpPr>
          <p:cNvPr id="4" name="Zástupný symbol pro číslo snímku 3"/>
          <p:cNvSpPr>
            <a:spLocks noGrp="1"/>
          </p:cNvSpPr>
          <p:nvPr>
            <p:ph type="sldNum" sz="quarter" idx="10"/>
          </p:nvPr>
        </p:nvSpPr>
        <p:spPr/>
        <p:txBody>
          <a:bodyPr/>
          <a:lstStyle/>
          <a:p>
            <a:fld id="{12FDE2B8-651F-4266-A873-663149445417}" type="slidenum">
              <a:rPr lang="cs-CZ" smtClean="0"/>
              <a:t>45</a:t>
            </a:fld>
            <a:endParaRPr lang="cs-CZ"/>
          </a:p>
        </p:txBody>
      </p:sp>
    </p:spTree>
    <p:extLst>
      <p:ext uri="{BB962C8B-B14F-4D97-AF65-F5344CB8AC3E}">
        <p14:creationId xmlns:p14="http://schemas.microsoft.com/office/powerpoint/2010/main" val="20574097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Citovat v rešerši???</a:t>
            </a:r>
            <a:endParaRPr lang="cs-CZ" dirty="0"/>
          </a:p>
        </p:txBody>
      </p:sp>
      <p:sp>
        <p:nvSpPr>
          <p:cNvPr id="4" name="Zástupný symbol pro číslo snímku 3"/>
          <p:cNvSpPr>
            <a:spLocks noGrp="1"/>
          </p:cNvSpPr>
          <p:nvPr>
            <p:ph type="sldNum" sz="quarter" idx="10"/>
          </p:nvPr>
        </p:nvSpPr>
        <p:spPr/>
        <p:txBody>
          <a:bodyPr/>
          <a:lstStyle/>
          <a:p>
            <a:fld id="{12FDE2B8-651F-4266-A873-663149445417}" type="slidenum">
              <a:rPr lang="cs-CZ" smtClean="0"/>
              <a:t>49</a:t>
            </a:fld>
            <a:endParaRPr lang="cs-CZ"/>
          </a:p>
        </p:txBody>
      </p:sp>
    </p:spTree>
    <p:extLst>
      <p:ext uri="{BB962C8B-B14F-4D97-AF65-F5344CB8AC3E}">
        <p14:creationId xmlns:p14="http://schemas.microsoft.com/office/powerpoint/2010/main" val="1505177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5C357CC9-4354-4A7B-881C-A34E472ABD64}" type="datetimeFigureOut">
              <a:rPr lang="cs-CZ" smtClean="0"/>
              <a:t>30.10.2024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CE4C28-9395-46DD-BF86-4805D3E44423}" type="slidenum">
              <a:rPr lang="cs-CZ" smtClean="0"/>
              <a:t>‹#›</a:t>
            </a:fld>
            <a:endParaRPr lang="cs-CZ"/>
          </a:p>
        </p:txBody>
      </p:sp>
    </p:spTree>
    <p:extLst>
      <p:ext uri="{BB962C8B-B14F-4D97-AF65-F5344CB8AC3E}">
        <p14:creationId xmlns:p14="http://schemas.microsoft.com/office/powerpoint/2010/main" val="2339205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C357CC9-4354-4A7B-881C-A34E472ABD64}" type="datetimeFigureOut">
              <a:rPr lang="cs-CZ" smtClean="0"/>
              <a:t>30.10.2024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CE4C28-9395-46DD-BF86-4805D3E44423}" type="slidenum">
              <a:rPr lang="cs-CZ" smtClean="0"/>
              <a:t>‹#›</a:t>
            </a:fld>
            <a:endParaRPr lang="cs-CZ"/>
          </a:p>
        </p:txBody>
      </p:sp>
    </p:spTree>
    <p:extLst>
      <p:ext uri="{BB962C8B-B14F-4D97-AF65-F5344CB8AC3E}">
        <p14:creationId xmlns:p14="http://schemas.microsoft.com/office/powerpoint/2010/main" val="730184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C357CC9-4354-4A7B-881C-A34E472ABD64}" type="datetimeFigureOut">
              <a:rPr lang="cs-CZ" smtClean="0"/>
              <a:t>30.10.2024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CE4C28-9395-46DD-BF86-4805D3E44423}" type="slidenum">
              <a:rPr lang="cs-CZ" smtClean="0"/>
              <a:t>‹#›</a:t>
            </a:fld>
            <a:endParaRPr lang="cs-CZ"/>
          </a:p>
        </p:txBody>
      </p:sp>
    </p:spTree>
    <p:extLst>
      <p:ext uri="{BB962C8B-B14F-4D97-AF65-F5344CB8AC3E}">
        <p14:creationId xmlns:p14="http://schemas.microsoft.com/office/powerpoint/2010/main" val="32276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C357CC9-4354-4A7B-881C-A34E472ABD64}" type="datetimeFigureOut">
              <a:rPr lang="cs-CZ" smtClean="0"/>
              <a:t>30.10.2024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CE4C28-9395-46DD-BF86-4805D3E44423}" type="slidenum">
              <a:rPr lang="cs-CZ" smtClean="0"/>
              <a:t>‹#›</a:t>
            </a:fld>
            <a:endParaRPr lang="cs-CZ"/>
          </a:p>
        </p:txBody>
      </p:sp>
    </p:spTree>
    <p:extLst>
      <p:ext uri="{BB962C8B-B14F-4D97-AF65-F5344CB8AC3E}">
        <p14:creationId xmlns:p14="http://schemas.microsoft.com/office/powerpoint/2010/main" val="4020554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5C357CC9-4354-4A7B-881C-A34E472ABD64}" type="datetimeFigureOut">
              <a:rPr lang="cs-CZ" smtClean="0"/>
              <a:t>30.10.2024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CE4C28-9395-46DD-BF86-4805D3E44423}" type="slidenum">
              <a:rPr lang="cs-CZ" smtClean="0"/>
              <a:t>‹#›</a:t>
            </a:fld>
            <a:endParaRPr lang="cs-CZ"/>
          </a:p>
        </p:txBody>
      </p:sp>
    </p:spTree>
    <p:extLst>
      <p:ext uri="{BB962C8B-B14F-4D97-AF65-F5344CB8AC3E}">
        <p14:creationId xmlns:p14="http://schemas.microsoft.com/office/powerpoint/2010/main" val="3707519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C357CC9-4354-4A7B-881C-A34E472ABD64}" type="datetimeFigureOut">
              <a:rPr lang="cs-CZ" smtClean="0"/>
              <a:t>30.10.2024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FCE4C28-9395-46DD-BF86-4805D3E44423}" type="slidenum">
              <a:rPr lang="cs-CZ" smtClean="0"/>
              <a:t>‹#›</a:t>
            </a:fld>
            <a:endParaRPr lang="cs-CZ"/>
          </a:p>
        </p:txBody>
      </p:sp>
    </p:spTree>
    <p:extLst>
      <p:ext uri="{BB962C8B-B14F-4D97-AF65-F5344CB8AC3E}">
        <p14:creationId xmlns:p14="http://schemas.microsoft.com/office/powerpoint/2010/main" val="1301231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C357CC9-4354-4A7B-881C-A34E472ABD64}" type="datetimeFigureOut">
              <a:rPr lang="cs-CZ" smtClean="0"/>
              <a:t>30.10.2024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FCE4C28-9395-46DD-BF86-4805D3E44423}" type="slidenum">
              <a:rPr lang="cs-CZ" smtClean="0"/>
              <a:t>‹#›</a:t>
            </a:fld>
            <a:endParaRPr lang="cs-CZ"/>
          </a:p>
        </p:txBody>
      </p:sp>
    </p:spTree>
    <p:extLst>
      <p:ext uri="{BB962C8B-B14F-4D97-AF65-F5344CB8AC3E}">
        <p14:creationId xmlns:p14="http://schemas.microsoft.com/office/powerpoint/2010/main" val="4224619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C357CC9-4354-4A7B-881C-A34E472ABD64}" type="datetimeFigureOut">
              <a:rPr lang="cs-CZ" smtClean="0"/>
              <a:t>30.10.2024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FCE4C28-9395-46DD-BF86-4805D3E44423}" type="slidenum">
              <a:rPr lang="cs-CZ" smtClean="0"/>
              <a:t>‹#›</a:t>
            </a:fld>
            <a:endParaRPr lang="cs-CZ"/>
          </a:p>
        </p:txBody>
      </p:sp>
    </p:spTree>
    <p:extLst>
      <p:ext uri="{BB962C8B-B14F-4D97-AF65-F5344CB8AC3E}">
        <p14:creationId xmlns:p14="http://schemas.microsoft.com/office/powerpoint/2010/main" val="350278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C357CC9-4354-4A7B-881C-A34E472ABD64}" type="datetimeFigureOut">
              <a:rPr lang="cs-CZ" smtClean="0"/>
              <a:t>30.10.2024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FCE4C28-9395-46DD-BF86-4805D3E44423}" type="slidenum">
              <a:rPr lang="cs-CZ" smtClean="0"/>
              <a:t>‹#›</a:t>
            </a:fld>
            <a:endParaRPr lang="cs-CZ"/>
          </a:p>
        </p:txBody>
      </p:sp>
    </p:spTree>
    <p:extLst>
      <p:ext uri="{BB962C8B-B14F-4D97-AF65-F5344CB8AC3E}">
        <p14:creationId xmlns:p14="http://schemas.microsoft.com/office/powerpoint/2010/main" val="3818602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5C357CC9-4354-4A7B-881C-A34E472ABD64}" type="datetimeFigureOut">
              <a:rPr lang="cs-CZ" smtClean="0"/>
              <a:t>30.10.2024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FCE4C28-9395-46DD-BF86-4805D3E44423}" type="slidenum">
              <a:rPr lang="cs-CZ" smtClean="0"/>
              <a:t>‹#›</a:t>
            </a:fld>
            <a:endParaRPr lang="cs-CZ"/>
          </a:p>
        </p:txBody>
      </p:sp>
    </p:spTree>
    <p:extLst>
      <p:ext uri="{BB962C8B-B14F-4D97-AF65-F5344CB8AC3E}">
        <p14:creationId xmlns:p14="http://schemas.microsoft.com/office/powerpoint/2010/main" val="3369464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5C357CC9-4354-4A7B-881C-A34E472ABD64}" type="datetimeFigureOut">
              <a:rPr lang="cs-CZ" smtClean="0"/>
              <a:t>30.10.2024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FCE4C28-9395-46DD-BF86-4805D3E44423}" type="slidenum">
              <a:rPr lang="cs-CZ" smtClean="0"/>
              <a:t>‹#›</a:t>
            </a:fld>
            <a:endParaRPr lang="cs-CZ"/>
          </a:p>
        </p:txBody>
      </p:sp>
    </p:spTree>
    <p:extLst>
      <p:ext uri="{BB962C8B-B14F-4D97-AF65-F5344CB8AC3E}">
        <p14:creationId xmlns:p14="http://schemas.microsoft.com/office/powerpoint/2010/main" val="99665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57CC9-4354-4A7B-881C-A34E472ABD64}" type="datetimeFigureOut">
              <a:rPr lang="cs-CZ" smtClean="0"/>
              <a:t>30.10.2024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CE4C28-9395-46DD-BF86-4805D3E44423}" type="slidenum">
              <a:rPr lang="cs-CZ" smtClean="0"/>
              <a:t>‹#›</a:t>
            </a:fld>
            <a:endParaRPr lang="cs-CZ"/>
          </a:p>
        </p:txBody>
      </p:sp>
    </p:spTree>
    <p:extLst>
      <p:ext uri="{BB962C8B-B14F-4D97-AF65-F5344CB8AC3E}">
        <p14:creationId xmlns:p14="http://schemas.microsoft.com/office/powerpoint/2010/main" val="4290463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oi.org/10.1093/jcr/ucw07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revue.nulk.cz/wp-content/uploads/2021/04/r4-2006.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doi.org/10.1086/67024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jstor.org/stable/4857938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doi.org/10.3138/9781487595722"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doi.org/10.4324/9781003250982-14"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hyperlink" Target="https://doi.org/10.1146/annurev.so.18.080192.001233"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hyperlink" Target="file:///C:\Users\zoeje\Downloads\FF_Vyzkum-krajiny.pdf"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doi.org/10.1080/13604813.2014.93947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Reflexe domácího úkolu č. 3</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113506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Citace + </a:t>
            </a:r>
            <a:r>
              <a:rPr lang="cs-CZ" b="1" dirty="0" smtClean="0"/>
              <a:t>uzavřené či měřící otázky</a:t>
            </a:r>
            <a:endParaRPr lang="cs-CZ" b="1" dirty="0"/>
          </a:p>
        </p:txBody>
      </p:sp>
      <p:sp>
        <p:nvSpPr>
          <p:cNvPr id="3" name="Zástupný symbol pro obsah 2"/>
          <p:cNvSpPr>
            <a:spLocks noGrp="1"/>
          </p:cNvSpPr>
          <p:nvPr>
            <p:ph idx="1"/>
          </p:nvPr>
        </p:nvSpPr>
        <p:spPr/>
        <p:txBody>
          <a:bodyPr>
            <a:normAutofit lnSpcReduction="10000"/>
          </a:bodyPr>
          <a:lstStyle/>
          <a:p>
            <a:pPr lvl="0"/>
            <a:r>
              <a:rPr lang="cs-CZ" dirty="0"/>
              <a:t>Přečetl jsem knihu </a:t>
            </a:r>
            <a:r>
              <a:rPr lang="cs-CZ" dirty="0" err="1"/>
              <a:t>Subculture</a:t>
            </a:r>
            <a:r>
              <a:rPr lang="cs-CZ" dirty="0"/>
              <a:t>: </a:t>
            </a:r>
            <a:r>
              <a:rPr lang="cs-CZ" dirty="0" err="1"/>
              <a:t>The</a:t>
            </a:r>
            <a:r>
              <a:rPr lang="cs-CZ" dirty="0"/>
              <a:t> </a:t>
            </a:r>
            <a:r>
              <a:rPr lang="cs-CZ" dirty="0" err="1"/>
              <a:t>Meaning</a:t>
            </a:r>
            <a:r>
              <a:rPr lang="cs-CZ" dirty="0"/>
              <a:t> </a:t>
            </a:r>
            <a:r>
              <a:rPr lang="cs-CZ" dirty="0" err="1"/>
              <a:t>of</a:t>
            </a:r>
            <a:r>
              <a:rPr lang="cs-CZ" dirty="0"/>
              <a:t> Style od </a:t>
            </a:r>
            <a:r>
              <a:rPr lang="cs-CZ" dirty="0" err="1"/>
              <a:t>Dicka</a:t>
            </a:r>
            <a:r>
              <a:rPr lang="cs-CZ" dirty="0"/>
              <a:t> </a:t>
            </a:r>
            <a:r>
              <a:rPr lang="cs-CZ" dirty="0" err="1"/>
              <a:t>Hebdigeho</a:t>
            </a:r>
            <a:r>
              <a:rPr lang="cs-CZ" dirty="0"/>
              <a:t>.</a:t>
            </a:r>
          </a:p>
          <a:p>
            <a:pPr lvl="0"/>
            <a:r>
              <a:rPr lang="cs-CZ" dirty="0" err="1"/>
              <a:t>Hebdige</a:t>
            </a:r>
            <a:r>
              <a:rPr lang="cs-CZ" dirty="0"/>
              <a:t> popisuje subkultury, které vznikly po druhé světové válce v britské společnosti. Zaměřuje se na jejich styl – hudbu, vizáž, oblečení, jazyk. Tvrdí, že styl subkultur napomáhá k vyjádření odporu vůči </a:t>
            </a:r>
            <a:r>
              <a:rPr lang="cs-CZ" dirty="0" err="1"/>
              <a:t>mainstreamu</a:t>
            </a:r>
            <a:r>
              <a:rPr lang="cs-CZ" dirty="0"/>
              <a:t>. Zároveň se zabývá tím, jak jsou subkultury </a:t>
            </a:r>
            <a:r>
              <a:rPr lang="cs-CZ" dirty="0" err="1"/>
              <a:t>mainstreamem</a:t>
            </a:r>
            <a:r>
              <a:rPr lang="cs-CZ" dirty="0"/>
              <a:t> pohlcovány, například skrze </a:t>
            </a:r>
            <a:r>
              <a:rPr lang="cs-CZ" dirty="0" err="1"/>
              <a:t>komodifikaci</a:t>
            </a:r>
            <a:r>
              <a:rPr lang="cs-CZ" dirty="0"/>
              <a:t>. Řeší také </a:t>
            </a:r>
            <a:r>
              <a:rPr lang="cs-CZ" dirty="0" smtClean="0"/>
              <a:t>otázku</a:t>
            </a:r>
            <a:r>
              <a:rPr lang="cs-CZ" dirty="0"/>
              <a:t>, zda lze subkulturní styl považovat za formu umění.</a:t>
            </a:r>
          </a:p>
          <a:p>
            <a:pPr lvl="1"/>
            <a:r>
              <a:rPr lang="cs-CZ" b="1" dirty="0" smtClean="0"/>
              <a:t>Do </a:t>
            </a:r>
            <a:r>
              <a:rPr lang="cs-CZ" b="1" dirty="0"/>
              <a:t>jaké míry se hororová estetika metalové subkultury stává </a:t>
            </a:r>
            <a:r>
              <a:rPr lang="cs-CZ" b="1" dirty="0" err="1"/>
              <a:t>komodifikovanou</a:t>
            </a:r>
            <a:r>
              <a:rPr lang="cs-CZ" b="1" dirty="0"/>
              <a:t>?</a:t>
            </a:r>
          </a:p>
          <a:p>
            <a:pPr lvl="1"/>
            <a:r>
              <a:rPr lang="cs-CZ" b="1" dirty="0"/>
              <a:t>Lze hororovou estetiku v metalové subkultuře, jak ji prezentuje kapela </a:t>
            </a:r>
            <a:r>
              <a:rPr lang="cs-CZ" b="1" dirty="0" err="1"/>
              <a:t>Ice</a:t>
            </a:r>
            <a:r>
              <a:rPr lang="cs-CZ" b="1" dirty="0"/>
              <a:t> </a:t>
            </a:r>
            <a:r>
              <a:rPr lang="cs-CZ" b="1" dirty="0" err="1"/>
              <a:t>Nine</a:t>
            </a:r>
            <a:r>
              <a:rPr lang="cs-CZ" b="1" dirty="0"/>
              <a:t> </a:t>
            </a:r>
            <a:r>
              <a:rPr lang="cs-CZ" b="1" dirty="0" err="1"/>
              <a:t>Kills</a:t>
            </a:r>
            <a:r>
              <a:rPr lang="cs-CZ" b="1" dirty="0"/>
              <a:t>, považovat za formu umění?</a:t>
            </a:r>
          </a:p>
          <a:p>
            <a:endParaRPr lang="cs-CZ" dirty="0"/>
          </a:p>
        </p:txBody>
      </p:sp>
    </p:spTree>
    <p:extLst>
      <p:ext uri="{BB962C8B-B14F-4D97-AF65-F5344CB8AC3E}">
        <p14:creationId xmlns:p14="http://schemas.microsoft.com/office/powerpoint/2010/main" val="2093599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Nevhodná literatura </a:t>
            </a:r>
            <a:r>
              <a:rPr lang="cs-CZ" dirty="0" smtClean="0"/>
              <a:t>- </a:t>
            </a:r>
            <a:r>
              <a:rPr lang="cs-CZ" dirty="0" smtClean="0">
                <a:solidFill>
                  <a:srgbClr val="0070C0"/>
                </a:solidFill>
              </a:rPr>
              <a:t>sociologická otázka</a:t>
            </a:r>
            <a:r>
              <a:rPr lang="cs-CZ" dirty="0" smtClean="0"/>
              <a:t>, </a:t>
            </a:r>
            <a:r>
              <a:rPr lang="cs-CZ" dirty="0" smtClean="0"/>
              <a:t>opakování </a:t>
            </a:r>
            <a:r>
              <a:rPr lang="cs-CZ" dirty="0" smtClean="0"/>
              <a:t>výzkumu?, chybí terén</a:t>
            </a:r>
            <a:endParaRPr lang="cs-CZ" dirty="0"/>
          </a:p>
        </p:txBody>
      </p:sp>
      <p:sp>
        <p:nvSpPr>
          <p:cNvPr id="3" name="Zástupný symbol pro obsah 2"/>
          <p:cNvSpPr>
            <a:spLocks noGrp="1"/>
          </p:cNvSpPr>
          <p:nvPr>
            <p:ph idx="1"/>
          </p:nvPr>
        </p:nvSpPr>
        <p:spPr/>
        <p:txBody>
          <a:bodyPr>
            <a:normAutofit lnSpcReduction="10000"/>
          </a:bodyPr>
          <a:lstStyle/>
          <a:p>
            <a:r>
              <a:rPr lang="cs-CZ" dirty="0"/>
              <a:t>Vágnerová, Petra. Vliv drogové závislosti uživatelů na jejich sociální život. Pardubice, 2021. bakalářská práce (Bc.). Univerzita Pardubice. Fakulta </a:t>
            </a:r>
            <a:r>
              <a:rPr lang="cs-CZ" dirty="0" smtClean="0"/>
              <a:t>filozofická</a:t>
            </a:r>
          </a:p>
          <a:p>
            <a:r>
              <a:rPr lang="cs-CZ" dirty="0" smtClean="0"/>
              <a:t>Čerpala </a:t>
            </a:r>
            <a:r>
              <a:rPr lang="cs-CZ" dirty="0"/>
              <a:t>jsem z této bakalářské práce primárně pro její specifický výběr tématu. Zaměřila jsem se na empirickou část práce, tedy na kapitolu 8. - Důsledky pro člověka a společnost a její následné podkapitoly. Autorka zde řeší základní faktory závislosti, promítající se do běžného života závislého a tedy dopad na vzdělání, pracovní prostředí, rozvoj rodinných vztahů, zapojení do společnosti. </a:t>
            </a:r>
            <a:endParaRPr lang="cs-CZ" dirty="0" smtClean="0"/>
          </a:p>
          <a:p>
            <a:r>
              <a:rPr lang="cs-CZ" b="1" dirty="0" smtClean="0"/>
              <a:t>Jak </a:t>
            </a:r>
            <a:r>
              <a:rPr lang="cs-CZ" b="1" dirty="0">
                <a:solidFill>
                  <a:srgbClr val="0070C0"/>
                </a:solidFill>
              </a:rPr>
              <a:t>sociokulturní faktory ovlivňují </a:t>
            </a:r>
            <a:r>
              <a:rPr lang="cs-CZ" b="1" dirty="0"/>
              <a:t>identitu a každodenní život drogově závislých konzumentů v sociálním prostředí? </a:t>
            </a:r>
          </a:p>
        </p:txBody>
      </p:sp>
    </p:spTree>
    <p:extLst>
      <p:ext uri="{BB962C8B-B14F-4D97-AF65-F5344CB8AC3E}">
        <p14:creationId xmlns:p14="http://schemas.microsoft.com/office/powerpoint/2010/main" val="1929082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Legitimizace tématu, sledovaných praktik, </a:t>
            </a:r>
            <a:r>
              <a:rPr lang="cs-CZ" dirty="0" smtClean="0">
                <a:solidFill>
                  <a:srgbClr val="FF0000"/>
                </a:solidFill>
              </a:rPr>
              <a:t>dojem srovnávání</a:t>
            </a:r>
            <a:r>
              <a:rPr lang="cs-CZ" dirty="0" smtClean="0"/>
              <a:t>, </a:t>
            </a:r>
            <a:r>
              <a:rPr lang="cs-CZ" b="1" dirty="0" smtClean="0">
                <a:solidFill>
                  <a:srgbClr val="FF0000"/>
                </a:solidFill>
              </a:rPr>
              <a:t>neakademický jazyk</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20000"/>
          </a:bodyPr>
          <a:lstStyle/>
          <a:p>
            <a:r>
              <a:rPr lang="cs-CZ" dirty="0" err="1" smtClean="0"/>
              <a:t>Seregina</a:t>
            </a:r>
            <a:r>
              <a:rPr lang="cs-CZ" dirty="0"/>
              <a:t>, Anastasia &amp; </a:t>
            </a:r>
            <a:r>
              <a:rPr lang="cs-CZ" dirty="0" err="1"/>
              <a:t>Weijo</a:t>
            </a:r>
            <a:r>
              <a:rPr lang="cs-CZ" dirty="0"/>
              <a:t>, </a:t>
            </a:r>
            <a:r>
              <a:rPr lang="cs-CZ" dirty="0" err="1"/>
              <a:t>Henri</a:t>
            </a:r>
            <a:r>
              <a:rPr lang="cs-CZ" dirty="0"/>
              <a:t> A. “Play </a:t>
            </a:r>
            <a:r>
              <a:rPr lang="cs-CZ" dirty="0" err="1"/>
              <a:t>at</a:t>
            </a:r>
            <a:r>
              <a:rPr lang="cs-CZ" dirty="0"/>
              <a:t> </a:t>
            </a:r>
            <a:r>
              <a:rPr lang="cs-CZ" dirty="0" err="1"/>
              <a:t>Any</a:t>
            </a:r>
            <a:r>
              <a:rPr lang="cs-CZ" dirty="0"/>
              <a:t> </a:t>
            </a:r>
            <a:r>
              <a:rPr lang="cs-CZ" dirty="0" err="1"/>
              <a:t>Cost</a:t>
            </a:r>
            <a:r>
              <a:rPr lang="cs-CZ" dirty="0"/>
              <a:t>: </a:t>
            </a:r>
            <a:r>
              <a:rPr lang="cs-CZ" dirty="0" err="1"/>
              <a:t>How</a:t>
            </a:r>
            <a:r>
              <a:rPr lang="cs-CZ" dirty="0"/>
              <a:t> </a:t>
            </a:r>
            <a:r>
              <a:rPr lang="cs-CZ" dirty="0" err="1"/>
              <a:t>Cosplayers</a:t>
            </a:r>
            <a:r>
              <a:rPr lang="cs-CZ" dirty="0"/>
              <a:t> </a:t>
            </a:r>
            <a:r>
              <a:rPr lang="cs-CZ" dirty="0" err="1"/>
              <a:t>Produce</a:t>
            </a:r>
            <a:r>
              <a:rPr lang="cs-CZ" dirty="0"/>
              <a:t> and </a:t>
            </a:r>
            <a:r>
              <a:rPr lang="cs-CZ" dirty="0" err="1"/>
              <a:t>Sustain</a:t>
            </a:r>
            <a:r>
              <a:rPr lang="cs-CZ" dirty="0"/>
              <a:t> </a:t>
            </a:r>
            <a:r>
              <a:rPr lang="cs-CZ" dirty="0" err="1"/>
              <a:t>Their</a:t>
            </a:r>
            <a:r>
              <a:rPr lang="cs-CZ" dirty="0"/>
              <a:t> </a:t>
            </a:r>
            <a:r>
              <a:rPr lang="cs-CZ" dirty="0" err="1"/>
              <a:t>Ludic</a:t>
            </a:r>
            <a:r>
              <a:rPr lang="cs-CZ" dirty="0"/>
              <a:t> </a:t>
            </a:r>
            <a:r>
              <a:rPr lang="cs-CZ" dirty="0" err="1"/>
              <a:t>Communal</a:t>
            </a:r>
            <a:r>
              <a:rPr lang="cs-CZ" dirty="0"/>
              <a:t> </a:t>
            </a:r>
            <a:r>
              <a:rPr lang="cs-CZ" dirty="0" err="1"/>
              <a:t>Consuption</a:t>
            </a:r>
            <a:r>
              <a:rPr lang="cs-CZ" dirty="0"/>
              <a:t> </a:t>
            </a:r>
            <a:r>
              <a:rPr lang="cs-CZ" dirty="0" err="1"/>
              <a:t>Experiences</a:t>
            </a:r>
            <a:r>
              <a:rPr lang="cs-CZ" dirty="0"/>
              <a:t>“ </a:t>
            </a:r>
            <a:r>
              <a:rPr lang="cs-CZ" i="1" dirty="0" err="1"/>
              <a:t>Journal</a:t>
            </a:r>
            <a:r>
              <a:rPr lang="cs-CZ" i="1" dirty="0"/>
              <a:t> </a:t>
            </a:r>
            <a:r>
              <a:rPr lang="cs-CZ" i="1" dirty="0" err="1"/>
              <a:t>of</a:t>
            </a:r>
            <a:r>
              <a:rPr lang="cs-CZ" i="1" dirty="0"/>
              <a:t> </a:t>
            </a:r>
            <a:r>
              <a:rPr lang="cs-CZ" i="1" dirty="0" err="1"/>
              <a:t>Consumer</a:t>
            </a:r>
            <a:r>
              <a:rPr lang="cs-CZ" i="1" dirty="0"/>
              <a:t> </a:t>
            </a:r>
            <a:r>
              <a:rPr lang="cs-CZ" i="1" dirty="0" err="1"/>
              <a:t>Research</a:t>
            </a:r>
            <a:r>
              <a:rPr lang="cs-CZ" dirty="0"/>
              <a:t>, </a:t>
            </a:r>
            <a:r>
              <a:rPr lang="cs-CZ" dirty="0" err="1"/>
              <a:t>Volume</a:t>
            </a:r>
            <a:r>
              <a:rPr lang="cs-CZ" dirty="0"/>
              <a:t> 44, </a:t>
            </a:r>
            <a:r>
              <a:rPr lang="cs-CZ" dirty="0" err="1"/>
              <a:t>Issue</a:t>
            </a:r>
            <a:r>
              <a:rPr lang="cs-CZ" dirty="0"/>
              <a:t> 1, June 2017, </a:t>
            </a:r>
            <a:r>
              <a:rPr lang="cs-CZ" dirty="0" err="1"/>
              <a:t>Pages</a:t>
            </a:r>
            <a:r>
              <a:rPr lang="cs-CZ" dirty="0"/>
              <a:t> 139–159, </a:t>
            </a:r>
            <a:r>
              <a:rPr lang="cs-CZ" u="sng" dirty="0">
                <a:hlinkClick r:id="rId2"/>
              </a:rPr>
              <a:t>https://doi.org/10.1093/jcr/ucw077</a:t>
            </a:r>
            <a:endParaRPr lang="cs-CZ" dirty="0"/>
          </a:p>
          <a:p>
            <a:r>
              <a:rPr lang="cs-CZ" dirty="0"/>
              <a:t> </a:t>
            </a:r>
          </a:p>
          <a:p>
            <a:r>
              <a:rPr lang="cs-CZ" dirty="0"/>
              <a:t>Text popisuje </a:t>
            </a:r>
            <a:r>
              <a:rPr lang="cs-CZ" dirty="0" err="1"/>
              <a:t>cosplay</a:t>
            </a:r>
            <a:r>
              <a:rPr lang="cs-CZ" dirty="0"/>
              <a:t> komunitu jako takovou. Co to je, z jakých prvků se </a:t>
            </a:r>
            <a:r>
              <a:rPr lang="cs-CZ" dirty="0" err="1"/>
              <a:t>cosplay</a:t>
            </a:r>
            <a:r>
              <a:rPr lang="cs-CZ" dirty="0"/>
              <a:t> skládá, ale hlavně se snaží soustředit na výdaje spojené s </a:t>
            </a:r>
            <a:r>
              <a:rPr lang="cs-CZ" dirty="0" err="1"/>
              <a:t>cosplayem</a:t>
            </a:r>
            <a:r>
              <a:rPr lang="cs-CZ" dirty="0"/>
              <a:t>. Obsahuje antropologický výzkum na tzv. </a:t>
            </a:r>
            <a:r>
              <a:rPr lang="cs-CZ" dirty="0" err="1"/>
              <a:t>conventions</a:t>
            </a:r>
            <a:r>
              <a:rPr lang="cs-CZ" dirty="0"/>
              <a:t> (akcích, na kterých se shromažďují (nejen) </a:t>
            </a:r>
            <a:r>
              <a:rPr lang="cs-CZ" dirty="0" err="1"/>
              <a:t>cosplayeři</a:t>
            </a:r>
            <a:r>
              <a:rPr lang="cs-CZ" dirty="0"/>
              <a:t>) a zaměřuje se na </a:t>
            </a:r>
            <a:r>
              <a:rPr lang="cs-CZ" dirty="0" err="1"/>
              <a:t>cosplayery</a:t>
            </a:r>
            <a:r>
              <a:rPr lang="cs-CZ" dirty="0"/>
              <a:t>, kteří si vyrábí kostýmy sami. Jak dlouho jim to trvá, kolik jde do kostýmů práce a hlavně peněz. </a:t>
            </a:r>
          </a:p>
          <a:p>
            <a:r>
              <a:rPr lang="cs-CZ" b="1" dirty="0" smtClean="0"/>
              <a:t>Česká </a:t>
            </a:r>
            <a:r>
              <a:rPr lang="cs-CZ" b="1" dirty="0" err="1"/>
              <a:t>cosplay</a:t>
            </a:r>
            <a:r>
              <a:rPr lang="cs-CZ" b="1" dirty="0"/>
              <a:t> komunita – </a:t>
            </a:r>
            <a:r>
              <a:rPr lang="cs-CZ" b="1" dirty="0">
                <a:solidFill>
                  <a:srgbClr val="FF0000"/>
                </a:solidFill>
              </a:rPr>
              <a:t>jak jsou na tom </a:t>
            </a:r>
            <a:r>
              <a:rPr lang="cs-CZ" b="1" dirty="0" err="1"/>
              <a:t>cosplayeři</a:t>
            </a:r>
            <a:r>
              <a:rPr lang="cs-CZ" b="1" dirty="0"/>
              <a:t> s </a:t>
            </a:r>
            <a:r>
              <a:rPr lang="cs-CZ" b="1" dirty="0">
                <a:solidFill>
                  <a:srgbClr val="FF0000"/>
                </a:solidFill>
              </a:rPr>
              <a:t>vyráběním </a:t>
            </a:r>
            <a:r>
              <a:rPr lang="cs-CZ" b="1" dirty="0"/>
              <a:t>vlastních kostýmů? </a:t>
            </a:r>
          </a:p>
          <a:p>
            <a:endParaRPr lang="cs-CZ" dirty="0"/>
          </a:p>
        </p:txBody>
      </p:sp>
    </p:spTree>
    <p:extLst>
      <p:ext uri="{BB962C8B-B14F-4D97-AF65-F5344CB8AC3E}">
        <p14:creationId xmlns:p14="http://schemas.microsoft.com/office/powerpoint/2010/main" val="1016637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Legitimizace tématu? Zavádějící pro řešení tématu. Předsudečné, používány pojmy, které nejsou zatím vyargumentovány </a:t>
            </a:r>
            <a:endParaRPr lang="cs-CZ" dirty="0"/>
          </a:p>
        </p:txBody>
      </p:sp>
      <p:sp>
        <p:nvSpPr>
          <p:cNvPr id="3" name="Zástupný symbol pro obsah 2"/>
          <p:cNvSpPr>
            <a:spLocks noGrp="1"/>
          </p:cNvSpPr>
          <p:nvPr>
            <p:ph idx="1"/>
          </p:nvPr>
        </p:nvSpPr>
        <p:spPr/>
        <p:txBody>
          <a:bodyPr>
            <a:normAutofit fontScale="70000" lnSpcReduction="20000"/>
          </a:bodyPr>
          <a:lstStyle/>
          <a:p>
            <a:pPr indent="450215">
              <a:lnSpc>
                <a:spcPct val="107000"/>
              </a:lnSpc>
              <a:spcAft>
                <a:spcPts val="800"/>
              </a:spcAft>
            </a:pPr>
            <a:r>
              <a:rPr lang="cs-CZ" sz="2800" kern="100" dirty="0" smtClean="0">
                <a:effectLst/>
                <a:latin typeface="Calibri" panose="020F0502020204030204" pitchFamily="34" charset="0"/>
                <a:ea typeface="Calibri" panose="020F0502020204030204" pitchFamily="34" charset="0"/>
                <a:cs typeface="Times New Roman" panose="02020603050405020304" pitchFamily="18" charset="0"/>
              </a:rPr>
              <a:t>JIRKOVÁ, Eva a Marta ULRYCHOVÁ. Vánoce jako vynalezená tradice či ambivalentní rituál?. In. </a:t>
            </a:r>
            <a:r>
              <a:rPr lang="cs-CZ" sz="2800" i="1" kern="100" dirty="0" smtClean="0">
                <a:effectLst/>
                <a:latin typeface="Calibri" panose="020F0502020204030204" pitchFamily="34" charset="0"/>
                <a:ea typeface="Calibri" panose="020F0502020204030204" pitchFamily="34" charset="0"/>
                <a:cs typeface="Times New Roman" panose="02020603050405020304" pitchFamily="18" charset="0"/>
              </a:rPr>
              <a:t>Národopisná revue</a:t>
            </a:r>
            <a:r>
              <a:rPr lang="cs-CZ" sz="2800" kern="100" dirty="0" smtClean="0">
                <a:effectLst/>
                <a:latin typeface="Calibri" panose="020F0502020204030204" pitchFamily="34" charset="0"/>
                <a:ea typeface="Calibri" panose="020F0502020204030204" pitchFamily="34" charset="0"/>
                <a:cs typeface="Times New Roman" panose="02020603050405020304" pitchFamily="18" charset="0"/>
              </a:rPr>
              <a:t> 16, č. 4. 2006. str. 228-233. Dostupné také z: </a:t>
            </a:r>
            <a:r>
              <a:rPr lang="cs-CZ" sz="2800" u="sng" kern="100" dirty="0"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https://revue.nulk.cz/</a:t>
            </a:r>
            <a:r>
              <a:rPr lang="cs-CZ" sz="2800" u="sng" kern="100" dirty="0" err="1"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wp-content</a:t>
            </a:r>
            <a:r>
              <a:rPr lang="cs-CZ" sz="2800" u="sng" kern="100" dirty="0"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a:t>
            </a:r>
            <a:r>
              <a:rPr lang="cs-CZ" sz="2800" u="sng" kern="100" dirty="0" err="1"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uploads</a:t>
            </a:r>
            <a:r>
              <a:rPr lang="cs-CZ" sz="2800" u="sng" kern="100" dirty="0"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/2021/04/r4-2006.pdf</a:t>
            </a:r>
            <a:r>
              <a:rPr lang="cs-CZ" sz="2800" kern="100" dirty="0" smtClean="0">
                <a:effectLst/>
                <a:latin typeface="Calibri" panose="020F0502020204030204" pitchFamily="34" charset="0"/>
                <a:ea typeface="Calibri" panose="020F0502020204030204" pitchFamily="34" charset="0"/>
                <a:cs typeface="Times New Roman" panose="02020603050405020304" pitchFamily="18" charset="0"/>
              </a:rPr>
              <a:t>.</a:t>
            </a:r>
          </a:p>
          <a:p>
            <a:pPr indent="450215">
              <a:lnSpc>
                <a:spcPct val="107000"/>
              </a:lnSpc>
              <a:spcAft>
                <a:spcPts val="800"/>
              </a:spcAft>
            </a:pPr>
            <a:r>
              <a:rPr lang="cs-CZ" sz="2800" u="sng" kern="100" dirty="0" smtClean="0">
                <a:effectLst/>
                <a:latin typeface="Calibri" panose="020F0502020204030204" pitchFamily="34" charset="0"/>
                <a:ea typeface="Calibri" panose="020F0502020204030204" pitchFamily="34" charset="0"/>
                <a:cs typeface="Times New Roman" panose="02020603050405020304" pitchFamily="18" charset="0"/>
              </a:rPr>
              <a:t>Možné výzkumné otázky:</a:t>
            </a:r>
            <a:endParaRPr lang="cs-CZ" sz="2800"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nSpc>
                <a:spcPct val="107000"/>
              </a:lnSpc>
              <a:spcAft>
                <a:spcPts val="800"/>
              </a:spcAft>
            </a:pPr>
            <a:r>
              <a:rPr lang="cs-CZ" sz="2800" kern="100" dirty="0" smtClean="0">
                <a:effectLst/>
                <a:latin typeface="Calibri" panose="020F0502020204030204" pitchFamily="34" charset="0"/>
                <a:ea typeface="Calibri" panose="020F0502020204030204" pitchFamily="34" charset="0"/>
                <a:cs typeface="Times New Roman" panose="02020603050405020304" pitchFamily="18" charset="0"/>
              </a:rPr>
              <a:t>	Jakou podobu mají tzv. „malé“ či soukromé vánoční rituály, které probíhají zejména v rámci rodiny, ve výchovném ústavu/pobytovém zařízení, v nichž je role rodiny v mnoha ohledech nahrazována zaměstnanci zařízení?</a:t>
            </a:r>
            <a:br>
              <a:rPr lang="cs-CZ" sz="2800" kern="100" dirty="0" smtClean="0">
                <a:effectLst/>
                <a:latin typeface="Calibri" panose="020F0502020204030204" pitchFamily="34" charset="0"/>
                <a:ea typeface="Calibri" panose="020F0502020204030204" pitchFamily="34" charset="0"/>
                <a:cs typeface="Times New Roman" panose="02020603050405020304" pitchFamily="18" charset="0"/>
              </a:rPr>
            </a:br>
            <a:endParaRPr lang="cs-CZ" sz="2800"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nSpc>
                <a:spcPct val="107000"/>
              </a:lnSpc>
              <a:spcAft>
                <a:spcPts val="800"/>
              </a:spcAft>
            </a:pPr>
            <a:r>
              <a:rPr lang="cs-CZ" sz="2800" kern="100" dirty="0" smtClean="0">
                <a:effectLst/>
                <a:latin typeface="Calibri" panose="020F0502020204030204" pitchFamily="34" charset="0"/>
                <a:ea typeface="Calibri" panose="020F0502020204030204" pitchFamily="34" charset="0"/>
                <a:cs typeface="Times New Roman" panose="02020603050405020304" pitchFamily="18" charset="0"/>
              </a:rPr>
              <a:t>	</a:t>
            </a:r>
            <a:r>
              <a:rPr lang="cs-CZ" sz="2800" b="1" kern="100" dirty="0" smtClean="0">
                <a:effectLst/>
                <a:latin typeface="Calibri" panose="020F0502020204030204" pitchFamily="34" charset="0"/>
                <a:ea typeface="Calibri" panose="020F0502020204030204" pitchFamily="34" charset="0"/>
                <a:cs typeface="Times New Roman" panose="02020603050405020304" pitchFamily="18" charset="0"/>
              </a:rPr>
              <a:t>Jak </a:t>
            </a:r>
            <a:r>
              <a:rPr lang="cs-CZ" sz="2800" b="1" kern="1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obecně </a:t>
            </a:r>
            <a:r>
              <a:rPr lang="cs-CZ" sz="2800" b="1" kern="100" dirty="0" smtClean="0">
                <a:effectLst/>
                <a:latin typeface="Calibri" panose="020F0502020204030204" pitchFamily="34" charset="0"/>
                <a:ea typeface="Calibri" panose="020F0502020204030204" pitchFamily="34" charset="0"/>
                <a:cs typeface="Times New Roman" panose="02020603050405020304" pitchFamily="18" charset="0"/>
              </a:rPr>
              <a:t>probíhají vánoční a adventní oslavy v daném zařízení?</a:t>
            </a:r>
          </a:p>
          <a:p>
            <a:pPr indent="0">
              <a:lnSpc>
                <a:spcPct val="107000"/>
              </a:lnSpc>
              <a:spcAft>
                <a:spcPts val="800"/>
              </a:spcAft>
              <a:buNone/>
            </a:pPr>
            <a:r>
              <a:rPr lang="cs-CZ" sz="2800" kern="100" dirty="0" smtClean="0">
                <a:effectLst/>
                <a:latin typeface="Calibri" panose="020F0502020204030204" pitchFamily="34" charset="0"/>
                <a:ea typeface="Calibri" panose="020F0502020204030204" pitchFamily="34" charset="0"/>
                <a:cs typeface="Times New Roman" panose="02020603050405020304" pitchFamily="18" charset="0"/>
              </a:rPr>
              <a:t> </a:t>
            </a:r>
          </a:p>
          <a:p>
            <a:pPr indent="450215">
              <a:lnSpc>
                <a:spcPct val="107000"/>
              </a:lnSpc>
              <a:spcAft>
                <a:spcPts val="800"/>
              </a:spcAft>
            </a:pPr>
            <a:r>
              <a:rPr lang="cs-CZ" sz="2800" kern="100" dirty="0" smtClean="0">
                <a:effectLst/>
                <a:latin typeface="Calibri" panose="020F0502020204030204" pitchFamily="34" charset="0"/>
                <a:ea typeface="Calibri" panose="020F0502020204030204" pitchFamily="34" charset="0"/>
                <a:cs typeface="Times New Roman" panose="02020603050405020304" pitchFamily="18" charset="0"/>
              </a:rPr>
              <a:t>	V jakých ohledech je v daném zařízení v rámci svátečnosti převracen „normální“ řád věcí?</a:t>
            </a:r>
            <a:endParaRPr lang="cs-CZ"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2346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Otázce nerozumím, </a:t>
            </a:r>
            <a:r>
              <a:rPr lang="cs-CZ" b="1" dirty="0" smtClean="0">
                <a:solidFill>
                  <a:srgbClr val="00B050"/>
                </a:solidFill>
              </a:rPr>
              <a:t>akademická slova dobře identifikována ale nedobře poskládaná</a:t>
            </a:r>
            <a:r>
              <a:rPr lang="cs-CZ" dirty="0" smtClean="0"/>
              <a:t>, chybí terén, zdá se moc obecné???</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MCFARLAND, Daniel A., JURAFSKY, Dan a RAWLINGS, </a:t>
            </a:r>
            <a:r>
              <a:rPr lang="cs-CZ" dirty="0" err="1"/>
              <a:t>Craig</a:t>
            </a:r>
            <a:r>
              <a:rPr lang="cs-CZ" dirty="0"/>
              <a:t>, 2013. </a:t>
            </a:r>
            <a:r>
              <a:rPr lang="cs-CZ" dirty="0" err="1"/>
              <a:t>Making</a:t>
            </a:r>
            <a:r>
              <a:rPr lang="cs-CZ" dirty="0"/>
              <a:t> </a:t>
            </a:r>
            <a:r>
              <a:rPr lang="cs-CZ" dirty="0" err="1"/>
              <a:t>the</a:t>
            </a:r>
            <a:r>
              <a:rPr lang="cs-CZ" dirty="0"/>
              <a:t> </a:t>
            </a:r>
            <a:r>
              <a:rPr lang="cs-CZ" dirty="0" err="1"/>
              <a:t>Connection</a:t>
            </a:r>
            <a:r>
              <a:rPr lang="cs-CZ" dirty="0"/>
              <a:t>: </a:t>
            </a:r>
            <a:r>
              <a:rPr lang="cs-CZ" dirty="0" err="1"/>
              <a:t>Social</a:t>
            </a:r>
            <a:r>
              <a:rPr lang="cs-CZ" dirty="0"/>
              <a:t> </a:t>
            </a:r>
            <a:r>
              <a:rPr lang="cs-CZ" dirty="0" err="1"/>
              <a:t>Bonding</a:t>
            </a:r>
            <a:r>
              <a:rPr lang="cs-CZ" dirty="0"/>
              <a:t> in </a:t>
            </a:r>
            <a:r>
              <a:rPr lang="cs-CZ" dirty="0" err="1"/>
              <a:t>Courtship</a:t>
            </a:r>
            <a:r>
              <a:rPr lang="cs-CZ" dirty="0"/>
              <a:t> </a:t>
            </a:r>
            <a:r>
              <a:rPr lang="cs-CZ" dirty="0" err="1"/>
              <a:t>Situations</a:t>
            </a:r>
            <a:r>
              <a:rPr lang="cs-CZ" dirty="0"/>
              <a:t>. </a:t>
            </a:r>
            <a:r>
              <a:rPr lang="cs-CZ" i="1" dirty="0" err="1"/>
              <a:t>American</a:t>
            </a:r>
            <a:r>
              <a:rPr lang="cs-CZ" i="1" dirty="0"/>
              <a:t> </a:t>
            </a:r>
            <a:r>
              <a:rPr lang="cs-CZ" i="1" dirty="0" err="1"/>
              <a:t>Journal</a:t>
            </a:r>
            <a:r>
              <a:rPr lang="cs-CZ" i="1" dirty="0"/>
              <a:t> </a:t>
            </a:r>
            <a:r>
              <a:rPr lang="cs-CZ" i="1" dirty="0" err="1"/>
              <a:t>of</a:t>
            </a:r>
            <a:r>
              <a:rPr lang="cs-CZ" i="1" dirty="0"/>
              <a:t> Sociology</a:t>
            </a:r>
            <a:r>
              <a:rPr lang="cs-CZ" dirty="0"/>
              <a:t>. Vol. 118, č. 6, s. 1596–1649. DOI </a:t>
            </a:r>
            <a:r>
              <a:rPr lang="cs-CZ" u="sng" dirty="0">
                <a:hlinkClick r:id="rId2"/>
              </a:rPr>
              <a:t>10.1086/670240</a:t>
            </a:r>
            <a:r>
              <a:rPr lang="cs-CZ" dirty="0"/>
              <a:t>. </a:t>
            </a:r>
          </a:p>
          <a:p>
            <a:endParaRPr lang="cs-CZ" dirty="0" smtClean="0"/>
          </a:p>
          <a:p>
            <a:r>
              <a:rPr lang="cs-CZ" dirty="0" smtClean="0"/>
              <a:t>Studie </a:t>
            </a:r>
            <a:r>
              <a:rPr lang="cs-CZ" b="1" dirty="0" err="1"/>
              <a:t>Making</a:t>
            </a:r>
            <a:r>
              <a:rPr lang="cs-CZ" b="1" dirty="0"/>
              <a:t> </a:t>
            </a:r>
            <a:r>
              <a:rPr lang="cs-CZ" b="1" dirty="0" err="1"/>
              <a:t>the</a:t>
            </a:r>
            <a:r>
              <a:rPr lang="cs-CZ" b="1" dirty="0"/>
              <a:t> </a:t>
            </a:r>
            <a:r>
              <a:rPr lang="cs-CZ" b="1" dirty="0" err="1"/>
              <a:t>Connection</a:t>
            </a:r>
            <a:r>
              <a:rPr lang="cs-CZ" b="1" dirty="0"/>
              <a:t>: </a:t>
            </a:r>
            <a:r>
              <a:rPr lang="cs-CZ" b="1" dirty="0" err="1"/>
              <a:t>Social</a:t>
            </a:r>
            <a:r>
              <a:rPr lang="cs-CZ" b="1" dirty="0"/>
              <a:t> </a:t>
            </a:r>
            <a:r>
              <a:rPr lang="cs-CZ" b="1" dirty="0" err="1"/>
              <a:t>Bonding</a:t>
            </a:r>
            <a:r>
              <a:rPr lang="cs-CZ" b="1" dirty="0"/>
              <a:t> in </a:t>
            </a:r>
            <a:r>
              <a:rPr lang="cs-CZ" b="1" dirty="0" err="1"/>
              <a:t>Courtship</a:t>
            </a:r>
            <a:r>
              <a:rPr lang="cs-CZ" b="1" dirty="0"/>
              <a:t> </a:t>
            </a:r>
            <a:r>
              <a:rPr lang="cs-CZ" b="1" dirty="0" err="1"/>
              <a:t>Situations</a:t>
            </a:r>
            <a:r>
              <a:rPr lang="cs-CZ" dirty="0"/>
              <a:t> se zaměřuje na to, jak se během speed </a:t>
            </a:r>
            <a:r>
              <a:rPr lang="cs-CZ" dirty="0" err="1"/>
              <a:t>datingu</a:t>
            </a:r>
            <a:r>
              <a:rPr lang="cs-CZ" dirty="0"/>
              <a:t> vytvářejí sociální vazby prostřednictvím způsobu komunikace a emocionálního propojení. Analyzuje seznamování jako strukturovaný interakční rituál a využívá teorii rituálů k vysvětlení, jak tyto krátké interakce podporují rychlé vytváření mezilidských </a:t>
            </a:r>
            <a:r>
              <a:rPr lang="cs-CZ" dirty="0" smtClean="0"/>
              <a:t>vztahů. Studie </a:t>
            </a:r>
            <a:r>
              <a:rPr lang="cs-CZ" dirty="0"/>
              <a:t>ukazuje, že speed </a:t>
            </a:r>
            <a:r>
              <a:rPr lang="cs-CZ" dirty="0" err="1"/>
              <a:t>dating</a:t>
            </a:r>
            <a:r>
              <a:rPr lang="cs-CZ" dirty="0"/>
              <a:t> funguje jako moderní sociální rituál, který umožňuje účastníkům rychle zjistit, zda mezi nimi existuje "chemie". Tento přístup se liší od tradičního, delšího procesu seznamování.</a:t>
            </a:r>
          </a:p>
          <a:p>
            <a:r>
              <a:rPr lang="cs-CZ" dirty="0"/>
              <a:t>Dále studie zdůrazňuje, že úspěch těchto schůzek závisí na vzájemné odezvě a emocionální synchronizaci, přičemž muži často přizpůsobují své reakce emocionálním signálům žen. Tím se odchyluje od tradičního modelu, kde byly role mužů a žen pevně vymezené.</a:t>
            </a:r>
          </a:p>
          <a:p>
            <a:r>
              <a:rPr lang="cs-CZ" dirty="0"/>
              <a:t>Speed </a:t>
            </a:r>
            <a:r>
              <a:rPr lang="cs-CZ" dirty="0" err="1"/>
              <a:t>dating</a:t>
            </a:r>
            <a:r>
              <a:rPr lang="cs-CZ" dirty="0"/>
              <a:t> je charakterizován jasným cílem: rychle zjistit, zda existuje vzájemné propojení. Tento moderní přístup odráží očekávání, že rychlost a efektivita jsou důležitější než pomalejší, tradiční metody seznamování.</a:t>
            </a:r>
          </a:p>
          <a:p>
            <a:endParaRPr lang="cs-CZ" dirty="0" smtClean="0"/>
          </a:p>
          <a:p>
            <a:r>
              <a:rPr lang="cs-CZ" b="1" dirty="0" smtClean="0"/>
              <a:t>"</a:t>
            </a:r>
            <a:r>
              <a:rPr lang="cs-CZ" b="1" dirty="0">
                <a:solidFill>
                  <a:srgbClr val="00B050"/>
                </a:solidFill>
              </a:rPr>
              <a:t>Jak speed </a:t>
            </a:r>
            <a:r>
              <a:rPr lang="cs-CZ" b="1" dirty="0" err="1">
                <a:solidFill>
                  <a:srgbClr val="00B050"/>
                </a:solidFill>
              </a:rPr>
              <a:t>dating</a:t>
            </a:r>
            <a:r>
              <a:rPr lang="cs-CZ" b="1" dirty="0">
                <a:solidFill>
                  <a:srgbClr val="00B050"/>
                </a:solidFill>
              </a:rPr>
              <a:t> jako </a:t>
            </a:r>
            <a:r>
              <a:rPr lang="cs-CZ" b="1" dirty="0">
                <a:solidFill>
                  <a:srgbClr val="FF0000"/>
                </a:solidFill>
              </a:rPr>
              <a:t>rituál</a:t>
            </a:r>
            <a:r>
              <a:rPr lang="cs-CZ" b="1" dirty="0">
                <a:solidFill>
                  <a:srgbClr val="00B050"/>
                </a:solidFill>
              </a:rPr>
              <a:t> </a:t>
            </a:r>
            <a:r>
              <a:rPr lang="cs-CZ" b="1" dirty="0">
                <a:solidFill>
                  <a:srgbClr val="FF0000"/>
                </a:solidFill>
              </a:rPr>
              <a:t>reflektuje </a:t>
            </a:r>
            <a:r>
              <a:rPr lang="cs-CZ" b="1" dirty="0">
                <a:solidFill>
                  <a:srgbClr val="00B050"/>
                </a:solidFill>
              </a:rPr>
              <a:t>změny v </a:t>
            </a:r>
            <a:r>
              <a:rPr lang="cs-CZ" b="1" dirty="0">
                <a:solidFill>
                  <a:srgbClr val="FF0000"/>
                </a:solidFill>
              </a:rPr>
              <a:t>tradičních </a:t>
            </a:r>
            <a:r>
              <a:rPr lang="cs-CZ" b="1" dirty="0">
                <a:solidFill>
                  <a:srgbClr val="00B050"/>
                </a:solidFill>
              </a:rPr>
              <a:t>seznamovacích </a:t>
            </a:r>
            <a:r>
              <a:rPr lang="cs-CZ" b="1" dirty="0">
                <a:solidFill>
                  <a:srgbClr val="FF0000"/>
                </a:solidFill>
              </a:rPr>
              <a:t>praktikách a očekávání</a:t>
            </a:r>
            <a:r>
              <a:rPr lang="cs-CZ" b="1" dirty="0">
                <a:solidFill>
                  <a:srgbClr val="00B050"/>
                </a:solidFill>
              </a:rPr>
              <a:t> od partnerství?"</a:t>
            </a:r>
          </a:p>
          <a:p>
            <a:endParaRPr lang="cs-CZ" dirty="0"/>
          </a:p>
        </p:txBody>
      </p:sp>
    </p:spTree>
    <p:extLst>
      <p:ext uri="{BB962C8B-B14F-4D97-AF65-F5344CB8AC3E}">
        <p14:creationId xmlns:p14="http://schemas.microsoft.com/office/powerpoint/2010/main" val="2486239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Vhodnost literatury</a:t>
            </a:r>
            <a:endParaRPr lang="cs-CZ" dirty="0"/>
          </a:p>
        </p:txBody>
      </p:sp>
      <p:sp>
        <p:nvSpPr>
          <p:cNvPr id="5" name="Zástupný symbol pro text 4"/>
          <p:cNvSpPr>
            <a:spLocks noGrp="1"/>
          </p:cNvSpPr>
          <p:nvPr>
            <p:ph type="body" idx="1"/>
          </p:nvPr>
        </p:nvSpPr>
        <p:spPr/>
        <p:txBody>
          <a:bodyPr>
            <a:normAutofit fontScale="85000" lnSpcReduction="10000"/>
          </a:bodyPr>
          <a:lstStyle/>
          <a:p>
            <a:r>
              <a:rPr lang="cs-CZ" dirty="0" smtClean="0"/>
              <a:t>Nevhodná literatura nepřispívá k relevantnímu tázání = položení si otázky. Není inspirativní.</a:t>
            </a:r>
          </a:p>
          <a:p>
            <a:r>
              <a:rPr lang="cs-CZ" dirty="0" smtClean="0"/>
              <a:t>Kontextová literatura je někdy zavádějící a nemohu na jejím základě si položit vhodnou otázku.</a:t>
            </a:r>
          </a:p>
          <a:p>
            <a:r>
              <a:rPr lang="cs-CZ" b="1" dirty="0" smtClean="0">
                <a:solidFill>
                  <a:srgbClr val="FF0000"/>
                </a:solidFill>
              </a:rPr>
              <a:t>Literatura není obligátní </a:t>
            </a:r>
            <a:r>
              <a:rPr lang="cs-CZ" b="1" dirty="0" err="1" smtClean="0">
                <a:solidFill>
                  <a:srgbClr val="FF0000"/>
                </a:solidFill>
              </a:rPr>
              <a:t>opruz</a:t>
            </a:r>
            <a:r>
              <a:rPr lang="cs-CZ" b="1" dirty="0" smtClean="0">
                <a:solidFill>
                  <a:srgbClr val="FF0000"/>
                </a:solidFill>
              </a:rPr>
              <a:t>. </a:t>
            </a:r>
            <a:r>
              <a:rPr lang="cs-CZ" dirty="0" smtClean="0">
                <a:solidFill>
                  <a:schemeClr val="bg1">
                    <a:lumMod val="50000"/>
                  </a:schemeClr>
                </a:solidFill>
              </a:rPr>
              <a:t>Nejdeme cestou nejmenšího odporu – pak je tu odpor oponenta.</a:t>
            </a:r>
            <a:endParaRPr lang="cs-CZ" dirty="0">
              <a:solidFill>
                <a:schemeClr val="bg1">
                  <a:lumMod val="50000"/>
                </a:schemeClr>
              </a:solidFill>
            </a:endParaRPr>
          </a:p>
        </p:txBody>
      </p:sp>
    </p:spTree>
    <p:extLst>
      <p:ext uri="{BB962C8B-B14F-4D97-AF65-F5344CB8AC3E}">
        <p14:creationId xmlns:p14="http://schemas.microsoft.com/office/powerpoint/2010/main" val="438704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Nevhodnost zdroje, </a:t>
            </a:r>
            <a:r>
              <a:rPr lang="cs-CZ" dirty="0" err="1" smtClean="0"/>
              <a:t>předporozumění</a:t>
            </a:r>
            <a:r>
              <a:rPr lang="cs-CZ" dirty="0" smtClean="0"/>
              <a:t>, kvantifikace, chybí terén.</a:t>
            </a:r>
            <a:endParaRPr lang="cs-CZ" dirty="0"/>
          </a:p>
        </p:txBody>
      </p:sp>
      <p:sp>
        <p:nvSpPr>
          <p:cNvPr id="3" name="Zástupný symbol pro obsah 2"/>
          <p:cNvSpPr>
            <a:spLocks noGrp="1"/>
          </p:cNvSpPr>
          <p:nvPr>
            <p:ph idx="1"/>
          </p:nvPr>
        </p:nvSpPr>
        <p:spPr/>
        <p:txBody>
          <a:bodyPr>
            <a:normAutofit fontScale="62500" lnSpcReduction="20000"/>
          </a:bodyPr>
          <a:lstStyle/>
          <a:p>
            <a:r>
              <a:rPr lang="en-US" dirty="0" err="1"/>
              <a:t>Diplomová</a:t>
            </a:r>
            <a:r>
              <a:rPr lang="en-US" dirty="0"/>
              <a:t> </a:t>
            </a:r>
            <a:r>
              <a:rPr lang="en-US" dirty="0" err="1"/>
              <a:t>práce</a:t>
            </a:r>
            <a:r>
              <a:rPr lang="en-US" dirty="0"/>
              <a:t> </a:t>
            </a:r>
            <a:r>
              <a:rPr lang="en-US" dirty="0" err="1"/>
              <a:t>Využití</a:t>
            </a:r>
            <a:r>
              <a:rPr lang="en-US" dirty="0"/>
              <a:t> </a:t>
            </a:r>
            <a:r>
              <a:rPr lang="en-US" dirty="0" err="1"/>
              <a:t>zelených</a:t>
            </a:r>
            <a:r>
              <a:rPr lang="en-US" dirty="0"/>
              <a:t> </a:t>
            </a:r>
            <a:r>
              <a:rPr lang="en-US" dirty="0" err="1"/>
              <a:t>ploch</a:t>
            </a:r>
            <a:r>
              <a:rPr lang="en-US" dirty="0"/>
              <a:t> pro </a:t>
            </a:r>
            <a:r>
              <a:rPr lang="en-US" dirty="0" err="1"/>
              <a:t>pohybovou</a:t>
            </a:r>
            <a:r>
              <a:rPr lang="en-US" dirty="0"/>
              <a:t> </a:t>
            </a:r>
            <a:r>
              <a:rPr lang="en-US" dirty="0" err="1"/>
              <a:t>aktivitu</a:t>
            </a:r>
            <a:r>
              <a:rPr lang="en-US" dirty="0"/>
              <a:t> v </a:t>
            </a:r>
            <a:r>
              <a:rPr lang="en-US" dirty="0" err="1"/>
              <a:t>městě</a:t>
            </a:r>
            <a:r>
              <a:rPr lang="en-US" dirty="0"/>
              <a:t> </a:t>
            </a:r>
            <a:r>
              <a:rPr lang="en-US" dirty="0" err="1" smtClean="0"/>
              <a:t>Kladno</a:t>
            </a:r>
            <a:r>
              <a:rPr lang="cs-CZ" dirty="0" smtClean="0"/>
              <a:t>; </a:t>
            </a:r>
            <a:r>
              <a:rPr lang="en-US" dirty="0" err="1" smtClean="0"/>
              <a:t>Vedoucí</a:t>
            </a:r>
            <a:r>
              <a:rPr lang="en-US" dirty="0" smtClean="0"/>
              <a:t> </a:t>
            </a:r>
            <a:r>
              <a:rPr lang="en-US" dirty="0" err="1"/>
              <a:t>bakalářské</a:t>
            </a:r>
            <a:r>
              <a:rPr lang="en-US" dirty="0"/>
              <a:t> </a:t>
            </a:r>
            <a:r>
              <a:rPr lang="en-US" dirty="0" err="1"/>
              <a:t>práce</a:t>
            </a:r>
            <a:r>
              <a:rPr lang="en-US" dirty="0"/>
              <a:t>: Doc. Mgr. Jiří </a:t>
            </a:r>
            <a:r>
              <a:rPr lang="en-US" dirty="0" err="1"/>
              <a:t>Baláš</a:t>
            </a:r>
            <a:r>
              <a:rPr lang="en-US" dirty="0"/>
              <a:t> , Ph.D </a:t>
            </a:r>
            <a:r>
              <a:rPr lang="en-US" dirty="0" err="1" smtClean="0"/>
              <a:t>Vypracovala</a:t>
            </a:r>
            <a:r>
              <a:rPr lang="en-US" dirty="0"/>
              <a:t>: </a:t>
            </a:r>
            <a:r>
              <a:rPr lang="en-US" dirty="0" err="1"/>
              <a:t>Bc</a:t>
            </a:r>
            <a:r>
              <a:rPr lang="en-US" dirty="0"/>
              <a:t>. Karolína </a:t>
            </a:r>
            <a:r>
              <a:rPr lang="en-US" dirty="0" err="1" smtClean="0"/>
              <a:t>Votavová</a:t>
            </a:r>
            <a:r>
              <a:rPr lang="cs-CZ" dirty="0" smtClean="0"/>
              <a:t> – </a:t>
            </a:r>
            <a:r>
              <a:rPr lang="cs-CZ" b="1" dirty="0" smtClean="0">
                <a:solidFill>
                  <a:srgbClr val="FF0000"/>
                </a:solidFill>
              </a:rPr>
              <a:t>citace</a:t>
            </a:r>
            <a:r>
              <a:rPr lang="en-US" dirty="0"/>
              <a:t> </a:t>
            </a:r>
            <a:endParaRPr lang="cs-CZ" dirty="0"/>
          </a:p>
          <a:p>
            <a:r>
              <a:rPr lang="en-US" dirty="0"/>
              <a:t>Tato </a:t>
            </a:r>
            <a:r>
              <a:rPr lang="en-US" dirty="0" err="1"/>
              <a:t>diplomová</a:t>
            </a:r>
            <a:r>
              <a:rPr lang="en-US" dirty="0"/>
              <a:t> </a:t>
            </a:r>
            <a:r>
              <a:rPr lang="en-US" dirty="0" err="1"/>
              <a:t>práce</a:t>
            </a:r>
            <a:r>
              <a:rPr lang="en-US" dirty="0"/>
              <a:t> </a:t>
            </a:r>
            <a:r>
              <a:rPr lang="cs-CZ" dirty="0" smtClean="0"/>
              <a:t>………</a:t>
            </a:r>
            <a:r>
              <a:rPr lang="en-US" dirty="0" smtClean="0"/>
              <a:t> </a:t>
            </a:r>
            <a:r>
              <a:rPr lang="en-US" dirty="0" err="1"/>
              <a:t>formou</a:t>
            </a:r>
            <a:r>
              <a:rPr lang="en-US" dirty="0"/>
              <a:t> </a:t>
            </a:r>
            <a:r>
              <a:rPr lang="en-US" dirty="0" err="1"/>
              <a:t>rešerše</a:t>
            </a:r>
            <a:r>
              <a:rPr lang="en-US" dirty="0"/>
              <a:t> a </a:t>
            </a:r>
            <a:r>
              <a:rPr lang="en-US" dirty="0" err="1"/>
              <a:t>kvalitativního</a:t>
            </a:r>
            <a:r>
              <a:rPr lang="en-US" dirty="0"/>
              <a:t> </a:t>
            </a:r>
            <a:r>
              <a:rPr lang="en-US" dirty="0" err="1"/>
              <a:t>výzkumu</a:t>
            </a:r>
            <a:r>
              <a:rPr lang="en-US" dirty="0"/>
              <a:t> </a:t>
            </a:r>
            <a:r>
              <a:rPr lang="en-US" dirty="0" err="1"/>
              <a:t>metodou</a:t>
            </a:r>
            <a:r>
              <a:rPr lang="en-US" dirty="0"/>
              <a:t> </a:t>
            </a:r>
            <a:r>
              <a:rPr lang="en-US" dirty="0" err="1"/>
              <a:t>dotazníku</a:t>
            </a:r>
            <a:r>
              <a:rPr lang="en-US" dirty="0"/>
              <a:t> </a:t>
            </a:r>
            <a:r>
              <a:rPr lang="en-US" dirty="0" err="1"/>
              <a:t>na</a:t>
            </a:r>
            <a:r>
              <a:rPr lang="en-US" dirty="0"/>
              <a:t> </a:t>
            </a:r>
            <a:r>
              <a:rPr lang="en-US" dirty="0" err="1"/>
              <a:t>Magistrátu</a:t>
            </a:r>
            <a:r>
              <a:rPr lang="en-US" dirty="0"/>
              <a:t> </a:t>
            </a:r>
            <a:r>
              <a:rPr lang="en-US" dirty="0" err="1"/>
              <a:t>města</a:t>
            </a:r>
            <a:r>
              <a:rPr lang="en-US" dirty="0"/>
              <a:t> </a:t>
            </a:r>
            <a:r>
              <a:rPr lang="en-US" dirty="0" err="1"/>
              <a:t>Kladna</a:t>
            </a:r>
            <a:r>
              <a:rPr lang="en-US" dirty="0"/>
              <a:t>.  </a:t>
            </a:r>
            <a:r>
              <a:rPr lang="cs-CZ" dirty="0" smtClean="0"/>
              <a:t>…..</a:t>
            </a:r>
            <a:r>
              <a:rPr lang="en-US" dirty="0" smtClean="0"/>
              <a:t> </a:t>
            </a:r>
            <a:r>
              <a:rPr lang="en-US" dirty="0" err="1"/>
              <a:t>Kladno</a:t>
            </a:r>
            <a:r>
              <a:rPr lang="en-US" dirty="0"/>
              <a:t> </a:t>
            </a:r>
            <a:r>
              <a:rPr lang="en-US" dirty="0" err="1"/>
              <a:t>výrazně</a:t>
            </a:r>
            <a:r>
              <a:rPr lang="en-US" dirty="0"/>
              <a:t> </a:t>
            </a:r>
            <a:r>
              <a:rPr lang="en-US" dirty="0" err="1"/>
              <a:t>investovalo</a:t>
            </a:r>
            <a:r>
              <a:rPr lang="en-US" dirty="0"/>
              <a:t> do </a:t>
            </a:r>
            <a:r>
              <a:rPr lang="en-US" dirty="0" err="1"/>
              <a:t>rozvoje</a:t>
            </a:r>
            <a:r>
              <a:rPr lang="en-US" dirty="0"/>
              <a:t> </a:t>
            </a:r>
            <a:r>
              <a:rPr lang="en-US" dirty="0" err="1"/>
              <a:t>sportovních</a:t>
            </a:r>
            <a:r>
              <a:rPr lang="en-US" dirty="0"/>
              <a:t> </a:t>
            </a:r>
            <a:r>
              <a:rPr lang="en-US" dirty="0" err="1"/>
              <a:t>zařízení</a:t>
            </a:r>
            <a:r>
              <a:rPr lang="en-US" dirty="0"/>
              <a:t> a </a:t>
            </a:r>
            <a:r>
              <a:rPr lang="en-US" dirty="0" err="1"/>
              <a:t>zelených</a:t>
            </a:r>
            <a:r>
              <a:rPr lang="en-US" dirty="0"/>
              <a:t> </a:t>
            </a:r>
            <a:r>
              <a:rPr lang="en-US" dirty="0" err="1"/>
              <a:t>ploch</a:t>
            </a:r>
            <a:r>
              <a:rPr lang="en-US" dirty="0"/>
              <a:t>, </a:t>
            </a:r>
            <a:r>
              <a:rPr lang="en-US" dirty="0" err="1"/>
              <a:t>přičemž</a:t>
            </a:r>
            <a:r>
              <a:rPr lang="en-US" dirty="0"/>
              <a:t> </a:t>
            </a:r>
            <a:r>
              <a:rPr lang="en-US" dirty="0" err="1"/>
              <a:t>náklady</a:t>
            </a:r>
            <a:r>
              <a:rPr lang="en-US" dirty="0"/>
              <a:t> </a:t>
            </a:r>
            <a:r>
              <a:rPr lang="en-US" dirty="0" err="1"/>
              <a:t>na</a:t>
            </a:r>
            <a:r>
              <a:rPr lang="en-US" dirty="0"/>
              <a:t> </a:t>
            </a:r>
            <a:r>
              <a:rPr lang="en-US" dirty="0" err="1"/>
              <a:t>údržbu</a:t>
            </a:r>
            <a:r>
              <a:rPr lang="en-US" dirty="0"/>
              <a:t> </a:t>
            </a:r>
            <a:r>
              <a:rPr lang="en-US" dirty="0" err="1"/>
              <a:t>zeleně</a:t>
            </a:r>
            <a:r>
              <a:rPr lang="en-US" dirty="0"/>
              <a:t> </a:t>
            </a:r>
            <a:r>
              <a:rPr lang="en-US" dirty="0" err="1"/>
              <a:t>konkrétně</a:t>
            </a:r>
            <a:r>
              <a:rPr lang="en-US" dirty="0"/>
              <a:t> v </a:t>
            </a:r>
            <a:r>
              <a:rPr lang="en-US" dirty="0" err="1"/>
              <a:t>roce</a:t>
            </a:r>
            <a:r>
              <a:rPr lang="en-US" dirty="0"/>
              <a:t> 2023, </a:t>
            </a:r>
            <a:r>
              <a:rPr lang="en-US" dirty="0" err="1"/>
              <a:t>vzrostly</a:t>
            </a:r>
            <a:r>
              <a:rPr lang="en-US" dirty="0"/>
              <a:t>.  </a:t>
            </a:r>
            <a:r>
              <a:rPr lang="en-US" dirty="0" err="1"/>
              <a:t>Sále</a:t>
            </a:r>
            <a:r>
              <a:rPr lang="en-US" dirty="0"/>
              <a:t> se </a:t>
            </a:r>
            <a:r>
              <a:rPr lang="en-US" dirty="0" err="1"/>
              <a:t>ukázalo</a:t>
            </a:r>
            <a:r>
              <a:rPr lang="en-US" dirty="0"/>
              <a:t>, </a:t>
            </a:r>
            <a:r>
              <a:rPr lang="en-US" dirty="0" err="1"/>
              <a:t>že</a:t>
            </a:r>
            <a:r>
              <a:rPr lang="en-US" dirty="0"/>
              <a:t> </a:t>
            </a:r>
            <a:r>
              <a:rPr lang="en-US" dirty="0" err="1"/>
              <a:t>většina</a:t>
            </a:r>
            <a:r>
              <a:rPr lang="en-US" dirty="0"/>
              <a:t> </a:t>
            </a:r>
            <a:r>
              <a:rPr lang="en-US" dirty="0" err="1"/>
              <a:t>zelených</a:t>
            </a:r>
            <a:r>
              <a:rPr lang="en-US" dirty="0"/>
              <a:t> </a:t>
            </a:r>
            <a:r>
              <a:rPr lang="en-US" dirty="0" err="1"/>
              <a:t>ploch</a:t>
            </a:r>
            <a:r>
              <a:rPr lang="en-US" dirty="0"/>
              <a:t> je </a:t>
            </a:r>
            <a:r>
              <a:rPr lang="en-US" dirty="0" err="1"/>
              <a:t>dobře</a:t>
            </a:r>
            <a:r>
              <a:rPr lang="en-US" dirty="0"/>
              <a:t> </a:t>
            </a:r>
            <a:r>
              <a:rPr lang="en-US" dirty="0" err="1"/>
              <a:t>dostupná</a:t>
            </a:r>
            <a:r>
              <a:rPr lang="en-US" dirty="0"/>
              <a:t> a </a:t>
            </a:r>
            <a:r>
              <a:rPr lang="en-US" dirty="0" err="1"/>
              <a:t>vybavená</a:t>
            </a:r>
            <a:r>
              <a:rPr lang="en-US" dirty="0"/>
              <a:t>.  </a:t>
            </a:r>
            <a:r>
              <a:rPr lang="en-US" dirty="0" err="1"/>
              <a:t>Také</a:t>
            </a:r>
            <a:r>
              <a:rPr lang="en-US" dirty="0"/>
              <a:t> </a:t>
            </a:r>
            <a:r>
              <a:rPr lang="en-US" dirty="0" err="1"/>
              <a:t>byla</a:t>
            </a:r>
            <a:r>
              <a:rPr lang="en-US" dirty="0"/>
              <a:t> v </a:t>
            </a:r>
            <a:r>
              <a:rPr lang="en-US" dirty="0" err="1"/>
              <a:t>těchto</a:t>
            </a:r>
            <a:r>
              <a:rPr lang="en-US" dirty="0"/>
              <a:t> </a:t>
            </a:r>
            <a:r>
              <a:rPr lang="en-US" dirty="0" err="1"/>
              <a:t>prostorech</a:t>
            </a:r>
            <a:r>
              <a:rPr lang="en-US" dirty="0"/>
              <a:t> </a:t>
            </a:r>
            <a:r>
              <a:rPr lang="en-US" dirty="0" err="1"/>
              <a:t>zavedena</a:t>
            </a:r>
            <a:r>
              <a:rPr lang="en-US" dirty="0"/>
              <a:t> </a:t>
            </a:r>
            <a:r>
              <a:rPr lang="en-US" dirty="0" err="1"/>
              <a:t>opatření</a:t>
            </a:r>
            <a:r>
              <a:rPr lang="en-US" dirty="0"/>
              <a:t> </a:t>
            </a:r>
            <a:r>
              <a:rPr lang="en-US" dirty="0" err="1"/>
              <a:t>na</a:t>
            </a:r>
            <a:r>
              <a:rPr lang="en-US" dirty="0"/>
              <a:t> </a:t>
            </a:r>
            <a:r>
              <a:rPr lang="en-US" dirty="0" err="1"/>
              <a:t>podporu</a:t>
            </a:r>
            <a:r>
              <a:rPr lang="en-US" dirty="0"/>
              <a:t> </a:t>
            </a:r>
            <a:r>
              <a:rPr lang="en-US" dirty="0" err="1"/>
              <a:t>ekologie</a:t>
            </a:r>
            <a:r>
              <a:rPr lang="en-US" dirty="0"/>
              <a:t>, </a:t>
            </a:r>
            <a:r>
              <a:rPr lang="cs-CZ" dirty="0" smtClean="0"/>
              <a:t>….</a:t>
            </a:r>
            <a:endParaRPr lang="cs-CZ" dirty="0"/>
          </a:p>
          <a:p>
            <a:r>
              <a:rPr lang="en-US" dirty="0" err="1" smtClean="0"/>
              <a:t>Městská</a:t>
            </a:r>
            <a:r>
              <a:rPr lang="en-US" dirty="0" smtClean="0"/>
              <a:t> </a:t>
            </a:r>
            <a:r>
              <a:rPr lang="en-US" dirty="0" err="1"/>
              <a:t>zeleň</a:t>
            </a:r>
            <a:r>
              <a:rPr lang="en-US" dirty="0"/>
              <a:t> je </a:t>
            </a:r>
            <a:r>
              <a:rPr lang="en-US" dirty="0" err="1"/>
              <a:t>zde</a:t>
            </a:r>
            <a:r>
              <a:rPr lang="en-US" dirty="0"/>
              <a:t> </a:t>
            </a:r>
            <a:r>
              <a:rPr lang="en-US" dirty="0" err="1"/>
              <a:t>definována</a:t>
            </a:r>
            <a:r>
              <a:rPr lang="en-US" dirty="0"/>
              <a:t> </a:t>
            </a:r>
            <a:r>
              <a:rPr lang="en-US" dirty="0" err="1"/>
              <a:t>jako</a:t>
            </a:r>
            <a:r>
              <a:rPr lang="en-US" dirty="0"/>
              <a:t> </a:t>
            </a:r>
            <a:r>
              <a:rPr lang="en-US" dirty="0" err="1"/>
              <a:t>vegetace</a:t>
            </a:r>
            <a:r>
              <a:rPr lang="en-US" dirty="0"/>
              <a:t> </a:t>
            </a:r>
            <a:r>
              <a:rPr lang="en-US" dirty="0" err="1"/>
              <a:t>zahrnující</a:t>
            </a:r>
            <a:r>
              <a:rPr lang="en-US" dirty="0"/>
              <a:t> parky, </a:t>
            </a:r>
            <a:r>
              <a:rPr lang="en-US" dirty="0" err="1"/>
              <a:t>zahrady</a:t>
            </a:r>
            <a:r>
              <a:rPr lang="en-US" dirty="0"/>
              <a:t>, </a:t>
            </a:r>
            <a:r>
              <a:rPr lang="en-US" dirty="0" err="1"/>
              <a:t>stromořadí</a:t>
            </a:r>
            <a:r>
              <a:rPr lang="en-US" dirty="0"/>
              <a:t> a </a:t>
            </a:r>
            <a:r>
              <a:rPr lang="en-US" dirty="0" err="1"/>
              <a:t>další</a:t>
            </a:r>
            <a:r>
              <a:rPr lang="en-US" dirty="0"/>
              <a:t> </a:t>
            </a:r>
            <a:r>
              <a:rPr lang="en-US" dirty="0" err="1"/>
              <a:t>plochy</a:t>
            </a:r>
            <a:r>
              <a:rPr lang="en-US" dirty="0"/>
              <a:t>, </a:t>
            </a:r>
            <a:r>
              <a:rPr lang="en-US" dirty="0" err="1"/>
              <a:t>které</a:t>
            </a:r>
            <a:r>
              <a:rPr lang="en-US" dirty="0"/>
              <a:t> </a:t>
            </a:r>
            <a:r>
              <a:rPr lang="en-US" dirty="0" err="1"/>
              <a:t>mají</a:t>
            </a:r>
            <a:r>
              <a:rPr lang="en-US" dirty="0"/>
              <a:t> </a:t>
            </a:r>
            <a:r>
              <a:rPr lang="en-US" dirty="0" err="1"/>
              <a:t>ekologické</a:t>
            </a:r>
            <a:r>
              <a:rPr lang="en-US" dirty="0"/>
              <a:t> a </a:t>
            </a:r>
            <a:r>
              <a:rPr lang="en-US" dirty="0" err="1"/>
              <a:t>sociální</a:t>
            </a:r>
            <a:r>
              <a:rPr lang="en-US" dirty="0"/>
              <a:t> </a:t>
            </a:r>
            <a:r>
              <a:rPr lang="en-US" dirty="0" err="1"/>
              <a:t>funkce</a:t>
            </a:r>
            <a:r>
              <a:rPr lang="en-US" dirty="0"/>
              <a:t> a </a:t>
            </a:r>
            <a:r>
              <a:rPr lang="en-US" dirty="0" err="1"/>
              <a:t>pomáhají</a:t>
            </a:r>
            <a:r>
              <a:rPr lang="en-US" dirty="0"/>
              <a:t> </a:t>
            </a:r>
            <a:r>
              <a:rPr lang="en-US" dirty="0" err="1"/>
              <a:t>pozitivně</a:t>
            </a:r>
            <a:r>
              <a:rPr lang="en-US" dirty="0"/>
              <a:t> </a:t>
            </a:r>
            <a:r>
              <a:rPr lang="en-US" dirty="0" err="1"/>
              <a:t>ovlivňovat</a:t>
            </a:r>
            <a:r>
              <a:rPr lang="en-US" dirty="0"/>
              <a:t> </a:t>
            </a:r>
            <a:r>
              <a:rPr lang="en-US" dirty="0" err="1"/>
              <a:t>fyzické</a:t>
            </a:r>
            <a:r>
              <a:rPr lang="en-US" dirty="0"/>
              <a:t> </a:t>
            </a:r>
            <a:r>
              <a:rPr lang="en-US" dirty="0" err="1"/>
              <a:t>i</a:t>
            </a:r>
            <a:r>
              <a:rPr lang="en-US" dirty="0"/>
              <a:t> </a:t>
            </a:r>
            <a:r>
              <a:rPr lang="en-US" dirty="0" err="1"/>
              <a:t>psychické</a:t>
            </a:r>
            <a:r>
              <a:rPr lang="en-US" dirty="0"/>
              <a:t> </a:t>
            </a:r>
            <a:r>
              <a:rPr lang="en-US" dirty="0" err="1"/>
              <a:t>zdraví</a:t>
            </a:r>
            <a:r>
              <a:rPr lang="en-US" dirty="0"/>
              <a:t> </a:t>
            </a:r>
            <a:r>
              <a:rPr lang="en-US" dirty="0" err="1"/>
              <a:t>místních</a:t>
            </a:r>
            <a:r>
              <a:rPr lang="en-US" dirty="0"/>
              <a:t> </a:t>
            </a:r>
            <a:r>
              <a:rPr lang="en-US" dirty="0" err="1"/>
              <a:t>obyvatel</a:t>
            </a:r>
            <a:r>
              <a:rPr lang="en-US" dirty="0"/>
              <a:t> </a:t>
            </a:r>
            <a:r>
              <a:rPr lang="en-US" dirty="0" err="1"/>
              <a:t>tím</a:t>
            </a:r>
            <a:r>
              <a:rPr lang="en-US" dirty="0"/>
              <a:t>, </a:t>
            </a:r>
            <a:r>
              <a:rPr lang="en-US" dirty="0" err="1"/>
              <a:t>že</a:t>
            </a:r>
            <a:r>
              <a:rPr lang="en-US" dirty="0"/>
              <a:t> </a:t>
            </a:r>
            <a:r>
              <a:rPr lang="en-US" dirty="0" err="1"/>
              <a:t>podporují</a:t>
            </a:r>
            <a:r>
              <a:rPr lang="en-US" dirty="0"/>
              <a:t> </a:t>
            </a:r>
            <a:r>
              <a:rPr lang="en-US" dirty="0" err="1"/>
              <a:t>rekreační</a:t>
            </a:r>
            <a:r>
              <a:rPr lang="en-US" dirty="0"/>
              <a:t> </a:t>
            </a:r>
            <a:r>
              <a:rPr lang="en-US" dirty="0" err="1"/>
              <a:t>aktivity</a:t>
            </a:r>
            <a:r>
              <a:rPr lang="en-US" dirty="0"/>
              <a:t> a </a:t>
            </a:r>
            <a:r>
              <a:rPr lang="en-US" dirty="0" err="1"/>
              <a:t>sociální</a:t>
            </a:r>
            <a:r>
              <a:rPr lang="en-US" dirty="0"/>
              <a:t> </a:t>
            </a:r>
            <a:r>
              <a:rPr lang="en-US" dirty="0" err="1"/>
              <a:t>interakce</a:t>
            </a:r>
            <a:r>
              <a:rPr lang="en-US" dirty="0"/>
              <a:t>   </a:t>
            </a:r>
            <a:r>
              <a:rPr lang="en-US" dirty="0" err="1"/>
              <a:t>Práce</a:t>
            </a:r>
            <a:r>
              <a:rPr lang="en-US" dirty="0"/>
              <a:t> </a:t>
            </a:r>
            <a:r>
              <a:rPr lang="en-US" dirty="0" err="1"/>
              <a:t>dále</a:t>
            </a:r>
            <a:r>
              <a:rPr lang="en-US" dirty="0"/>
              <a:t> </a:t>
            </a:r>
            <a:r>
              <a:rPr lang="en-US" dirty="0" err="1"/>
              <a:t>zdůrazňuje</a:t>
            </a:r>
            <a:r>
              <a:rPr lang="en-US" dirty="0"/>
              <a:t> </a:t>
            </a:r>
            <a:r>
              <a:rPr lang="en-US" dirty="0" err="1"/>
              <a:t>význam</a:t>
            </a:r>
            <a:r>
              <a:rPr lang="en-US" dirty="0"/>
              <a:t> </a:t>
            </a:r>
            <a:r>
              <a:rPr lang="en-US" dirty="0" err="1"/>
              <a:t>strategického</a:t>
            </a:r>
            <a:r>
              <a:rPr lang="en-US" dirty="0"/>
              <a:t> </a:t>
            </a:r>
            <a:r>
              <a:rPr lang="en-US" dirty="0" err="1"/>
              <a:t>plánování</a:t>
            </a:r>
            <a:r>
              <a:rPr lang="en-US" dirty="0"/>
              <a:t> </a:t>
            </a:r>
            <a:r>
              <a:rPr lang="en-US" dirty="0" err="1"/>
              <a:t>zelených</a:t>
            </a:r>
            <a:r>
              <a:rPr lang="en-US" dirty="0"/>
              <a:t> </a:t>
            </a:r>
            <a:r>
              <a:rPr lang="en-US" dirty="0" err="1"/>
              <a:t>ploch</a:t>
            </a:r>
            <a:r>
              <a:rPr lang="en-US" dirty="0"/>
              <a:t> </a:t>
            </a:r>
            <a:r>
              <a:rPr lang="en-US" dirty="0" err="1"/>
              <a:t>pomocí</a:t>
            </a:r>
            <a:r>
              <a:rPr lang="en-US" dirty="0"/>
              <a:t> </a:t>
            </a:r>
            <a:r>
              <a:rPr lang="en-US" dirty="0" err="1"/>
              <a:t>nástrojů</a:t>
            </a:r>
            <a:r>
              <a:rPr lang="en-US" dirty="0"/>
              <a:t>, </a:t>
            </a:r>
            <a:r>
              <a:rPr lang="en-US" dirty="0" err="1"/>
              <a:t>které</a:t>
            </a:r>
            <a:r>
              <a:rPr lang="en-US" dirty="0"/>
              <a:t> </a:t>
            </a:r>
            <a:r>
              <a:rPr lang="en-US" dirty="0" err="1"/>
              <a:t>umožňují</a:t>
            </a:r>
            <a:r>
              <a:rPr lang="en-US" dirty="0"/>
              <a:t> </a:t>
            </a:r>
            <a:r>
              <a:rPr lang="en-US" dirty="0" err="1"/>
              <a:t>systematickou</a:t>
            </a:r>
            <a:r>
              <a:rPr lang="en-US" dirty="0"/>
              <a:t> </a:t>
            </a:r>
            <a:r>
              <a:rPr lang="en-US" dirty="0" err="1"/>
              <a:t>správu</a:t>
            </a:r>
            <a:r>
              <a:rPr lang="en-US" dirty="0"/>
              <a:t> </a:t>
            </a:r>
            <a:r>
              <a:rPr lang="en-US" dirty="0" err="1"/>
              <a:t>městské</a:t>
            </a:r>
            <a:r>
              <a:rPr lang="en-US" dirty="0"/>
              <a:t> </a:t>
            </a:r>
            <a:r>
              <a:rPr lang="en-US" dirty="0" err="1"/>
              <a:t>zeleně</a:t>
            </a:r>
            <a:r>
              <a:rPr lang="en-US" dirty="0"/>
              <a:t>.</a:t>
            </a:r>
            <a:endParaRPr lang="cs-CZ" dirty="0"/>
          </a:p>
          <a:p>
            <a:r>
              <a:rPr lang="en-US" dirty="0" err="1"/>
              <a:t>Praktická</a:t>
            </a:r>
            <a:r>
              <a:rPr lang="en-US" dirty="0"/>
              <a:t> </a:t>
            </a:r>
            <a:r>
              <a:rPr lang="en-US" dirty="0" err="1"/>
              <a:t>část</a:t>
            </a:r>
            <a:r>
              <a:rPr lang="en-US" dirty="0"/>
              <a:t> </a:t>
            </a:r>
            <a:r>
              <a:rPr lang="en-US" dirty="0" err="1"/>
              <a:t>této</a:t>
            </a:r>
            <a:r>
              <a:rPr lang="en-US" dirty="0"/>
              <a:t> </a:t>
            </a:r>
            <a:r>
              <a:rPr lang="en-US" dirty="0" err="1"/>
              <a:t>práce</a:t>
            </a:r>
            <a:r>
              <a:rPr lang="en-US" dirty="0"/>
              <a:t> se </a:t>
            </a:r>
            <a:r>
              <a:rPr lang="en-US" dirty="0" err="1"/>
              <a:t>zabývá</a:t>
            </a:r>
            <a:r>
              <a:rPr lang="en-US" dirty="0"/>
              <a:t> </a:t>
            </a:r>
            <a:r>
              <a:rPr lang="en-US" dirty="0" err="1"/>
              <a:t>empirickým</a:t>
            </a:r>
            <a:r>
              <a:rPr lang="en-US" dirty="0"/>
              <a:t> </a:t>
            </a:r>
            <a:r>
              <a:rPr lang="en-US" dirty="0" err="1"/>
              <a:t>výzkum</a:t>
            </a:r>
            <a:r>
              <a:rPr lang="en-US" dirty="0"/>
              <a:t>, </a:t>
            </a:r>
            <a:r>
              <a:rPr lang="en-US" dirty="0" err="1"/>
              <a:t>který</a:t>
            </a:r>
            <a:r>
              <a:rPr lang="en-US" dirty="0"/>
              <a:t> </a:t>
            </a:r>
            <a:r>
              <a:rPr lang="en-US" dirty="0" err="1"/>
              <a:t>byl</a:t>
            </a:r>
            <a:r>
              <a:rPr lang="en-US" dirty="0"/>
              <a:t> </a:t>
            </a:r>
            <a:r>
              <a:rPr lang="en-US" dirty="0" err="1"/>
              <a:t>proveden</a:t>
            </a:r>
            <a:r>
              <a:rPr lang="en-US" dirty="0"/>
              <a:t> </a:t>
            </a:r>
            <a:r>
              <a:rPr lang="en-US" dirty="0" err="1"/>
              <a:t>dotazníkovým</a:t>
            </a:r>
            <a:r>
              <a:rPr lang="en-US" dirty="0"/>
              <a:t> </a:t>
            </a:r>
            <a:r>
              <a:rPr lang="en-US" dirty="0" err="1"/>
              <a:t>šetřením</a:t>
            </a:r>
            <a:r>
              <a:rPr lang="en-US" dirty="0"/>
              <a:t> </a:t>
            </a:r>
            <a:r>
              <a:rPr lang="en-US" dirty="0" err="1"/>
              <a:t>mezi</a:t>
            </a:r>
            <a:r>
              <a:rPr lang="en-US" dirty="0"/>
              <a:t> </a:t>
            </a:r>
            <a:r>
              <a:rPr lang="en-US" dirty="0" err="1"/>
              <a:t>odborníky</a:t>
            </a:r>
            <a:r>
              <a:rPr lang="en-US" dirty="0"/>
              <a:t> </a:t>
            </a:r>
            <a:r>
              <a:rPr lang="en-US" dirty="0" err="1"/>
              <a:t>včetně</a:t>
            </a:r>
            <a:r>
              <a:rPr lang="en-US" dirty="0"/>
              <a:t> </a:t>
            </a:r>
            <a:r>
              <a:rPr lang="en-US" dirty="0" err="1"/>
              <a:t>městských</a:t>
            </a:r>
            <a:r>
              <a:rPr lang="en-US" dirty="0"/>
              <a:t> </a:t>
            </a:r>
            <a:r>
              <a:rPr lang="en-US" dirty="0" err="1"/>
              <a:t>plánovačů</a:t>
            </a:r>
            <a:r>
              <a:rPr lang="en-US" dirty="0"/>
              <a:t>, </a:t>
            </a:r>
            <a:r>
              <a:rPr lang="en-US" dirty="0" err="1"/>
              <a:t>architektů</a:t>
            </a:r>
            <a:r>
              <a:rPr lang="en-US" dirty="0"/>
              <a:t> a </a:t>
            </a:r>
            <a:r>
              <a:rPr lang="en-US" dirty="0" err="1"/>
              <a:t>odborníků</a:t>
            </a:r>
            <a:r>
              <a:rPr lang="en-US" dirty="0"/>
              <a:t> </a:t>
            </a:r>
            <a:r>
              <a:rPr lang="en-US" dirty="0" err="1"/>
              <a:t>na</a:t>
            </a:r>
            <a:r>
              <a:rPr lang="en-US" dirty="0"/>
              <a:t> </a:t>
            </a:r>
            <a:r>
              <a:rPr lang="en-US" dirty="0" err="1"/>
              <a:t>životní</a:t>
            </a:r>
            <a:r>
              <a:rPr lang="en-US" dirty="0"/>
              <a:t> </a:t>
            </a:r>
            <a:r>
              <a:rPr lang="en-US" dirty="0" err="1"/>
              <a:t>prostředí</a:t>
            </a:r>
            <a:r>
              <a:rPr lang="en-US" dirty="0"/>
              <a:t>, </a:t>
            </a:r>
            <a:r>
              <a:rPr lang="cs-CZ" dirty="0" smtClean="0"/>
              <a:t>….</a:t>
            </a:r>
            <a:r>
              <a:rPr lang="en-US" dirty="0" smtClean="0"/>
              <a:t> </a:t>
            </a:r>
            <a:r>
              <a:rPr lang="en-US" dirty="0" err="1"/>
              <a:t>Interpretace</a:t>
            </a:r>
            <a:r>
              <a:rPr lang="en-US" dirty="0"/>
              <a:t> </a:t>
            </a:r>
            <a:r>
              <a:rPr lang="en-US" dirty="0" err="1"/>
              <a:t>výsledků</a:t>
            </a:r>
            <a:r>
              <a:rPr lang="en-US" dirty="0"/>
              <a:t> </a:t>
            </a:r>
            <a:r>
              <a:rPr lang="en-US" dirty="0" err="1"/>
              <a:t>umožnilo</a:t>
            </a:r>
            <a:r>
              <a:rPr lang="en-US" dirty="0"/>
              <a:t> </a:t>
            </a:r>
            <a:r>
              <a:rPr lang="en-US" dirty="0" err="1"/>
              <a:t>formulaci</a:t>
            </a:r>
            <a:r>
              <a:rPr lang="en-US" dirty="0"/>
              <a:t> </a:t>
            </a:r>
            <a:r>
              <a:rPr lang="en-US" dirty="0" err="1"/>
              <a:t>konkrétních</a:t>
            </a:r>
            <a:r>
              <a:rPr lang="en-US" dirty="0"/>
              <a:t> </a:t>
            </a:r>
            <a:r>
              <a:rPr lang="en-US" dirty="0" err="1"/>
              <a:t>doporučení</a:t>
            </a:r>
            <a:r>
              <a:rPr lang="en-US" dirty="0"/>
              <a:t> pro </a:t>
            </a:r>
            <a:r>
              <a:rPr lang="en-US" dirty="0" err="1"/>
              <a:t>lepší</a:t>
            </a:r>
            <a:r>
              <a:rPr lang="en-US" dirty="0"/>
              <a:t> </a:t>
            </a:r>
            <a:r>
              <a:rPr lang="en-US" dirty="0" err="1"/>
              <a:t>využití</a:t>
            </a:r>
            <a:r>
              <a:rPr lang="en-US" dirty="0"/>
              <a:t> </a:t>
            </a:r>
            <a:r>
              <a:rPr lang="en-US" dirty="0" err="1"/>
              <a:t>zelených</a:t>
            </a:r>
            <a:r>
              <a:rPr lang="en-US" dirty="0"/>
              <a:t> </a:t>
            </a:r>
            <a:r>
              <a:rPr lang="en-US" dirty="0" err="1"/>
              <a:t>ploch</a:t>
            </a:r>
            <a:r>
              <a:rPr lang="en-US" dirty="0"/>
              <a:t> v </a:t>
            </a:r>
            <a:r>
              <a:rPr lang="en-US" dirty="0" err="1"/>
              <a:t>Kladně</a:t>
            </a:r>
            <a:r>
              <a:rPr lang="en-US" dirty="0"/>
              <a:t> k </a:t>
            </a:r>
            <a:r>
              <a:rPr lang="en-US" dirty="0" err="1"/>
              <a:t>pohybu</a:t>
            </a:r>
            <a:r>
              <a:rPr lang="en-US" dirty="0"/>
              <a:t>. </a:t>
            </a:r>
            <a:endParaRPr lang="cs-CZ" dirty="0"/>
          </a:p>
          <a:p>
            <a:pPr marL="0" indent="0">
              <a:buNone/>
            </a:pPr>
            <a:r>
              <a:rPr lang="en-US" dirty="0"/>
              <a:t> </a:t>
            </a:r>
            <a:endParaRPr lang="cs-CZ" dirty="0"/>
          </a:p>
          <a:p>
            <a:r>
              <a:rPr lang="en-US" dirty="0" err="1"/>
              <a:t>Antropologie</a:t>
            </a:r>
            <a:r>
              <a:rPr lang="en-US" dirty="0"/>
              <a:t> a sport, </a:t>
            </a:r>
            <a:r>
              <a:rPr lang="en-US" b="1" dirty="0" err="1"/>
              <a:t>kolika</a:t>
            </a:r>
            <a:r>
              <a:rPr lang="en-US" b="1" dirty="0"/>
              <a:t> </a:t>
            </a:r>
            <a:r>
              <a:rPr lang="en-US" b="1" dirty="0" err="1"/>
              <a:t>různými</a:t>
            </a:r>
            <a:r>
              <a:rPr lang="en-US" b="1" dirty="0"/>
              <a:t> </a:t>
            </a:r>
            <a:r>
              <a:rPr lang="en-US" b="1" dirty="0" err="1"/>
              <a:t>způsoby</a:t>
            </a:r>
            <a:r>
              <a:rPr lang="en-US" b="1" dirty="0"/>
              <a:t> a </a:t>
            </a:r>
            <a:r>
              <a:rPr lang="en-US" b="1" dirty="0" err="1"/>
              <a:t>kolika</a:t>
            </a:r>
            <a:r>
              <a:rPr lang="en-US" b="1" dirty="0"/>
              <a:t> </a:t>
            </a:r>
            <a:r>
              <a:rPr lang="en-US" b="1" dirty="0" err="1"/>
              <a:t>různým</a:t>
            </a:r>
            <a:r>
              <a:rPr lang="en-US" b="1" dirty="0"/>
              <a:t> </a:t>
            </a:r>
            <a:r>
              <a:rPr lang="en-US" b="1" dirty="0" err="1"/>
              <a:t>návštěvníkům</a:t>
            </a:r>
            <a:r>
              <a:rPr lang="en-US" b="1" dirty="0"/>
              <a:t> </a:t>
            </a:r>
            <a:r>
              <a:rPr lang="en-US" b="1" dirty="0" err="1"/>
              <a:t>pomáhá</a:t>
            </a:r>
            <a:r>
              <a:rPr lang="en-US" b="1" dirty="0"/>
              <a:t> </a:t>
            </a:r>
            <a:r>
              <a:rPr lang="en-US" b="1" dirty="0" err="1"/>
              <a:t>městská</a:t>
            </a:r>
            <a:r>
              <a:rPr lang="en-US" b="1" dirty="0"/>
              <a:t> </a:t>
            </a:r>
            <a:r>
              <a:rPr lang="en-US" b="1" dirty="0" err="1"/>
              <a:t>zeleň</a:t>
            </a:r>
            <a:r>
              <a:rPr lang="en-US" b="1" dirty="0"/>
              <a:t> </a:t>
            </a:r>
            <a:r>
              <a:rPr lang="en-US" b="1" dirty="0" err="1"/>
              <a:t>či</a:t>
            </a:r>
            <a:r>
              <a:rPr lang="en-US" b="1" dirty="0"/>
              <a:t> </a:t>
            </a:r>
            <a:r>
              <a:rPr lang="en-US" b="1" dirty="0" err="1"/>
              <a:t>posilovna</a:t>
            </a:r>
            <a:r>
              <a:rPr lang="en-US" b="1" dirty="0"/>
              <a:t> </a:t>
            </a:r>
            <a:r>
              <a:rPr lang="en-US" b="1" dirty="0" err="1"/>
              <a:t>nebo</a:t>
            </a:r>
            <a:r>
              <a:rPr lang="en-US" b="1" dirty="0"/>
              <a:t> </a:t>
            </a:r>
            <a:r>
              <a:rPr lang="en-US" b="1" dirty="0" err="1"/>
              <a:t>hřiště</a:t>
            </a:r>
            <a:r>
              <a:rPr lang="en-US" b="1" dirty="0"/>
              <a:t> k </a:t>
            </a:r>
            <a:r>
              <a:rPr lang="en-US" b="1" dirty="0" err="1"/>
              <a:t>tomu</a:t>
            </a:r>
            <a:r>
              <a:rPr lang="en-US" b="1" dirty="0"/>
              <a:t>, aby </a:t>
            </a:r>
            <a:r>
              <a:rPr lang="en-US" b="1" dirty="0" err="1"/>
              <a:t>mohli</a:t>
            </a:r>
            <a:r>
              <a:rPr lang="en-US" b="1" dirty="0"/>
              <a:t> </a:t>
            </a:r>
            <a:r>
              <a:rPr lang="en-US" b="1" dirty="0" err="1"/>
              <a:t>uskutečnit</a:t>
            </a:r>
            <a:r>
              <a:rPr lang="en-US" b="1" dirty="0"/>
              <a:t> </a:t>
            </a:r>
            <a:r>
              <a:rPr lang="en-US" b="1" dirty="0" err="1"/>
              <a:t>své</a:t>
            </a:r>
            <a:r>
              <a:rPr lang="en-US" b="1" dirty="0"/>
              <a:t> </a:t>
            </a:r>
            <a:r>
              <a:rPr lang="en-US" b="1" dirty="0" err="1"/>
              <a:t>sportovní</a:t>
            </a:r>
            <a:r>
              <a:rPr lang="en-US" b="1" dirty="0"/>
              <a:t> </a:t>
            </a:r>
            <a:r>
              <a:rPr lang="en-US" b="1" dirty="0" err="1"/>
              <a:t>vyžití</a:t>
            </a:r>
            <a:r>
              <a:rPr lang="en-US" b="1" dirty="0"/>
              <a:t>?</a:t>
            </a:r>
            <a:endParaRPr lang="cs-CZ" b="1" dirty="0"/>
          </a:p>
          <a:p>
            <a:r>
              <a:rPr lang="en-US" dirty="0" err="1"/>
              <a:t>Venkovní</a:t>
            </a:r>
            <a:r>
              <a:rPr lang="en-US" dirty="0"/>
              <a:t> </a:t>
            </a:r>
            <a:r>
              <a:rPr lang="en-US" dirty="0" err="1"/>
              <a:t>posilovny</a:t>
            </a:r>
            <a:r>
              <a:rPr lang="en-US" dirty="0"/>
              <a:t>, </a:t>
            </a:r>
            <a:r>
              <a:rPr lang="en-US" dirty="0" err="1"/>
              <a:t>fotbalové</a:t>
            </a:r>
            <a:r>
              <a:rPr lang="en-US" dirty="0"/>
              <a:t> </a:t>
            </a:r>
            <a:r>
              <a:rPr lang="en-US" dirty="0" err="1"/>
              <a:t>hřiště</a:t>
            </a:r>
            <a:r>
              <a:rPr lang="en-US" dirty="0"/>
              <a:t>, </a:t>
            </a:r>
            <a:r>
              <a:rPr lang="en-US" dirty="0" err="1"/>
              <a:t>městský</a:t>
            </a:r>
            <a:r>
              <a:rPr lang="en-US" dirty="0"/>
              <a:t> </a:t>
            </a:r>
            <a:r>
              <a:rPr lang="en-US" dirty="0" err="1"/>
              <a:t>veřejný</a:t>
            </a:r>
            <a:r>
              <a:rPr lang="en-US" dirty="0"/>
              <a:t> park: </a:t>
            </a:r>
            <a:r>
              <a:rPr lang="en-US" b="1" dirty="0" err="1"/>
              <a:t>jaká</a:t>
            </a:r>
            <a:r>
              <a:rPr lang="en-US" b="1" dirty="0"/>
              <a:t> </a:t>
            </a:r>
            <a:r>
              <a:rPr lang="en-US" b="1" dirty="0" err="1"/>
              <a:t>jsou</a:t>
            </a:r>
            <a:r>
              <a:rPr lang="en-US" b="1" dirty="0"/>
              <a:t> </a:t>
            </a:r>
            <a:r>
              <a:rPr lang="en-US" b="1" dirty="0" err="1"/>
              <a:t>specifika</a:t>
            </a:r>
            <a:r>
              <a:rPr lang="en-US" b="1" dirty="0"/>
              <a:t> </a:t>
            </a:r>
            <a:r>
              <a:rPr lang="en-US" b="1" dirty="0" err="1"/>
              <a:t>složení</a:t>
            </a:r>
            <a:r>
              <a:rPr lang="en-US" b="1" dirty="0"/>
              <a:t> </a:t>
            </a:r>
            <a:r>
              <a:rPr lang="en-US" b="1" dirty="0" err="1"/>
              <a:t>takového</a:t>
            </a:r>
            <a:r>
              <a:rPr lang="en-US" b="1" dirty="0"/>
              <a:t> </a:t>
            </a:r>
            <a:r>
              <a:rPr lang="en-US" b="1" dirty="0" err="1"/>
              <a:t>prostoru</a:t>
            </a:r>
            <a:r>
              <a:rPr lang="en-US" b="1" dirty="0"/>
              <a:t> a </a:t>
            </a:r>
            <a:r>
              <a:rPr lang="en-US" b="1" dirty="0" err="1"/>
              <a:t>jeho</a:t>
            </a:r>
            <a:r>
              <a:rPr lang="en-US" b="1" dirty="0"/>
              <a:t> </a:t>
            </a:r>
            <a:r>
              <a:rPr lang="en-US" b="1" dirty="0" err="1"/>
              <a:t>význam</a:t>
            </a:r>
            <a:r>
              <a:rPr lang="en-US" b="1" dirty="0"/>
              <a:t> pro </a:t>
            </a:r>
            <a:r>
              <a:rPr lang="en-US" b="1" dirty="0" err="1"/>
              <a:t>rozvoj</a:t>
            </a:r>
            <a:r>
              <a:rPr lang="en-US" b="1" dirty="0"/>
              <a:t> </a:t>
            </a:r>
            <a:r>
              <a:rPr lang="en-US" b="1" dirty="0" err="1"/>
              <a:t>fyzického</a:t>
            </a:r>
            <a:r>
              <a:rPr lang="en-US" b="1" dirty="0"/>
              <a:t> a </a:t>
            </a:r>
            <a:r>
              <a:rPr lang="en-US" b="1" dirty="0" err="1"/>
              <a:t>psychického</a:t>
            </a:r>
            <a:r>
              <a:rPr lang="en-US" b="1" dirty="0"/>
              <a:t> </a:t>
            </a:r>
            <a:r>
              <a:rPr lang="en-US" b="1" dirty="0" err="1"/>
              <a:t>zdraví</a:t>
            </a:r>
            <a:r>
              <a:rPr lang="en-US" b="1" dirty="0"/>
              <a:t> </a:t>
            </a:r>
            <a:r>
              <a:rPr lang="en-US" b="1" dirty="0" err="1"/>
              <a:t>místních</a:t>
            </a:r>
            <a:r>
              <a:rPr lang="en-US" b="1" dirty="0"/>
              <a:t> </a:t>
            </a:r>
            <a:r>
              <a:rPr lang="en-US" b="1" dirty="0" err="1"/>
              <a:t>obyvatel</a:t>
            </a:r>
            <a:r>
              <a:rPr lang="en-US" b="1" dirty="0"/>
              <a:t>?</a:t>
            </a:r>
            <a:endParaRPr lang="cs-CZ" b="1" dirty="0"/>
          </a:p>
          <a:p>
            <a:pPr marL="0" indent="0">
              <a:buNone/>
            </a:pPr>
            <a:endParaRPr lang="cs-CZ" b="1" dirty="0" smtClean="0">
              <a:solidFill>
                <a:srgbClr val="FF0000"/>
              </a:solidFill>
            </a:endParaRPr>
          </a:p>
          <a:p>
            <a:endParaRPr lang="cs-CZ" b="1" dirty="0">
              <a:solidFill>
                <a:srgbClr val="FF0000"/>
              </a:solidFill>
            </a:endParaRPr>
          </a:p>
          <a:p>
            <a:endParaRPr lang="cs-CZ" dirty="0"/>
          </a:p>
        </p:txBody>
      </p:sp>
    </p:spTree>
    <p:extLst>
      <p:ext uri="{BB962C8B-B14F-4D97-AF65-F5344CB8AC3E}">
        <p14:creationId xmlns:p14="http://schemas.microsoft.com/office/powerpoint/2010/main" val="1635534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Legitimizace tématu : otázka x promýšlení</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DIDI-HUBERMAN</a:t>
            </a:r>
            <a:r>
              <a:rPr lang="cs-CZ" dirty="0"/>
              <a:t>, Georges, 2014. Podobný, nepodobný, přeživší. In: Revue Labyrint: časopis pro kulturu. Praha: Labyrint, s. 71-73. ISSN 9771210688357. </a:t>
            </a:r>
            <a:r>
              <a:rPr lang="cs-CZ" dirty="0" smtClean="0"/>
              <a:t> - </a:t>
            </a:r>
            <a:r>
              <a:rPr lang="cs-CZ" b="1" dirty="0" smtClean="0">
                <a:solidFill>
                  <a:srgbClr val="FF0000"/>
                </a:solidFill>
              </a:rPr>
              <a:t>citace</a:t>
            </a:r>
          </a:p>
          <a:p>
            <a:endParaRPr lang="cs-CZ" dirty="0"/>
          </a:p>
          <a:p>
            <a:r>
              <a:rPr lang="cs-CZ" dirty="0" smtClean="0"/>
              <a:t>Esej </a:t>
            </a:r>
            <a:r>
              <a:rPr lang="cs-CZ" dirty="0"/>
              <a:t>se věnuje komplikovanému vztahu mezi konkrétní tragickou událostí a jejím obrazovým zachycením, na příkladu čtyř fotografií pořízených v Osvětimi. To, co v koncentračních táborech podléhalo systematickému ničení, nebyl podle autora jen život, ale sama „forma lidství”, a s ní její obraz. Z této perspektivy je možné interpretovat zachování obrazu, a snahy o něj, jako určitý projev vzdoru – v textu můžeme najít i citát </a:t>
            </a:r>
            <a:r>
              <a:rPr lang="cs-CZ" dirty="0" err="1"/>
              <a:t>Tzvetana</a:t>
            </a:r>
            <a:r>
              <a:rPr lang="cs-CZ" dirty="0"/>
              <a:t> </a:t>
            </a:r>
            <a:r>
              <a:rPr lang="cs-CZ" dirty="0" err="1"/>
              <a:t>Todorova</a:t>
            </a:r>
            <a:r>
              <a:rPr lang="cs-CZ" dirty="0"/>
              <a:t>, který se o Svitcích z Osvětimi vyjádřil větou „Poznat a dát poznat je způsob, jak si uchovat lidskost”. Autor se dále věnuje </a:t>
            </a:r>
            <a:r>
              <a:rPr lang="cs-CZ" b="1" dirty="0">
                <a:solidFill>
                  <a:srgbClr val="FF0000"/>
                </a:solidFill>
              </a:rPr>
              <a:t>vztahu mezi obrazem pekla a realitou Osvětimi </a:t>
            </a:r>
            <a:r>
              <a:rPr lang="cs-CZ" dirty="0"/>
              <a:t>a odkazuje na Dantovo Peklo jako na „jádro západní imaginace”. Jednou ze zásadních tezí textu je zpochybnění představy, že je Osvětim nezobrazitelná – podle autora je „výhradně zobrazitelná”. Na obraz nahlíží jako na něco nezbytného, čehož moc nesmí být podceňována. </a:t>
            </a:r>
            <a:r>
              <a:rPr lang="cs-CZ" b="1" dirty="0">
                <a:solidFill>
                  <a:srgbClr val="FF0000"/>
                </a:solidFill>
              </a:rPr>
              <a:t>Fotografie z Osvětimi, které byly „vyrvané peklu”, vnímá samy o sobě jako „přeživší”. </a:t>
            </a:r>
            <a:endParaRPr lang="cs-CZ" b="1" dirty="0" smtClean="0">
              <a:solidFill>
                <a:srgbClr val="FF0000"/>
              </a:solidFill>
            </a:endParaRPr>
          </a:p>
          <a:p>
            <a:r>
              <a:rPr lang="cs-CZ" dirty="0" smtClean="0"/>
              <a:t>Zajímá </a:t>
            </a:r>
            <a:r>
              <a:rPr lang="cs-CZ" dirty="0"/>
              <a:t>mě vztah mezi žitou zkušeností, společenským problémem, a jeho transformací v téma umělecké práce/praxe. Text je pro mě podnětný, protože se věnuje síle obrazu a otázce (ne)</a:t>
            </a:r>
            <a:r>
              <a:rPr lang="cs-CZ" dirty="0" err="1"/>
              <a:t>zobrazitelnosti</a:t>
            </a:r>
            <a:r>
              <a:rPr lang="cs-CZ" dirty="0"/>
              <a:t> tragických událostí – pro svou práci zvažuji výzkum výstavy “Monte di </a:t>
            </a:r>
            <a:r>
              <a:rPr lang="cs-CZ" dirty="0" err="1"/>
              <a:t>Pietá</a:t>
            </a:r>
            <a:r>
              <a:rPr lang="cs-CZ" dirty="0"/>
              <a:t>” Christophera </a:t>
            </a:r>
            <a:r>
              <a:rPr lang="cs-CZ" dirty="0" err="1"/>
              <a:t>Büchela</a:t>
            </a:r>
            <a:r>
              <a:rPr lang="cs-CZ" dirty="0"/>
              <a:t>, která pracuje s obrovským množstvím palčivých společenských problémů, které mezi sebou v rámci výstavy propojuje motiv dluhu. Jednou z možných výzkumných otázek by tak mohlo být: </a:t>
            </a:r>
            <a:endParaRPr lang="cs-CZ" dirty="0" smtClean="0"/>
          </a:p>
          <a:p>
            <a:r>
              <a:rPr lang="cs-CZ" b="1" dirty="0" smtClean="0">
                <a:solidFill>
                  <a:srgbClr val="FF0000"/>
                </a:solidFill>
              </a:rPr>
              <a:t>Jaké </a:t>
            </a:r>
            <a:r>
              <a:rPr lang="cs-CZ" b="1" dirty="0">
                <a:solidFill>
                  <a:srgbClr val="FF0000"/>
                </a:solidFill>
              </a:rPr>
              <a:t>formy </a:t>
            </a:r>
            <a:r>
              <a:rPr lang="cs-CZ" b="1" dirty="0"/>
              <a:t>může mít konfrontace umění s palčivým společenským problémem (s konkrétním lidským utrpením), a o co opírají/z čeho odvozují svoji legitimitu? </a:t>
            </a:r>
            <a:endParaRPr lang="cs-CZ" b="1" dirty="0" smtClean="0"/>
          </a:p>
          <a:p>
            <a:r>
              <a:rPr lang="cs-CZ" dirty="0" smtClean="0"/>
              <a:t>Výstava</a:t>
            </a:r>
            <a:r>
              <a:rPr lang="cs-CZ" dirty="0"/>
              <a:t>, které bych se věnovala, se samozřejmě (v mnoha ohledech) radikálně liší od fotografií, které jsou zmiňovány v textu, ale vzhledem k tomu, že mimo jiné otevírá témata válek, vykořisťování a otroctví, mi přišlo zajímavé se zamyslet nad vztahem mezi tragickou, společensky velmi citlivou, událostí a jejím vizuálním zachycením/vizuální stopou.</a:t>
            </a:r>
          </a:p>
        </p:txBody>
      </p:sp>
    </p:spTree>
    <p:extLst>
      <p:ext uri="{BB962C8B-B14F-4D97-AF65-F5344CB8AC3E}">
        <p14:creationId xmlns:p14="http://schemas.microsoft.com/office/powerpoint/2010/main" val="1292011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5562600" cy="1325563"/>
          </a:xfrm>
        </p:spPr>
        <p:txBody>
          <a:bodyPr/>
          <a:lstStyle/>
          <a:p>
            <a:r>
              <a:rPr lang="cs-CZ" dirty="0" smtClean="0"/>
              <a:t>Nevhodná literatura a mimoběžná otázka</a:t>
            </a:r>
            <a:endParaRPr lang="cs-CZ" dirty="0"/>
          </a:p>
        </p:txBody>
      </p:sp>
      <p:sp>
        <p:nvSpPr>
          <p:cNvPr id="3" name="Zástupný symbol pro obsah 2"/>
          <p:cNvSpPr>
            <a:spLocks noGrp="1"/>
          </p:cNvSpPr>
          <p:nvPr>
            <p:ph idx="1"/>
          </p:nvPr>
        </p:nvSpPr>
        <p:spPr/>
        <p:txBody>
          <a:bodyPr/>
          <a:lstStyle/>
          <a:p>
            <a:endParaRPr lang="cs-CZ" dirty="0"/>
          </a:p>
        </p:txBody>
      </p:sp>
      <p:pic>
        <p:nvPicPr>
          <p:cNvPr id="4" name="Obrázek 3"/>
          <p:cNvPicPr>
            <a:picLocks noChangeAspect="1"/>
          </p:cNvPicPr>
          <p:nvPr/>
        </p:nvPicPr>
        <p:blipFill>
          <a:blip r:embed="rId2"/>
          <a:stretch>
            <a:fillRect/>
          </a:stretch>
        </p:blipFill>
        <p:spPr>
          <a:xfrm>
            <a:off x="6617109" y="-29932"/>
            <a:ext cx="4880038" cy="6857404"/>
          </a:xfrm>
          <a:prstGeom prst="rect">
            <a:avLst/>
          </a:prstGeom>
        </p:spPr>
      </p:pic>
    </p:spTree>
    <p:extLst>
      <p:ext uri="{BB962C8B-B14F-4D97-AF65-F5344CB8AC3E}">
        <p14:creationId xmlns:p14="http://schemas.microsoft.com/office/powerpoint/2010/main" val="1816196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Literatura pro literaturu </a:t>
            </a:r>
            <a:endParaRPr lang="cs-CZ" dirty="0"/>
          </a:p>
        </p:txBody>
      </p:sp>
      <p:sp>
        <p:nvSpPr>
          <p:cNvPr id="5" name="Zástupný symbol pro obsah 4"/>
          <p:cNvSpPr>
            <a:spLocks noGrp="1"/>
          </p:cNvSpPr>
          <p:nvPr>
            <p:ph idx="1"/>
          </p:nvPr>
        </p:nvSpPr>
        <p:spPr/>
        <p:txBody>
          <a:bodyPr>
            <a:normAutofit lnSpcReduction="10000"/>
          </a:bodyPr>
          <a:lstStyle/>
          <a:p>
            <a:r>
              <a:rPr lang="cs-CZ" dirty="0"/>
              <a:t>Bittnerová, D., Moravcová, M., </a:t>
            </a:r>
            <a:r>
              <a:rPr lang="cs-CZ" i="1" dirty="0"/>
              <a:t>Etnické komunity v české společnosti</a:t>
            </a:r>
            <a:r>
              <a:rPr lang="cs-CZ" dirty="0"/>
              <a:t>, Praha 2006</a:t>
            </a:r>
            <a:r>
              <a:rPr lang="cs-CZ" dirty="0" smtClean="0"/>
              <a:t>. </a:t>
            </a:r>
            <a:r>
              <a:rPr lang="cs-CZ" b="1" dirty="0" smtClean="0">
                <a:solidFill>
                  <a:srgbClr val="FF0000"/>
                </a:solidFill>
              </a:rPr>
              <a:t>citace</a:t>
            </a:r>
            <a:endParaRPr lang="cs-CZ" b="1" dirty="0">
              <a:solidFill>
                <a:srgbClr val="FF0000"/>
              </a:solidFill>
            </a:endParaRPr>
          </a:p>
          <a:p>
            <a:r>
              <a:rPr lang="cs-CZ" dirty="0"/>
              <a:t>Kniha nám přibližuje čtrnáct menšin, které se nachází v České republice a zároveň propojuje teorii multikulturalismu. Tuto knihu, tedy respektive, pak část knihy bych chtěla zahrnout do mé bakalářské práce, proto i nyní jsem si ji zvolila. Otázka, která mě napadla při pročítání je </a:t>
            </a:r>
            <a:endParaRPr lang="cs-CZ" dirty="0" smtClean="0"/>
          </a:p>
          <a:p>
            <a:r>
              <a:rPr lang="cs-CZ" dirty="0" smtClean="0"/>
              <a:t>„Jak </a:t>
            </a:r>
            <a:r>
              <a:rPr lang="cs-CZ" dirty="0"/>
              <a:t>menšina (poté jedna konkrétní) udržuje vazby s místem původu anebo jakou mají jednotlivci potřebu/nutnost si připomínat svojí zemi původu, ať je to jídlem, kulturními akcemi nebo scházet se s lidmi stejné menšiny?“</a:t>
            </a:r>
          </a:p>
          <a:p>
            <a:endParaRPr lang="cs-CZ" dirty="0"/>
          </a:p>
        </p:txBody>
      </p:sp>
    </p:spTree>
    <p:extLst>
      <p:ext uri="{BB962C8B-B14F-4D97-AF65-F5344CB8AC3E}">
        <p14:creationId xmlns:p14="http://schemas.microsoft.com/office/powerpoint/2010/main" val="2029000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Anotace – výzkumná otázka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Vést s literaturou dialog</a:t>
            </a:r>
          </a:p>
          <a:p>
            <a:r>
              <a:rPr lang="cs-CZ" b="1" dirty="0" smtClean="0"/>
              <a:t>Východiska </a:t>
            </a:r>
          </a:p>
          <a:p>
            <a:pPr lvl="1"/>
            <a:r>
              <a:rPr lang="cs-CZ" dirty="0" smtClean="0"/>
              <a:t>Inspirace</a:t>
            </a:r>
          </a:p>
          <a:p>
            <a:pPr lvl="1"/>
            <a:r>
              <a:rPr lang="cs-CZ" dirty="0" smtClean="0"/>
              <a:t>Respekt ke kumulaci poznání – navázat</a:t>
            </a:r>
          </a:p>
          <a:p>
            <a:pPr lvl="1"/>
            <a:r>
              <a:rPr lang="cs-CZ" dirty="0" smtClean="0"/>
              <a:t>Vymezit se a najít jiné pole/přístup/ metodologie</a:t>
            </a:r>
          </a:p>
          <a:p>
            <a:r>
              <a:rPr lang="cs-CZ" dirty="0" smtClean="0"/>
              <a:t>Různé typy literatury – z každého se lze inspirovat (byť jiná váha ve vztahu k </a:t>
            </a:r>
            <a:r>
              <a:rPr lang="cs-CZ" dirty="0" err="1" smtClean="0"/>
              <a:t>teroretizaci</a:t>
            </a:r>
            <a:r>
              <a:rPr lang="cs-CZ" dirty="0" smtClean="0"/>
              <a:t>)</a:t>
            </a:r>
          </a:p>
          <a:p>
            <a:pPr marL="0" indent="0">
              <a:buNone/>
            </a:pPr>
            <a:endParaRPr lang="cs-CZ" dirty="0"/>
          </a:p>
          <a:p>
            <a:pPr marL="0" indent="0">
              <a:buNone/>
            </a:pPr>
            <a:r>
              <a:rPr lang="cs-CZ" dirty="0" smtClean="0"/>
              <a:t>(nikoliv pomoc s interpretací – v této fázi dosud nejsme, ale zároveň si vytváříme portfolio literatury, která by se k tomu možná mohla hodit)</a:t>
            </a:r>
          </a:p>
          <a:p>
            <a:pPr lvl="1"/>
            <a:endParaRPr lang="cs-CZ" dirty="0"/>
          </a:p>
        </p:txBody>
      </p:sp>
    </p:spTree>
    <p:extLst>
      <p:ext uri="{BB962C8B-B14F-4D97-AF65-F5344CB8AC3E}">
        <p14:creationId xmlns:p14="http://schemas.microsoft.com/office/powerpoint/2010/main" val="35309238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Sledování vlastních předpokladů </a:t>
            </a:r>
            <a:endParaRPr lang="cs-CZ" dirty="0"/>
          </a:p>
        </p:txBody>
      </p:sp>
      <p:sp>
        <p:nvSpPr>
          <p:cNvPr id="5" name="Zástupný symbol pro text 4"/>
          <p:cNvSpPr>
            <a:spLocks noGrp="1"/>
          </p:cNvSpPr>
          <p:nvPr>
            <p:ph type="body" idx="1"/>
          </p:nvPr>
        </p:nvSpPr>
        <p:spPr/>
        <p:txBody>
          <a:bodyPr/>
          <a:lstStyle/>
          <a:p>
            <a:r>
              <a:rPr lang="cs-CZ" dirty="0" smtClean="0"/>
              <a:t>Zpravidla uzavřené otázky či formulované hypotézy</a:t>
            </a:r>
            <a:endParaRPr lang="cs-CZ" dirty="0"/>
          </a:p>
        </p:txBody>
      </p:sp>
    </p:spTree>
    <p:extLst>
      <p:ext uri="{BB962C8B-B14F-4D97-AF65-F5344CB8AC3E}">
        <p14:creationId xmlns:p14="http://schemas.microsoft.com/office/powerpoint/2010/main" val="1942971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Předporozumnění</a:t>
            </a:r>
            <a:r>
              <a:rPr lang="cs-CZ" dirty="0" smtClean="0"/>
              <a:t>, uzavřená otázka</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Kašparová, I. (2017). Domácí vzdělávání jako výraz kulturního </a:t>
            </a:r>
            <a:r>
              <a:rPr lang="cs-CZ" dirty="0" err="1"/>
              <a:t>kreativismu</a:t>
            </a:r>
            <a:r>
              <a:rPr lang="cs-CZ" dirty="0"/>
              <a:t>. </a:t>
            </a:r>
            <a:r>
              <a:rPr lang="cs-CZ" i="1" dirty="0"/>
              <a:t>Sociologický časopis / Czech </a:t>
            </a:r>
            <a:r>
              <a:rPr lang="cs-CZ" i="1" dirty="0" err="1"/>
              <a:t>Sociological</a:t>
            </a:r>
            <a:r>
              <a:rPr lang="cs-CZ" i="1" dirty="0"/>
              <a:t> </a:t>
            </a:r>
            <a:r>
              <a:rPr lang="cs-CZ" i="1" dirty="0" err="1"/>
              <a:t>Review</a:t>
            </a:r>
            <a:r>
              <a:rPr lang="cs-CZ" dirty="0"/>
              <a:t>, </a:t>
            </a:r>
            <a:r>
              <a:rPr lang="cs-CZ" i="1" dirty="0"/>
              <a:t>53</a:t>
            </a:r>
            <a:r>
              <a:rPr lang="cs-CZ" dirty="0"/>
              <a:t>(1), 79-100. </a:t>
            </a:r>
            <a:r>
              <a:rPr lang="cs-CZ" dirty="0" err="1"/>
              <a:t>doi</a:t>
            </a:r>
            <a:r>
              <a:rPr lang="cs-CZ" dirty="0"/>
              <a:t>: 10.13060/00380288.2017.53.1.303</a:t>
            </a:r>
          </a:p>
          <a:p>
            <a:endParaRPr lang="cs-CZ" dirty="0" smtClean="0"/>
          </a:p>
          <a:p>
            <a:r>
              <a:rPr lang="cs-CZ" dirty="0" smtClean="0"/>
              <a:t>Autorka </a:t>
            </a:r>
            <a:r>
              <a:rPr lang="cs-CZ" dirty="0"/>
              <a:t>zde cituje </a:t>
            </a:r>
            <a:r>
              <a:rPr lang="cs-CZ" dirty="0" err="1"/>
              <a:t>Lancyho</a:t>
            </a:r>
            <a:r>
              <a:rPr lang="cs-CZ" dirty="0"/>
              <a:t> [</a:t>
            </a:r>
            <a:r>
              <a:rPr lang="cs-CZ" dirty="0" err="1"/>
              <a:t>Lancy</a:t>
            </a:r>
            <a:r>
              <a:rPr lang="cs-CZ" dirty="0"/>
              <a:t> 2010, 456] – „Dnes je diverzita ve vzdělávání spojována spíše s relativním úspěchem na cestě srze hierarchizovaný vzdělávací systém než s různými dovednostmi a znalostmi, které člověk získal před vstupem do dospělosti.“ </a:t>
            </a:r>
            <a:endParaRPr lang="cs-CZ" dirty="0" smtClean="0"/>
          </a:p>
          <a:p>
            <a:r>
              <a:rPr lang="cs-CZ" dirty="0" smtClean="0"/>
              <a:t>V</a:t>
            </a:r>
            <a:r>
              <a:rPr lang="cs-CZ" dirty="0"/>
              <a:t> souvislosti s </a:t>
            </a:r>
            <a:r>
              <a:rPr lang="cs-CZ" dirty="0" err="1"/>
              <a:t>Bourdieho</a:t>
            </a:r>
            <a:r>
              <a:rPr lang="cs-CZ" dirty="0"/>
              <a:t> teorií kulturního kapitálu mě toto přivádí k úvaze, že kapitálem jsou právě nabyté tituly v rámci vzdělávacího systému, nikoliv znalosti a dovednosti samotné. Jak jsem měla možnost odhalit na sociálních sítích, </a:t>
            </a:r>
            <a:r>
              <a:rPr lang="cs-CZ" dirty="0">
                <a:solidFill>
                  <a:srgbClr val="FF0000"/>
                </a:solidFill>
              </a:rPr>
              <a:t>dostatečný kulturní kapitál ve formě vzdělání </a:t>
            </a:r>
            <a:r>
              <a:rPr lang="cs-CZ" dirty="0"/>
              <a:t>je právě jedním z největších strachů rodičů, kteří se k domácímu vzdělávání uchylují. Předpokládám, že obdobné pocity panují i u prarodičů dětí vzdělávaných individuálně. V rámci výzkumu bych se ráda zaměřila mimo jiné na tyto obavy, z čehož mi vyplývá výzkumná otázka:</a:t>
            </a:r>
          </a:p>
          <a:p>
            <a:r>
              <a:rPr lang="cs-CZ" b="1" dirty="0">
                <a:solidFill>
                  <a:srgbClr val="FF0000"/>
                </a:solidFill>
              </a:rPr>
              <a:t>Je v projevech prarodičů dětí vzdělávaných mimo běžné školní instituce zdůrazňovaná obava o dostatečný kulturní kapitál ve formě vzdělání</a:t>
            </a:r>
            <a:r>
              <a:rPr lang="cs-CZ" b="1" dirty="0"/>
              <a:t>?</a:t>
            </a:r>
            <a:endParaRPr lang="cs-CZ" dirty="0"/>
          </a:p>
          <a:p>
            <a:endParaRPr lang="cs-CZ" dirty="0"/>
          </a:p>
        </p:txBody>
      </p:sp>
    </p:spTree>
    <p:extLst>
      <p:ext uri="{BB962C8B-B14F-4D97-AF65-F5344CB8AC3E}">
        <p14:creationId xmlns:p14="http://schemas.microsoft.com/office/powerpoint/2010/main" val="1097521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Bez terénu</a:t>
            </a:r>
            <a:endParaRPr lang="cs-CZ" dirty="0"/>
          </a:p>
        </p:txBody>
      </p:sp>
      <p:sp>
        <p:nvSpPr>
          <p:cNvPr id="3" name="Zástupný symbol pro obsah 2"/>
          <p:cNvSpPr>
            <a:spLocks noGrp="1"/>
          </p:cNvSpPr>
          <p:nvPr>
            <p:ph type="body" idx="1"/>
          </p:nvPr>
        </p:nvSpPr>
        <p:spPr/>
        <p:txBody>
          <a:bodyPr/>
          <a:lstStyle/>
          <a:p>
            <a:r>
              <a:rPr lang="cs-CZ" dirty="0" smtClean="0"/>
              <a:t>Vytváří dojem univerzalistického pojetí</a:t>
            </a:r>
          </a:p>
          <a:p>
            <a:r>
              <a:rPr lang="cs-CZ" dirty="0" smtClean="0"/>
              <a:t>Vágní, vzniká otázka proč výzkum opakovat.</a:t>
            </a:r>
            <a:endParaRPr lang="cs-CZ" dirty="0"/>
          </a:p>
        </p:txBody>
      </p:sp>
    </p:spTree>
    <p:extLst>
      <p:ext uri="{BB962C8B-B14F-4D97-AF65-F5344CB8AC3E}">
        <p14:creationId xmlns:p14="http://schemas.microsoft.com/office/powerpoint/2010/main" val="3067648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Bez terénu</a:t>
            </a:r>
            <a:r>
              <a:rPr lang="cs-CZ" dirty="0" smtClean="0"/>
              <a:t>, otázka cílí na </a:t>
            </a:r>
            <a:r>
              <a:rPr lang="cs-CZ" b="1" dirty="0" smtClean="0"/>
              <a:t>univerzalistické </a:t>
            </a:r>
            <a:r>
              <a:rPr lang="cs-CZ" dirty="0" smtClean="0"/>
              <a:t>pojetí antropologie – asi srovnávací přístup</a:t>
            </a:r>
            <a:endParaRPr lang="cs-CZ" dirty="0"/>
          </a:p>
        </p:txBody>
      </p:sp>
      <p:sp>
        <p:nvSpPr>
          <p:cNvPr id="3" name="Zástupný symbol pro obsah 2"/>
          <p:cNvSpPr>
            <a:spLocks noGrp="1"/>
          </p:cNvSpPr>
          <p:nvPr>
            <p:ph idx="1"/>
          </p:nvPr>
        </p:nvSpPr>
        <p:spPr/>
        <p:txBody>
          <a:bodyPr>
            <a:normAutofit fontScale="77500" lnSpcReduction="20000"/>
          </a:bodyPr>
          <a:lstStyle/>
          <a:p>
            <a:r>
              <a:rPr lang="it-IT" dirty="0"/>
              <a:t>Astuti, Rita (2000). </a:t>
            </a:r>
            <a:r>
              <a:rPr lang="en-AU" dirty="0" err="1"/>
              <a:t>Kindreds</a:t>
            </a:r>
            <a:r>
              <a:rPr lang="en-AU" dirty="0"/>
              <a:t> and descent groups: new perspectives from Madagascar, In: Carsten, J. (ed.), </a:t>
            </a:r>
            <a:r>
              <a:rPr lang="en-AU" i="1" dirty="0"/>
              <a:t>Cultures of Relatedness. New Approaches to the Study of Kinship</a:t>
            </a:r>
            <a:r>
              <a:rPr lang="en-AU" dirty="0"/>
              <a:t>, Cambridge</a:t>
            </a:r>
            <a:r>
              <a:rPr lang="en-GB" dirty="0"/>
              <a:t> University Press, 90–103.</a:t>
            </a:r>
            <a:endParaRPr lang="cs-CZ" dirty="0"/>
          </a:p>
          <a:p>
            <a:pPr marL="0" indent="0">
              <a:buNone/>
            </a:pPr>
            <a:endParaRPr lang="cs-CZ" dirty="0"/>
          </a:p>
          <a:p>
            <a:r>
              <a:rPr lang="cs-CZ" dirty="0"/>
              <a:t>V této kapitole se Rita </a:t>
            </a:r>
            <a:r>
              <a:rPr lang="cs-CZ" dirty="0" err="1"/>
              <a:t>Astuti</a:t>
            </a:r>
            <a:r>
              <a:rPr lang="cs-CZ" dirty="0"/>
              <a:t> věnuje pojetí příbuzenství u kmene </a:t>
            </a:r>
            <a:r>
              <a:rPr lang="cs-CZ" dirty="0" err="1"/>
              <a:t>Vezo</a:t>
            </a:r>
            <a:r>
              <a:rPr lang="cs-CZ" dirty="0"/>
              <a:t> z Madagaskaru a kmene </a:t>
            </a:r>
            <a:r>
              <a:rPr lang="cs-CZ" dirty="0" err="1"/>
              <a:t>Unggát</a:t>
            </a:r>
            <a:r>
              <a:rPr lang="cs-CZ" dirty="0"/>
              <a:t> z Papuy-Nové Guineje. Zatímco u kmene </a:t>
            </a:r>
            <a:r>
              <a:rPr lang="cs-CZ" dirty="0" err="1"/>
              <a:t>Unggát</a:t>
            </a:r>
            <a:r>
              <a:rPr lang="cs-CZ" dirty="0"/>
              <a:t> je příbuzenství pevně spjato s biologickými vazbami, u kmene </a:t>
            </a:r>
            <a:r>
              <a:rPr lang="cs-CZ" dirty="0" err="1"/>
              <a:t>Vezo</a:t>
            </a:r>
            <a:r>
              <a:rPr lang="cs-CZ" dirty="0"/>
              <a:t> popisuje příbuzenství jako neustálý proces, protože se během života jedince mění a prochází několika fázemi. Jako příklad uvádí pohřební rituály, kdy dochází k přechodu od </a:t>
            </a:r>
            <a:r>
              <a:rPr lang="cs-CZ" dirty="0" err="1"/>
              <a:t>kognatické</a:t>
            </a:r>
            <a:r>
              <a:rPr lang="cs-CZ" dirty="0"/>
              <a:t> </a:t>
            </a:r>
            <a:r>
              <a:rPr lang="cs-CZ" dirty="0" err="1"/>
              <a:t>descendance</a:t>
            </a:r>
            <a:r>
              <a:rPr lang="cs-CZ" dirty="0"/>
              <a:t> k patrilineární descendenci. Jedinci se tak až po smrti stávají součástí patrilineární linie a jsou tak pohřbíváni pouze se svými příbuznými v mužské linii. </a:t>
            </a:r>
          </a:p>
          <a:p>
            <a:endParaRPr lang="cs-CZ" dirty="0"/>
          </a:p>
          <a:p>
            <a:pPr lvl="0"/>
            <a:r>
              <a:rPr lang="cs-CZ" dirty="0"/>
              <a:t>Výzkumná otázka: Jakým způsobem se odrážejí příbuzenské vazby v pohřebních rituálech společností, kde je příbuzenství chápáno jako dynamický proces? </a:t>
            </a:r>
          </a:p>
          <a:p>
            <a:endParaRPr lang="cs-CZ" dirty="0"/>
          </a:p>
          <a:p>
            <a:endParaRPr lang="cs-CZ" dirty="0"/>
          </a:p>
        </p:txBody>
      </p:sp>
    </p:spTree>
    <p:extLst>
      <p:ext uri="{BB962C8B-B14F-4D97-AF65-F5344CB8AC3E}">
        <p14:creationId xmlns:p14="http://schemas.microsoft.com/office/powerpoint/2010/main" val="3735916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Teorie popisuje způsob uvažování, legitimizuje daný přístup – chybí terén – typ vzorku??</a:t>
            </a:r>
            <a:endParaRPr lang="cs-CZ" dirty="0"/>
          </a:p>
        </p:txBody>
      </p:sp>
      <p:sp>
        <p:nvSpPr>
          <p:cNvPr id="3" name="Zástupný symbol pro obsah 2"/>
          <p:cNvSpPr>
            <a:spLocks noGrp="1"/>
          </p:cNvSpPr>
          <p:nvPr>
            <p:ph idx="1"/>
          </p:nvPr>
        </p:nvSpPr>
        <p:spPr/>
        <p:txBody>
          <a:bodyPr>
            <a:normAutofit fontScale="77500" lnSpcReduction="20000"/>
          </a:bodyPr>
          <a:lstStyle/>
          <a:p>
            <a:pPr lvl="0"/>
            <a:r>
              <a:rPr lang="sk-SK" dirty="0"/>
              <a:t>JASAREVIC, Larisa. THE THING IN A JAR: </a:t>
            </a:r>
            <a:r>
              <a:rPr lang="sk-SK" dirty="0" err="1"/>
              <a:t>Mushrooms</a:t>
            </a:r>
            <a:r>
              <a:rPr lang="sk-SK" dirty="0"/>
              <a:t> and </a:t>
            </a:r>
            <a:r>
              <a:rPr lang="sk-SK" dirty="0" err="1"/>
              <a:t>Ontological</a:t>
            </a:r>
            <a:r>
              <a:rPr lang="sk-SK" dirty="0"/>
              <a:t> </a:t>
            </a:r>
            <a:r>
              <a:rPr lang="sk-SK" dirty="0" err="1"/>
              <a:t>Speculations</a:t>
            </a:r>
            <a:r>
              <a:rPr lang="sk-SK" dirty="0"/>
              <a:t> in Post-</a:t>
            </a:r>
            <a:r>
              <a:rPr lang="sk-SK" dirty="0" err="1"/>
              <a:t>Yugoslavia</a:t>
            </a:r>
            <a:r>
              <a:rPr lang="sk-SK" dirty="0"/>
              <a:t>. Online. </a:t>
            </a:r>
            <a:r>
              <a:rPr lang="sk-SK" i="1" dirty="0" err="1"/>
              <a:t>Cultural</a:t>
            </a:r>
            <a:r>
              <a:rPr lang="sk-SK" i="1" dirty="0"/>
              <a:t> </a:t>
            </a:r>
            <a:r>
              <a:rPr lang="sk-SK" i="1" dirty="0" err="1"/>
              <a:t>Anthropology</a:t>
            </a:r>
            <a:r>
              <a:rPr lang="sk-SK" dirty="0"/>
              <a:t>. 2015, č. 30, s. 36-64. Dostupné na: </a:t>
            </a:r>
            <a:r>
              <a:rPr lang="sk-SK" u="sng" dirty="0">
                <a:hlinkClick r:id="rId2"/>
              </a:rPr>
              <a:t>https://www.jstor.org/stable/48579380</a:t>
            </a:r>
            <a:r>
              <a:rPr lang="sk-SK" dirty="0"/>
              <a:t>.</a:t>
            </a:r>
            <a:endParaRPr lang="cs-CZ" dirty="0"/>
          </a:p>
          <a:p>
            <a:r>
              <a:rPr lang="sk-SK" dirty="0" err="1"/>
              <a:t>Jasarevic</a:t>
            </a:r>
            <a:r>
              <a:rPr lang="sk-SK" dirty="0"/>
              <a:t> skúma </a:t>
            </a:r>
            <a:r>
              <a:rPr lang="sk-SK" dirty="0" err="1"/>
              <a:t>mikrobiopolitiku</a:t>
            </a:r>
            <a:r>
              <a:rPr lang="sk-SK" dirty="0"/>
              <a:t> v postsocialistickej bývalej Juhoslávii, v povojnovom kontexte s narastajúcou skepsou voči farmaceutickým riešeniam, ktoré sú vnímane ako „príliš univerzálne”, masovo produkované a ťažko dostupné. Zameriava sa na kefír, </a:t>
            </a:r>
            <a:r>
              <a:rPr lang="sk-SK" dirty="0" err="1"/>
              <a:t>emicky</a:t>
            </a:r>
            <a:r>
              <a:rPr lang="sk-SK" dirty="0"/>
              <a:t> chybne nazývaný aj hubou (od názvu Tibetská huba) či </a:t>
            </a:r>
            <a:r>
              <a:rPr lang="sk-SK" dirty="0" err="1"/>
              <a:t>kombuchou</a:t>
            </a:r>
            <a:r>
              <a:rPr lang="sk-SK" dirty="0"/>
              <a:t>. Kefír, ktorý sa rýchlo množí je ľudskými aktérmi vnímaný ako štedrý a nabáda ich k </a:t>
            </a:r>
            <a:r>
              <a:rPr lang="sk-SK" dirty="0" err="1"/>
              <a:t>mimotrhovým</a:t>
            </a:r>
            <a:r>
              <a:rPr lang="sk-SK" dirty="0"/>
              <a:t> transakciám či darovaniu kefírových zŕn zadarmo. Proces fermentácie býva aktérmi vnímaný ako zázračný a nevyspytateľný, je riešením na všetko – od chronických chorôb až po úzkosť – </a:t>
            </a:r>
            <a:r>
              <a:rPr lang="sk-SK" dirty="0" err="1"/>
              <a:t>Jarasevic</a:t>
            </a:r>
            <a:r>
              <a:rPr lang="sk-SK" dirty="0"/>
              <a:t> tento prístup nazýva </a:t>
            </a:r>
            <a:r>
              <a:rPr lang="sk-SK" dirty="0" err="1"/>
              <a:t>fetišizáciou</a:t>
            </a:r>
            <a:r>
              <a:rPr lang="sk-SK" dirty="0"/>
              <a:t> fermentácie. Práve táto „nevyspytateľnosť” ľudí priťahuje k domácej fermentácií a odrádza od komerčne produkovaných alternatív z potravín, zároveň tak „hube” prisudzujú vlastnú </a:t>
            </a:r>
            <a:r>
              <a:rPr lang="sk-SK" i="1" dirty="0" err="1"/>
              <a:t>agency</a:t>
            </a:r>
            <a:r>
              <a:rPr lang="sk-SK" dirty="0"/>
              <a:t> a cez jej rast a zmeny tvaru a konzistencie vnímajú jej životaschopnosť. </a:t>
            </a:r>
            <a:endParaRPr lang="cs-CZ" dirty="0"/>
          </a:p>
          <a:p>
            <a:r>
              <a:rPr lang="sk-SK" dirty="0"/>
              <a:t>Výskumná otázka: </a:t>
            </a:r>
            <a:r>
              <a:rPr lang="sk-SK" b="1" dirty="0"/>
              <a:t>Ako sa pretavuje recipročný vzťah medzi ľudskými a </a:t>
            </a:r>
            <a:r>
              <a:rPr lang="sk-SK" b="1" dirty="0" err="1"/>
              <a:t>ne</a:t>
            </a:r>
            <a:r>
              <a:rPr lang="sk-SK" b="1" dirty="0"/>
              <a:t>-ľudskými aktérmi do vzťahov medzi ľuďmi, ktorí si </a:t>
            </a:r>
            <a:r>
              <a:rPr lang="sk-SK" b="1" dirty="0" err="1"/>
              <a:t>kombuchu</a:t>
            </a:r>
            <a:r>
              <a:rPr lang="sk-SK" b="1" dirty="0"/>
              <a:t> (pre)dávajú ďalej? </a:t>
            </a:r>
            <a:endParaRPr lang="cs-CZ" b="1" dirty="0"/>
          </a:p>
          <a:p>
            <a:endParaRPr lang="cs-CZ" b="1" dirty="0"/>
          </a:p>
        </p:txBody>
      </p:sp>
    </p:spTree>
    <p:extLst>
      <p:ext uri="{BB962C8B-B14F-4D97-AF65-F5344CB8AC3E}">
        <p14:creationId xmlns:p14="http://schemas.microsoft.com/office/powerpoint/2010/main" val="1037001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Identifikace závěru textu – východisko pro vlastní úvahy – výchozí teze – kterou musím propojit s terénem, s popisem procesu – </a:t>
            </a:r>
            <a:r>
              <a:rPr lang="cs-CZ" dirty="0" smtClean="0">
                <a:solidFill>
                  <a:srgbClr val="00B050"/>
                </a:solidFill>
              </a:rPr>
              <a:t>chybí terén</a:t>
            </a:r>
            <a:endParaRPr lang="cs-CZ" dirty="0">
              <a:solidFill>
                <a:srgbClr val="00B050"/>
              </a:solidFill>
            </a:endParaRPr>
          </a:p>
        </p:txBody>
      </p:sp>
      <p:sp>
        <p:nvSpPr>
          <p:cNvPr id="3" name="Zástupný symbol pro obsah 2"/>
          <p:cNvSpPr>
            <a:spLocks noGrp="1"/>
          </p:cNvSpPr>
          <p:nvPr>
            <p:ph idx="1"/>
          </p:nvPr>
        </p:nvSpPr>
        <p:spPr/>
        <p:txBody>
          <a:bodyPr>
            <a:normAutofit fontScale="70000" lnSpcReduction="20000"/>
          </a:bodyPr>
          <a:lstStyle/>
          <a:p>
            <a:r>
              <a:rPr lang="cs-CZ" b="1" dirty="0"/>
              <a:t>1.) </a:t>
            </a:r>
            <a:r>
              <a:rPr lang="cs-CZ" b="1" dirty="0" err="1"/>
              <a:t>Muchitsch</a:t>
            </a:r>
            <a:r>
              <a:rPr lang="cs-CZ" b="1" dirty="0"/>
              <a:t>, V. (2023). “</a:t>
            </a:r>
            <a:r>
              <a:rPr lang="cs-CZ" b="1" dirty="0" err="1"/>
              <a:t>Genrefluid</a:t>
            </a:r>
            <a:r>
              <a:rPr lang="cs-CZ" b="1" dirty="0"/>
              <a:t>” </a:t>
            </a:r>
            <a:r>
              <a:rPr lang="cs-CZ" b="1" dirty="0" err="1"/>
              <a:t>Spotify</a:t>
            </a:r>
            <a:r>
              <a:rPr lang="cs-CZ" b="1" dirty="0"/>
              <a:t> </a:t>
            </a:r>
            <a:r>
              <a:rPr lang="cs-CZ" b="1" dirty="0" err="1"/>
              <a:t>Playlists</a:t>
            </a:r>
            <a:r>
              <a:rPr lang="cs-CZ" b="1" dirty="0"/>
              <a:t> and </a:t>
            </a:r>
            <a:r>
              <a:rPr lang="cs-CZ" b="1" dirty="0" err="1"/>
              <a:t>Mediations</a:t>
            </a:r>
            <a:r>
              <a:rPr lang="cs-CZ" b="1" dirty="0"/>
              <a:t> </a:t>
            </a:r>
            <a:r>
              <a:rPr lang="cs-CZ" b="1" dirty="0" err="1"/>
              <a:t>of</a:t>
            </a:r>
            <a:r>
              <a:rPr lang="cs-CZ" b="1" dirty="0"/>
              <a:t> </a:t>
            </a:r>
            <a:r>
              <a:rPr lang="cs-CZ" b="1" dirty="0" err="1"/>
              <a:t>Genre</a:t>
            </a:r>
            <a:r>
              <a:rPr lang="cs-CZ" b="1" dirty="0"/>
              <a:t> and Identity in Music </a:t>
            </a:r>
            <a:r>
              <a:rPr lang="cs-CZ" b="1" dirty="0" err="1"/>
              <a:t>Streaming</a:t>
            </a:r>
            <a:r>
              <a:rPr lang="cs-CZ" b="1" dirty="0"/>
              <a:t>. IASPM </a:t>
            </a:r>
            <a:r>
              <a:rPr lang="cs-CZ" b="1" dirty="0" err="1"/>
              <a:t>Journal</a:t>
            </a:r>
            <a:r>
              <a:rPr lang="cs-CZ" b="1" dirty="0"/>
              <a:t>, 13(3), 48-65.</a:t>
            </a:r>
            <a:endParaRPr lang="cs-CZ" dirty="0"/>
          </a:p>
          <a:p>
            <a:r>
              <a:rPr lang="cs-CZ" dirty="0"/>
              <a:t> </a:t>
            </a:r>
          </a:p>
          <a:p>
            <a:r>
              <a:rPr lang="cs-CZ" b="1" dirty="0"/>
              <a:t>Shrnutí: </a:t>
            </a:r>
            <a:r>
              <a:rPr lang="cs-CZ" dirty="0">
                <a:solidFill>
                  <a:srgbClr val="FF0000"/>
                </a:solidFill>
              </a:rPr>
              <a:t>Text pojednává o způsobu, jakým </a:t>
            </a:r>
            <a:r>
              <a:rPr lang="cs-CZ" dirty="0" err="1">
                <a:solidFill>
                  <a:srgbClr val="FF0000"/>
                </a:solidFill>
              </a:rPr>
              <a:t>Spotify</a:t>
            </a:r>
            <a:r>
              <a:rPr lang="cs-CZ" dirty="0">
                <a:solidFill>
                  <a:srgbClr val="FF0000"/>
                </a:solidFill>
              </a:rPr>
              <a:t> analyzuje a ovlivňuje identity uživatelů založené na žánru, který poslouchají. Autorka hovoří o konceptu „</a:t>
            </a:r>
            <a:r>
              <a:rPr lang="cs-CZ" dirty="0" err="1">
                <a:solidFill>
                  <a:srgbClr val="FF0000"/>
                </a:solidFill>
              </a:rPr>
              <a:t>genrefluidity</a:t>
            </a:r>
            <a:r>
              <a:rPr lang="cs-CZ" dirty="0">
                <a:solidFill>
                  <a:srgbClr val="FF0000"/>
                </a:solidFill>
              </a:rPr>
              <a:t>“, kterému lze nahlížet jako „bez-žánrovosti“, </a:t>
            </a:r>
            <a:r>
              <a:rPr lang="cs-CZ" dirty="0" err="1">
                <a:solidFill>
                  <a:srgbClr val="FF0000"/>
                </a:solidFill>
              </a:rPr>
              <a:t>Spotify</a:t>
            </a:r>
            <a:r>
              <a:rPr lang="cs-CZ" dirty="0">
                <a:solidFill>
                  <a:srgbClr val="FF0000"/>
                </a:solidFill>
              </a:rPr>
              <a:t> tomuto konceptu nahlíží přes algoritmické systémy a diktované </a:t>
            </a:r>
            <a:r>
              <a:rPr lang="cs-CZ" dirty="0" err="1">
                <a:solidFill>
                  <a:srgbClr val="FF0000"/>
                </a:solidFill>
              </a:rPr>
              <a:t>playlisty</a:t>
            </a:r>
            <a:r>
              <a:rPr lang="cs-CZ" dirty="0">
                <a:solidFill>
                  <a:srgbClr val="FF0000"/>
                </a:solidFill>
              </a:rPr>
              <a:t> „</a:t>
            </a:r>
            <a:r>
              <a:rPr lang="cs-CZ" dirty="0" err="1">
                <a:solidFill>
                  <a:srgbClr val="FF0000"/>
                </a:solidFill>
              </a:rPr>
              <a:t>genrefluid</a:t>
            </a:r>
            <a:r>
              <a:rPr lang="cs-CZ" dirty="0">
                <a:solidFill>
                  <a:srgbClr val="FF0000"/>
                </a:solidFill>
              </a:rPr>
              <a:t>“ písní. Vkusy uživatelů s „</a:t>
            </a:r>
            <a:r>
              <a:rPr lang="cs-CZ" dirty="0" err="1">
                <a:solidFill>
                  <a:srgbClr val="FF0000"/>
                </a:solidFill>
              </a:rPr>
              <a:t>genrefluid</a:t>
            </a:r>
            <a:r>
              <a:rPr lang="cs-CZ" dirty="0">
                <a:solidFill>
                  <a:srgbClr val="FF0000"/>
                </a:solidFill>
              </a:rPr>
              <a:t>“ posloucháním jsou viděni algoritmy </a:t>
            </a:r>
            <a:r>
              <a:rPr lang="cs-CZ" dirty="0" err="1">
                <a:solidFill>
                  <a:srgbClr val="FF0000"/>
                </a:solidFill>
              </a:rPr>
              <a:t>Spotify</a:t>
            </a:r>
            <a:r>
              <a:rPr lang="cs-CZ" dirty="0">
                <a:solidFill>
                  <a:srgbClr val="FF0000"/>
                </a:solidFill>
              </a:rPr>
              <a:t> jako hodnotné, ojedinělé a multidimenzionální, zatímco uživatelé s jednotným vkusem jsou kategorizováni jako nezajímaví, jednotní a jednoduší. To se promítá to poslechových rámců uživatelů jako menší, či žádné, doporučování nových a žánrově odlišných písní.</a:t>
            </a:r>
          </a:p>
          <a:p>
            <a:r>
              <a:rPr lang="cs-CZ" dirty="0"/>
              <a:t> </a:t>
            </a:r>
          </a:p>
          <a:p>
            <a:r>
              <a:rPr lang="cs-CZ" b="1" dirty="0"/>
              <a:t>Výzkumná otázka:</a:t>
            </a:r>
            <a:r>
              <a:rPr lang="cs-CZ" dirty="0"/>
              <a:t> -Do jaké úrovně se podílí </a:t>
            </a:r>
            <a:r>
              <a:rPr lang="cs-CZ" dirty="0" err="1"/>
              <a:t>Spotify</a:t>
            </a:r>
            <a:r>
              <a:rPr lang="cs-CZ" dirty="0"/>
              <a:t> na vytváření identity jedince skrze hudební médium? Jak se podílí na celkovém hudebním vkusu posluchače?</a:t>
            </a:r>
          </a:p>
          <a:p>
            <a:r>
              <a:rPr lang="cs-CZ" dirty="0"/>
              <a:t>-</a:t>
            </a:r>
            <a:r>
              <a:rPr lang="cs-CZ" dirty="0">
                <a:solidFill>
                  <a:srgbClr val="FF0000"/>
                </a:solidFill>
              </a:rPr>
              <a:t>Jestliže je </a:t>
            </a:r>
            <a:r>
              <a:rPr lang="cs-CZ" dirty="0" err="1">
                <a:solidFill>
                  <a:srgbClr val="FF0000"/>
                </a:solidFill>
              </a:rPr>
              <a:t>Spotify</a:t>
            </a:r>
            <a:r>
              <a:rPr lang="cs-CZ" dirty="0">
                <a:solidFill>
                  <a:srgbClr val="FF0000"/>
                </a:solidFill>
              </a:rPr>
              <a:t> centrální složkou ve tvorbě vkusu, žánrovém zaměření </a:t>
            </a:r>
            <a:r>
              <a:rPr lang="cs-CZ" dirty="0"/>
              <a:t>a tak i hudební identity, znamená to že zájem o začlenění jedinců do hudebních subkultur je vytvářen </a:t>
            </a:r>
            <a:r>
              <a:rPr lang="cs-CZ" dirty="0" err="1"/>
              <a:t>Spotify</a:t>
            </a:r>
            <a:r>
              <a:rPr lang="cs-CZ" dirty="0"/>
              <a:t> a jeho nástroji (algoritmická personalizace dat, filtrace dat, skrytá mediace dat,…)?</a:t>
            </a:r>
          </a:p>
          <a:p>
            <a:endParaRPr lang="cs-CZ" dirty="0"/>
          </a:p>
        </p:txBody>
      </p:sp>
    </p:spTree>
    <p:extLst>
      <p:ext uri="{BB962C8B-B14F-4D97-AF65-F5344CB8AC3E}">
        <p14:creationId xmlns:p14="http://schemas.microsoft.com/office/powerpoint/2010/main" val="1191464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Kontextová literatura </a:t>
            </a:r>
            <a:r>
              <a:rPr lang="cs-CZ" dirty="0" smtClean="0"/>
              <a:t>– historizující perspektiva, </a:t>
            </a:r>
            <a:r>
              <a:rPr lang="cs-CZ" b="1" dirty="0" smtClean="0"/>
              <a:t>co je to míra???? </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err="1"/>
              <a:t>Gellner</a:t>
            </a:r>
            <a:r>
              <a:rPr lang="cs-CZ" dirty="0"/>
              <a:t>, J. and </a:t>
            </a:r>
            <a:r>
              <a:rPr lang="cs-CZ" dirty="0" err="1"/>
              <a:t>Smerek</a:t>
            </a:r>
            <a:r>
              <a:rPr lang="cs-CZ" dirty="0"/>
              <a:t>, J. 1968. </a:t>
            </a:r>
            <a:r>
              <a:rPr lang="cs-CZ" i="1" dirty="0" err="1"/>
              <a:t>The</a:t>
            </a:r>
            <a:r>
              <a:rPr lang="cs-CZ" i="1" dirty="0"/>
              <a:t> </a:t>
            </a:r>
            <a:r>
              <a:rPr lang="cs-CZ" i="1" dirty="0" err="1"/>
              <a:t>Czechs</a:t>
            </a:r>
            <a:r>
              <a:rPr lang="cs-CZ" i="1" dirty="0"/>
              <a:t> and </a:t>
            </a:r>
            <a:r>
              <a:rPr lang="cs-CZ" i="1" dirty="0" err="1"/>
              <a:t>Slovaks</a:t>
            </a:r>
            <a:r>
              <a:rPr lang="cs-CZ" i="1" dirty="0"/>
              <a:t> in </a:t>
            </a:r>
            <a:r>
              <a:rPr lang="cs-CZ" i="1" dirty="0" err="1"/>
              <a:t>Canada</a:t>
            </a:r>
            <a:r>
              <a:rPr lang="cs-CZ" dirty="0"/>
              <a:t>. Toronto: University </a:t>
            </a:r>
            <a:r>
              <a:rPr lang="cs-CZ" dirty="0" err="1"/>
              <a:t>of</a:t>
            </a:r>
            <a:r>
              <a:rPr lang="cs-CZ" dirty="0"/>
              <a:t> Toronto </a:t>
            </a:r>
            <a:r>
              <a:rPr lang="cs-CZ" dirty="0" err="1"/>
              <a:t>Press</a:t>
            </a:r>
            <a:r>
              <a:rPr lang="cs-CZ" dirty="0"/>
              <a:t>. </a:t>
            </a:r>
            <a:r>
              <a:rPr lang="cs-CZ" u="sng" dirty="0">
                <a:hlinkClick r:id="rId2"/>
              </a:rPr>
              <a:t>https://</a:t>
            </a:r>
            <a:r>
              <a:rPr lang="cs-CZ" u="sng" dirty="0" smtClean="0">
                <a:hlinkClick r:id="rId2"/>
              </a:rPr>
              <a:t>doi.org/10.3138/9781487595722</a:t>
            </a:r>
            <a:r>
              <a:rPr lang="cs-CZ" u="sng" dirty="0" smtClean="0"/>
              <a:t> - </a:t>
            </a:r>
            <a:r>
              <a:rPr lang="cs-CZ" u="sng" dirty="0" smtClean="0">
                <a:solidFill>
                  <a:srgbClr val="FF0000"/>
                </a:solidFill>
              </a:rPr>
              <a:t>odkazovat na kapitolu</a:t>
            </a:r>
            <a:endParaRPr lang="cs-CZ" dirty="0">
              <a:solidFill>
                <a:srgbClr val="FF0000"/>
              </a:solidFill>
            </a:endParaRPr>
          </a:p>
          <a:p>
            <a:r>
              <a:rPr lang="cs-CZ" dirty="0"/>
              <a:t>Podkapitola </a:t>
            </a:r>
            <a:r>
              <a:rPr lang="cs-CZ" dirty="0" err="1"/>
              <a:t>The</a:t>
            </a:r>
            <a:r>
              <a:rPr lang="cs-CZ" dirty="0"/>
              <a:t> </a:t>
            </a:r>
            <a:r>
              <a:rPr lang="cs-CZ" dirty="0" err="1"/>
              <a:t>cultural</a:t>
            </a:r>
            <a:r>
              <a:rPr lang="cs-CZ" dirty="0"/>
              <a:t> centre v Knize </a:t>
            </a:r>
            <a:r>
              <a:rPr lang="cs-CZ" dirty="0" err="1"/>
              <a:t>The</a:t>
            </a:r>
            <a:r>
              <a:rPr lang="cs-CZ" dirty="0"/>
              <a:t> </a:t>
            </a:r>
            <a:r>
              <a:rPr lang="cs-CZ" dirty="0" err="1"/>
              <a:t>Czechs</a:t>
            </a:r>
            <a:r>
              <a:rPr lang="cs-CZ" dirty="0"/>
              <a:t> and </a:t>
            </a:r>
            <a:r>
              <a:rPr lang="cs-CZ" dirty="0" err="1"/>
              <a:t>Slovaks</a:t>
            </a:r>
            <a:r>
              <a:rPr lang="cs-CZ" dirty="0"/>
              <a:t> in </a:t>
            </a:r>
            <a:r>
              <a:rPr lang="cs-CZ" dirty="0" err="1"/>
              <a:t>Canada</a:t>
            </a:r>
            <a:r>
              <a:rPr lang="cs-CZ" dirty="0"/>
              <a:t> pojednává o organizacích Čechů v domovské zemi i mimo ni. Jedna z nejstěžejnějších a nejvíce formujících je Sokol. Nejprve je popisována historie a počátky Sokola. Brzy se ukazuje, že se tato organizace rozšířila nejen do dalších měst, ale i do jiných zemí. Podkapitola dále rozkrývá spor Gymnastického svazu a sokolské organizace, který je vzápětí vyřešen. A jejich následné sloučení jenom přispělo k úspěchu. Sokolové začali pořádat Slety, které zaštítili tělovýchovu a zároveň „slétávání“ se jejich členů. Sokol se tak stal zásadním spolkem, který udržoval českou a slovenskou komunitu, kulturu a identitu na území Kanady. </a:t>
            </a:r>
          </a:p>
          <a:p>
            <a:r>
              <a:rPr lang="cs-CZ" dirty="0"/>
              <a:t> </a:t>
            </a:r>
          </a:p>
          <a:p>
            <a:r>
              <a:rPr lang="cs-CZ" b="1" dirty="0" smtClean="0">
                <a:solidFill>
                  <a:srgbClr val="FF0000"/>
                </a:solidFill>
              </a:rPr>
              <a:t>Do </a:t>
            </a:r>
            <a:r>
              <a:rPr lang="cs-CZ" b="1" dirty="0">
                <a:solidFill>
                  <a:srgbClr val="FF0000"/>
                </a:solidFill>
              </a:rPr>
              <a:t>jaké míry </a:t>
            </a:r>
            <a:r>
              <a:rPr lang="cs-CZ" b="1" dirty="0"/>
              <a:t>se Sokol a Všesokolské slety podílejí na udržování ČSK komunity v Kanadě nyní, v 21. století? </a:t>
            </a:r>
          </a:p>
          <a:p>
            <a:endParaRPr lang="cs-CZ" dirty="0"/>
          </a:p>
        </p:txBody>
      </p:sp>
    </p:spTree>
    <p:extLst>
      <p:ext uri="{BB962C8B-B14F-4D97-AF65-F5344CB8AC3E}">
        <p14:creationId xmlns:p14="http://schemas.microsoft.com/office/powerpoint/2010/main" val="11789067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Legitimizace tématu x  návaznost, diskurzy a pojmy</a:t>
            </a:r>
            <a:endParaRPr lang="cs-CZ" dirty="0"/>
          </a:p>
        </p:txBody>
      </p:sp>
      <p:sp>
        <p:nvSpPr>
          <p:cNvPr id="5" name="Zástupný symbol pro text 4"/>
          <p:cNvSpPr>
            <a:spLocks noGrp="1"/>
          </p:cNvSpPr>
          <p:nvPr>
            <p:ph type="body" idx="1"/>
          </p:nvPr>
        </p:nvSpPr>
        <p:spPr/>
        <p:txBody>
          <a:bodyPr>
            <a:normAutofit fontScale="85000" lnSpcReduction="10000"/>
          </a:bodyPr>
          <a:lstStyle/>
          <a:p>
            <a:r>
              <a:rPr lang="cs-CZ" dirty="0" smtClean="0"/>
              <a:t>Tematická literatura nemá vést k replikaci výzkumu a otázek</a:t>
            </a:r>
          </a:p>
          <a:p>
            <a:r>
              <a:rPr lang="cs-CZ" dirty="0" smtClean="0"/>
              <a:t>Tematická literatura legitimizuje předmět zájmu – v antropologii nestačí</a:t>
            </a:r>
          </a:p>
          <a:p>
            <a:r>
              <a:rPr lang="cs-CZ" dirty="0" smtClean="0"/>
              <a:t>Tematická literatura není důvodem pro srovnání, proč??? (</a:t>
            </a:r>
            <a:r>
              <a:rPr lang="cs-CZ" dirty="0" smtClean="0"/>
              <a:t>metodologické </a:t>
            </a:r>
            <a:r>
              <a:rPr lang="cs-CZ" dirty="0" smtClean="0"/>
              <a:t>a teoretické argumenty)</a:t>
            </a:r>
          </a:p>
          <a:p>
            <a:r>
              <a:rPr lang="cs-CZ" dirty="0" smtClean="0"/>
              <a:t>Tematická literatura nabízí pojmy a diskurz – toto je podstatné</a:t>
            </a:r>
          </a:p>
          <a:p>
            <a:endParaRPr lang="cs-CZ" dirty="0"/>
          </a:p>
        </p:txBody>
      </p:sp>
    </p:spTree>
    <p:extLst>
      <p:ext uri="{BB962C8B-B14F-4D97-AF65-F5344CB8AC3E}">
        <p14:creationId xmlns:p14="http://schemas.microsoft.com/office/powerpoint/2010/main" val="1802360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80103" y="365125"/>
            <a:ext cx="11080955" cy="1325563"/>
          </a:xfrm>
        </p:spPr>
        <p:txBody>
          <a:bodyPr>
            <a:normAutofit fontScale="90000"/>
          </a:bodyPr>
          <a:lstStyle/>
          <a:p>
            <a:r>
              <a:rPr lang="cs-CZ" dirty="0" smtClean="0"/>
              <a:t>Legitimizace tématu, </a:t>
            </a:r>
            <a:r>
              <a:rPr lang="cs-CZ" dirty="0" smtClean="0">
                <a:solidFill>
                  <a:srgbClr val="0070C0"/>
                </a:solidFill>
              </a:rPr>
              <a:t>krok zpět = rezignace na poznání uvedení v textu, </a:t>
            </a:r>
            <a:r>
              <a:rPr lang="cs-CZ" dirty="0" smtClean="0"/>
              <a:t>nevychází z textu, chybí terén</a:t>
            </a:r>
            <a:endParaRPr lang="cs-CZ" dirty="0"/>
          </a:p>
        </p:txBody>
      </p:sp>
      <p:sp>
        <p:nvSpPr>
          <p:cNvPr id="3" name="Zástupný symbol pro obsah 2"/>
          <p:cNvSpPr>
            <a:spLocks noGrp="1"/>
          </p:cNvSpPr>
          <p:nvPr>
            <p:ph idx="1"/>
          </p:nvPr>
        </p:nvSpPr>
        <p:spPr/>
        <p:txBody>
          <a:bodyPr>
            <a:normAutofit fontScale="55000" lnSpcReduction="20000"/>
          </a:bodyPr>
          <a:lstStyle/>
          <a:p>
            <a:pPr lvl="0"/>
            <a:r>
              <a:rPr lang="cs-CZ" dirty="0" err="1"/>
              <a:t>Cardoso</a:t>
            </a:r>
            <a:r>
              <a:rPr lang="cs-CZ" dirty="0"/>
              <a:t>, D., </a:t>
            </a:r>
            <a:r>
              <a:rPr lang="cs-CZ" dirty="0" err="1"/>
              <a:t>Chronaki</a:t>
            </a:r>
            <a:r>
              <a:rPr lang="cs-CZ" dirty="0"/>
              <a:t>, D., &amp; </a:t>
            </a:r>
            <a:r>
              <a:rPr lang="cs-CZ" dirty="0" err="1"/>
              <a:t>Scarcelli</a:t>
            </a:r>
            <a:r>
              <a:rPr lang="cs-CZ" dirty="0"/>
              <a:t>, C. M. (2023). Digital Sex </a:t>
            </a:r>
            <a:r>
              <a:rPr lang="cs-CZ" dirty="0" err="1"/>
              <a:t>Work</a:t>
            </a:r>
            <a:r>
              <a:rPr lang="cs-CZ" dirty="0"/>
              <a:t>?: </a:t>
            </a:r>
            <a:r>
              <a:rPr lang="cs-CZ" dirty="0" err="1"/>
              <a:t>Creating</a:t>
            </a:r>
            <a:r>
              <a:rPr lang="cs-CZ" dirty="0"/>
              <a:t> and </a:t>
            </a:r>
            <a:r>
              <a:rPr lang="cs-CZ" dirty="0" err="1"/>
              <a:t>Selling</a:t>
            </a:r>
            <a:r>
              <a:rPr lang="cs-CZ" dirty="0"/>
              <a:t> Explicit </a:t>
            </a:r>
            <a:r>
              <a:rPr lang="cs-CZ" dirty="0" err="1"/>
              <a:t>Content</a:t>
            </a:r>
            <a:r>
              <a:rPr lang="cs-CZ" dirty="0"/>
              <a:t> in </a:t>
            </a:r>
            <a:r>
              <a:rPr lang="cs-CZ" dirty="0" err="1"/>
              <a:t>OnlyFans</a:t>
            </a:r>
            <a:r>
              <a:rPr lang="cs-CZ" dirty="0"/>
              <a:t>. In </a:t>
            </a:r>
            <a:r>
              <a:rPr lang="cs-CZ" i="1" dirty="0" err="1"/>
              <a:t>Identities</a:t>
            </a:r>
            <a:r>
              <a:rPr lang="cs-CZ" i="1" dirty="0"/>
              <a:t> and </a:t>
            </a:r>
            <a:r>
              <a:rPr lang="cs-CZ" i="1" dirty="0" err="1"/>
              <a:t>Intimacies</a:t>
            </a:r>
            <a:r>
              <a:rPr lang="cs-CZ" i="1" dirty="0"/>
              <a:t> on </a:t>
            </a:r>
            <a:r>
              <a:rPr lang="cs-CZ" i="1" dirty="0" err="1"/>
              <a:t>Social</a:t>
            </a:r>
            <a:r>
              <a:rPr lang="cs-CZ" i="1" dirty="0"/>
              <a:t> Media</a:t>
            </a:r>
            <a:r>
              <a:rPr lang="cs-CZ" dirty="0"/>
              <a:t> (Vol. 1, pp. 169-184). </a:t>
            </a:r>
            <a:r>
              <a:rPr lang="cs-CZ" dirty="0" err="1"/>
              <a:t>Routledge</a:t>
            </a:r>
            <a:r>
              <a:rPr lang="cs-CZ" dirty="0"/>
              <a:t>. </a:t>
            </a:r>
            <a:r>
              <a:rPr lang="cs-CZ" u="sng" dirty="0">
                <a:hlinkClick r:id="rId2"/>
              </a:rPr>
              <a:t>https://doi.org/10.4324/9781003250982-14</a:t>
            </a:r>
            <a:endParaRPr lang="cs-CZ" dirty="0"/>
          </a:p>
          <a:p>
            <a:r>
              <a:rPr lang="cs-CZ" dirty="0"/>
              <a:t> </a:t>
            </a:r>
          </a:p>
          <a:p>
            <a:r>
              <a:rPr lang="cs-CZ" dirty="0"/>
              <a:t>Text je zaměřený na to, jak tvůrci na </a:t>
            </a:r>
            <a:r>
              <a:rPr lang="cs-CZ" dirty="0" err="1"/>
              <a:t>OnlyFans</a:t>
            </a:r>
            <a:r>
              <a:rPr lang="cs-CZ" dirty="0"/>
              <a:t> vyjadřují svou profesionální identitu prostřednictvím tvorby obsahu, marketingových praktik a vztahů se zákazníky. Vyjednává také to, jak je sexuální práce na </a:t>
            </a:r>
            <a:r>
              <a:rPr lang="cs-CZ" dirty="0" err="1"/>
              <a:t>OnlyFans</a:t>
            </a:r>
            <a:r>
              <a:rPr lang="cs-CZ" dirty="0"/>
              <a:t> vnímána jako zaměstnání a jak je vyjednávané, zda je tvorba obsahu chápána na hranicích umělecké činnosti a/nebo jako profese, či nikoli. Tvůrci jsou kulturně i právně rámováni jako podnikatelé neboli pracují z vlastní iniciativy a s vlastními prostředky. Sexualita není jediným specifikem, které pomáhá vymezit sexuální práci na </a:t>
            </a:r>
            <a:r>
              <a:rPr lang="cs-CZ" dirty="0" err="1"/>
              <a:t>OnlyFans</a:t>
            </a:r>
            <a:r>
              <a:rPr lang="cs-CZ" dirty="0"/>
              <a:t>. Sebepropagace je ještě spojená s autentičností a uměleckostí. Tvůrci jsou nuceni poskytovat celou škálu produktů (své portfolio) a služeb, což zahrnuje produkci a editaci obsahu; rozšiřování svého portfolia, včetně produkce zakázkového obsahu; neustálé pracování na praktikách </a:t>
            </a:r>
            <a:r>
              <a:rPr lang="cs-CZ" dirty="0" err="1"/>
              <a:t>self-brandingu</a:t>
            </a:r>
            <a:r>
              <a:rPr lang="cs-CZ" dirty="0"/>
              <a:t>; zvyšování své fanouškovské základny a přizpůsobování se </a:t>
            </a:r>
            <a:r>
              <a:rPr lang="cs-CZ" dirty="0">
                <a:solidFill>
                  <a:srgbClr val="0070C0"/>
                </a:solidFill>
              </a:rPr>
              <a:t>měnícím se politikám platformy a platebním podmínkám; a zapojení do různých </a:t>
            </a:r>
            <a:r>
              <a:rPr lang="cs-CZ" dirty="0" err="1">
                <a:solidFill>
                  <a:srgbClr val="0070C0"/>
                </a:solidFill>
              </a:rPr>
              <a:t>parasociálních</a:t>
            </a:r>
            <a:r>
              <a:rPr lang="cs-CZ" dirty="0">
                <a:solidFill>
                  <a:srgbClr val="0070C0"/>
                </a:solidFill>
              </a:rPr>
              <a:t> vztahů se zákazníky. </a:t>
            </a:r>
            <a:r>
              <a:rPr lang="cs-CZ" dirty="0" err="1">
                <a:solidFill>
                  <a:srgbClr val="0070C0"/>
                </a:solidFill>
              </a:rPr>
              <a:t>Self-branding</a:t>
            </a:r>
            <a:r>
              <a:rPr lang="cs-CZ" dirty="0">
                <a:solidFill>
                  <a:srgbClr val="0070C0"/>
                </a:solidFill>
              </a:rPr>
              <a:t> je tedy strategická konstrukce a reprezentace online Já, které se stává součástí ztělesněného podnikatelského Já, protože přispívá k podnikání a zisku. Vztahy se zákazníky jsou také součástí </a:t>
            </a:r>
            <a:r>
              <a:rPr lang="cs-CZ" dirty="0" err="1">
                <a:solidFill>
                  <a:srgbClr val="0070C0"/>
                </a:solidFill>
              </a:rPr>
              <a:t>self-brandingu</a:t>
            </a:r>
            <a:r>
              <a:rPr lang="cs-CZ" dirty="0">
                <a:solidFill>
                  <a:srgbClr val="0070C0"/>
                </a:solidFill>
              </a:rPr>
              <a:t>, jež probíhají napříč různými platformami a různými marketingovým praktikami, což představuje významnou část vyjádření profesionálního Já. </a:t>
            </a:r>
          </a:p>
          <a:p>
            <a:r>
              <a:rPr lang="cs-CZ" dirty="0"/>
              <a:t> </a:t>
            </a:r>
          </a:p>
          <a:p>
            <a:r>
              <a:rPr lang="cs-CZ" dirty="0" smtClean="0"/>
              <a:t>Jak </a:t>
            </a:r>
            <a:r>
              <a:rPr lang="cs-CZ" dirty="0"/>
              <a:t>probíhá sebeprezentace na stránce </a:t>
            </a:r>
            <a:r>
              <a:rPr lang="cs-CZ" dirty="0" err="1"/>
              <a:t>OnlyFans</a:t>
            </a:r>
            <a:r>
              <a:rPr lang="cs-CZ" dirty="0"/>
              <a:t>? (budování/vyjadřování té virtuální identity)</a:t>
            </a:r>
          </a:p>
          <a:p>
            <a:r>
              <a:rPr lang="cs-CZ" dirty="0"/>
              <a:t>Čím je sebeprezentace/</a:t>
            </a:r>
            <a:r>
              <a:rPr lang="cs-CZ" dirty="0" err="1"/>
              <a:t>self-branding</a:t>
            </a:r>
            <a:r>
              <a:rPr lang="cs-CZ" dirty="0"/>
              <a:t> utvářen neboli skrze co je zprostředkována?</a:t>
            </a:r>
          </a:p>
          <a:p>
            <a:endParaRPr lang="cs-CZ" dirty="0"/>
          </a:p>
        </p:txBody>
      </p:sp>
    </p:spTree>
    <p:extLst>
      <p:ext uri="{BB962C8B-B14F-4D97-AF65-F5344CB8AC3E}">
        <p14:creationId xmlns:p14="http://schemas.microsoft.com/office/powerpoint/2010/main" val="3288053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Překračuje otázka zdrojový text?, chybí terén</a:t>
            </a:r>
            <a:endParaRPr lang="cs-CZ" dirty="0"/>
          </a:p>
        </p:txBody>
      </p:sp>
      <p:sp>
        <p:nvSpPr>
          <p:cNvPr id="3" name="Zástupný symbol pro obsah 2"/>
          <p:cNvSpPr>
            <a:spLocks noGrp="1"/>
          </p:cNvSpPr>
          <p:nvPr>
            <p:ph idx="1"/>
          </p:nvPr>
        </p:nvSpPr>
        <p:spPr>
          <a:xfrm>
            <a:off x="838200" y="1825624"/>
            <a:ext cx="10515600" cy="5032375"/>
          </a:xfrm>
        </p:spPr>
        <p:txBody>
          <a:bodyPr>
            <a:normAutofit fontScale="62500" lnSpcReduction="20000"/>
          </a:bodyPr>
          <a:lstStyle/>
          <a:p>
            <a:r>
              <a:rPr lang="cs-CZ" dirty="0"/>
              <a:t>Shrnutí článku + výzkumná otázka Andrei </a:t>
            </a:r>
            <a:r>
              <a:rPr lang="cs-CZ" dirty="0" err="1"/>
              <a:t>Kochegov</a:t>
            </a:r>
            <a:r>
              <a:rPr lang="cs-CZ" dirty="0"/>
              <a:t> Článek: https://www.sciencedirect.com/science/article/pii/S187704281504700X?via%3Dihub </a:t>
            </a:r>
            <a:endParaRPr lang="cs-CZ" dirty="0" smtClean="0"/>
          </a:p>
          <a:p>
            <a:r>
              <a:rPr lang="cs-CZ" dirty="0" smtClean="0"/>
              <a:t>Shrnutí</a:t>
            </a:r>
            <a:r>
              <a:rPr lang="cs-CZ" dirty="0"/>
              <a:t>: Článek “</a:t>
            </a:r>
            <a:r>
              <a:rPr lang="cs-CZ" dirty="0" err="1"/>
              <a:t>The</a:t>
            </a:r>
            <a:r>
              <a:rPr lang="cs-CZ" dirty="0"/>
              <a:t> </a:t>
            </a:r>
            <a:r>
              <a:rPr lang="cs-CZ" dirty="0" err="1"/>
              <a:t>Chastushka</a:t>
            </a:r>
            <a:r>
              <a:rPr lang="cs-CZ" dirty="0"/>
              <a:t> on </a:t>
            </a:r>
            <a:r>
              <a:rPr lang="cs-CZ" dirty="0" err="1"/>
              <a:t>the</a:t>
            </a:r>
            <a:r>
              <a:rPr lang="cs-CZ" dirty="0"/>
              <a:t> Internet: </a:t>
            </a:r>
            <a:r>
              <a:rPr lang="cs-CZ" dirty="0" err="1"/>
              <a:t>The</a:t>
            </a:r>
            <a:r>
              <a:rPr lang="cs-CZ" dirty="0"/>
              <a:t> </a:t>
            </a:r>
            <a:r>
              <a:rPr lang="cs-CZ" dirty="0" err="1"/>
              <a:t>Problem</a:t>
            </a:r>
            <a:r>
              <a:rPr lang="cs-CZ" dirty="0"/>
              <a:t> </a:t>
            </a:r>
            <a:r>
              <a:rPr lang="cs-CZ" dirty="0" err="1"/>
              <a:t>of</a:t>
            </a:r>
            <a:r>
              <a:rPr lang="cs-CZ" dirty="0"/>
              <a:t> </a:t>
            </a:r>
            <a:r>
              <a:rPr lang="cs-CZ" dirty="0" err="1"/>
              <a:t>Genre</a:t>
            </a:r>
            <a:r>
              <a:rPr lang="cs-CZ" dirty="0"/>
              <a:t> </a:t>
            </a:r>
            <a:r>
              <a:rPr lang="cs-CZ" dirty="0" err="1"/>
              <a:t>Viability</a:t>
            </a:r>
            <a:r>
              <a:rPr lang="cs-CZ" dirty="0"/>
              <a:t>” se zaměřuje na způsob, jakým se tradiční ruský žánr častušky přizpůsobuje modernímu digitálnímu prostředí. Autoři </a:t>
            </a:r>
            <a:r>
              <a:rPr lang="cs-CZ" dirty="0" err="1"/>
              <a:t>Yulia</a:t>
            </a:r>
            <a:r>
              <a:rPr lang="cs-CZ" dirty="0"/>
              <a:t> A. </a:t>
            </a:r>
            <a:r>
              <a:rPr lang="cs-CZ" dirty="0" err="1"/>
              <a:t>Emer</a:t>
            </a:r>
            <a:r>
              <a:rPr lang="cs-CZ" dirty="0"/>
              <a:t> a Valeria V. </a:t>
            </a:r>
            <a:r>
              <a:rPr lang="cs-CZ" dirty="0" err="1"/>
              <a:t>Kashpur</a:t>
            </a:r>
            <a:r>
              <a:rPr lang="cs-CZ" dirty="0"/>
              <a:t> zkoumají, jak internetové platformy pomáhají udržet tento folklorní žánr živý i v dnešní době. Častušky, krátké veršované písně, jsou tradičně spojeny s rychlou a humornou reakcí na společenské, politické a osobní události. Původně se šířily ústní formou, což jim umožnilo flexibilně reagovat na změny v životě společnosti. V článku se autoři zaměřují na roli internetových stránek, které jsou věnovány sdílení častušek. Tyto platformy vytvářejí specifický prostor, kde mohou uživatelé nejen zveřejňovat nové verze, ale také uchovávat tradiční texty. Internet poskytuje častuškám nový způsob distribuce a umožňuje jejich autorům pokračovat v tvorbě podle aktuálních událostí, což je jedním z klíčových aspektů tohoto žánru. Důležité je, že i přes moderní prostředí si častušky zachovávají svou podstatu jako prostředek kritiky a humorného zobrazení reality. Autoři docházejí k závěru, že častušky úspěšně přežívají v digitální době díky své schopnosti adaptace. Internet umožňuje tento žánr nejen archivovat, ale i rozvíjet, a tím podporuje jeho dlouhodobou relevanci. Navzdory technologickým změnám si častušky udržují svou strukturu i satirickou funkci, což ukazuje jejich schopnost reagovat na společenské změny a zůstat důležitou součástí ruské kultury. </a:t>
            </a:r>
            <a:r>
              <a:rPr lang="cs-CZ" dirty="0">
                <a:solidFill>
                  <a:srgbClr val="0070C0"/>
                </a:solidFill>
              </a:rPr>
              <a:t>Díky těmto vlastnostem se častušky přizpůsobily moderním formám komunikace a nadále fungují jako odraz současné reality. </a:t>
            </a:r>
            <a:r>
              <a:rPr lang="cs-CZ" dirty="0"/>
              <a:t>Shrnutím lze říci, že článek dokládá, jak si častušky, jako tradiční žánr, dokázaly udržet životaschopnost a flexibilitu i v éře digitálních technologií. Tato adaptabilita umožňuje žánru pokračovat v </a:t>
            </a:r>
            <a:r>
              <a:rPr lang="cs-CZ" dirty="0">
                <a:solidFill>
                  <a:srgbClr val="0070C0"/>
                </a:solidFill>
              </a:rPr>
              <a:t>plnění jeho původních funkcí, a zároveň se otevírat novým možnostem, které nabízí moderní komunikační prostředí. </a:t>
            </a:r>
            <a:endParaRPr lang="cs-CZ" dirty="0" smtClean="0">
              <a:solidFill>
                <a:srgbClr val="0070C0"/>
              </a:solidFill>
            </a:endParaRPr>
          </a:p>
          <a:p>
            <a:r>
              <a:rPr lang="cs-CZ" b="1" dirty="0" smtClean="0"/>
              <a:t>Jak </a:t>
            </a:r>
            <a:r>
              <a:rPr lang="cs-CZ" b="1" dirty="0"/>
              <a:t>moderní digitální technologie ovlivňují transformaci a životaschopnost </a:t>
            </a:r>
            <a:r>
              <a:rPr lang="cs-CZ" b="1" dirty="0">
                <a:solidFill>
                  <a:srgbClr val="FF0000"/>
                </a:solidFill>
              </a:rPr>
              <a:t>tradičního lidového žánru</a:t>
            </a:r>
            <a:r>
              <a:rPr lang="cs-CZ" b="1" dirty="0"/>
              <a:t>, jako jsou ruské častušky?</a:t>
            </a:r>
          </a:p>
        </p:txBody>
      </p:sp>
    </p:spTree>
    <p:extLst>
      <p:ext uri="{BB962C8B-B14F-4D97-AF65-F5344CB8AC3E}">
        <p14:creationId xmlns:p14="http://schemas.microsoft.com/office/powerpoint/2010/main" val="1482081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Inspirace literaturou</a:t>
            </a:r>
            <a:endParaRPr lang="cs-CZ" dirty="0"/>
          </a:p>
        </p:txBody>
      </p:sp>
      <p:sp>
        <p:nvSpPr>
          <p:cNvPr id="3" name="Zástupný symbol pro obsah 2"/>
          <p:cNvSpPr>
            <a:spLocks noGrp="1"/>
          </p:cNvSpPr>
          <p:nvPr>
            <p:ph idx="1"/>
          </p:nvPr>
        </p:nvSpPr>
        <p:spPr/>
        <p:txBody>
          <a:bodyPr/>
          <a:lstStyle/>
          <a:p>
            <a:pPr marL="0" indent="0">
              <a:buNone/>
            </a:pPr>
            <a:r>
              <a:rPr lang="cs-CZ" dirty="0" smtClean="0"/>
              <a:t>nikdy </a:t>
            </a:r>
            <a:r>
              <a:rPr lang="cs-CZ" dirty="0" smtClean="0"/>
              <a:t>není plná shoda, pokud ano, tak co s tím?</a:t>
            </a:r>
          </a:p>
          <a:p>
            <a:pPr marL="0" indent="0">
              <a:buNone/>
            </a:pPr>
            <a:r>
              <a:rPr lang="cs-CZ" dirty="0" smtClean="0"/>
              <a:t>Princip podívat se neotřele, překvapivě na sociální realitu</a:t>
            </a:r>
          </a:p>
          <a:p>
            <a:pPr marL="0" indent="0">
              <a:buNone/>
            </a:pPr>
            <a:r>
              <a:rPr lang="cs-CZ" dirty="0" smtClean="0"/>
              <a:t>Vždy vyjít z jednoho bodu a v tom to ukotvit. </a:t>
            </a:r>
            <a:endParaRPr lang="cs-CZ" dirty="0"/>
          </a:p>
        </p:txBody>
      </p:sp>
    </p:spTree>
    <p:extLst>
      <p:ext uri="{BB962C8B-B14F-4D97-AF65-F5344CB8AC3E}">
        <p14:creationId xmlns:p14="http://schemas.microsoft.com/office/powerpoint/2010/main" val="19868780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Chybí citace, legitimizace tématu ve vědě, otázka nenavazuje, </a:t>
            </a:r>
            <a:r>
              <a:rPr lang="cs-CZ" b="1" dirty="0" smtClean="0"/>
              <a:t>uzavřená otázka</a:t>
            </a:r>
            <a:r>
              <a:rPr lang="cs-CZ" dirty="0" smtClean="0"/>
              <a:t>, </a:t>
            </a:r>
            <a:r>
              <a:rPr lang="cs-CZ" dirty="0" err="1" smtClean="0"/>
              <a:t>předporozumnění</a:t>
            </a:r>
            <a:endParaRPr lang="cs-CZ" dirty="0"/>
          </a:p>
        </p:txBody>
      </p:sp>
      <p:sp>
        <p:nvSpPr>
          <p:cNvPr id="3" name="Zástupný symbol pro obsah 2"/>
          <p:cNvSpPr>
            <a:spLocks noGrp="1"/>
          </p:cNvSpPr>
          <p:nvPr>
            <p:ph idx="1"/>
          </p:nvPr>
        </p:nvSpPr>
        <p:spPr>
          <a:xfrm>
            <a:off x="838200" y="1786295"/>
            <a:ext cx="10515600" cy="4351338"/>
          </a:xfrm>
        </p:spPr>
        <p:txBody>
          <a:bodyPr>
            <a:normAutofit fontScale="62500" lnSpcReduction="20000"/>
          </a:bodyPr>
          <a:lstStyle/>
          <a:p>
            <a:r>
              <a:rPr lang="cs-CZ" dirty="0"/>
              <a:t>Graffiti jako součást prostoru města: příklad pražské čtvrti </a:t>
            </a:r>
            <a:r>
              <a:rPr lang="cs-CZ" dirty="0" smtClean="0"/>
              <a:t>Bubeneč – </a:t>
            </a:r>
            <a:r>
              <a:rPr lang="cs-CZ" dirty="0" smtClean="0">
                <a:solidFill>
                  <a:srgbClr val="FF0000"/>
                </a:solidFill>
              </a:rPr>
              <a:t>je to text???? citace</a:t>
            </a:r>
            <a:endParaRPr lang="cs-CZ" dirty="0">
              <a:solidFill>
                <a:srgbClr val="FF0000"/>
              </a:solidFill>
            </a:endParaRPr>
          </a:p>
          <a:p>
            <a:r>
              <a:rPr lang="cs-CZ" dirty="0"/>
              <a:t> </a:t>
            </a:r>
          </a:p>
          <a:p>
            <a:r>
              <a:rPr lang="cs-CZ" dirty="0"/>
              <a:t>Graffiti dezinterpretováno jako přímého činitele v otázce sociální deprivace a znehodnocování veřejného prostoru (Občas je to právě naopak – městem zanedbaný veřejný prostor vybízí ke kriminální aktivitě. (</a:t>
            </a:r>
            <a:r>
              <a:rPr lang="cs-CZ" dirty="0" err="1"/>
              <a:t>broken</a:t>
            </a:r>
            <a:r>
              <a:rPr lang="cs-CZ" dirty="0"/>
              <a:t> </a:t>
            </a:r>
            <a:r>
              <a:rPr lang="cs-CZ" dirty="0" err="1"/>
              <a:t>window</a:t>
            </a:r>
            <a:r>
              <a:rPr lang="cs-CZ" dirty="0"/>
              <a:t> </a:t>
            </a:r>
            <a:r>
              <a:rPr lang="cs-CZ" dirty="0" err="1"/>
              <a:t>theory</a:t>
            </a:r>
            <a:r>
              <a:rPr lang="cs-CZ" dirty="0" smtClean="0"/>
              <a:t>)) Často </a:t>
            </a:r>
            <a:r>
              <a:rPr lang="cs-CZ" dirty="0"/>
              <a:t>s tím přichází politika nulové tolerance ze strany místních správ a s ní spojené časté a rychlé odstraňování graffiti za účelem odradit od budoucího vzniku graffiti. To ale často vede k opačnému výsledku a na místech vzniká nadprodukce jednoduchých a rychlých forem graffiti, které devalvují prostor ještě více. („</a:t>
            </a:r>
            <a:r>
              <a:rPr lang="cs-CZ" dirty="0" err="1"/>
              <a:t>writeři</a:t>
            </a:r>
            <a:r>
              <a:rPr lang="cs-CZ" dirty="0"/>
              <a:t>“ při tvorbě graffiti často vybírají místa, na kterých jejich výtvor vydrží co nejdelší dobu.) </a:t>
            </a:r>
          </a:p>
          <a:p>
            <a:r>
              <a:rPr lang="cs-CZ" dirty="0"/>
              <a:t>Umístění se také liší podle důvodu tvorby. „politické“ graffiti se často objevuje v okolí vládních budov a nese podobu politického názoru či vyjádření k situaci, „streetart“ nejčastěji na legálních plochách a „běžné“ graffiti na převážně nelegálních plochách, s výjimkami např. kostelů, památníků atp. podle „nepsaného kodexu“. (nepsaná pravidla, která když „</a:t>
            </a:r>
            <a:r>
              <a:rPr lang="cs-CZ" dirty="0" err="1"/>
              <a:t>writer</a:t>
            </a:r>
            <a:r>
              <a:rPr lang="cs-CZ" dirty="0"/>
              <a:t>“ poruší, často zapříčiní jeho odsouzení či odmítnutí ze strany graffiti komunity)</a:t>
            </a:r>
          </a:p>
          <a:p>
            <a:endParaRPr lang="cs-CZ" dirty="0" smtClean="0"/>
          </a:p>
          <a:p>
            <a:r>
              <a:rPr lang="cs-CZ" b="1" dirty="0" smtClean="0"/>
              <a:t>Je </a:t>
            </a:r>
            <a:r>
              <a:rPr lang="cs-CZ" b="1" dirty="0"/>
              <a:t>graffiti na nelegálních plochách veřejného prostoru vnímáno „</a:t>
            </a:r>
            <a:r>
              <a:rPr lang="cs-CZ" b="1" dirty="0" err="1"/>
              <a:t>mainstreamem</a:t>
            </a:r>
            <a:r>
              <a:rPr lang="cs-CZ" b="1" dirty="0"/>
              <a:t>“ jinak, pokud se jedná o různý „typ“ graffiti? (politické, streetart, „běžné“)</a:t>
            </a:r>
          </a:p>
          <a:p>
            <a:pPr marL="0" indent="0">
              <a:buNone/>
            </a:pPr>
            <a:endParaRPr lang="cs-CZ" dirty="0"/>
          </a:p>
        </p:txBody>
      </p:sp>
    </p:spTree>
    <p:extLst>
      <p:ext uri="{BB962C8B-B14F-4D97-AF65-F5344CB8AC3E}">
        <p14:creationId xmlns:p14="http://schemas.microsoft.com/office/powerpoint/2010/main" val="13616616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Legitimizace tématu, navazuje obecně – konkrétní výzkum směřuje k </a:t>
            </a:r>
            <a:r>
              <a:rPr lang="cs-CZ" dirty="0" err="1" smtClean="0"/>
              <a:t>obecnénu</a:t>
            </a:r>
            <a:r>
              <a:rPr lang="cs-CZ" dirty="0" smtClean="0"/>
              <a:t>, univerzalistické pojetí – srovnávací přístup, chybí terén/y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err="1"/>
              <a:t>The</a:t>
            </a:r>
            <a:r>
              <a:rPr lang="cs-CZ" dirty="0"/>
              <a:t> </a:t>
            </a:r>
            <a:r>
              <a:rPr lang="cs-CZ" dirty="0" err="1"/>
              <a:t>socioecology</a:t>
            </a:r>
            <a:r>
              <a:rPr lang="cs-CZ" dirty="0"/>
              <a:t> </a:t>
            </a:r>
            <a:r>
              <a:rPr lang="cs-CZ" dirty="0" err="1"/>
              <a:t>of</a:t>
            </a:r>
            <a:r>
              <a:rPr lang="cs-CZ" dirty="0"/>
              <a:t> </a:t>
            </a:r>
            <a:r>
              <a:rPr lang="cs-CZ" dirty="0" err="1"/>
              <a:t>fear</a:t>
            </a:r>
            <a:r>
              <a:rPr lang="cs-CZ" dirty="0"/>
              <a:t>: A </a:t>
            </a:r>
            <a:r>
              <a:rPr lang="cs-CZ" dirty="0" err="1"/>
              <a:t>critical</a:t>
            </a:r>
            <a:r>
              <a:rPr lang="cs-CZ" dirty="0"/>
              <a:t> </a:t>
            </a:r>
            <a:r>
              <a:rPr lang="cs-CZ" dirty="0" err="1"/>
              <a:t>geographical</a:t>
            </a:r>
            <a:r>
              <a:rPr lang="cs-CZ" dirty="0"/>
              <a:t> </a:t>
            </a:r>
            <a:r>
              <a:rPr lang="cs-CZ" dirty="0" err="1"/>
              <a:t>consideration</a:t>
            </a:r>
            <a:r>
              <a:rPr lang="cs-CZ" dirty="0"/>
              <a:t> </a:t>
            </a:r>
            <a:r>
              <a:rPr lang="cs-CZ" dirty="0" err="1"/>
              <a:t>of</a:t>
            </a:r>
            <a:r>
              <a:rPr lang="cs-CZ" dirty="0"/>
              <a:t> </a:t>
            </a:r>
            <a:r>
              <a:rPr lang="cs-CZ" dirty="0" err="1"/>
              <a:t>human‐wolf‐livestock</a:t>
            </a:r>
            <a:r>
              <a:rPr lang="cs-CZ" dirty="0"/>
              <a:t> </a:t>
            </a:r>
            <a:r>
              <a:rPr lang="cs-CZ" dirty="0" err="1"/>
              <a:t>conflict</a:t>
            </a:r>
            <a:r>
              <a:rPr lang="cs-CZ" dirty="0"/>
              <a:t> Dostupné na: https://onlinelibrary.wiley.com/doi/full/10.1111/cag.12808 </a:t>
            </a:r>
            <a:r>
              <a:rPr lang="cs-CZ" dirty="0" smtClean="0"/>
              <a:t> </a:t>
            </a:r>
            <a:r>
              <a:rPr lang="cs-CZ" b="1" dirty="0" smtClean="0">
                <a:solidFill>
                  <a:srgbClr val="FF0000"/>
                </a:solidFill>
              </a:rPr>
              <a:t>- citace</a:t>
            </a:r>
          </a:p>
          <a:p>
            <a:r>
              <a:rPr lang="cs-CZ" dirty="0" smtClean="0"/>
              <a:t>Shrnutí</a:t>
            </a:r>
            <a:r>
              <a:rPr lang="cs-CZ" dirty="0"/>
              <a:t>: Článek „</a:t>
            </a:r>
            <a:r>
              <a:rPr lang="cs-CZ" dirty="0" err="1"/>
              <a:t>The</a:t>
            </a:r>
            <a:r>
              <a:rPr lang="cs-CZ" dirty="0"/>
              <a:t> </a:t>
            </a:r>
            <a:r>
              <a:rPr lang="cs-CZ" dirty="0" err="1"/>
              <a:t>Socioecology</a:t>
            </a:r>
            <a:r>
              <a:rPr lang="cs-CZ" dirty="0"/>
              <a:t> </a:t>
            </a:r>
            <a:r>
              <a:rPr lang="cs-CZ" dirty="0" err="1"/>
              <a:t>of</a:t>
            </a:r>
            <a:r>
              <a:rPr lang="cs-CZ" dirty="0"/>
              <a:t> </a:t>
            </a:r>
            <a:r>
              <a:rPr lang="cs-CZ" dirty="0" err="1"/>
              <a:t>Fear</a:t>
            </a:r>
            <a:r>
              <a:rPr lang="cs-CZ" dirty="0"/>
              <a:t>“ se zaměřuje na komplexní vztahy mezi lidmi, vlky a hospodářskými zvířaty. Zkoumá, jak se ve státě Washington řeší konflikty tím, že se manipuluje se strachem vlků z lidí. Autoři představují rámec pro porozumění dynamice strachu jako klíčovému faktoru v těchto interakcích a upozorňují na to, že strach vlků z lidí není jen vrozený, ale je aktivně podporován sociálními procesy a kulturními diskurzy. Tento strach se využívá k omezení útoků na dobytek a podporuje se různými metodami odstrašování, které nezahrnují usmrcení, například světly, zvukovými signály nebo páskami, jež vlci instinktivně obcházejí. Cílem není jen dočasné odstrašení, ale dlouhodobá změna chování vlků, založená na kombinaci strachu a společenských představ o „normálním“ chování vlků. Článek vyzývá k interdisciplinární spolupráci mezi sociálními a ekologickými vědami, aby se lépe porozumělo těmto složitým dynamikám a podpořila koexistence mezi lidmi a vlky. </a:t>
            </a:r>
            <a:endParaRPr lang="cs-CZ" dirty="0" smtClean="0"/>
          </a:p>
          <a:p>
            <a:r>
              <a:rPr lang="cs-CZ" b="1" dirty="0" smtClean="0"/>
              <a:t>Jaké </a:t>
            </a:r>
            <a:r>
              <a:rPr lang="cs-CZ" b="1" dirty="0"/>
              <a:t>jsou rozdíly v přístupu k řízení konfliktů mezi lidmi a vlky v různých oblastech (např. mezi státy s přísnějšími pravidly pro odstrašování a těmi, kde se více spoléhá na usmrcení „problémových“ jedinců)? A jak se to odráží ve výsledcích? </a:t>
            </a:r>
          </a:p>
        </p:txBody>
      </p:sp>
    </p:spTree>
    <p:extLst>
      <p:ext uri="{BB962C8B-B14F-4D97-AF65-F5344CB8AC3E}">
        <p14:creationId xmlns:p14="http://schemas.microsoft.com/office/powerpoint/2010/main" val="11482605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 a diskurzy a respekt k nim </a:t>
            </a:r>
            <a:endParaRPr lang="cs-CZ" dirty="0"/>
          </a:p>
        </p:txBody>
      </p:sp>
      <p:sp>
        <p:nvSpPr>
          <p:cNvPr id="4" name="Zástupný symbol pro text 3"/>
          <p:cNvSpPr>
            <a:spLocks noGrp="1"/>
          </p:cNvSpPr>
          <p:nvPr>
            <p:ph type="body" idx="1"/>
          </p:nvPr>
        </p:nvSpPr>
        <p:spPr/>
        <p:txBody>
          <a:bodyPr>
            <a:normAutofit fontScale="92500" lnSpcReduction="10000"/>
          </a:bodyPr>
          <a:lstStyle/>
          <a:p>
            <a:r>
              <a:rPr lang="cs-CZ" dirty="0" smtClean="0"/>
              <a:t>Literatura nabízí pojmy a koncepty  – nástroje a argumenty debaty = způsoby argumentace, principy vztahování kategorií k sobě.</a:t>
            </a:r>
          </a:p>
          <a:p>
            <a:r>
              <a:rPr lang="cs-CZ" dirty="0" smtClean="0"/>
              <a:t>Lze najít i v tematické literatuře – to může být těžší formulovat</a:t>
            </a:r>
          </a:p>
          <a:p>
            <a:r>
              <a:rPr lang="cs-CZ" dirty="0" smtClean="0"/>
              <a:t>Jde o to pečlivě číst a porozumět, co autor říká.</a:t>
            </a:r>
            <a:endParaRPr lang="cs-CZ" dirty="0"/>
          </a:p>
        </p:txBody>
      </p:sp>
    </p:spTree>
    <p:extLst>
      <p:ext uri="{BB962C8B-B14F-4D97-AF65-F5344CB8AC3E}">
        <p14:creationId xmlns:p14="http://schemas.microsoft.com/office/powerpoint/2010/main" val="30836688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Legitimizace pojmu, </a:t>
            </a:r>
            <a:r>
              <a:rPr lang="cs-CZ" b="1" dirty="0" smtClean="0"/>
              <a:t>mimo diskurz článku</a:t>
            </a:r>
            <a:r>
              <a:rPr lang="cs-CZ" dirty="0" smtClean="0"/>
              <a:t>, chybí terén</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err="1"/>
              <a:t>Conrad</a:t>
            </a:r>
            <a:r>
              <a:rPr lang="cs-CZ" dirty="0"/>
              <a:t>, Peter. 1992. “</a:t>
            </a:r>
            <a:r>
              <a:rPr lang="cs-CZ" dirty="0" err="1"/>
              <a:t>Medicalization</a:t>
            </a:r>
            <a:r>
              <a:rPr lang="cs-CZ" dirty="0"/>
              <a:t> and </a:t>
            </a:r>
            <a:r>
              <a:rPr lang="cs-CZ" dirty="0" err="1"/>
              <a:t>Social</a:t>
            </a:r>
            <a:r>
              <a:rPr lang="cs-CZ" dirty="0"/>
              <a:t> </a:t>
            </a:r>
            <a:r>
              <a:rPr lang="cs-CZ" dirty="0" err="1"/>
              <a:t>Control</a:t>
            </a:r>
            <a:r>
              <a:rPr lang="cs-CZ" dirty="0"/>
              <a:t>.” </a:t>
            </a:r>
            <a:r>
              <a:rPr lang="cs-CZ" i="1" dirty="0" err="1"/>
              <a:t>Annual</a:t>
            </a:r>
            <a:r>
              <a:rPr lang="cs-CZ" i="1" dirty="0"/>
              <a:t> </a:t>
            </a:r>
            <a:r>
              <a:rPr lang="cs-CZ" i="1" dirty="0" err="1"/>
              <a:t>review</a:t>
            </a:r>
            <a:r>
              <a:rPr lang="cs-CZ" i="1" dirty="0"/>
              <a:t> </a:t>
            </a:r>
            <a:r>
              <a:rPr lang="cs-CZ" i="1" dirty="0" err="1"/>
              <a:t>of</a:t>
            </a:r>
            <a:r>
              <a:rPr lang="cs-CZ" i="1" dirty="0"/>
              <a:t> sociology</a:t>
            </a:r>
            <a:r>
              <a:rPr lang="cs-CZ" dirty="0"/>
              <a:t> 18 (1): 209-232. </a:t>
            </a:r>
            <a:r>
              <a:rPr lang="cs-CZ" u="sng" dirty="0">
                <a:hlinkClick r:id="rId2"/>
              </a:rPr>
              <a:t>https://doi.org/10.1146/annurev.so.18.080192.001233</a:t>
            </a:r>
            <a:r>
              <a:rPr lang="cs-CZ" dirty="0"/>
              <a:t>.  </a:t>
            </a:r>
          </a:p>
          <a:p>
            <a:r>
              <a:rPr lang="cs-CZ" dirty="0" err="1"/>
              <a:t>Medikalizace</a:t>
            </a:r>
            <a:r>
              <a:rPr lang="cs-CZ" dirty="0"/>
              <a:t> je proces, kdy se určitý lidský problém začne definovat pomocí lékařských pojmů, a/nebo začne být řešen (léčen) pomocí lékařské intervence. </a:t>
            </a:r>
            <a:r>
              <a:rPr lang="cs-CZ" dirty="0" err="1"/>
              <a:t>Medikalizace</a:t>
            </a:r>
            <a:r>
              <a:rPr lang="cs-CZ" dirty="0"/>
              <a:t> probíhá ve 3 úrovních: konceptuální, tedy používání lékařského slovníku k popsání problému; institucionální, přijmutí definic a zavádění způsobů léčby; a interakční, ve vztahu lékař-pacient. Míra </a:t>
            </a:r>
            <a:r>
              <a:rPr lang="cs-CZ" dirty="0" err="1"/>
              <a:t>medikalizace</a:t>
            </a:r>
            <a:r>
              <a:rPr lang="cs-CZ" dirty="0"/>
              <a:t> různých problému se liší, a v čase se může měnit. </a:t>
            </a:r>
            <a:r>
              <a:rPr lang="cs-CZ" dirty="0" err="1"/>
              <a:t>Medikalizace</a:t>
            </a:r>
            <a:r>
              <a:rPr lang="cs-CZ" dirty="0"/>
              <a:t> je totiž obousměrný proces, opakem je </a:t>
            </a:r>
            <a:r>
              <a:rPr lang="cs-CZ" dirty="0" err="1"/>
              <a:t>demedikalizace</a:t>
            </a:r>
            <a:r>
              <a:rPr lang="cs-CZ" dirty="0"/>
              <a:t>. Díky </a:t>
            </a:r>
            <a:r>
              <a:rPr lang="cs-CZ" dirty="0" err="1"/>
              <a:t>medikalizaci</a:t>
            </a:r>
            <a:r>
              <a:rPr lang="cs-CZ" dirty="0"/>
              <a:t> se </a:t>
            </a:r>
            <a:r>
              <a:rPr lang="cs-CZ" dirty="0" err="1"/>
              <a:t>dekontextualizují</a:t>
            </a:r>
            <a:r>
              <a:rPr lang="cs-CZ" dirty="0"/>
              <a:t> a individualizují společenské problémy. Na </a:t>
            </a:r>
            <a:r>
              <a:rPr lang="cs-CZ" dirty="0" err="1"/>
              <a:t>medikalizaci</a:t>
            </a:r>
            <a:r>
              <a:rPr lang="cs-CZ" dirty="0"/>
              <a:t> a </a:t>
            </a:r>
            <a:r>
              <a:rPr lang="cs-CZ" dirty="0" err="1"/>
              <a:t>demedikalizaci</a:t>
            </a:r>
            <a:r>
              <a:rPr lang="cs-CZ" dirty="0"/>
              <a:t> nemají vliv pouze lékaři, ale také sami ‘pacienti’, média, politici apod. </a:t>
            </a:r>
            <a:endParaRPr lang="cs-CZ" dirty="0" smtClean="0"/>
          </a:p>
          <a:p>
            <a:pPr marL="0" indent="0">
              <a:buNone/>
            </a:pPr>
            <a:endParaRPr lang="cs-CZ" dirty="0"/>
          </a:p>
          <a:p>
            <a:r>
              <a:rPr lang="cs-CZ" b="1" dirty="0"/>
              <a:t>Jakým způsobem je </a:t>
            </a:r>
            <a:r>
              <a:rPr lang="cs-CZ" b="1" dirty="0" err="1"/>
              <a:t>transgender</a:t>
            </a:r>
            <a:r>
              <a:rPr lang="cs-CZ" b="1" dirty="0"/>
              <a:t> identita </a:t>
            </a:r>
            <a:r>
              <a:rPr lang="cs-CZ" b="1" dirty="0" err="1"/>
              <a:t>medikalizovaná</a:t>
            </a:r>
            <a:r>
              <a:rPr lang="cs-CZ" b="1" dirty="0"/>
              <a:t> a jak se tato </a:t>
            </a:r>
            <a:r>
              <a:rPr lang="cs-CZ" b="1" dirty="0" err="1"/>
              <a:t>medikalizace</a:t>
            </a:r>
            <a:r>
              <a:rPr lang="cs-CZ" b="1" dirty="0"/>
              <a:t> projevuje v životě </a:t>
            </a:r>
            <a:r>
              <a:rPr lang="cs-CZ" b="1" dirty="0" err="1"/>
              <a:t>transgender</a:t>
            </a:r>
            <a:r>
              <a:rPr lang="cs-CZ" b="1" dirty="0"/>
              <a:t> jedinců, jak ji prožívají? </a:t>
            </a:r>
          </a:p>
          <a:p>
            <a:endParaRPr lang="cs-CZ" dirty="0"/>
          </a:p>
        </p:txBody>
      </p:sp>
    </p:spTree>
    <p:extLst>
      <p:ext uri="{BB962C8B-B14F-4D97-AF65-F5344CB8AC3E}">
        <p14:creationId xmlns:p14="http://schemas.microsoft.com/office/powerpoint/2010/main" val="40476103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Relevantní věcně x </a:t>
            </a:r>
            <a:r>
              <a:rPr lang="cs-CZ" b="1" dirty="0" smtClean="0">
                <a:solidFill>
                  <a:srgbClr val="00B050"/>
                </a:solidFill>
              </a:rPr>
              <a:t>nepřesné diskurzivně </a:t>
            </a:r>
            <a:r>
              <a:rPr lang="cs-CZ" dirty="0" smtClean="0"/>
              <a:t>– překlad do vlastního myšlení</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a:t>SHELLER, Mimi a URRY, John. </a:t>
            </a:r>
            <a:r>
              <a:rPr lang="cs-CZ" dirty="0" err="1"/>
              <a:t>The</a:t>
            </a:r>
            <a:r>
              <a:rPr lang="cs-CZ" dirty="0"/>
              <a:t> New </a:t>
            </a:r>
            <a:r>
              <a:rPr lang="cs-CZ" dirty="0" err="1"/>
              <a:t>Mobilities</a:t>
            </a:r>
            <a:r>
              <a:rPr lang="cs-CZ" dirty="0"/>
              <a:t> </a:t>
            </a:r>
            <a:r>
              <a:rPr lang="cs-CZ" dirty="0" err="1"/>
              <a:t>Paradigm</a:t>
            </a:r>
            <a:r>
              <a:rPr lang="cs-CZ" dirty="0"/>
              <a:t>. Online. </a:t>
            </a:r>
            <a:r>
              <a:rPr lang="cs-CZ" dirty="0" err="1"/>
              <a:t>Environment</a:t>
            </a:r>
            <a:r>
              <a:rPr lang="cs-CZ" dirty="0"/>
              <a:t> and </a:t>
            </a:r>
            <a:r>
              <a:rPr lang="cs-CZ" dirty="0" err="1"/>
              <a:t>planning</a:t>
            </a:r>
            <a:r>
              <a:rPr lang="cs-CZ" dirty="0"/>
              <a:t>. A. 2006, roč. 38, č. 2, s. 207-226. ISSN 0308-518X. Dostupné z: https://doi.org/10.1068/a37268. [cit. 2024-10-20].</a:t>
            </a:r>
          </a:p>
          <a:p>
            <a:pPr lvl="0"/>
            <a:r>
              <a:rPr lang="cs-CZ" dirty="0"/>
              <a:t>paradigma nových mobilit</a:t>
            </a:r>
          </a:p>
          <a:p>
            <a:pPr lvl="0"/>
            <a:r>
              <a:rPr lang="cs-CZ" dirty="0"/>
              <a:t>Toky věcí, lidí, jsou neustále v pohybu, jedná se o mnoho proudů. Po světě se pohybuje zboží, lidi, myšlenky, peníze, moc, nápady, a to všechno velice rychle. </a:t>
            </a:r>
            <a:r>
              <a:rPr lang="cs-CZ" dirty="0" err="1"/>
              <a:t>Sheller</a:t>
            </a:r>
            <a:r>
              <a:rPr lang="cs-CZ" dirty="0"/>
              <a:t> a </a:t>
            </a:r>
            <a:r>
              <a:rPr lang="cs-CZ" dirty="0" err="1"/>
              <a:t>Urry</a:t>
            </a:r>
            <a:r>
              <a:rPr lang="cs-CZ" dirty="0"/>
              <a:t>, se snaží tomto textu nastínit charakteristiku tohoto nově vzniklého paradigma, jak se podařilo společenském vědám dál posunout tento „mobility </a:t>
            </a:r>
            <a:r>
              <a:rPr lang="cs-CZ" dirty="0" err="1"/>
              <a:t>turn</a:t>
            </a:r>
            <a:r>
              <a:rPr lang="cs-CZ" dirty="0"/>
              <a:t>/ obrat mobility“. Popisují zde například, jak nové mobility, může být způsob, jak se lidi zapojují do světa, např. skrze internet. Mobility vytváří existenci sebe „</a:t>
            </a:r>
            <a:r>
              <a:rPr lang="cs-CZ" dirty="0" err="1"/>
              <a:t>self</a:t>
            </a:r>
            <a:r>
              <a:rPr lang="cs-CZ" dirty="0"/>
              <a:t>“ vně a uvnitř něj. Věci, které dřív byli soukromé, mohou být dnes veřejné. Zanecháváme za sebou stopu, kterou skrze (moderní technologie) toky mobility můžeme zachytit. </a:t>
            </a:r>
            <a:r>
              <a:rPr lang="cs-CZ" b="1" dirty="0">
                <a:solidFill>
                  <a:srgbClr val="C00000"/>
                </a:solidFill>
              </a:rPr>
              <a:t>Popisují, že v jednadvacátém století jsou lidé stále více napojeni na tyto nové „přístroje“, aby byli více individuální, mobilnější, </a:t>
            </a:r>
            <a:r>
              <a:rPr lang="cs-CZ" b="1" dirty="0">
                <a:solidFill>
                  <a:srgbClr val="00B050"/>
                </a:solidFill>
              </a:rPr>
              <a:t>ale zároveň i tím vytvářejí </a:t>
            </a:r>
            <a:r>
              <a:rPr lang="cs-CZ" sz="5800" b="1" dirty="0">
                <a:solidFill>
                  <a:srgbClr val="00B050"/>
                </a:solidFill>
              </a:rPr>
              <a:t>malé světy</a:t>
            </a:r>
            <a:r>
              <a:rPr lang="cs-CZ" b="1" dirty="0">
                <a:solidFill>
                  <a:srgbClr val="00B050"/>
                </a:solidFill>
              </a:rPr>
              <a:t> v průběhu svojí cesty v mobilitě</a:t>
            </a:r>
            <a:r>
              <a:rPr lang="cs-CZ" dirty="0"/>
              <a:t>. </a:t>
            </a:r>
          </a:p>
          <a:p>
            <a:r>
              <a:rPr lang="cs-CZ" dirty="0"/>
              <a:t> </a:t>
            </a:r>
          </a:p>
          <a:p>
            <a:pPr lvl="0"/>
            <a:r>
              <a:rPr lang="cs-CZ" dirty="0"/>
              <a:t>Právě, způsob, jak lidi sebe utvářejí, aby splynuli s mobilitou, stali se její součástí mě zajímá. </a:t>
            </a:r>
          </a:p>
          <a:p>
            <a:pPr lvl="0"/>
            <a:r>
              <a:rPr lang="cs-CZ" dirty="0"/>
              <a:t>V rámci příměstské linky autobusů se lze taky tak přemýšlet. </a:t>
            </a:r>
          </a:p>
          <a:p>
            <a:r>
              <a:rPr lang="cs-CZ" dirty="0"/>
              <a:t> </a:t>
            </a:r>
          </a:p>
          <a:p>
            <a:pPr lvl="0"/>
            <a:r>
              <a:rPr lang="cs-CZ" b="1" dirty="0">
                <a:solidFill>
                  <a:srgbClr val="00B050"/>
                </a:solidFill>
              </a:rPr>
              <a:t>Jak se lidé organizují v rámci mobility? </a:t>
            </a:r>
          </a:p>
          <a:p>
            <a:pPr lvl="0"/>
            <a:r>
              <a:rPr lang="cs-CZ" b="1" dirty="0">
                <a:solidFill>
                  <a:srgbClr val="00B050"/>
                </a:solidFill>
              </a:rPr>
              <a:t>Jak se mobilitě přizpůsobují? </a:t>
            </a:r>
          </a:p>
          <a:p>
            <a:pPr lvl="0"/>
            <a:r>
              <a:rPr lang="cs-CZ" b="1" dirty="0">
                <a:solidFill>
                  <a:srgbClr val="00B050"/>
                </a:solidFill>
              </a:rPr>
              <a:t>Jak jednají v rámci mobility? </a:t>
            </a:r>
          </a:p>
          <a:p>
            <a:endParaRPr lang="cs-CZ" dirty="0">
              <a:solidFill>
                <a:srgbClr val="00B050"/>
              </a:solidFill>
            </a:endParaRPr>
          </a:p>
        </p:txBody>
      </p:sp>
    </p:spTree>
    <p:extLst>
      <p:ext uri="{BB962C8B-B14F-4D97-AF65-F5344CB8AC3E}">
        <p14:creationId xmlns:p14="http://schemas.microsoft.com/office/powerpoint/2010/main" val="2657621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80103" y="365125"/>
            <a:ext cx="10773697" cy="1325563"/>
          </a:xfrm>
        </p:spPr>
        <p:txBody>
          <a:bodyPr>
            <a:normAutofit fontScale="90000"/>
          </a:bodyPr>
          <a:lstStyle/>
          <a:p>
            <a:r>
              <a:rPr lang="cs-CZ" dirty="0" smtClean="0"/>
              <a:t>Legitimizace tématu x nevyužití konceptu = </a:t>
            </a:r>
            <a:r>
              <a:rPr lang="cs-CZ" b="1" dirty="0">
                <a:solidFill>
                  <a:srgbClr val="0070C0"/>
                </a:solidFill>
              </a:rPr>
              <a:t>nepřesné diskurzivně </a:t>
            </a:r>
            <a:r>
              <a:rPr lang="cs-CZ" dirty="0"/>
              <a:t>– překlad do vlastního myšlení</a:t>
            </a:r>
          </a:p>
        </p:txBody>
      </p:sp>
      <p:sp>
        <p:nvSpPr>
          <p:cNvPr id="3" name="Zástupný symbol pro obsah 2"/>
          <p:cNvSpPr>
            <a:spLocks noGrp="1"/>
          </p:cNvSpPr>
          <p:nvPr>
            <p:ph idx="1"/>
          </p:nvPr>
        </p:nvSpPr>
        <p:spPr>
          <a:xfrm>
            <a:off x="838200" y="1825625"/>
            <a:ext cx="10515600" cy="4850478"/>
          </a:xfrm>
        </p:spPr>
        <p:txBody>
          <a:bodyPr>
            <a:normAutofit fontScale="55000" lnSpcReduction="20000"/>
          </a:bodyPr>
          <a:lstStyle/>
          <a:p>
            <a:r>
              <a:rPr lang="cs-CZ" b="1" dirty="0"/>
              <a:t>Název práce</a:t>
            </a:r>
            <a:r>
              <a:rPr lang="cs-CZ" dirty="0"/>
              <a:t>: Vzájemný vztah člověka a nepůvodních rostlin na příkladu tzv. rychle rostoucích dřevin</a:t>
            </a:r>
          </a:p>
          <a:p>
            <a:r>
              <a:rPr lang="cs-CZ" dirty="0" smtClean="0"/>
              <a:t>KOHN</a:t>
            </a:r>
            <a:r>
              <a:rPr lang="cs-CZ" dirty="0"/>
              <a:t>, Eduardo. </a:t>
            </a:r>
            <a:r>
              <a:rPr lang="cs-CZ" i="1" dirty="0" err="1"/>
              <a:t>How</a:t>
            </a:r>
            <a:r>
              <a:rPr lang="cs-CZ" i="1" dirty="0"/>
              <a:t> </a:t>
            </a:r>
            <a:r>
              <a:rPr lang="cs-CZ" i="1" dirty="0" err="1"/>
              <a:t>Forests</a:t>
            </a:r>
            <a:r>
              <a:rPr lang="cs-CZ" i="1" dirty="0"/>
              <a:t> </a:t>
            </a:r>
            <a:r>
              <a:rPr lang="cs-CZ" i="1" dirty="0" err="1"/>
              <a:t>Think</a:t>
            </a:r>
            <a:r>
              <a:rPr lang="cs-CZ" i="1" dirty="0"/>
              <a:t>: </a:t>
            </a:r>
            <a:r>
              <a:rPr lang="cs-CZ" i="1" dirty="0" err="1"/>
              <a:t>Toward</a:t>
            </a:r>
            <a:r>
              <a:rPr lang="cs-CZ" i="1" dirty="0"/>
              <a:t> </a:t>
            </a:r>
            <a:r>
              <a:rPr lang="cs-CZ" i="1" dirty="0" err="1"/>
              <a:t>an</a:t>
            </a:r>
            <a:r>
              <a:rPr lang="cs-CZ" i="1" dirty="0"/>
              <a:t> </a:t>
            </a:r>
            <a:r>
              <a:rPr lang="cs-CZ" i="1" dirty="0" err="1"/>
              <a:t>Anthropology</a:t>
            </a:r>
            <a:r>
              <a:rPr lang="cs-CZ" i="1" dirty="0"/>
              <a:t> </a:t>
            </a:r>
            <a:r>
              <a:rPr lang="cs-CZ" i="1" dirty="0" err="1"/>
              <a:t>beyond</a:t>
            </a:r>
            <a:r>
              <a:rPr lang="cs-CZ" i="1" dirty="0"/>
              <a:t> </a:t>
            </a:r>
            <a:r>
              <a:rPr lang="cs-CZ" i="1" dirty="0" err="1"/>
              <a:t>the</a:t>
            </a:r>
            <a:r>
              <a:rPr lang="cs-CZ" i="1" dirty="0"/>
              <a:t> </a:t>
            </a:r>
            <a:r>
              <a:rPr lang="cs-CZ" i="1" dirty="0" err="1"/>
              <a:t>Human</a:t>
            </a:r>
            <a:r>
              <a:rPr lang="cs-CZ" dirty="0"/>
              <a:t>. </a:t>
            </a:r>
            <a:r>
              <a:rPr lang="cs-CZ" dirty="0" err="1"/>
              <a:t>Berkeley</a:t>
            </a:r>
            <a:r>
              <a:rPr lang="cs-CZ" dirty="0"/>
              <a:t>: University </a:t>
            </a:r>
            <a:r>
              <a:rPr lang="cs-CZ" dirty="0" err="1"/>
              <a:t>of</a:t>
            </a:r>
            <a:r>
              <a:rPr lang="cs-CZ" dirty="0"/>
              <a:t> </a:t>
            </a:r>
            <a:r>
              <a:rPr lang="cs-CZ" dirty="0" err="1"/>
              <a:t>California</a:t>
            </a:r>
            <a:r>
              <a:rPr lang="cs-CZ" dirty="0"/>
              <a:t> </a:t>
            </a:r>
            <a:r>
              <a:rPr lang="cs-CZ" dirty="0" err="1"/>
              <a:t>Press</a:t>
            </a:r>
            <a:r>
              <a:rPr lang="cs-CZ" dirty="0"/>
              <a:t>, 2013. ISBN 978-0-520-27610-9</a:t>
            </a:r>
            <a:r>
              <a:rPr lang="cs-CZ" dirty="0" smtClean="0"/>
              <a:t>. (kapitola 2</a:t>
            </a:r>
            <a:r>
              <a:rPr lang="cs-CZ" dirty="0" smtClean="0">
                <a:solidFill>
                  <a:srgbClr val="FF0000"/>
                </a:solidFill>
              </a:rPr>
              <a:t>. Citace)</a:t>
            </a:r>
            <a:endParaRPr lang="cs-CZ" dirty="0">
              <a:solidFill>
                <a:srgbClr val="FF0000"/>
              </a:solidFill>
            </a:endParaRPr>
          </a:p>
          <a:p>
            <a:r>
              <a:rPr lang="cs-CZ" dirty="0" smtClean="0"/>
              <a:t>Autor </a:t>
            </a:r>
            <a:r>
              <a:rPr lang="cs-CZ" dirty="0"/>
              <a:t>se v této kapitole zabývá tvrzeními, že vše živé, nejen člověk, je schopno myslet a že myšlenky jsou živé. Připouští, že v takovém případě je svět začarovaný a lesy kolem </a:t>
            </a:r>
            <a:r>
              <a:rPr lang="cs-CZ" dirty="0" err="1"/>
              <a:t>Ávila</a:t>
            </a:r>
            <a:r>
              <a:rPr lang="cs-CZ" dirty="0"/>
              <a:t> (Amazonie) jsou oduševnělé, plné významů, které nutně nejsou lidského původu (</a:t>
            </a:r>
            <a:r>
              <a:rPr lang="cs-CZ" dirty="0" err="1"/>
              <a:t>Kohn</a:t>
            </a:r>
            <a:r>
              <a:rPr lang="cs-CZ" dirty="0"/>
              <a:t>, s. 72). Pro život myšlenek a jejich nositele (vlastní já, subjekt – </a:t>
            </a:r>
            <a:r>
              <a:rPr lang="cs-CZ" dirty="0" err="1"/>
              <a:t>self</a:t>
            </a:r>
            <a:r>
              <a:rPr lang="cs-CZ" dirty="0"/>
              <a:t>) jsou typické: netečnost, zmatení a zapomínání. Psi štěkající na domnělého jelena nějak interpretují svět, tedy myslí. (</a:t>
            </a:r>
            <a:r>
              <a:rPr lang="cs-CZ" dirty="0" err="1"/>
              <a:t>Kohn</a:t>
            </a:r>
            <a:r>
              <a:rPr lang="cs-CZ" dirty="0"/>
              <a:t>, s. 73). </a:t>
            </a:r>
            <a:r>
              <a:rPr lang="cs-CZ" sz="3300" dirty="0">
                <a:solidFill>
                  <a:srgbClr val="0070C0"/>
                </a:solidFill>
              </a:rPr>
              <a:t>Stejně tak jako zvířata, mají své já i rostliny, neboť já je původcem i výsledkem procesu interpretace</a:t>
            </a:r>
            <a:r>
              <a:rPr lang="cs-CZ" sz="3300" dirty="0"/>
              <a:t>. </a:t>
            </a:r>
            <a:r>
              <a:rPr lang="cs-CZ" sz="3300" dirty="0">
                <a:solidFill>
                  <a:srgbClr val="0070C0"/>
                </a:solidFill>
              </a:rPr>
              <a:t>Já vyvstává z procesu, který vytváří nový znak na základě interpretace předchozího znaku, autor tedy vidí v</a:t>
            </a:r>
            <a:r>
              <a:rPr lang="cs-CZ" sz="3300" b="1" dirty="0">
                <a:solidFill>
                  <a:srgbClr val="0070C0"/>
                </a:solidFill>
              </a:rPr>
              <a:t> tomto procesu sémiotickou dynamiku</a:t>
            </a:r>
            <a:r>
              <a:rPr lang="cs-CZ" sz="3300" dirty="0"/>
              <a:t>,</a:t>
            </a:r>
            <a:r>
              <a:rPr lang="cs-CZ" dirty="0"/>
              <a:t> logika evoluční adaptace je podle něj sémiotická (</a:t>
            </a:r>
            <a:r>
              <a:rPr lang="cs-CZ" dirty="0" err="1"/>
              <a:t>Kohn</a:t>
            </a:r>
            <a:r>
              <a:rPr lang="cs-CZ" dirty="0"/>
              <a:t>, s. 75, 74). V tomto ohledu je zapomínání „neužitečného“ a naopak pamatování si toho, co je výhodné pro „zapadnutí“ do prostředí právě typické pro život (a nikoli pro sněhovou vločku, která toto neumí.) (</a:t>
            </a:r>
            <a:r>
              <a:rPr lang="cs-CZ" dirty="0" err="1"/>
              <a:t>Kohn</a:t>
            </a:r>
            <a:r>
              <a:rPr lang="cs-CZ" dirty="0"/>
              <a:t>, s. 76). Já se k sobě navzájem vztahují stejně jako myšlenky. Můžeme mít nějakou představu/odhad o tom, jak (např. barvy) vnímají druzí (</a:t>
            </a:r>
            <a:r>
              <a:rPr lang="cs-CZ" dirty="0" err="1"/>
              <a:t>Kohn</a:t>
            </a:r>
            <a:r>
              <a:rPr lang="cs-CZ" dirty="0"/>
              <a:t>, s.89). Zároveň nás mohou oni vnímat jako další/podobné já (subjekt) - např. když opětujeme pohled jaguára a neobrátíme s k němu zády, což by z nás z jeho pohledu naopak udělalo kořist (vlastně objekt) (</a:t>
            </a:r>
            <a:r>
              <a:rPr lang="cs-CZ" dirty="0" err="1"/>
              <a:t>Kohn</a:t>
            </a:r>
            <a:r>
              <a:rPr lang="cs-CZ" dirty="0"/>
              <a:t>, s. 92, 93). Vzájemné vztahování se je proces probíhající ještě před rozlišením naší vnitřní stejnosti nebo různosti, které z něho teprve mohou vyplynout. Tento proces závisí na zmatení, zapomínání nebo netečnosti. V pochopení jejich funkce v myšlení autor vidí prostor pro mimolidskou antropologii (</a:t>
            </a:r>
            <a:r>
              <a:rPr lang="cs-CZ" dirty="0" err="1"/>
              <a:t>Kohn</a:t>
            </a:r>
            <a:r>
              <a:rPr lang="cs-CZ" dirty="0"/>
              <a:t>, s. 100).</a:t>
            </a:r>
          </a:p>
          <a:p>
            <a:r>
              <a:rPr lang="cs-CZ" b="1" dirty="0"/>
              <a:t> </a:t>
            </a:r>
            <a:endParaRPr lang="cs-CZ" dirty="0"/>
          </a:p>
          <a:p>
            <a:r>
              <a:rPr lang="cs-CZ" i="1" dirty="0" smtClean="0">
                <a:solidFill>
                  <a:srgbClr val="0070C0"/>
                </a:solidFill>
              </a:rPr>
              <a:t>Jak </a:t>
            </a:r>
            <a:r>
              <a:rPr lang="cs-CZ" i="1" dirty="0">
                <a:solidFill>
                  <a:srgbClr val="0070C0"/>
                </a:solidFill>
              </a:rPr>
              <a:t>se člověk vztahuje k (nepůvodním) rostlinám a jak ony k němu?</a:t>
            </a:r>
            <a:endParaRPr lang="cs-CZ" dirty="0">
              <a:solidFill>
                <a:srgbClr val="0070C0"/>
              </a:solidFill>
            </a:endParaRPr>
          </a:p>
          <a:p>
            <a:r>
              <a:rPr lang="cs-CZ" i="1" dirty="0">
                <a:solidFill>
                  <a:srgbClr val="0070C0"/>
                </a:solidFill>
              </a:rPr>
              <a:t>Jak mohou (nepůvodní) rostliny reagovat na zásahy/jednání člověka vůči nim?</a:t>
            </a:r>
            <a:endParaRPr lang="cs-CZ" dirty="0">
              <a:solidFill>
                <a:srgbClr val="0070C0"/>
              </a:solidFill>
            </a:endParaRPr>
          </a:p>
          <a:p>
            <a:r>
              <a:rPr lang="cs-CZ" i="1" dirty="0">
                <a:solidFill>
                  <a:srgbClr val="0070C0"/>
                </a:solidFill>
              </a:rPr>
              <a:t>Jak se (nepůvodní) rostlina začlení do ekosystému a jak se s ní vyrovnávají ostatní aktéři</a:t>
            </a:r>
            <a:r>
              <a:rPr lang="cs-CZ" i="1" dirty="0"/>
              <a:t>?</a:t>
            </a:r>
            <a:endParaRPr lang="cs-CZ" dirty="0"/>
          </a:p>
          <a:p>
            <a:endParaRPr lang="cs-CZ" dirty="0"/>
          </a:p>
        </p:txBody>
      </p:sp>
    </p:spTree>
    <p:extLst>
      <p:ext uri="{BB962C8B-B14F-4D97-AF65-F5344CB8AC3E}">
        <p14:creationId xmlns:p14="http://schemas.microsoft.com/office/powerpoint/2010/main" val="22582254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Částečná korespondence teorie a otázky</a:t>
            </a:r>
            <a:br>
              <a:rPr lang="cs-CZ" dirty="0" smtClean="0"/>
            </a:br>
            <a:r>
              <a:rPr lang="cs-CZ" dirty="0" smtClean="0"/>
              <a:t>x </a:t>
            </a:r>
            <a:r>
              <a:rPr lang="cs-CZ" dirty="0" smtClean="0">
                <a:solidFill>
                  <a:srgbClr val="FF0000"/>
                </a:solidFill>
              </a:rPr>
              <a:t>uzavřená otázka</a:t>
            </a:r>
            <a:r>
              <a:rPr lang="cs-CZ" dirty="0" smtClean="0"/>
              <a:t>, </a:t>
            </a:r>
            <a:r>
              <a:rPr lang="cs-CZ" b="1" dirty="0" smtClean="0">
                <a:solidFill>
                  <a:srgbClr val="0070C0"/>
                </a:solidFill>
              </a:rPr>
              <a:t>nic neříkající, chybí terén</a:t>
            </a:r>
            <a:endParaRPr lang="cs-CZ" b="1" dirty="0">
              <a:solidFill>
                <a:srgbClr val="0070C0"/>
              </a:solidFill>
            </a:endParaRPr>
          </a:p>
        </p:txBody>
      </p:sp>
      <p:sp>
        <p:nvSpPr>
          <p:cNvPr id="3" name="Zástupný symbol pro obsah 2"/>
          <p:cNvSpPr>
            <a:spLocks noGrp="1"/>
          </p:cNvSpPr>
          <p:nvPr>
            <p:ph idx="1"/>
          </p:nvPr>
        </p:nvSpPr>
        <p:spPr/>
        <p:txBody>
          <a:bodyPr>
            <a:normAutofit fontScale="77500" lnSpcReduction="20000"/>
          </a:bodyPr>
          <a:lstStyle/>
          <a:p>
            <a:r>
              <a:rPr lang="cs-CZ" u="sng" dirty="0" err="1"/>
              <a:t>Edensor</a:t>
            </a:r>
            <a:r>
              <a:rPr lang="cs-CZ" u="sng" dirty="0"/>
              <a:t> 2021 – </a:t>
            </a:r>
            <a:r>
              <a:rPr lang="cs-CZ" u="sng" dirty="0" err="1"/>
              <a:t>The</a:t>
            </a:r>
            <a:r>
              <a:rPr lang="cs-CZ" u="sng" dirty="0"/>
              <a:t> </a:t>
            </a:r>
            <a:r>
              <a:rPr lang="cs-CZ" u="sng" dirty="0" err="1"/>
              <a:t>gloomy</a:t>
            </a:r>
            <a:r>
              <a:rPr lang="cs-CZ" u="sng" dirty="0"/>
              <a:t> city: </a:t>
            </a:r>
            <a:r>
              <a:rPr lang="cs-CZ" u="sng" dirty="0" err="1"/>
              <a:t>rethinking</a:t>
            </a:r>
            <a:r>
              <a:rPr lang="cs-CZ" u="sng" dirty="0"/>
              <a:t> </a:t>
            </a:r>
            <a:r>
              <a:rPr lang="cs-CZ" u="sng" dirty="0" err="1"/>
              <a:t>the</a:t>
            </a:r>
            <a:r>
              <a:rPr lang="cs-CZ" u="sng" dirty="0"/>
              <a:t> </a:t>
            </a:r>
            <a:r>
              <a:rPr lang="cs-CZ" u="sng" dirty="0" err="1"/>
              <a:t>relationship</a:t>
            </a:r>
            <a:r>
              <a:rPr lang="cs-CZ" u="sng" dirty="0"/>
              <a:t> </a:t>
            </a:r>
            <a:r>
              <a:rPr lang="cs-CZ" u="sng" dirty="0" err="1"/>
              <a:t>of</a:t>
            </a:r>
            <a:r>
              <a:rPr lang="cs-CZ" u="sng" dirty="0"/>
              <a:t> </a:t>
            </a:r>
            <a:r>
              <a:rPr lang="cs-CZ" u="sng" dirty="0" err="1"/>
              <a:t>light</a:t>
            </a:r>
            <a:r>
              <a:rPr lang="cs-CZ" u="sng" dirty="0"/>
              <a:t> and </a:t>
            </a:r>
            <a:r>
              <a:rPr lang="cs-CZ" u="sng" dirty="0" err="1" smtClean="0"/>
              <a:t>dark</a:t>
            </a:r>
            <a:r>
              <a:rPr lang="cs-CZ" u="sng" dirty="0" smtClean="0"/>
              <a:t> - </a:t>
            </a:r>
            <a:r>
              <a:rPr lang="cs-CZ" u="sng" dirty="0" smtClean="0">
                <a:solidFill>
                  <a:srgbClr val="FF0000"/>
                </a:solidFill>
              </a:rPr>
              <a:t>citace</a:t>
            </a:r>
            <a:endParaRPr lang="cs-CZ" dirty="0">
              <a:solidFill>
                <a:srgbClr val="FF0000"/>
              </a:solidFill>
            </a:endParaRPr>
          </a:p>
          <a:p>
            <a:r>
              <a:rPr lang="cs-CZ" dirty="0"/>
              <a:t>Článek se z historicko-geografické perspektivy věnuje výzkumu prostorů osvětlení a tmy a jaké mají jejich různé podoby vliv na žitou zkušenost města. Historicky byla tma konceptualizována negativně, například v asociaci s „temnou stranou“ a „temnými silami“ pojatými jako opak toho, co osvětluje a objasňuje. Tyto metafory mohou svědčit o dřívějších podmínkách ve městech, kde v noci číhala rozličná nebezpečí a s příchodem tmy před nimi byly zavírány dveře. </a:t>
            </a:r>
            <a:r>
              <a:rPr lang="cs-CZ" dirty="0">
                <a:solidFill>
                  <a:srgbClr val="00B050"/>
                </a:solidFill>
              </a:rPr>
              <a:t>Moderní osvětlení ale proměnilo noční městskou zkušenost a vytvořilo </a:t>
            </a:r>
            <a:r>
              <a:rPr lang="cs-CZ" b="1" dirty="0">
                <a:solidFill>
                  <a:srgbClr val="00B050"/>
                </a:solidFill>
              </a:rPr>
              <a:t>městské krajiny </a:t>
            </a:r>
            <a:r>
              <a:rPr lang="cs-CZ" dirty="0">
                <a:solidFill>
                  <a:srgbClr val="00B050"/>
                </a:solidFill>
              </a:rPr>
              <a:t>regulace, dohledu, konzumu, fantazie a představivosti. </a:t>
            </a:r>
            <a:r>
              <a:rPr lang="cs-CZ" dirty="0"/>
              <a:t>Tento článek však naznačuje, že dodnes bývají pozitivní vlastnosti tmy přehlíženy. Mezi ně lze zahrnout: potenciál pro sblížení a intimitu, které mohou být tmou podporovány, estetika a specifická atmosféra tmy a stínu, možnost vnímat svět jinými smysly a krása </a:t>
            </a:r>
            <a:r>
              <a:rPr lang="cs-CZ" dirty="0" smtClean="0"/>
              <a:t>hvězdné </a:t>
            </a:r>
            <a:r>
              <a:rPr lang="cs-CZ" dirty="0"/>
              <a:t>oblohy.</a:t>
            </a:r>
          </a:p>
          <a:p>
            <a:r>
              <a:rPr lang="cs-CZ" dirty="0"/>
              <a:t> </a:t>
            </a:r>
          </a:p>
          <a:p>
            <a:r>
              <a:rPr lang="cs-CZ" b="1" dirty="0">
                <a:solidFill>
                  <a:srgbClr val="00B050"/>
                </a:solidFill>
              </a:rPr>
              <a:t>Jak různé praktiky osvětlování ovlivňují </a:t>
            </a:r>
            <a:r>
              <a:rPr lang="cs-CZ" sz="3600" b="1" dirty="0">
                <a:solidFill>
                  <a:srgbClr val="0070C0"/>
                </a:solidFill>
              </a:rPr>
              <a:t>naši zkušenost města</a:t>
            </a:r>
            <a:r>
              <a:rPr lang="cs-CZ" b="1" dirty="0">
                <a:solidFill>
                  <a:srgbClr val="00B050"/>
                </a:solidFill>
              </a:rPr>
              <a:t>? </a:t>
            </a:r>
            <a:r>
              <a:rPr lang="cs-CZ" dirty="0">
                <a:solidFill>
                  <a:srgbClr val="FF0000"/>
                </a:solidFill>
              </a:rPr>
              <a:t>Ovlivňuje osvětlení naše možnosti? </a:t>
            </a:r>
            <a:r>
              <a:rPr lang="cs-CZ" b="1" dirty="0">
                <a:solidFill>
                  <a:srgbClr val="0070C0"/>
                </a:solidFill>
              </a:rPr>
              <a:t>Jak je dnes vnímána přítomnost tmy ve městech? </a:t>
            </a:r>
            <a:r>
              <a:rPr lang="cs-CZ" dirty="0">
                <a:solidFill>
                  <a:srgbClr val="FF0000"/>
                </a:solidFill>
              </a:rPr>
              <a:t>Je vnímána tma jako potřebná?</a:t>
            </a:r>
          </a:p>
          <a:p>
            <a:endParaRPr lang="cs-CZ" dirty="0"/>
          </a:p>
        </p:txBody>
      </p:sp>
    </p:spTree>
    <p:extLst>
      <p:ext uri="{BB962C8B-B14F-4D97-AF65-F5344CB8AC3E}">
        <p14:creationId xmlns:p14="http://schemas.microsoft.com/office/powerpoint/2010/main" val="29961618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Návaznost na poznání</a:t>
            </a:r>
            <a:endParaRPr lang="cs-CZ" dirty="0"/>
          </a:p>
        </p:txBody>
      </p:sp>
      <p:sp>
        <p:nvSpPr>
          <p:cNvPr id="5" name="Zástupný symbol pro text 4"/>
          <p:cNvSpPr>
            <a:spLocks noGrp="1"/>
          </p:cNvSpPr>
          <p:nvPr>
            <p:ph type="body" idx="1"/>
          </p:nvPr>
        </p:nvSpPr>
        <p:spPr/>
        <p:txBody>
          <a:bodyPr/>
          <a:lstStyle/>
          <a:p>
            <a:r>
              <a:rPr lang="cs-CZ" dirty="0" smtClean="0"/>
              <a:t>Text podává důkazy a autor chce jít za poznání v daném textu. Zvědavost x pozor na předsudečnost.</a:t>
            </a:r>
            <a:endParaRPr lang="cs-CZ" dirty="0"/>
          </a:p>
        </p:txBody>
      </p:sp>
    </p:spTree>
    <p:extLst>
      <p:ext uri="{BB962C8B-B14F-4D97-AF65-F5344CB8AC3E}">
        <p14:creationId xmlns:p14="http://schemas.microsoft.com/office/powerpoint/2010/main" val="25513263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Návaznost na poznání x  adekvátnost pojmu, </a:t>
            </a:r>
            <a:r>
              <a:rPr lang="cs-CZ" dirty="0" err="1" smtClean="0"/>
              <a:t>předporozumnění</a:t>
            </a:r>
            <a:endParaRPr lang="cs-CZ" dirty="0"/>
          </a:p>
        </p:txBody>
      </p:sp>
      <p:sp>
        <p:nvSpPr>
          <p:cNvPr id="5" name="Zástupný symbol pro obsah 4"/>
          <p:cNvSpPr>
            <a:spLocks noGrp="1"/>
          </p:cNvSpPr>
          <p:nvPr>
            <p:ph idx="1"/>
          </p:nvPr>
        </p:nvSpPr>
        <p:spPr/>
        <p:txBody>
          <a:bodyPr>
            <a:normAutofit fontScale="62500" lnSpcReduction="20000"/>
          </a:bodyPr>
          <a:lstStyle/>
          <a:p>
            <a:r>
              <a:rPr lang="cs-CZ" dirty="0" err="1"/>
              <a:t>Raising</a:t>
            </a:r>
            <a:r>
              <a:rPr lang="cs-CZ" dirty="0"/>
              <a:t> </a:t>
            </a:r>
            <a:r>
              <a:rPr lang="cs-CZ" dirty="0" err="1"/>
              <a:t>the</a:t>
            </a:r>
            <a:r>
              <a:rPr lang="cs-CZ" dirty="0"/>
              <a:t> </a:t>
            </a:r>
            <a:r>
              <a:rPr lang="cs-CZ" dirty="0" err="1"/>
              <a:t>Stakes</a:t>
            </a:r>
            <a:r>
              <a:rPr lang="cs-CZ" dirty="0"/>
              <a:t>. E-</a:t>
            </a:r>
            <a:r>
              <a:rPr lang="cs-CZ" dirty="0" err="1"/>
              <a:t>sports</a:t>
            </a:r>
            <a:r>
              <a:rPr lang="cs-CZ" dirty="0"/>
              <a:t> and </a:t>
            </a:r>
            <a:r>
              <a:rPr lang="cs-CZ" dirty="0" err="1"/>
              <a:t>the</a:t>
            </a:r>
            <a:r>
              <a:rPr lang="cs-CZ" dirty="0"/>
              <a:t> </a:t>
            </a:r>
            <a:r>
              <a:rPr lang="cs-CZ" dirty="0" err="1"/>
              <a:t>Professionalization</a:t>
            </a:r>
            <a:r>
              <a:rPr lang="cs-CZ" dirty="0"/>
              <a:t> od </a:t>
            </a:r>
            <a:r>
              <a:rPr lang="cs-CZ" dirty="0" err="1"/>
              <a:t>Computer</a:t>
            </a:r>
            <a:r>
              <a:rPr lang="cs-CZ" dirty="0"/>
              <a:t> </a:t>
            </a:r>
            <a:r>
              <a:rPr lang="cs-CZ" dirty="0" err="1"/>
              <a:t>Gaming</a:t>
            </a:r>
            <a:endParaRPr lang="cs-CZ" dirty="0"/>
          </a:p>
          <a:p>
            <a:r>
              <a:rPr lang="cs-CZ" dirty="0"/>
              <a:t>T. L. </a:t>
            </a:r>
            <a:r>
              <a:rPr lang="cs-CZ" dirty="0" err="1"/>
              <a:t>Taylor</a:t>
            </a:r>
            <a:endParaRPr lang="cs-CZ" dirty="0"/>
          </a:p>
          <a:p>
            <a:r>
              <a:rPr lang="cs-CZ" dirty="0"/>
              <a:t>3. kapitola – </a:t>
            </a:r>
            <a:r>
              <a:rPr lang="cs-CZ" dirty="0" err="1"/>
              <a:t>Professionalizing</a:t>
            </a:r>
            <a:r>
              <a:rPr lang="cs-CZ" dirty="0"/>
              <a:t> </a:t>
            </a:r>
            <a:r>
              <a:rPr lang="cs-CZ" dirty="0" err="1" smtClean="0"/>
              <a:t>Players</a:t>
            </a:r>
            <a:r>
              <a:rPr lang="cs-CZ" dirty="0" smtClean="0"/>
              <a:t> - </a:t>
            </a:r>
            <a:r>
              <a:rPr lang="cs-CZ" b="1" dirty="0" smtClean="0">
                <a:solidFill>
                  <a:srgbClr val="FF0000"/>
                </a:solidFill>
              </a:rPr>
              <a:t>citace</a:t>
            </a:r>
            <a:endParaRPr lang="cs-CZ" b="1" dirty="0">
              <a:solidFill>
                <a:srgbClr val="FF0000"/>
              </a:solidFill>
            </a:endParaRPr>
          </a:p>
          <a:p>
            <a:r>
              <a:rPr lang="cs-CZ" dirty="0"/>
              <a:t> </a:t>
            </a:r>
          </a:p>
          <a:p>
            <a:r>
              <a:rPr lang="cs-CZ" dirty="0" smtClean="0"/>
              <a:t>Kapitola </a:t>
            </a:r>
            <a:r>
              <a:rPr lang="cs-CZ" dirty="0"/>
              <a:t>se zabývá hráčskou komunitou při hraní her a dopadem na hráče a </a:t>
            </a:r>
            <a:r>
              <a:rPr lang="cs-CZ" dirty="0" err="1" smtClean="0"/>
              <a:t>mainstream</a:t>
            </a:r>
            <a:r>
              <a:rPr lang="cs-CZ" dirty="0" smtClean="0"/>
              <a:t>. V</a:t>
            </a:r>
            <a:r>
              <a:rPr lang="cs-CZ" dirty="0"/>
              <a:t> úvodu autor rozebírá proces, kdy se člověk stává lepším hráčem, než je jeho okolí. Hráč začínají hru hrát se svými kamarády, </a:t>
            </a:r>
            <a:r>
              <a:rPr lang="cs-CZ" dirty="0" smtClean="0"/>
              <a:t>……..</a:t>
            </a:r>
            <a:endParaRPr lang="cs-CZ" dirty="0"/>
          </a:p>
          <a:p>
            <a:r>
              <a:rPr lang="cs-CZ" dirty="0"/>
              <a:t>Nejprve sám nabírá zkušenosti ve hře, ale když se dostane do bodu, kdy se chce posunout dále, zpravidla se online (např. fóra) spojí s lepšími hráči, skrze které se dostane k online turnajům. Na nich se seznámí s lepšími hráči a zkušený hráč zjistí, že každý hráč má svůj osobitý styl hraní, který může rozebírat a inspirovat se jeho hraním. Těmito znalostmi nejen rozvíjí své zkušenosti, ale může je využít i proti němu samému (například, když se stane jeho soupeřem). Inspirace nemusí být čistě o strategiích hry, ale i aspektů okolo, například toxické chování – </a:t>
            </a:r>
            <a:r>
              <a:rPr lang="cs-CZ" dirty="0" err="1"/>
              <a:t>trashtalking</a:t>
            </a:r>
            <a:r>
              <a:rPr lang="cs-CZ" dirty="0"/>
              <a:t> (shazování soupeře po výhře), které si může také osvojit.</a:t>
            </a:r>
          </a:p>
          <a:p>
            <a:r>
              <a:rPr lang="cs-CZ" dirty="0"/>
              <a:t>Hra byla původně pouze jeho volnočasovou aktivitou, ale postupem zkušeností si tvoří identitu hráče, čímž se zařazuje do mainstreamových stereotypních představ společnosti jako </a:t>
            </a:r>
            <a:r>
              <a:rPr lang="cs-CZ" dirty="0" err="1"/>
              <a:t>nerda</a:t>
            </a:r>
            <a:r>
              <a:rPr lang="cs-CZ" dirty="0"/>
              <a:t>. </a:t>
            </a:r>
            <a:r>
              <a:rPr lang="cs-CZ" dirty="0" smtClean="0"/>
              <a:t>….</a:t>
            </a:r>
            <a:endParaRPr lang="cs-CZ" dirty="0"/>
          </a:p>
          <a:p>
            <a:pPr lvl="0"/>
            <a:r>
              <a:rPr lang="cs-CZ" b="1" dirty="0" smtClean="0">
                <a:solidFill>
                  <a:srgbClr val="FF0000"/>
                </a:solidFill>
              </a:rPr>
              <a:t>Jak </a:t>
            </a:r>
            <a:r>
              <a:rPr lang="cs-CZ" b="1" dirty="0">
                <a:solidFill>
                  <a:srgbClr val="FF0000"/>
                </a:solidFill>
              </a:rPr>
              <a:t>moc </a:t>
            </a:r>
            <a:r>
              <a:rPr lang="cs-CZ" b="1" dirty="0"/>
              <a:t>se v komunitě jedná o </a:t>
            </a:r>
            <a:r>
              <a:rPr lang="cs-CZ" b="1" dirty="0">
                <a:solidFill>
                  <a:srgbClr val="00B0F0"/>
                </a:solidFill>
              </a:rPr>
              <a:t>pravé přátelství </a:t>
            </a:r>
            <a:r>
              <a:rPr lang="cs-CZ" b="1" dirty="0">
                <a:solidFill>
                  <a:srgbClr val="FF0000"/>
                </a:solidFill>
              </a:rPr>
              <a:t>nebo</a:t>
            </a:r>
            <a:r>
              <a:rPr lang="cs-CZ" b="1" dirty="0"/>
              <a:t> je to snaha získat výhodu nad </a:t>
            </a:r>
            <a:r>
              <a:rPr lang="cs-CZ" b="1" dirty="0" smtClean="0"/>
              <a:t>hráčem?</a:t>
            </a:r>
            <a:endParaRPr lang="cs-CZ" b="1" dirty="0"/>
          </a:p>
          <a:p>
            <a:endParaRPr lang="cs-CZ" b="1" dirty="0"/>
          </a:p>
        </p:txBody>
      </p:sp>
    </p:spTree>
    <p:extLst>
      <p:ext uri="{BB962C8B-B14F-4D97-AF65-F5344CB8AC3E}">
        <p14:creationId xmlns:p14="http://schemas.microsoft.com/office/powerpoint/2010/main" val="28043707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800" dirty="0" smtClean="0"/>
              <a:t>Otázky navazují, respektují terén </a:t>
            </a:r>
            <a:br>
              <a:rPr lang="cs-CZ" sz="4800" dirty="0" smtClean="0"/>
            </a:br>
            <a:r>
              <a:rPr lang="cs-CZ" sz="4800" dirty="0" smtClean="0"/>
              <a:t>                                      x jejich limity/ rámce</a:t>
            </a:r>
            <a:endParaRPr lang="cs-CZ" sz="4800" dirty="0"/>
          </a:p>
        </p:txBody>
      </p:sp>
      <p:sp>
        <p:nvSpPr>
          <p:cNvPr id="3" name="Zástupný symbol pro obsah 2"/>
          <p:cNvSpPr>
            <a:spLocks noGrp="1"/>
          </p:cNvSpPr>
          <p:nvPr>
            <p:ph type="body" idx="1"/>
          </p:nvPr>
        </p:nvSpPr>
        <p:spPr/>
        <p:txBody>
          <a:bodyPr/>
          <a:lstStyle/>
          <a:p>
            <a:r>
              <a:rPr lang="cs-CZ" dirty="0"/>
              <a:t>Deskriptivní otázky</a:t>
            </a:r>
          </a:p>
          <a:p>
            <a:r>
              <a:rPr lang="cs-CZ" dirty="0" smtClean="0"/>
              <a:t>Pozor na pojmy</a:t>
            </a:r>
          </a:p>
        </p:txBody>
      </p:sp>
    </p:spTree>
    <p:extLst>
      <p:ext uri="{BB962C8B-B14F-4D97-AF65-F5344CB8AC3E}">
        <p14:creationId xmlns:p14="http://schemas.microsoft.com/office/powerpoint/2010/main" val="3081301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vedu dialog – figury uvažování</a:t>
            </a:r>
            <a:endParaRPr lang="cs-CZ" dirty="0"/>
          </a:p>
        </p:txBody>
      </p:sp>
      <p:sp>
        <p:nvSpPr>
          <p:cNvPr id="3" name="Zástupný symbol pro obsah 2"/>
          <p:cNvSpPr>
            <a:spLocks noGrp="1"/>
          </p:cNvSpPr>
          <p:nvPr>
            <p:ph idx="1"/>
          </p:nvPr>
        </p:nvSpPr>
        <p:spPr/>
        <p:txBody>
          <a:bodyPr>
            <a:normAutofit/>
          </a:bodyPr>
          <a:lstStyle/>
          <a:p>
            <a:r>
              <a:rPr lang="cs-CZ" dirty="0" smtClean="0"/>
              <a:t>Hledám oporu pro svoje </a:t>
            </a:r>
            <a:r>
              <a:rPr lang="cs-CZ" dirty="0" smtClean="0"/>
              <a:t>úvahy, interpretace </a:t>
            </a:r>
            <a:r>
              <a:rPr lang="cs-CZ" dirty="0" smtClean="0"/>
              <a:t>– teorie, pojmy</a:t>
            </a:r>
          </a:p>
          <a:p>
            <a:r>
              <a:rPr lang="cs-CZ" dirty="0" smtClean="0"/>
              <a:t>Hledám oporu pro zúžení tématu </a:t>
            </a:r>
          </a:p>
          <a:p>
            <a:r>
              <a:rPr lang="cs-CZ" dirty="0" smtClean="0"/>
              <a:t>Hledám oporu pro svoji metodologii – jak to dělal?</a:t>
            </a:r>
          </a:p>
          <a:p>
            <a:endParaRPr lang="cs-CZ" dirty="0" smtClean="0"/>
          </a:p>
          <a:p>
            <a:r>
              <a:rPr lang="cs-CZ" b="1" dirty="0" smtClean="0"/>
              <a:t>Následování</a:t>
            </a:r>
            <a:r>
              <a:rPr lang="cs-CZ" dirty="0" smtClean="0"/>
              <a:t>: Nechám se vést – co </a:t>
            </a:r>
            <a:r>
              <a:rPr lang="cs-CZ" dirty="0" smtClean="0"/>
              <a:t>on/ona, </a:t>
            </a:r>
            <a:r>
              <a:rPr lang="cs-CZ" dirty="0" smtClean="0"/>
              <a:t>to já</a:t>
            </a:r>
          </a:p>
          <a:p>
            <a:r>
              <a:rPr lang="cs-CZ" b="1" dirty="0" smtClean="0"/>
              <a:t>Prohlubování:</a:t>
            </a:r>
            <a:r>
              <a:rPr lang="cs-CZ" dirty="0" smtClean="0"/>
              <a:t> Ještě </a:t>
            </a:r>
            <a:r>
              <a:rPr lang="cs-CZ" dirty="0" smtClean="0"/>
              <a:t>neřekl/a </a:t>
            </a:r>
            <a:r>
              <a:rPr lang="cs-CZ" dirty="0" smtClean="0"/>
              <a:t>úplně všechno - je ještě třeba navázat a zjistit/prohloubit toto,</a:t>
            </a:r>
          </a:p>
          <a:p>
            <a:pPr lvl="1"/>
            <a:r>
              <a:rPr lang="cs-CZ" b="1" dirty="0" smtClean="0"/>
              <a:t>Porozumění </a:t>
            </a:r>
            <a:r>
              <a:rPr lang="cs-CZ" b="1" dirty="0" smtClean="0"/>
              <a:t>jevům </a:t>
            </a:r>
            <a:r>
              <a:rPr lang="cs-CZ" b="1" dirty="0" smtClean="0"/>
              <a:t>a procesům </a:t>
            </a:r>
            <a:r>
              <a:rPr lang="cs-CZ" dirty="0" smtClean="0"/>
              <a:t>: je </a:t>
            </a:r>
            <a:r>
              <a:rPr lang="cs-CZ" dirty="0"/>
              <a:t>třeba skrze daný koncept </a:t>
            </a:r>
            <a:r>
              <a:rPr lang="cs-CZ" dirty="0" smtClean="0"/>
              <a:t>porozumět </a:t>
            </a:r>
          </a:p>
          <a:p>
            <a:r>
              <a:rPr lang="cs-CZ" b="1" dirty="0" smtClean="0"/>
              <a:t>Kreativita</a:t>
            </a:r>
            <a:r>
              <a:rPr lang="cs-CZ" dirty="0" smtClean="0"/>
              <a:t>: inovativnost – když on toto, tak já toto</a:t>
            </a:r>
          </a:p>
          <a:p>
            <a:endParaRPr lang="cs-CZ" dirty="0"/>
          </a:p>
        </p:txBody>
      </p:sp>
    </p:spTree>
    <p:extLst>
      <p:ext uri="{BB962C8B-B14F-4D97-AF65-F5344CB8AC3E}">
        <p14:creationId xmlns:p14="http://schemas.microsoft.com/office/powerpoint/2010/main" val="26959291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Teoretická studie poskytuje </a:t>
            </a:r>
            <a:r>
              <a:rPr lang="cs-CZ" sz="5400" b="1" dirty="0" smtClean="0"/>
              <a:t>definici pojmu </a:t>
            </a:r>
            <a:r>
              <a:rPr lang="cs-CZ" dirty="0" smtClean="0"/>
              <a:t>– deskriptivní otázka</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Marcel </a:t>
            </a:r>
            <a:r>
              <a:rPr lang="cs-CZ" dirty="0" err="1"/>
              <a:t>Mauss</a:t>
            </a:r>
            <a:r>
              <a:rPr lang="cs-CZ" dirty="0"/>
              <a:t> – Techniky těla (</a:t>
            </a:r>
            <a:r>
              <a:rPr lang="cs-CZ" i="1" dirty="0"/>
              <a:t>Les </a:t>
            </a:r>
            <a:r>
              <a:rPr lang="cs-CZ" i="1" dirty="0" err="1"/>
              <a:t>techniques</a:t>
            </a:r>
            <a:r>
              <a:rPr lang="cs-CZ" i="1" dirty="0"/>
              <a:t> </a:t>
            </a:r>
            <a:r>
              <a:rPr lang="cs-CZ" i="1" dirty="0" err="1"/>
              <a:t>du</a:t>
            </a:r>
            <a:r>
              <a:rPr lang="cs-CZ" i="1" dirty="0"/>
              <a:t> </a:t>
            </a:r>
            <a:r>
              <a:rPr lang="cs-CZ" i="1" dirty="0" err="1"/>
              <a:t>corps</a:t>
            </a:r>
            <a:r>
              <a:rPr lang="cs-CZ" dirty="0" smtClean="0"/>
              <a:t>) </a:t>
            </a:r>
            <a:r>
              <a:rPr lang="cs-CZ" dirty="0" smtClean="0">
                <a:solidFill>
                  <a:srgbClr val="FF0000"/>
                </a:solidFill>
              </a:rPr>
              <a:t>citace</a:t>
            </a:r>
            <a:endParaRPr lang="cs-CZ" dirty="0">
              <a:solidFill>
                <a:srgbClr val="FF0000"/>
              </a:solidFill>
            </a:endParaRPr>
          </a:p>
          <a:p>
            <a:r>
              <a:rPr lang="cs-CZ" dirty="0"/>
              <a:t>   Esej Marcela </a:t>
            </a:r>
            <a:r>
              <a:rPr lang="cs-CZ" dirty="0" err="1"/>
              <a:t>Mausse</a:t>
            </a:r>
            <a:r>
              <a:rPr lang="cs-CZ" dirty="0"/>
              <a:t> představuje jednu z prvních antropologických studií technik těla. Techniky těla popisuje jako způsoby, jakými lidé užívají svá těla (,,tělo je první a nejpřirozenější nástroj člověka") a které se liší společnost od společnosti. Různé fyzické aktivity (jako například plavání, běh, chůze, kopání a další) jsou podle </a:t>
            </a:r>
            <a:r>
              <a:rPr lang="cs-CZ" dirty="0" err="1"/>
              <a:t>Mausse</a:t>
            </a:r>
            <a:r>
              <a:rPr lang="cs-CZ" dirty="0"/>
              <a:t> prováděny způsoby typickými pro dané společenství. Tyto rozdíly v aktivitách jsou důsledkem společenské výchovy v tělesných technikách. Místo pojmu </a:t>
            </a:r>
            <a:r>
              <a:rPr lang="cs-CZ" i="1" dirty="0"/>
              <a:t>zvyk</a:t>
            </a:r>
            <a:r>
              <a:rPr lang="cs-CZ" dirty="0"/>
              <a:t> užívá jako první termín </a:t>
            </a:r>
            <a:r>
              <a:rPr lang="cs-CZ" i="1" dirty="0"/>
              <a:t>habitus</a:t>
            </a:r>
            <a:r>
              <a:rPr lang="cs-CZ" dirty="0"/>
              <a:t>, aby zdůraznil sociální povahu ztělesněného jednání (,,Tyto „zvyky“ se </a:t>
            </a:r>
            <a:r>
              <a:rPr lang="cs-CZ" dirty="0" err="1"/>
              <a:t>neobměňuji</a:t>
            </a:r>
            <a:r>
              <a:rPr lang="cs-CZ" dirty="0"/>
              <a:t>́ prostě pouze v provedení </a:t>
            </a:r>
            <a:r>
              <a:rPr lang="cs-CZ" dirty="0" err="1"/>
              <a:t>jednotlivcu</a:t>
            </a:r>
            <a:r>
              <a:rPr lang="cs-CZ" dirty="0"/>
              <a:t>̊..."). Zatímco některé techniky si osvojujeme napodobováním dospělých a vrstevníků, jiné jsou vnucovány prostřednictvím explicitního ,,vzdělávacího výcviku" (např. pravidla etikety). </a:t>
            </a:r>
            <a:r>
              <a:rPr lang="cs-CZ" dirty="0" err="1"/>
              <a:t>Mauss</a:t>
            </a:r>
            <a:r>
              <a:rPr lang="cs-CZ" dirty="0"/>
              <a:t> také zdůrazňuje, že biologický prvek (tělo) je vždy a všude propojen a utvářen sociálním a psychologickým prostředím. Dále klasifikuje techniky těla podle pohlaví, věku či výkonu a v neposlední řadě představuje prostý výčet všech technik těla člověka v jeho životních etapách. </a:t>
            </a:r>
            <a:endParaRPr lang="cs-CZ" dirty="0" smtClean="0"/>
          </a:p>
          <a:p>
            <a:r>
              <a:rPr lang="cs-CZ" u="sng" dirty="0"/>
              <a:t>Výzkumná otázka: </a:t>
            </a:r>
            <a:r>
              <a:rPr lang="cs-CZ" dirty="0"/>
              <a:t>Jaké techniky těla jsou aktérům v prostředí fitness centra vštěpovány?   </a:t>
            </a:r>
          </a:p>
          <a:p>
            <a:r>
              <a:rPr lang="cs-CZ" dirty="0"/>
              <a:t>                               </a:t>
            </a:r>
            <a:r>
              <a:rPr lang="cs-CZ" i="1" dirty="0"/>
              <a:t>nebo</a:t>
            </a:r>
            <a:endParaRPr lang="cs-CZ" dirty="0"/>
          </a:p>
          <a:p>
            <a:r>
              <a:rPr lang="cs-CZ" dirty="0"/>
              <a:t>                               Jaké techniky (pohybu či aktivity) jsou aktéry imitovány?</a:t>
            </a:r>
          </a:p>
          <a:p>
            <a:endParaRPr lang="cs-CZ" dirty="0"/>
          </a:p>
          <a:p>
            <a:endParaRPr lang="cs-CZ" dirty="0"/>
          </a:p>
        </p:txBody>
      </p:sp>
    </p:spTree>
    <p:extLst>
      <p:ext uri="{BB962C8B-B14F-4D97-AF65-F5344CB8AC3E}">
        <p14:creationId xmlns:p14="http://schemas.microsoft.com/office/powerpoint/2010/main" val="17913459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Relevantní otázka, </a:t>
            </a:r>
            <a:r>
              <a:rPr lang="cs-CZ" sz="5400" b="1" dirty="0" smtClean="0">
                <a:solidFill>
                  <a:srgbClr val="00B0F0"/>
                </a:solidFill>
              </a:rPr>
              <a:t>v BP nezodpověditelná</a:t>
            </a:r>
            <a:r>
              <a:rPr lang="cs-CZ" dirty="0" smtClean="0"/>
              <a:t>, deskriptivní</a:t>
            </a:r>
            <a:endParaRPr lang="cs-CZ" dirty="0"/>
          </a:p>
        </p:txBody>
      </p:sp>
      <p:sp>
        <p:nvSpPr>
          <p:cNvPr id="3" name="Zástupný symbol pro obsah 2"/>
          <p:cNvSpPr>
            <a:spLocks noGrp="1"/>
          </p:cNvSpPr>
          <p:nvPr>
            <p:ph idx="1"/>
          </p:nvPr>
        </p:nvSpPr>
        <p:spPr/>
        <p:txBody>
          <a:bodyPr>
            <a:normAutofit fontScale="70000" lnSpcReduction="20000"/>
          </a:bodyPr>
          <a:lstStyle/>
          <a:p>
            <a:r>
              <a:rPr lang="sk-SK" dirty="0"/>
              <a:t>ŠPAČEK, Ondřej; HEŘMANOVÁ, Marie; LEHEČKA, Michal a WŁADYNIAK, Ludmiła. </a:t>
            </a:r>
            <a:r>
              <a:rPr lang="sk-SK" i="1" dirty="0"/>
              <a:t>Pravidla vkusu: jak </a:t>
            </a:r>
            <a:r>
              <a:rPr lang="sk-SK" i="1" dirty="0" err="1"/>
              <a:t>se</a:t>
            </a:r>
            <a:r>
              <a:rPr lang="sk-SK" i="1" dirty="0"/>
              <a:t> </a:t>
            </a:r>
            <a:r>
              <a:rPr lang="sk-SK" i="1" dirty="0" err="1"/>
              <a:t>společnost</a:t>
            </a:r>
            <a:r>
              <a:rPr lang="sk-SK" i="1" dirty="0"/>
              <a:t> rozhoduje, </a:t>
            </a:r>
            <a:r>
              <a:rPr lang="sk-SK" i="1" dirty="0" err="1"/>
              <a:t>co</a:t>
            </a:r>
            <a:r>
              <a:rPr lang="sk-SK" i="1" dirty="0"/>
              <a:t> je v </a:t>
            </a:r>
            <a:r>
              <a:rPr lang="sk-SK" i="1" dirty="0" err="1"/>
              <a:t>kultuře</a:t>
            </a:r>
            <a:r>
              <a:rPr lang="sk-SK" i="1" dirty="0"/>
              <a:t> hodnotné.</a:t>
            </a:r>
            <a:r>
              <a:rPr lang="sk-SK" dirty="0"/>
              <a:t> Brno: </a:t>
            </a:r>
            <a:r>
              <a:rPr lang="sk-SK" dirty="0" err="1"/>
              <a:t>Host</a:t>
            </a:r>
            <a:r>
              <a:rPr lang="sk-SK" dirty="0"/>
              <a:t>, 2023. ISBN 9788027513963.</a:t>
            </a:r>
            <a:endParaRPr lang="cs-CZ" dirty="0"/>
          </a:p>
          <a:p>
            <a:r>
              <a:rPr lang="sk-SK" dirty="0"/>
              <a:t>Kapitola: </a:t>
            </a:r>
            <a:r>
              <a:rPr lang="sk-SK" dirty="0" err="1"/>
              <a:t>Kultivovat</a:t>
            </a:r>
            <a:r>
              <a:rPr lang="sk-SK" dirty="0"/>
              <a:t> </a:t>
            </a:r>
            <a:r>
              <a:rPr lang="sk-SK" dirty="0" err="1" smtClean="0"/>
              <a:t>město</a:t>
            </a:r>
            <a:r>
              <a:rPr lang="sk-SK" dirty="0" smtClean="0"/>
              <a:t> - </a:t>
            </a:r>
            <a:r>
              <a:rPr lang="sk-SK" dirty="0" err="1" smtClean="0">
                <a:solidFill>
                  <a:srgbClr val="FF0000"/>
                </a:solidFill>
              </a:rPr>
              <a:t>citace</a:t>
            </a:r>
            <a:endParaRPr lang="cs-CZ" dirty="0">
              <a:solidFill>
                <a:srgbClr val="FF0000"/>
              </a:solidFill>
            </a:endParaRPr>
          </a:p>
          <a:p>
            <a:r>
              <a:rPr lang="sk-SK" dirty="0"/>
              <a:t>Kapitola sa zameriava na problematiku mesta pre ľudí, ako sa líši vízia tvorcov konceptu a skutočné potreby obyvateľov. Ako ideálne mesto pre ľudí, napríklad aj podľa Jana </a:t>
            </a:r>
            <a:r>
              <a:rPr lang="sk-SK" dirty="0" err="1"/>
              <a:t>Gehla</a:t>
            </a:r>
            <a:r>
              <a:rPr lang="sk-SK" dirty="0"/>
              <a:t> či urbanistov z </a:t>
            </a:r>
            <a:r>
              <a:rPr lang="sk-SK" dirty="0" err="1"/>
              <a:t>IPRu</a:t>
            </a:r>
            <a:r>
              <a:rPr lang="sk-SK" dirty="0"/>
              <a:t> a podobných inštitúcií, sa prezentuje verejný priestor plný kultúrnych podujatí, galérií, kaviarní, modernej architektúry či výzdoba pripomínajúca berlínsky </a:t>
            </a:r>
            <a:r>
              <a:rPr lang="sk-SK" dirty="0" err="1"/>
              <a:t>Kreuzberg</a:t>
            </a:r>
            <a:r>
              <a:rPr lang="sk-SK" dirty="0"/>
              <a:t> či Kodaň. Cieľovou skupinou opísaného mestského dizajnu sú však veľmi často osoby z vyššej sociálnej vrstvy, ktoré majú chuť a čas participovať pri tvorbe mestského priestoru, majú finančné prostriedky na nedeľný nákup na farmárskych trhoch či záujem o umenie. Tento opis však reflektuje potreby len veľmi homogénnej skupiny obyvateľov mesta, prevažne žijúcich v centre. A tí, ktorí zastávajú odlišné preferencie ako tie prezentované v rôznych manuáloch mesta pre ľudí, sú považovaní za konfliktných a podradených občanov, ktorí nerozumejú tomu, čo je „správne“. Pre tvorcov manuálov a podobných ideí o meste pre ľudí je náročné sa dištancovať od svojich vlastných preferencií a mal by sa klásť väčší dôraz na pochopenie celkového kontextu tak, aby sa vyhovelo všetkým, alebo aspoň viacerým sociálnym skupinám</a:t>
            </a:r>
            <a:r>
              <a:rPr lang="sk-SK" dirty="0" smtClean="0"/>
              <a:t>.</a:t>
            </a:r>
          </a:p>
          <a:p>
            <a:r>
              <a:rPr lang="sk-SK" b="1" dirty="0">
                <a:solidFill>
                  <a:srgbClr val="00B0F0"/>
                </a:solidFill>
              </a:rPr>
              <a:t>Ako sa líšia potreby rôznych sociálnych skupín v mestskom priestore? Konkrétne v Prahe?</a:t>
            </a:r>
            <a:endParaRPr lang="cs-CZ" b="1" dirty="0">
              <a:solidFill>
                <a:srgbClr val="00B0F0"/>
              </a:solidFill>
            </a:endParaRPr>
          </a:p>
          <a:p>
            <a:endParaRPr lang="cs-CZ" b="1" dirty="0">
              <a:solidFill>
                <a:srgbClr val="00B0F0"/>
              </a:solidFill>
            </a:endParaRPr>
          </a:p>
        </p:txBody>
      </p:sp>
    </p:spTree>
    <p:extLst>
      <p:ext uri="{BB962C8B-B14F-4D97-AF65-F5344CB8AC3E}">
        <p14:creationId xmlns:p14="http://schemas.microsoft.com/office/powerpoint/2010/main" val="28649329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Situování tématu</a:t>
            </a:r>
            <a:r>
              <a:rPr lang="cs-CZ" dirty="0" smtClean="0"/>
              <a:t>, praktik – deskriptivní otázka – nesleduje </a:t>
            </a:r>
            <a:r>
              <a:rPr lang="cs-CZ" dirty="0" err="1" smtClean="0"/>
              <a:t>teoretizaci</a:t>
            </a:r>
            <a:r>
              <a:rPr lang="cs-CZ" dirty="0" smtClean="0"/>
              <a:t> jevu/procesu.</a:t>
            </a:r>
            <a:endParaRPr lang="cs-CZ" dirty="0"/>
          </a:p>
        </p:txBody>
      </p:sp>
      <p:sp>
        <p:nvSpPr>
          <p:cNvPr id="3" name="Zástupný symbol pro obsah 2"/>
          <p:cNvSpPr>
            <a:spLocks noGrp="1"/>
          </p:cNvSpPr>
          <p:nvPr>
            <p:ph idx="1"/>
          </p:nvPr>
        </p:nvSpPr>
        <p:spPr/>
        <p:txBody>
          <a:bodyPr>
            <a:normAutofit fontScale="55000" lnSpcReduction="20000"/>
          </a:bodyPr>
          <a:lstStyle/>
          <a:p>
            <a:r>
              <a:rPr lang="cs-CZ" u="sng" dirty="0"/>
              <a:t>Horská, K. 2017. </a:t>
            </a:r>
            <a:r>
              <a:rPr lang="cs-CZ" b="1" u="sng" dirty="0"/>
              <a:t>V šamanském stavu vědomí</a:t>
            </a:r>
            <a:r>
              <a:rPr lang="cs-CZ" u="sng" dirty="0"/>
              <a:t>: Technika </a:t>
            </a:r>
            <a:r>
              <a:rPr lang="cs-CZ" u="sng" dirty="0" err="1"/>
              <a:t>neo</a:t>
            </a:r>
            <a:r>
              <a:rPr lang="cs-CZ" u="sng" dirty="0"/>
              <a:t>-šamanského cestování v kontextu </a:t>
            </a:r>
            <a:r>
              <a:rPr lang="cs-CZ" u="sng" dirty="0" err="1"/>
              <a:t>okultury</a:t>
            </a:r>
            <a:r>
              <a:rPr lang="cs-CZ" u="sng" dirty="0"/>
              <a:t>. Biograf, (65-66)</a:t>
            </a:r>
            <a:endParaRPr lang="cs-CZ" dirty="0"/>
          </a:p>
          <a:p>
            <a:r>
              <a:rPr lang="cs-CZ" dirty="0"/>
              <a:t>Tento text Kateřiny Horské pojednává o </a:t>
            </a:r>
            <a:r>
              <a:rPr lang="cs-CZ" dirty="0" err="1"/>
              <a:t>neo</a:t>
            </a:r>
            <a:r>
              <a:rPr lang="cs-CZ" dirty="0"/>
              <a:t>-šamanismu jakožto o změněném stavu vědomí.  Autorka se obecně zaměřuje na analýzu spirituálních (a podobných) zkušeností, jak probíhají, a jak je aktéři interpretují a integrují a porovnává je srovnávacím přístupem. V tomto textu popisuje hlavně spirituální techniku šamanského cestování, kterou sama na vlastní kůži vyzkoušela. Na základě svého výzkumu se ji snaží odlišit od ostatních spirituálních metod. Popisuje konkrétní rysy této techniky, které ji oddělují od ostatních. Například to, že díky šamanské praxi dochází k tzv. interpretačnímu posunu, k postupnému učení se vidění smysluplných souvislostí v rámci vlastního života. Nejedná se o zážitek, který spočívá v rychlém jednorázovém ovlivnění vnímání (jako například u psychedelických látek).</a:t>
            </a:r>
          </a:p>
          <a:p>
            <a:r>
              <a:rPr lang="cs-CZ" dirty="0"/>
              <a:t>Klade velký důraz na to, že pod pojmem „změněné stavy vědomí“ se skrývá mnoho různých praktik a technik (např. bubnování, tancování, užívání psychedelických látek, záměrné působení bolesti, meditace atd.). </a:t>
            </a:r>
            <a:r>
              <a:rPr lang="cs-CZ" dirty="0">
                <a:solidFill>
                  <a:srgbClr val="00B050"/>
                </a:solidFill>
              </a:rPr>
              <a:t>Díky tomu existuje zjednodušená představa, že tyto praktiky jsou založeny na společném principu. Taková představa není podle ní a její osobní zkušenosti pravdivá, protože tyto praktiky stojí na jiných základech, mají jiný průběh a vedou k jiným prožitkům. </a:t>
            </a:r>
            <a:r>
              <a:rPr lang="cs-CZ" dirty="0"/>
              <a:t>Nedá se o nich říct, že fungují obdobně. Navíc není zcela jasné, které praktiky a techniky můžeme pod tento pojem zařadit a které nikoliv. Podle Kateřiny Horské si tyto jednotlivé praktiky zaslouží detailnější analýzu. Společným generalizováním je vytrhujeme z jejich sociokulturního kontextu, a to znemožňuje jejich správnou interpretaci.</a:t>
            </a:r>
          </a:p>
          <a:p>
            <a:endParaRPr lang="cs-CZ" dirty="0" smtClean="0"/>
          </a:p>
          <a:p>
            <a:r>
              <a:rPr lang="cs-CZ" b="1" dirty="0" smtClean="0"/>
              <a:t>Jak </a:t>
            </a:r>
            <a:r>
              <a:rPr lang="cs-CZ" b="1" dirty="0"/>
              <a:t>účastníci </a:t>
            </a:r>
            <a:r>
              <a:rPr lang="cs-CZ" b="1" dirty="0" err="1"/>
              <a:t>Ecstatic</a:t>
            </a:r>
            <a:r>
              <a:rPr lang="cs-CZ" b="1" dirty="0"/>
              <a:t> Dance Prague interpretují své zkušenosti během těchto tanečních akcí a jaký význam těmto zážitkům přikládají v rámci svého každodenního života?</a:t>
            </a:r>
          </a:p>
          <a:p>
            <a:endParaRPr lang="cs-CZ" dirty="0"/>
          </a:p>
        </p:txBody>
      </p:sp>
    </p:spTree>
    <p:extLst>
      <p:ext uri="{BB962C8B-B14F-4D97-AF65-F5344CB8AC3E}">
        <p14:creationId xmlns:p14="http://schemas.microsoft.com/office/powerpoint/2010/main" val="10046035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Konceptuální rámec – </a:t>
            </a:r>
            <a:r>
              <a:rPr lang="cs-CZ" dirty="0" smtClean="0">
                <a:solidFill>
                  <a:srgbClr val="0070C0"/>
                </a:solidFill>
              </a:rPr>
              <a:t>velmi volná </a:t>
            </a:r>
            <a:r>
              <a:rPr lang="cs-CZ" dirty="0">
                <a:solidFill>
                  <a:srgbClr val="0070C0"/>
                </a:solidFill>
              </a:rPr>
              <a:t>n</a:t>
            </a:r>
            <a:r>
              <a:rPr lang="cs-CZ" dirty="0" smtClean="0">
                <a:solidFill>
                  <a:srgbClr val="0070C0"/>
                </a:solidFill>
              </a:rPr>
              <a:t>ávaznost, chybí terén x nepochopení konceptu?</a:t>
            </a:r>
            <a:endParaRPr lang="cs-CZ" dirty="0">
              <a:solidFill>
                <a:srgbClr val="0070C0"/>
              </a:solidFill>
            </a:endParaRPr>
          </a:p>
        </p:txBody>
      </p:sp>
      <p:sp>
        <p:nvSpPr>
          <p:cNvPr id="3" name="Zástupný symbol pro obsah 2"/>
          <p:cNvSpPr>
            <a:spLocks noGrp="1"/>
          </p:cNvSpPr>
          <p:nvPr>
            <p:ph idx="1"/>
          </p:nvPr>
        </p:nvSpPr>
        <p:spPr/>
        <p:txBody>
          <a:bodyPr>
            <a:normAutofit fontScale="92500" lnSpcReduction="20000"/>
          </a:bodyPr>
          <a:lstStyle/>
          <a:p>
            <a:r>
              <a:rPr lang="cs-CZ" b="1" dirty="0"/>
              <a:t>Shrnutí textu </a:t>
            </a:r>
            <a:r>
              <a:rPr lang="cs-CZ" b="1" dirty="0" err="1"/>
              <a:t>Kinship</a:t>
            </a:r>
            <a:r>
              <a:rPr lang="cs-CZ" b="1" dirty="0"/>
              <a:t> in </a:t>
            </a:r>
            <a:r>
              <a:rPr lang="cs-CZ" b="1" dirty="0" err="1" smtClean="0"/>
              <a:t>Anthropology</a:t>
            </a:r>
            <a:r>
              <a:rPr lang="cs-CZ" dirty="0" smtClean="0"/>
              <a:t>, (Část </a:t>
            </a:r>
            <a:r>
              <a:rPr lang="cs-CZ" dirty="0"/>
              <a:t>3, str. 10-11</a:t>
            </a:r>
            <a:r>
              <a:rPr lang="cs-CZ" dirty="0" smtClean="0"/>
              <a:t>) </a:t>
            </a:r>
            <a:r>
              <a:rPr lang="cs-CZ" b="1" dirty="0" smtClean="0">
                <a:solidFill>
                  <a:srgbClr val="FF0000"/>
                </a:solidFill>
              </a:rPr>
              <a:t>citace</a:t>
            </a:r>
            <a:endParaRPr lang="cs-CZ" b="1" dirty="0">
              <a:solidFill>
                <a:srgbClr val="FF0000"/>
              </a:solidFill>
            </a:endParaRPr>
          </a:p>
          <a:p>
            <a:r>
              <a:rPr lang="cs-CZ" dirty="0"/>
              <a:t>Celý text se zabývá problematikou příbuzenství, od počátku ustanovení oboru až po potenciál pro budoucí výzkum. Mnou zvolená část pojednává o antropologii příbuzenství z perspektivy moderní vědy a antropologie. Důraz je kladený na odvrat od zastaralých teorií a termínů, jež jsou bytostně spojeny s </a:t>
            </a:r>
            <a:r>
              <a:rPr lang="cs-CZ" dirty="0" err="1"/>
              <a:t>etnocentrismes</a:t>
            </a:r>
            <a:r>
              <a:rPr lang="cs-CZ" dirty="0"/>
              <a:t> – pohledem Západu a Evropy na okolní svět. I přes spojení pojmu příbuzenské antropologie z výše zmíněnými pojmy a s tím spojenou kritikou je tento obor stále velice aktuální, jen je třeba změnit úhel pohledu, </a:t>
            </a:r>
            <a:r>
              <a:rPr lang="cs-CZ" dirty="0">
                <a:solidFill>
                  <a:srgbClr val="00B0F0"/>
                </a:solidFill>
              </a:rPr>
              <a:t>nedívat se na příbuzenství (</a:t>
            </a:r>
            <a:r>
              <a:rPr lang="cs-CZ" dirty="0" err="1">
                <a:solidFill>
                  <a:srgbClr val="00B0F0"/>
                </a:solidFill>
              </a:rPr>
              <a:t>kinship</a:t>
            </a:r>
            <a:r>
              <a:rPr lang="cs-CZ" dirty="0">
                <a:solidFill>
                  <a:srgbClr val="00B0F0"/>
                </a:solidFill>
              </a:rPr>
              <a:t>) jako pevně daný sociální systém ale na kontext apod.</a:t>
            </a:r>
          </a:p>
          <a:p>
            <a:endParaRPr lang="cs-CZ" dirty="0" smtClean="0"/>
          </a:p>
          <a:p>
            <a:r>
              <a:rPr lang="cs-CZ" b="1" dirty="0" smtClean="0"/>
              <a:t>Jakým </a:t>
            </a:r>
            <a:r>
              <a:rPr lang="cs-CZ" b="1" dirty="0"/>
              <a:t>způsobem je dnes chápána a prožívaná instituce manželství?</a:t>
            </a:r>
          </a:p>
          <a:p>
            <a:r>
              <a:rPr lang="cs-CZ" b="1" dirty="0"/>
              <a:t>Jaké druhy soužití volí mladé páry, proč je tak volí</a:t>
            </a:r>
            <a:r>
              <a:rPr lang="cs-CZ" b="1" dirty="0" smtClean="0"/>
              <a:t>?</a:t>
            </a:r>
            <a:r>
              <a:rPr lang="cs-CZ" b="1" dirty="0"/>
              <a:t> </a:t>
            </a:r>
          </a:p>
          <a:p>
            <a:endParaRPr lang="cs-CZ" dirty="0"/>
          </a:p>
        </p:txBody>
      </p:sp>
    </p:spTree>
    <p:extLst>
      <p:ext uri="{BB962C8B-B14F-4D97-AF65-F5344CB8AC3E}">
        <p14:creationId xmlns:p14="http://schemas.microsoft.com/office/powerpoint/2010/main" val="2087590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Definování pojmu + konceptuální vymezení + přiznán terén x </a:t>
            </a:r>
            <a:r>
              <a:rPr lang="cs-CZ" dirty="0" smtClean="0">
                <a:solidFill>
                  <a:srgbClr val="00B050"/>
                </a:solidFill>
              </a:rPr>
              <a:t>pozor na pojem </a:t>
            </a:r>
            <a:endParaRPr lang="cs-CZ"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u="sng" dirty="0" err="1"/>
              <a:t>Gibas</a:t>
            </a:r>
            <a:r>
              <a:rPr lang="cs-CZ" u="sng" dirty="0"/>
              <a:t>, Petr: Domov jako konceptuální rámec, téma i výzkumný terén: vývoj i současná podoba studií domova, </a:t>
            </a:r>
            <a:r>
              <a:rPr lang="cs-CZ" i="1" u="sng" dirty="0"/>
              <a:t>in Sociologický časopis,</a:t>
            </a:r>
            <a:r>
              <a:rPr lang="cs-CZ" u="sng" dirty="0"/>
              <a:t> 2017, roč. 53, č.2, s.241-268. ISSN: 0038-0288</a:t>
            </a:r>
            <a:endParaRPr lang="cs-CZ" dirty="0"/>
          </a:p>
          <a:p>
            <a:r>
              <a:rPr lang="cs-CZ" b="1" dirty="0"/>
              <a:t>Shrnutí:</a:t>
            </a:r>
            <a:endParaRPr lang="cs-CZ" dirty="0"/>
          </a:p>
          <a:p>
            <a:r>
              <a:rPr lang="cs-CZ" dirty="0"/>
              <a:t>Petr </a:t>
            </a:r>
            <a:r>
              <a:rPr lang="cs-CZ" dirty="0" err="1"/>
              <a:t>Gibas</a:t>
            </a:r>
            <a:r>
              <a:rPr lang="cs-CZ" dirty="0"/>
              <a:t> ve svém článku představuje koncept domova v sociálně-výzkumných prací a postupnou proměnu uvažování o domově a jeho využívání ve společenských vědách jako výzkumný koncept. Začíná představením fenomenologické ontologie, v níž je domov chápán jako klíčové místo existence lidí a jejich bytí-ve-světě. Tato ontologie je následně kriticky zhodnocena jako příliš univerzalistická, idealistická a konzervativní, a to především pro svoji metaforu domova jako kořenů, ohraničeného místa bezpečí a pozitivních konotací. V reakci na fenomenologickou ontologii tak vznikají kriticky orientované studie domova, které se snaží lépe zachytit problematičnost a </a:t>
            </a:r>
            <a:r>
              <a:rPr lang="cs-CZ" dirty="0" err="1"/>
              <a:t>mnohovrstevnatost</a:t>
            </a:r>
            <a:r>
              <a:rPr lang="cs-CZ" dirty="0"/>
              <a:t> konceptu domova, jakožto nestálého a neustále vyjednávaného prostoru. Tyto studie se zabývají například otázkou privilegovanosti domova, problematikou moci a identity, materiální a imaginativní formou utváření domova a jeho schopností být rozprostřen v neohraničeném a proměnlivém časoprostoru. </a:t>
            </a:r>
            <a:r>
              <a:rPr lang="cs-CZ" dirty="0" smtClean="0"/>
              <a:t> </a:t>
            </a:r>
            <a:endParaRPr lang="cs-CZ" dirty="0"/>
          </a:p>
          <a:p>
            <a:r>
              <a:rPr lang="cs-CZ" dirty="0"/>
              <a:t>Z textu je pro mě zásadní právě </a:t>
            </a:r>
            <a:r>
              <a:rPr lang="cs-CZ" b="1" dirty="0">
                <a:solidFill>
                  <a:srgbClr val="C00000"/>
                </a:solidFill>
              </a:rPr>
              <a:t>uvažování nad domovem jako </a:t>
            </a:r>
            <a:r>
              <a:rPr lang="cs-CZ" b="1" dirty="0">
                <a:solidFill>
                  <a:srgbClr val="00B050"/>
                </a:solidFill>
              </a:rPr>
              <a:t>materiálně</a:t>
            </a:r>
            <a:r>
              <a:rPr lang="cs-CZ" b="1" dirty="0">
                <a:solidFill>
                  <a:srgbClr val="C00000"/>
                </a:solidFill>
              </a:rPr>
              <a:t> a imaginativně formulovaném prostředí, produkovaném skrz kulturní, ale i individuální hodnoty a normy, které ovlivňují praktiky a procesy spotřeby s domovem spojené</a:t>
            </a:r>
            <a:r>
              <a:rPr lang="cs-CZ" dirty="0"/>
              <a:t>. </a:t>
            </a:r>
          </a:p>
          <a:p>
            <a:r>
              <a:rPr lang="cs-CZ" dirty="0"/>
              <a:t> </a:t>
            </a:r>
            <a:r>
              <a:rPr lang="cs-CZ" b="1" dirty="0" smtClean="0"/>
              <a:t>Jak </a:t>
            </a:r>
            <a:r>
              <a:rPr lang="cs-CZ" b="1" dirty="0"/>
              <a:t>je skrz </a:t>
            </a:r>
            <a:r>
              <a:rPr lang="cs-CZ" b="1" dirty="0">
                <a:solidFill>
                  <a:srgbClr val="00B050"/>
                </a:solidFill>
              </a:rPr>
              <a:t>materiál </a:t>
            </a:r>
            <a:r>
              <a:rPr lang="cs-CZ" b="1" dirty="0"/>
              <a:t>vytvářen koncept domova v konkrétní bezdomovecké komunitě (a jak do toho vstupuje identita místa)?</a:t>
            </a:r>
          </a:p>
          <a:p>
            <a:endParaRPr lang="cs-CZ" dirty="0"/>
          </a:p>
        </p:txBody>
      </p:sp>
    </p:spTree>
    <p:extLst>
      <p:ext uri="{BB962C8B-B14F-4D97-AF65-F5344CB8AC3E}">
        <p14:creationId xmlns:p14="http://schemas.microsoft.com/office/powerpoint/2010/main" val="3028101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Konceptuální posun</a:t>
            </a:r>
            <a:endParaRPr lang="cs-CZ" dirty="0"/>
          </a:p>
        </p:txBody>
      </p:sp>
      <p:sp>
        <p:nvSpPr>
          <p:cNvPr id="3" name="Zástupný symbol pro obsah 2"/>
          <p:cNvSpPr>
            <a:spLocks noGrp="1"/>
          </p:cNvSpPr>
          <p:nvPr>
            <p:ph idx="1"/>
          </p:nvPr>
        </p:nvSpPr>
        <p:spPr/>
        <p:txBody>
          <a:bodyPr>
            <a:normAutofit fontScale="85000" lnSpcReduction="20000"/>
          </a:bodyPr>
          <a:lstStyle/>
          <a:p>
            <a:r>
              <a:rPr lang="cs-CZ" i="1" dirty="0" err="1" smtClean="0"/>
              <a:t>Douglas</a:t>
            </a:r>
            <a:r>
              <a:rPr lang="cs-CZ" i="1" dirty="0"/>
              <a:t>, M. (1991). </a:t>
            </a:r>
            <a:r>
              <a:rPr lang="cs-CZ" i="1" dirty="0" err="1"/>
              <a:t>The</a:t>
            </a:r>
            <a:r>
              <a:rPr lang="cs-CZ" i="1" dirty="0"/>
              <a:t> Idea </a:t>
            </a:r>
            <a:r>
              <a:rPr lang="cs-CZ" i="1" dirty="0" err="1"/>
              <a:t>of</a:t>
            </a:r>
            <a:r>
              <a:rPr lang="cs-CZ" i="1" dirty="0"/>
              <a:t> a </a:t>
            </a:r>
            <a:r>
              <a:rPr lang="cs-CZ" i="1" dirty="0" err="1"/>
              <a:t>Home</a:t>
            </a:r>
            <a:r>
              <a:rPr lang="cs-CZ" i="1" dirty="0"/>
              <a:t>: A </a:t>
            </a:r>
            <a:r>
              <a:rPr lang="cs-CZ" i="1" dirty="0" err="1"/>
              <a:t>Kind</a:t>
            </a:r>
            <a:r>
              <a:rPr lang="cs-CZ" i="1" dirty="0"/>
              <a:t> </a:t>
            </a:r>
            <a:r>
              <a:rPr lang="cs-CZ" i="1" dirty="0" err="1"/>
              <a:t>of</a:t>
            </a:r>
            <a:r>
              <a:rPr lang="cs-CZ" i="1" dirty="0"/>
              <a:t> </a:t>
            </a:r>
            <a:r>
              <a:rPr lang="cs-CZ" i="1" dirty="0" err="1"/>
              <a:t>Space</a:t>
            </a:r>
            <a:r>
              <a:rPr lang="cs-CZ" i="1" dirty="0"/>
              <a:t>. </a:t>
            </a:r>
            <a:r>
              <a:rPr lang="cs-CZ" i="1" dirty="0" err="1"/>
              <a:t>Social</a:t>
            </a:r>
            <a:r>
              <a:rPr lang="cs-CZ" i="1" dirty="0"/>
              <a:t> </a:t>
            </a:r>
            <a:r>
              <a:rPr lang="cs-CZ" i="1" dirty="0" err="1"/>
              <a:t>research</a:t>
            </a:r>
            <a:r>
              <a:rPr lang="cs-CZ" i="1" dirty="0"/>
              <a:t>, 58(1), 287-307.)</a:t>
            </a:r>
            <a:endParaRPr lang="cs-CZ" dirty="0"/>
          </a:p>
          <a:p>
            <a:r>
              <a:rPr lang="cs-CZ" dirty="0"/>
              <a:t> </a:t>
            </a:r>
          </a:p>
          <a:p>
            <a:r>
              <a:rPr lang="cs-CZ" dirty="0"/>
              <a:t>Mary </a:t>
            </a:r>
            <a:r>
              <a:rPr lang="cs-CZ" dirty="0" err="1"/>
              <a:t>Douglas</a:t>
            </a:r>
            <a:r>
              <a:rPr lang="cs-CZ" dirty="0"/>
              <a:t> se v textu zaměřuje na koncept domova jako něco více než pouze fyzický prostor; považuje ho za symbolickou entitu, která utváří sociální vztahy a kulturní normy. Zkoumá zde, jak domácnost funguje jako místo, kde se vyjednávají identity, a jak materiální uspořádání prostoru odráží hodnoty a tradice jednotlivců i rodin. Argumentuje, že </a:t>
            </a:r>
            <a:r>
              <a:rPr lang="cs-CZ" dirty="0">
                <a:solidFill>
                  <a:srgbClr val="0070C0"/>
                </a:solidFill>
              </a:rPr>
              <a:t>domov je místem, kde se formují normy a pravidla, které organizují každodenní život, a že materiální objekty v domácnosti hrají klíčovou roli v konstrukci pocitu </a:t>
            </a:r>
            <a:r>
              <a:rPr lang="cs-CZ" b="1" dirty="0">
                <a:solidFill>
                  <a:srgbClr val="0070C0"/>
                </a:solidFill>
              </a:rPr>
              <a:t>bezpečí a stability</a:t>
            </a:r>
            <a:r>
              <a:rPr lang="cs-CZ" dirty="0">
                <a:solidFill>
                  <a:srgbClr val="0070C0"/>
                </a:solidFill>
              </a:rPr>
              <a:t>.</a:t>
            </a:r>
          </a:p>
          <a:p>
            <a:pPr marL="0" indent="0">
              <a:buNone/>
            </a:pPr>
            <a:r>
              <a:rPr lang="cs-CZ" dirty="0"/>
              <a:t> </a:t>
            </a:r>
          </a:p>
          <a:p>
            <a:r>
              <a:rPr lang="cs-CZ" u="sng" dirty="0"/>
              <a:t>Výzkumná otázka</a:t>
            </a:r>
            <a:r>
              <a:rPr lang="cs-CZ" dirty="0"/>
              <a:t>: „Jakým způsobem materiální předměty a jejich uspořádání v domácnosti formují </a:t>
            </a:r>
            <a:r>
              <a:rPr lang="cs-CZ" b="1" dirty="0">
                <a:solidFill>
                  <a:srgbClr val="0070C0"/>
                </a:solidFill>
              </a:rPr>
              <a:t>identitu</a:t>
            </a:r>
            <a:r>
              <a:rPr lang="cs-CZ" dirty="0"/>
              <a:t> páru či nově vzniklé rodiny?“</a:t>
            </a:r>
          </a:p>
        </p:txBody>
      </p:sp>
    </p:spTree>
    <p:extLst>
      <p:ext uri="{BB962C8B-B14F-4D97-AF65-F5344CB8AC3E}">
        <p14:creationId xmlns:p14="http://schemas.microsoft.com/office/powerpoint/2010/main" val="28037833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Posunutí významu , využití pojmu, jiný </a:t>
            </a:r>
            <a:endParaRPr lang="cs-CZ" dirty="0"/>
          </a:p>
        </p:txBody>
      </p:sp>
      <p:sp>
        <p:nvSpPr>
          <p:cNvPr id="3" name="Zástupný symbol pro obsah 2"/>
          <p:cNvSpPr>
            <a:spLocks noGrp="1"/>
          </p:cNvSpPr>
          <p:nvPr>
            <p:ph idx="1"/>
          </p:nvPr>
        </p:nvSpPr>
        <p:spPr/>
        <p:txBody>
          <a:bodyPr>
            <a:normAutofit fontScale="62500" lnSpcReduction="20000"/>
          </a:bodyPr>
          <a:lstStyle/>
          <a:p>
            <a:r>
              <a:rPr lang="en-US" b="1" dirty="0"/>
              <a:t>ADRIAANSEN, </a:t>
            </a:r>
            <a:r>
              <a:rPr lang="en-US" b="1" dirty="0" err="1"/>
              <a:t>Robbert-jan</a:t>
            </a:r>
            <a:r>
              <a:rPr lang="en-US" b="1" dirty="0"/>
              <a:t>. Dark Academia: Curating Affective History in a COVID-Era Internet Aesthetic. Online. </a:t>
            </a:r>
            <a:r>
              <a:rPr lang="en-US" b="1" i="1" dirty="0"/>
              <a:t>International Public History</a:t>
            </a:r>
            <a:r>
              <a:rPr lang="en-US" b="1" dirty="0"/>
              <a:t>. 2022, </a:t>
            </a:r>
            <a:r>
              <a:rPr lang="en-US" b="1" dirty="0" err="1"/>
              <a:t>roč</a:t>
            </a:r>
            <a:r>
              <a:rPr lang="en-US" b="1" dirty="0"/>
              <a:t>. 5, č</a:t>
            </a:r>
            <a:r>
              <a:rPr lang="pt-PT" b="1" dirty="0"/>
              <a:t>. 2, s. 105-114. </a:t>
            </a:r>
            <a:endParaRPr lang="cs-CZ" dirty="0"/>
          </a:p>
          <a:p>
            <a:r>
              <a:rPr lang="en-US" dirty="0"/>
              <a:t> </a:t>
            </a:r>
            <a:endParaRPr lang="cs-CZ" dirty="0"/>
          </a:p>
          <a:p>
            <a:r>
              <a:rPr lang="en-US" dirty="0" err="1"/>
              <a:t>Článek</a:t>
            </a:r>
            <a:r>
              <a:rPr lang="en-US" dirty="0"/>
              <a:t> </a:t>
            </a:r>
            <a:r>
              <a:rPr lang="en-US" dirty="0" err="1"/>
              <a:t>zkoum</a:t>
            </a:r>
            <a:r>
              <a:rPr lang="pt-PT" dirty="0"/>
              <a:t>á </a:t>
            </a:r>
            <a:r>
              <a:rPr lang="en-US" dirty="0" err="1"/>
              <a:t>vzestup</a:t>
            </a:r>
            <a:r>
              <a:rPr lang="en-US" dirty="0"/>
              <a:t> </a:t>
            </a:r>
            <a:r>
              <a:rPr lang="en-US" dirty="0" err="1"/>
              <a:t>estetiky</a:t>
            </a:r>
            <a:r>
              <a:rPr lang="en-US" dirty="0"/>
              <a:t> dark academia, </a:t>
            </a:r>
            <a:r>
              <a:rPr lang="en-US" dirty="0" err="1"/>
              <a:t>zejm</a:t>
            </a:r>
            <a:r>
              <a:rPr lang="fr-FR" dirty="0"/>
              <a:t>é</a:t>
            </a:r>
            <a:r>
              <a:rPr lang="en-US" dirty="0" err="1"/>
              <a:t>na</a:t>
            </a:r>
            <a:r>
              <a:rPr lang="en-US" dirty="0"/>
              <a:t> </a:t>
            </a:r>
            <a:r>
              <a:rPr lang="en-US" dirty="0" err="1"/>
              <a:t>její</a:t>
            </a:r>
            <a:r>
              <a:rPr lang="en-US" dirty="0"/>
              <a:t> </a:t>
            </a:r>
            <a:r>
              <a:rPr lang="en-US" dirty="0" err="1"/>
              <a:t>nárůst</a:t>
            </a:r>
            <a:r>
              <a:rPr lang="en-US" dirty="0"/>
              <a:t> popularity </a:t>
            </a:r>
            <a:r>
              <a:rPr lang="en-US" dirty="0" err="1"/>
              <a:t>bě</a:t>
            </a:r>
            <a:r>
              <a:rPr lang="pt-PT" dirty="0"/>
              <a:t>hem pandemie COVID-19. U</a:t>
            </a:r>
            <a:r>
              <a:rPr lang="en-US" dirty="0" err="1"/>
              <a:t>živatel</a:t>
            </a:r>
            <a:r>
              <a:rPr lang="fr-FR" dirty="0"/>
              <a:t>é</a:t>
            </a:r>
            <a:r>
              <a:rPr lang="en-US" dirty="0"/>
              <a:t>, </a:t>
            </a:r>
            <a:r>
              <a:rPr lang="en-US" dirty="0" err="1"/>
              <a:t>kteří</a:t>
            </a:r>
            <a:r>
              <a:rPr lang="en-US" dirty="0"/>
              <a:t> </a:t>
            </a:r>
            <a:r>
              <a:rPr lang="en-US" dirty="0" err="1"/>
              <a:t>kurátorovali</a:t>
            </a:r>
            <a:r>
              <a:rPr lang="en-US" dirty="0"/>
              <a:t> </a:t>
            </a:r>
            <a:r>
              <a:rPr lang="en-US" dirty="0" err="1"/>
              <a:t>nostalgický</a:t>
            </a:r>
            <a:r>
              <a:rPr lang="en-US" dirty="0"/>
              <a:t> </a:t>
            </a:r>
            <a:r>
              <a:rPr lang="en-US" dirty="0" err="1"/>
              <a:t>obsah</a:t>
            </a:r>
            <a:r>
              <a:rPr lang="en-US" dirty="0"/>
              <a:t> (retro </a:t>
            </a:r>
            <a:r>
              <a:rPr lang="en-US" dirty="0" err="1"/>
              <a:t>oblečení</a:t>
            </a:r>
            <a:r>
              <a:rPr lang="en-US" dirty="0"/>
              <a:t>, </a:t>
            </a:r>
            <a:r>
              <a:rPr lang="en-US" dirty="0" err="1"/>
              <a:t>klasickou</a:t>
            </a:r>
            <a:r>
              <a:rPr lang="en-US" dirty="0"/>
              <a:t> </a:t>
            </a:r>
            <a:r>
              <a:rPr lang="en-US" dirty="0" err="1"/>
              <a:t>literaturu</a:t>
            </a:r>
            <a:r>
              <a:rPr lang="en-US" dirty="0"/>
              <a:t> a </a:t>
            </a:r>
            <a:r>
              <a:rPr lang="en-US" dirty="0" err="1"/>
              <a:t>obrazy</a:t>
            </a:r>
            <a:r>
              <a:rPr lang="en-US" dirty="0"/>
              <a:t> </a:t>
            </a:r>
            <a:r>
              <a:rPr lang="en-US" dirty="0" err="1"/>
              <a:t>knihoven</a:t>
            </a:r>
            <a:r>
              <a:rPr lang="en-US" dirty="0"/>
              <a:t> a </a:t>
            </a:r>
            <a:r>
              <a:rPr lang="en-US" dirty="0" err="1"/>
              <a:t>gotick</a:t>
            </a:r>
            <a:r>
              <a:rPr lang="fr-FR" dirty="0"/>
              <a:t>é </a:t>
            </a:r>
            <a:r>
              <a:rPr lang="en-US" dirty="0" err="1"/>
              <a:t>architektury</a:t>
            </a:r>
            <a:r>
              <a:rPr lang="en-US" dirty="0"/>
              <a:t>) </a:t>
            </a:r>
            <a:r>
              <a:rPr lang="en-US" dirty="0" err="1"/>
              <a:t>si</a:t>
            </a:r>
            <a:r>
              <a:rPr lang="en-US" dirty="0"/>
              <a:t> </a:t>
            </a:r>
            <a:r>
              <a:rPr lang="en-US" dirty="0" err="1"/>
              <a:t>vytvářeli</a:t>
            </a:r>
            <a:r>
              <a:rPr lang="en-US" dirty="0"/>
              <a:t> </a:t>
            </a:r>
            <a:r>
              <a:rPr lang="en-US" dirty="0" err="1"/>
              <a:t>zromantizovanou</a:t>
            </a:r>
            <a:r>
              <a:rPr lang="en-US" dirty="0"/>
              <a:t> </a:t>
            </a:r>
            <a:r>
              <a:rPr lang="en-US" dirty="0" err="1"/>
              <a:t>představu</a:t>
            </a:r>
            <a:r>
              <a:rPr lang="en-US" dirty="0"/>
              <a:t> </a:t>
            </a:r>
            <a:r>
              <a:rPr lang="en-US" dirty="0" err="1"/>
              <a:t>minulosti</a:t>
            </a:r>
            <a:r>
              <a:rPr lang="en-US" dirty="0"/>
              <a:t>. Tato </a:t>
            </a:r>
            <a:r>
              <a:rPr lang="en-US" dirty="0" err="1"/>
              <a:t>estetika</a:t>
            </a:r>
            <a:r>
              <a:rPr lang="en-US" dirty="0"/>
              <a:t> </a:t>
            </a:r>
            <a:r>
              <a:rPr lang="en-US" dirty="0" err="1"/>
              <a:t>fungovala</a:t>
            </a:r>
            <a:r>
              <a:rPr lang="en-US" dirty="0"/>
              <a:t> </a:t>
            </a:r>
            <a:r>
              <a:rPr lang="en-US" dirty="0" err="1"/>
              <a:t>jak</a:t>
            </a:r>
            <a:r>
              <a:rPr lang="en-US" dirty="0"/>
              <a:t> </a:t>
            </a:r>
            <a:r>
              <a:rPr lang="en-US" dirty="0" err="1"/>
              <a:t>jako</a:t>
            </a:r>
            <a:r>
              <a:rPr lang="en-US" dirty="0"/>
              <a:t> </a:t>
            </a:r>
            <a:r>
              <a:rPr lang="en-US" dirty="0" err="1"/>
              <a:t>mechanismus</a:t>
            </a:r>
            <a:r>
              <a:rPr lang="en-US" dirty="0"/>
              <a:t> </a:t>
            </a:r>
            <a:r>
              <a:rPr lang="en-US" dirty="0" err="1"/>
              <a:t>zvládání</a:t>
            </a:r>
            <a:r>
              <a:rPr lang="en-US" dirty="0"/>
              <a:t>, </a:t>
            </a:r>
            <a:r>
              <a:rPr lang="en-US" dirty="0" err="1"/>
              <a:t>tak</a:t>
            </a:r>
            <a:r>
              <a:rPr lang="en-US" dirty="0"/>
              <a:t> </a:t>
            </a:r>
            <a:r>
              <a:rPr lang="en-US" dirty="0" err="1"/>
              <a:t>jako</a:t>
            </a:r>
            <a:r>
              <a:rPr lang="en-US" dirty="0"/>
              <a:t> </a:t>
            </a:r>
            <a:r>
              <a:rPr lang="en-US" dirty="0" err="1"/>
              <a:t>kritika</a:t>
            </a:r>
            <a:r>
              <a:rPr lang="en-US" dirty="0"/>
              <a:t> </a:t>
            </a:r>
            <a:r>
              <a:rPr lang="en-US" dirty="0" err="1"/>
              <a:t>utilitárních</a:t>
            </a:r>
            <a:r>
              <a:rPr lang="en-US" dirty="0"/>
              <a:t> </a:t>
            </a:r>
            <a:r>
              <a:rPr lang="en-US" dirty="0" err="1"/>
              <a:t>trendů</a:t>
            </a:r>
            <a:r>
              <a:rPr lang="en-US" dirty="0"/>
              <a:t> </a:t>
            </a:r>
            <a:r>
              <a:rPr lang="fr-FR" dirty="0"/>
              <a:t>v sou</a:t>
            </a:r>
            <a:r>
              <a:rPr lang="en-US" dirty="0" err="1"/>
              <a:t>časn</a:t>
            </a:r>
            <a:r>
              <a:rPr lang="fr-FR" dirty="0"/>
              <a:t>é</a:t>
            </a:r>
            <a:r>
              <a:rPr lang="en-US" dirty="0"/>
              <a:t>m </a:t>
            </a:r>
            <a:r>
              <a:rPr lang="en-US" dirty="0" err="1"/>
              <a:t>vzdělávání</a:t>
            </a:r>
            <a:r>
              <a:rPr lang="en-US" dirty="0"/>
              <a:t>, a </a:t>
            </a:r>
            <a:r>
              <a:rPr lang="en-US" dirty="0" err="1"/>
              <a:t>poskytovala</a:t>
            </a:r>
            <a:r>
              <a:rPr lang="en-US" dirty="0"/>
              <a:t> </a:t>
            </a:r>
            <a:r>
              <a:rPr lang="en-US" dirty="0" err="1"/>
              <a:t>pocit</a:t>
            </a:r>
            <a:r>
              <a:rPr lang="en-US" dirty="0"/>
              <a:t> </a:t>
            </a:r>
            <a:r>
              <a:rPr lang="en-US" dirty="0" err="1"/>
              <a:t>smyslu</a:t>
            </a:r>
            <a:r>
              <a:rPr lang="en-US" dirty="0"/>
              <a:t> a </a:t>
            </a:r>
            <a:r>
              <a:rPr lang="en-US" dirty="0" err="1"/>
              <a:t>intelektuální</a:t>
            </a:r>
            <a:r>
              <a:rPr lang="en-US" dirty="0"/>
              <a:t> </a:t>
            </a:r>
            <a:r>
              <a:rPr lang="en-US" dirty="0" err="1"/>
              <a:t>angažovanosti</a:t>
            </a:r>
            <a:r>
              <a:rPr lang="en-US" dirty="0"/>
              <a:t> v </a:t>
            </a:r>
            <a:r>
              <a:rPr lang="en-US" dirty="0" err="1"/>
              <a:t>období</a:t>
            </a:r>
            <a:r>
              <a:rPr lang="en-US" dirty="0"/>
              <a:t> </a:t>
            </a:r>
            <a:r>
              <a:rPr lang="en-US" dirty="0" err="1"/>
              <a:t>odpojení</a:t>
            </a:r>
            <a:r>
              <a:rPr lang="en-US" dirty="0"/>
              <a:t> od </a:t>
            </a:r>
            <a:r>
              <a:rPr lang="en-US" dirty="0" err="1"/>
              <a:t>akademických</a:t>
            </a:r>
            <a:r>
              <a:rPr lang="en-US" dirty="0"/>
              <a:t> </a:t>
            </a:r>
            <a:r>
              <a:rPr lang="en-US" dirty="0" err="1"/>
              <a:t>institucí.Přitažlivost</a:t>
            </a:r>
            <a:r>
              <a:rPr lang="en-US" dirty="0"/>
              <a:t> dark academia je </a:t>
            </a:r>
            <a:r>
              <a:rPr lang="en-US" dirty="0" err="1"/>
              <a:t>zakořeněna</a:t>
            </a:r>
            <a:r>
              <a:rPr lang="en-US" dirty="0"/>
              <a:t> v </a:t>
            </a:r>
            <a:r>
              <a:rPr lang="en-US" dirty="0" err="1"/>
              <a:t>její</a:t>
            </a:r>
            <a:r>
              <a:rPr lang="en-US" dirty="0"/>
              <a:t> </a:t>
            </a:r>
            <a:r>
              <a:rPr lang="en-US" dirty="0" err="1"/>
              <a:t>afektivní</a:t>
            </a:r>
            <a:r>
              <a:rPr lang="en-US" dirty="0"/>
              <a:t> </a:t>
            </a:r>
            <a:r>
              <a:rPr lang="en-US" dirty="0" err="1"/>
              <a:t>kuraci</a:t>
            </a:r>
            <a:r>
              <a:rPr lang="en-US" dirty="0"/>
              <a:t>, </a:t>
            </a:r>
            <a:r>
              <a:rPr lang="en-US" dirty="0" err="1"/>
              <a:t>přičemž</a:t>
            </a:r>
            <a:r>
              <a:rPr lang="en-US" dirty="0"/>
              <a:t> </a:t>
            </a:r>
            <a:r>
              <a:rPr lang="en-US" dirty="0" err="1"/>
              <a:t>platformy</a:t>
            </a:r>
            <a:r>
              <a:rPr lang="en-US" dirty="0"/>
              <a:t> </a:t>
            </a:r>
            <a:r>
              <a:rPr lang="en-US" dirty="0" err="1"/>
              <a:t>jako</a:t>
            </a:r>
            <a:r>
              <a:rPr lang="en-US" dirty="0"/>
              <a:t> Tumblr </a:t>
            </a:r>
            <a:r>
              <a:rPr lang="en-US" dirty="0" err="1"/>
              <a:t>umožňovaly</a:t>
            </a:r>
            <a:r>
              <a:rPr lang="en-US" dirty="0"/>
              <a:t> </a:t>
            </a:r>
            <a:r>
              <a:rPr lang="en-US" dirty="0" err="1"/>
              <a:t>uživatelům</a:t>
            </a:r>
            <a:r>
              <a:rPr lang="en-US" dirty="0"/>
              <a:t> </a:t>
            </a:r>
            <a:r>
              <a:rPr lang="en-US" dirty="0" err="1"/>
              <a:t>vytvářet</a:t>
            </a:r>
            <a:r>
              <a:rPr lang="en-US" dirty="0"/>
              <a:t> a </a:t>
            </a:r>
            <a:r>
              <a:rPr lang="en-US" dirty="0" err="1"/>
              <a:t>sdílet</a:t>
            </a:r>
            <a:r>
              <a:rPr lang="en-US" dirty="0"/>
              <a:t> </a:t>
            </a:r>
            <a:r>
              <a:rPr lang="en-US" dirty="0" err="1"/>
              <a:t>moodboardy</a:t>
            </a:r>
            <a:r>
              <a:rPr lang="en-US" dirty="0"/>
              <a:t>, </a:t>
            </a:r>
            <a:r>
              <a:rPr lang="en-US" dirty="0" err="1"/>
              <a:t>kter</a:t>
            </a:r>
            <a:r>
              <a:rPr lang="fr-FR" dirty="0"/>
              <a:t>é </a:t>
            </a:r>
            <a:r>
              <a:rPr lang="en-US" dirty="0" err="1"/>
              <a:t>vyvolávají</a:t>
            </a:r>
            <a:r>
              <a:rPr lang="en-US" dirty="0"/>
              <a:t> </a:t>
            </a:r>
            <a:r>
              <a:rPr lang="en-US" dirty="0" err="1"/>
              <a:t>specifickou</a:t>
            </a:r>
            <a:r>
              <a:rPr lang="en-US" dirty="0"/>
              <a:t> </a:t>
            </a:r>
            <a:r>
              <a:rPr lang="en-US" dirty="0" err="1"/>
              <a:t>atmosf</a:t>
            </a:r>
            <a:r>
              <a:rPr lang="fr-FR" dirty="0"/>
              <a:t>é</a:t>
            </a:r>
            <a:r>
              <a:rPr lang="en-US" dirty="0" err="1"/>
              <a:t>ru</a:t>
            </a:r>
            <a:r>
              <a:rPr lang="en-US" dirty="0"/>
              <a:t> (</a:t>
            </a:r>
            <a:r>
              <a:rPr lang="en-US" dirty="0" err="1"/>
              <a:t>Stimmung</a:t>
            </a:r>
            <a:r>
              <a:rPr lang="en-US" dirty="0"/>
              <a:t>), </a:t>
            </a:r>
            <a:r>
              <a:rPr lang="en-US" dirty="0" err="1"/>
              <a:t>kter</a:t>
            </a:r>
            <a:r>
              <a:rPr lang="pt-PT" dirty="0"/>
              <a:t>á </a:t>
            </a:r>
            <a:r>
              <a:rPr lang="en-US" dirty="0" err="1"/>
              <a:t>spojuje</a:t>
            </a:r>
            <a:r>
              <a:rPr lang="en-US" dirty="0"/>
              <a:t> </a:t>
            </a:r>
            <a:r>
              <a:rPr lang="en-US" dirty="0" err="1"/>
              <a:t>vizuální</a:t>
            </a:r>
            <a:r>
              <a:rPr lang="en-US" dirty="0"/>
              <a:t> </a:t>
            </a:r>
            <a:r>
              <a:rPr lang="en-US" dirty="0" err="1"/>
              <a:t>prvky</a:t>
            </a:r>
            <a:r>
              <a:rPr lang="en-US" dirty="0"/>
              <a:t> s </a:t>
            </a:r>
            <a:r>
              <a:rPr lang="en-US" dirty="0" err="1"/>
              <a:t>emoční</a:t>
            </a:r>
            <a:r>
              <a:rPr lang="en-US" dirty="0"/>
              <a:t> </a:t>
            </a:r>
            <a:r>
              <a:rPr lang="en-US" dirty="0" err="1"/>
              <a:t>rezonancí</a:t>
            </a:r>
            <a:r>
              <a:rPr lang="en-US" dirty="0"/>
              <a:t>. </a:t>
            </a:r>
            <a:r>
              <a:rPr lang="en-US" dirty="0" err="1"/>
              <a:t>Romantizace</a:t>
            </a:r>
            <a:r>
              <a:rPr lang="en-US" dirty="0"/>
              <a:t> </a:t>
            </a:r>
            <a:r>
              <a:rPr lang="en-US" dirty="0" err="1"/>
              <a:t>učení</a:t>
            </a:r>
            <a:r>
              <a:rPr lang="en-US" dirty="0"/>
              <a:t> a </a:t>
            </a:r>
            <a:r>
              <a:rPr lang="en-US" dirty="0" err="1"/>
              <a:t>samoty</a:t>
            </a:r>
            <a:r>
              <a:rPr lang="en-US" dirty="0"/>
              <a:t> </a:t>
            </a:r>
            <a:r>
              <a:rPr lang="en-US" dirty="0" err="1"/>
              <a:t>pomohlo</a:t>
            </a:r>
            <a:r>
              <a:rPr lang="en-US" dirty="0"/>
              <a:t> </a:t>
            </a:r>
            <a:r>
              <a:rPr lang="en-US" dirty="0" err="1"/>
              <a:t>uživatelům</a:t>
            </a:r>
            <a:r>
              <a:rPr lang="en-US" dirty="0"/>
              <a:t> </a:t>
            </a:r>
            <a:r>
              <a:rPr lang="en-US" dirty="0" err="1"/>
              <a:t>vypořádat</a:t>
            </a:r>
            <a:r>
              <a:rPr lang="en-US" dirty="0"/>
              <a:t> se s </a:t>
            </a:r>
            <a:r>
              <a:rPr lang="en-US" dirty="0" err="1"/>
              <a:t>pocity</a:t>
            </a:r>
            <a:r>
              <a:rPr lang="en-US" dirty="0"/>
              <a:t> </a:t>
            </a:r>
            <a:r>
              <a:rPr lang="en-US" dirty="0" err="1"/>
              <a:t>osamělosti</a:t>
            </a:r>
            <a:r>
              <a:rPr lang="en-US" dirty="0"/>
              <a:t> </a:t>
            </a:r>
            <a:r>
              <a:rPr lang="en-US" dirty="0" err="1"/>
              <a:t>během</a:t>
            </a:r>
            <a:r>
              <a:rPr lang="en-US" dirty="0"/>
              <a:t> </a:t>
            </a:r>
            <a:r>
              <a:rPr lang="en-US" dirty="0" err="1"/>
              <a:t>lockdownu</a:t>
            </a:r>
            <a:r>
              <a:rPr lang="en-US" dirty="0"/>
              <a:t> </a:t>
            </a:r>
            <a:r>
              <a:rPr lang="en-US" dirty="0" err="1"/>
              <a:t>tím</a:t>
            </a:r>
            <a:r>
              <a:rPr lang="en-US" dirty="0"/>
              <a:t>, </a:t>
            </a:r>
            <a:r>
              <a:rPr lang="en-US" dirty="0" err="1"/>
              <a:t>že</a:t>
            </a:r>
            <a:r>
              <a:rPr lang="en-US" dirty="0"/>
              <a:t> </a:t>
            </a:r>
            <a:r>
              <a:rPr lang="en-US" dirty="0" err="1"/>
              <a:t>nabízelo</a:t>
            </a:r>
            <a:r>
              <a:rPr lang="en-US" dirty="0"/>
              <a:t> </a:t>
            </a:r>
            <a:r>
              <a:rPr lang="en-US" dirty="0" err="1"/>
              <a:t>smysluplnou</a:t>
            </a:r>
            <a:r>
              <a:rPr lang="en-US" dirty="0"/>
              <a:t> </a:t>
            </a:r>
            <a:r>
              <a:rPr lang="en-US" dirty="0" err="1"/>
              <a:t>afektivní</a:t>
            </a:r>
            <a:r>
              <a:rPr lang="en-US" dirty="0"/>
              <a:t> </a:t>
            </a:r>
            <a:r>
              <a:rPr lang="en-US" dirty="0" err="1"/>
              <a:t>zkušenost</a:t>
            </a:r>
            <a:r>
              <a:rPr lang="en-US" dirty="0"/>
              <a:t>, </a:t>
            </a:r>
            <a:r>
              <a:rPr lang="en-US" dirty="0" err="1"/>
              <a:t>kter</a:t>
            </a:r>
            <a:r>
              <a:rPr lang="pt-PT" dirty="0"/>
              <a:t>á </a:t>
            </a:r>
            <a:r>
              <a:rPr lang="en-US" dirty="0" err="1"/>
              <a:t>rozostřila</a:t>
            </a:r>
            <a:r>
              <a:rPr lang="en-US" dirty="0"/>
              <a:t> </a:t>
            </a:r>
            <a:r>
              <a:rPr lang="en-US" dirty="0" err="1"/>
              <a:t>hranice</a:t>
            </a:r>
            <a:r>
              <a:rPr lang="en-US" dirty="0"/>
              <a:t> </a:t>
            </a:r>
            <a:r>
              <a:rPr lang="en-US" dirty="0" err="1"/>
              <a:t>mezi</a:t>
            </a:r>
            <a:r>
              <a:rPr lang="en-US" dirty="0"/>
              <a:t> </a:t>
            </a:r>
            <a:r>
              <a:rPr lang="en-US" dirty="0" err="1"/>
              <a:t>minulostí</a:t>
            </a:r>
            <a:r>
              <a:rPr lang="en-US" dirty="0"/>
              <a:t>, </a:t>
            </a:r>
            <a:r>
              <a:rPr lang="en-US" dirty="0" err="1"/>
              <a:t>přítomností</a:t>
            </a:r>
            <a:r>
              <a:rPr lang="en-US" dirty="0"/>
              <a:t> a </a:t>
            </a:r>
            <a:r>
              <a:rPr lang="en-US" dirty="0" err="1"/>
              <a:t>budoucností</a:t>
            </a:r>
            <a:r>
              <a:rPr lang="en-US" dirty="0"/>
              <a:t>.</a:t>
            </a:r>
            <a:endParaRPr lang="cs-CZ" dirty="0"/>
          </a:p>
          <a:p>
            <a:pPr marL="0" indent="0">
              <a:buNone/>
            </a:pPr>
            <a:endParaRPr lang="cs-CZ" dirty="0"/>
          </a:p>
          <a:p>
            <a:endParaRPr lang="cs-CZ" dirty="0"/>
          </a:p>
          <a:p>
            <a:r>
              <a:rPr lang="en-US" b="1" dirty="0" err="1"/>
              <a:t>Jak</a:t>
            </a:r>
            <a:r>
              <a:rPr lang="en-US" b="1" dirty="0"/>
              <a:t> se </a:t>
            </a:r>
            <a:r>
              <a:rPr lang="en-US" b="1" dirty="0" err="1"/>
              <a:t>kurátoruje</a:t>
            </a:r>
            <a:r>
              <a:rPr lang="en-US" b="1" dirty="0"/>
              <a:t> </a:t>
            </a:r>
            <a:r>
              <a:rPr lang="en-US" b="1" dirty="0" err="1"/>
              <a:t>nostalgicky</a:t>
            </a:r>
            <a:r>
              <a:rPr lang="en-US" b="1" dirty="0"/>
              <a:t> </a:t>
            </a:r>
            <a:r>
              <a:rPr lang="en-US" b="1" dirty="0" err="1"/>
              <a:t>obsah</a:t>
            </a:r>
            <a:r>
              <a:rPr lang="en-US" b="1" dirty="0"/>
              <a:t> v </a:t>
            </a:r>
            <a:r>
              <a:rPr lang="en-US" b="1" dirty="0" err="1"/>
              <a:t>současn</a:t>
            </a:r>
            <a:r>
              <a:rPr lang="fr-FR" b="1" dirty="0"/>
              <a:t>é </a:t>
            </a:r>
            <a:r>
              <a:rPr lang="pt-PT" b="1" dirty="0"/>
              <a:t>online emo estetice?</a:t>
            </a:r>
            <a:endParaRPr lang="cs-CZ" b="1" dirty="0"/>
          </a:p>
          <a:p>
            <a:endParaRPr lang="cs-CZ" dirty="0"/>
          </a:p>
        </p:txBody>
      </p:sp>
    </p:spTree>
    <p:extLst>
      <p:ext uri="{BB962C8B-B14F-4D97-AF65-F5344CB8AC3E}">
        <p14:creationId xmlns:p14="http://schemas.microsoft.com/office/powerpoint/2010/main" val="30988074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OK</a:t>
            </a:r>
            <a:endParaRPr lang="cs-CZ" dirty="0"/>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808783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Vchází pojmově, přítomen terén</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KRIŠTUF, Petr a ZÍKOVÁ, Tereza a kol. </a:t>
            </a:r>
            <a:r>
              <a:rPr lang="cs-CZ" i="1" dirty="0"/>
              <a:t>Výzkum krajiny: Vybrané antropologické a archeologické metody</a:t>
            </a:r>
            <a:r>
              <a:rPr lang="cs-CZ" dirty="0"/>
              <a:t>. Online. Plzeň: Západočeská univerzita, 2015. ISBN 978-80-261-0474-2. Dostupné z: </a:t>
            </a:r>
            <a:r>
              <a:rPr lang="cs-CZ" u="sng" dirty="0">
                <a:hlinkClick r:id="rId2"/>
              </a:rPr>
              <a:t>file:///C:/Users/zoeje/Downloads/FF_Vyzkum-krajiny.pdf</a:t>
            </a:r>
            <a:r>
              <a:rPr lang="cs-CZ" dirty="0"/>
              <a:t>. </a:t>
            </a:r>
          </a:p>
          <a:p>
            <a:r>
              <a:rPr lang="cs-CZ" dirty="0"/>
              <a:t> </a:t>
            </a:r>
          </a:p>
          <a:p>
            <a:r>
              <a:rPr lang="cs-CZ" b="1" dirty="0"/>
              <a:t>Kapitola 1.2 Krajina a antropologie (P. </a:t>
            </a:r>
            <a:r>
              <a:rPr lang="cs-CZ" b="1" dirty="0" err="1"/>
              <a:t>Gibas</a:t>
            </a:r>
            <a:r>
              <a:rPr lang="cs-CZ" b="1" dirty="0"/>
              <a:t> a K. </a:t>
            </a:r>
            <a:r>
              <a:rPr lang="cs-CZ" b="1" dirty="0" err="1"/>
              <a:t>Pauknerová</a:t>
            </a:r>
            <a:r>
              <a:rPr lang="cs-CZ" b="1" dirty="0"/>
              <a:t>)</a:t>
            </a:r>
            <a:endParaRPr lang="cs-CZ" dirty="0"/>
          </a:p>
          <a:p>
            <a:r>
              <a:rPr lang="cs-CZ" dirty="0"/>
              <a:t>Kapitola se snaží přiblížit koncept antropologie krajiny. Píše se v ní o tom, jak současní antropologové nahlížejí krajinu, co lze v ní vidět, zkoumat, co vše nám krajina říká, jak na nás působí, jak nás utváří. Jsou zde zmíněny </a:t>
            </a:r>
            <a:r>
              <a:rPr lang="cs-CZ" b="1" dirty="0">
                <a:solidFill>
                  <a:srgbClr val="00B050"/>
                </a:solidFill>
              </a:rPr>
              <a:t>čtyři rozměry krajiny: krajina je materiální, subjektivní, politická a má svou </a:t>
            </a:r>
            <a:r>
              <a:rPr lang="cs-CZ" b="1" dirty="0" err="1">
                <a:solidFill>
                  <a:srgbClr val="00B050"/>
                </a:solidFill>
              </a:rPr>
              <a:t>agency</a:t>
            </a:r>
            <a:r>
              <a:rPr lang="cs-CZ" dirty="0"/>
              <a:t>. Další část této kapitoly se věnuje krajině a její historii v antropologii, popisuje, že antropologický zájem o krajinu přišel až ve druhé polovině 20. století. Klasická antropologie popisovala krajinu jen zřídka, většinou pouze o popis krajiny ve smyslu fyzického prostředí, v nichž žijí Ti Druzí.</a:t>
            </a:r>
          </a:p>
          <a:p>
            <a:r>
              <a:rPr lang="cs-CZ" dirty="0"/>
              <a:t> </a:t>
            </a:r>
          </a:p>
          <a:p>
            <a:r>
              <a:rPr lang="cs-CZ" dirty="0"/>
              <a:t>Výzkumná otázka:</a:t>
            </a:r>
          </a:p>
          <a:p>
            <a:r>
              <a:rPr lang="cs-CZ" b="1" dirty="0">
                <a:solidFill>
                  <a:srgbClr val="00B050"/>
                </a:solidFill>
              </a:rPr>
              <a:t>Jaké jsou rozměry příbramských hald; jaká je jejich materiální, politická, subjektivní povaha a jaká je jejich </a:t>
            </a:r>
            <a:r>
              <a:rPr lang="cs-CZ" b="1" dirty="0" err="1">
                <a:solidFill>
                  <a:srgbClr val="00B050"/>
                </a:solidFill>
              </a:rPr>
              <a:t>agency</a:t>
            </a:r>
            <a:r>
              <a:rPr lang="cs-CZ" b="1" dirty="0">
                <a:solidFill>
                  <a:srgbClr val="00B050"/>
                </a:solidFill>
              </a:rPr>
              <a:t>?</a:t>
            </a:r>
          </a:p>
        </p:txBody>
      </p:sp>
    </p:spTree>
    <p:extLst>
      <p:ext uri="{BB962C8B-B14F-4D97-AF65-F5344CB8AC3E}">
        <p14:creationId xmlns:p14="http://schemas.microsoft.com/office/powerpoint/2010/main" val="29242652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Tématická</a:t>
            </a:r>
            <a:r>
              <a:rPr lang="cs-CZ" dirty="0" smtClean="0"/>
              <a:t> i diskurzivní shoda</a:t>
            </a:r>
            <a:endParaRPr lang="cs-CZ" dirty="0"/>
          </a:p>
        </p:txBody>
      </p:sp>
      <p:sp>
        <p:nvSpPr>
          <p:cNvPr id="3" name="Zástupný symbol pro obsah 2"/>
          <p:cNvSpPr>
            <a:spLocks noGrp="1"/>
          </p:cNvSpPr>
          <p:nvPr>
            <p:ph idx="1"/>
          </p:nvPr>
        </p:nvSpPr>
        <p:spPr/>
        <p:txBody>
          <a:bodyPr>
            <a:normAutofit fontScale="47500" lnSpcReduction="20000"/>
          </a:bodyPr>
          <a:lstStyle/>
          <a:p>
            <a:r>
              <a:rPr lang="cs-CZ" b="1" i="1" dirty="0" smtClean="0"/>
              <a:t>Martina </a:t>
            </a:r>
            <a:r>
              <a:rPr lang="cs-CZ" b="1" i="1" dirty="0"/>
              <a:t>Kolářová, Anna Oravcová. Gender a subkultury: prosazování žen v punku a hip hopu. Teorie genderu v subkulturách. In: Jan Charvát, Bob Kuřík a kol. "Mikrofon je naše bomba": politika a hudební subkultury mládeže v postsocialistickém Česku. </a:t>
            </a:r>
            <a:r>
              <a:rPr lang="cs-CZ" b="1" i="1" dirty="0" err="1"/>
              <a:t>Togga</a:t>
            </a:r>
            <a:r>
              <a:rPr lang="cs-CZ" b="1" i="1" dirty="0"/>
              <a:t>, (2018), s.301-341</a:t>
            </a:r>
            <a:endParaRPr lang="cs-CZ" dirty="0"/>
          </a:p>
          <a:p>
            <a:r>
              <a:rPr lang="cs-CZ" dirty="0"/>
              <a:t> </a:t>
            </a:r>
          </a:p>
          <a:p>
            <a:r>
              <a:rPr lang="cs-CZ" dirty="0" smtClean="0"/>
              <a:t>Birminghamská </a:t>
            </a:r>
            <a:r>
              <a:rPr lang="cs-CZ" dirty="0"/>
              <a:t>škola (70. léta), omezila koncept subkultur na volný čas, a především na mladé bílé muže z dělnické třídy. Dívky a ženy jsou ve studiích neviditelné, neboť subkultury obsahují silný maskulinní podtext, a pokud se tam objeví, tak ve smyslu sexuální atraktivity, vzhledu a přitažlivosti. Uplatnění žen je spojováno například s </a:t>
            </a:r>
            <a:r>
              <a:rPr lang="cs-CZ" dirty="0" err="1"/>
              <a:t>hippies</a:t>
            </a:r>
            <a:r>
              <a:rPr lang="cs-CZ" dirty="0"/>
              <a:t>, nebo </a:t>
            </a:r>
            <a:r>
              <a:rPr lang="cs-CZ" dirty="0" err="1"/>
              <a:t>mods</a:t>
            </a:r>
            <a:r>
              <a:rPr lang="cs-CZ" dirty="0"/>
              <a:t> („jemnější“, více feminizované subkultury</a:t>
            </a:r>
            <a:r>
              <a:rPr lang="cs-CZ" dirty="0" smtClean="0"/>
              <a:t>). Subkultury </a:t>
            </a:r>
            <a:r>
              <a:rPr lang="cs-CZ" dirty="0"/>
              <a:t>jsou dominované muži, a vyznačují se maskulinitou v tom smyslu, že zdůrazňují mužskost jako řešení identity mládeže. (</a:t>
            </a:r>
            <a:r>
              <a:rPr lang="cs-CZ" dirty="0" err="1"/>
              <a:t>Brake</a:t>
            </a:r>
            <a:r>
              <a:rPr lang="cs-CZ" dirty="0"/>
              <a:t> 1985) </a:t>
            </a:r>
            <a:r>
              <a:rPr lang="cs-CZ" dirty="0" err="1"/>
              <a:t>Genderově</a:t>
            </a:r>
            <a:r>
              <a:rPr lang="cs-CZ" dirty="0"/>
              <a:t> vychýlená je také díky faktu, že subkultury zkoumali tradičně muži, kteří se zaměřovali na chlapce. </a:t>
            </a:r>
            <a:r>
              <a:rPr lang="cs-CZ" dirty="0" smtClean="0"/>
              <a:t>Přestože </a:t>
            </a:r>
            <a:r>
              <a:rPr lang="cs-CZ" dirty="0"/>
              <a:t>je subkulturní styl kritický a subverzní vůči společnosti, nevyhne se sexismu. Ženy a dívky nadále zůstávají jako jakýsi doplněk mužů. Dívky mají ztíženou možnost participovat v subkulturách, které se vyznačují „mužskými“ aktivitami (užívání drog, chození na fotbal…), protože jde o aktivity, které jsou z různých důvodů pro dívky „nehodící se“. Sexuální mluva, patriarchát a agresivní maskulinita často souvisí i se sexuálním násilím.</a:t>
            </a:r>
          </a:p>
          <a:p>
            <a:r>
              <a:rPr lang="cs-CZ" dirty="0"/>
              <a:t>Často se zapomíná na studium subkultur i v domácím prostředí, kde se ženy tradičně participují a subkultura si utváří i tam. </a:t>
            </a:r>
            <a:r>
              <a:rPr lang="cs-CZ" b="1" dirty="0">
                <a:solidFill>
                  <a:srgbClr val="7030A0"/>
                </a:solidFill>
              </a:rPr>
              <a:t>(</a:t>
            </a:r>
            <a:r>
              <a:rPr lang="cs-CZ" b="1" dirty="0" err="1">
                <a:solidFill>
                  <a:srgbClr val="7030A0"/>
                </a:solidFill>
              </a:rPr>
              <a:t>McRobbie</a:t>
            </a:r>
            <a:r>
              <a:rPr lang="cs-CZ" b="1" dirty="0">
                <a:solidFill>
                  <a:srgbClr val="7030A0"/>
                </a:solidFill>
              </a:rPr>
              <a:t> </a:t>
            </a:r>
            <a:r>
              <a:rPr lang="cs-CZ" b="1" dirty="0" smtClean="0">
                <a:solidFill>
                  <a:srgbClr val="7030A0"/>
                </a:solidFill>
              </a:rPr>
              <a:t>1990)</a:t>
            </a:r>
            <a:r>
              <a:rPr lang="cs-CZ" dirty="0" smtClean="0"/>
              <a:t> Subkultury </a:t>
            </a:r>
            <a:r>
              <a:rPr lang="cs-CZ" dirty="0"/>
              <a:t>se opírají o fantazii beztřídnosti, a představu klubové kultury jako nezávislé na rasovém, etnickém či genderové příslušnosti.  Dle </a:t>
            </a:r>
            <a:r>
              <a:rPr lang="cs-CZ" dirty="0" err="1"/>
              <a:t>Thorton</a:t>
            </a:r>
            <a:r>
              <a:rPr lang="cs-CZ" dirty="0"/>
              <a:t>, to ale ještě neznamená, že tam, kde se prosadilo </a:t>
            </a:r>
            <a:r>
              <a:rPr lang="cs-CZ" dirty="0" err="1"/>
              <a:t>unisexové</a:t>
            </a:r>
            <a:r>
              <a:rPr lang="cs-CZ" dirty="0"/>
              <a:t> oblečení (rave), jsou účastníci a účastnice </a:t>
            </a:r>
            <a:r>
              <a:rPr lang="cs-CZ" dirty="0" err="1"/>
              <a:t>genderově</a:t>
            </a:r>
            <a:r>
              <a:rPr lang="cs-CZ" dirty="0"/>
              <a:t> </a:t>
            </a:r>
            <a:r>
              <a:rPr lang="cs-CZ" dirty="0" smtClean="0"/>
              <a:t>progresivní.</a:t>
            </a:r>
            <a:r>
              <a:rPr lang="cs-CZ" b="1" dirty="0" smtClean="0">
                <a:solidFill>
                  <a:srgbClr val="0070C0"/>
                </a:solidFill>
              </a:rPr>
              <a:t> Subkulturní </a:t>
            </a:r>
            <a:r>
              <a:rPr lang="cs-CZ" b="1" dirty="0">
                <a:solidFill>
                  <a:srgbClr val="0070C0"/>
                </a:solidFill>
              </a:rPr>
              <a:t>kapitál je pojem</a:t>
            </a:r>
            <a:r>
              <a:rPr lang="cs-CZ" dirty="0"/>
              <a:t>, který se zakládá především na vědění, jak se se správně adaptovat v subkultuře a jak v ní získat určité postavení. Může být </a:t>
            </a:r>
            <a:r>
              <a:rPr lang="cs-CZ" dirty="0" err="1"/>
              <a:t>objektifikovaný</a:t>
            </a:r>
            <a:r>
              <a:rPr lang="cs-CZ" dirty="0"/>
              <a:t> nebo vtělený. A jelikož se v subkulturách autenticita chápe jako mužská (vše co je ženské je neautentické), mají ženy mnohem těžší kapitálu dosáhnout</a:t>
            </a:r>
            <a:r>
              <a:rPr lang="cs-CZ" b="1" dirty="0">
                <a:solidFill>
                  <a:srgbClr val="7030A0"/>
                </a:solidFill>
              </a:rPr>
              <a:t>. (</a:t>
            </a:r>
            <a:r>
              <a:rPr lang="cs-CZ" b="1" dirty="0" err="1">
                <a:solidFill>
                  <a:srgbClr val="7030A0"/>
                </a:solidFill>
              </a:rPr>
              <a:t>Thorton</a:t>
            </a:r>
            <a:r>
              <a:rPr lang="cs-CZ" b="1" dirty="0">
                <a:solidFill>
                  <a:srgbClr val="7030A0"/>
                </a:solidFill>
              </a:rPr>
              <a:t> 1995)</a:t>
            </a:r>
          </a:p>
          <a:p>
            <a:r>
              <a:rPr lang="cs-CZ" dirty="0"/>
              <a:t>Nyní už ženy a dívky v hudebních subkulturách nejsou neviditelné, ale nadále převažují muži. Některé subkultury ale reflektují genderovou nevyrovnanost a podporují participaci žen nebo tematizují gender (často ale jen v rovině rétoriky). Ale například gotici vidí scénu jako </a:t>
            </a:r>
            <a:r>
              <a:rPr lang="cs-CZ" dirty="0" err="1"/>
              <a:t>genderově</a:t>
            </a:r>
            <a:r>
              <a:rPr lang="cs-CZ" dirty="0"/>
              <a:t> rovnostářskou (oslava ženskosti ve stylu oblékání, make-upu). Iluze rovnosti však podle autorky maskuje to, že ženská sexuální svoboda má více výhod pro muže než pro ženy, muži mají větší sexuální přístup k ženám, aniž by museli měnit genderové uspořádání. </a:t>
            </a:r>
            <a:r>
              <a:rPr lang="cs-CZ" dirty="0">
                <a:solidFill>
                  <a:srgbClr val="7030A0"/>
                </a:solidFill>
              </a:rPr>
              <a:t>(Wilkins 2004)</a:t>
            </a:r>
          </a:p>
          <a:p>
            <a:pPr marL="0" indent="0">
              <a:buNone/>
            </a:pPr>
            <a:r>
              <a:rPr lang="cs-CZ" dirty="0"/>
              <a:t> </a:t>
            </a:r>
          </a:p>
          <a:p>
            <a:r>
              <a:rPr lang="cs-CZ" dirty="0" smtClean="0">
                <a:solidFill>
                  <a:srgbClr val="0070C0"/>
                </a:solidFill>
              </a:rPr>
              <a:t>Jaké </a:t>
            </a:r>
            <a:r>
              <a:rPr lang="cs-CZ" dirty="0">
                <a:solidFill>
                  <a:srgbClr val="0070C0"/>
                </a:solidFill>
              </a:rPr>
              <a:t>jsou subkulturní kapitály, které pomáhají ženám dosáhnout uznání v převážně maskulinně orientované subkultuře skinheadů, a jak se liší nebo neliší od kapitálu mužů?</a:t>
            </a:r>
          </a:p>
          <a:p>
            <a:endParaRPr lang="cs-CZ" dirty="0"/>
          </a:p>
        </p:txBody>
      </p:sp>
    </p:spTree>
    <p:extLst>
      <p:ext uri="{BB962C8B-B14F-4D97-AF65-F5344CB8AC3E}">
        <p14:creationId xmlns:p14="http://schemas.microsoft.com/office/powerpoint/2010/main" val="3488542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Výzkumná otázka</a:t>
            </a:r>
            <a:endParaRPr lang="cs-CZ" dirty="0"/>
          </a:p>
        </p:txBody>
      </p:sp>
      <p:sp>
        <p:nvSpPr>
          <p:cNvPr id="3" name="Zástupný symbol pro obsah 2"/>
          <p:cNvSpPr>
            <a:spLocks noGrp="1"/>
          </p:cNvSpPr>
          <p:nvPr>
            <p:ph idx="1"/>
          </p:nvPr>
        </p:nvSpPr>
        <p:spPr>
          <a:xfrm>
            <a:off x="838200" y="1825625"/>
            <a:ext cx="8158316" cy="4351338"/>
          </a:xfrm>
        </p:spPr>
        <p:txBody>
          <a:bodyPr/>
          <a:lstStyle/>
          <a:p>
            <a:r>
              <a:rPr lang="cs-CZ" dirty="0" smtClean="0"/>
              <a:t>Vyváženost tematická, diskurzivní (pojmová a konceptuální), metodologická.</a:t>
            </a:r>
          </a:p>
          <a:p>
            <a:endParaRPr lang="cs-CZ" dirty="0"/>
          </a:p>
          <a:p>
            <a:r>
              <a:rPr lang="cs-CZ" dirty="0" smtClean="0"/>
              <a:t>Ve výzkumné otázce lze vyčíst: CO, JAK, s JAKOU PERSPEKTIVOU,  KDE.</a:t>
            </a:r>
          </a:p>
          <a:p>
            <a:r>
              <a:rPr lang="cs-CZ" dirty="0" smtClean="0"/>
              <a:t>Ptám se:</a:t>
            </a:r>
          </a:p>
          <a:p>
            <a:pPr lvl="1"/>
            <a:r>
              <a:rPr lang="cs-CZ" dirty="0" smtClean="0"/>
              <a:t> relevantním jazykem, </a:t>
            </a:r>
          </a:p>
          <a:p>
            <a:pPr lvl="1"/>
            <a:r>
              <a:rPr lang="cs-CZ" dirty="0"/>
              <a:t> </a:t>
            </a:r>
            <a:r>
              <a:rPr lang="cs-CZ" dirty="0" smtClean="0"/>
              <a:t>dávám do vztahu pojmy, které odkazují ke konceptům,</a:t>
            </a:r>
          </a:p>
          <a:p>
            <a:pPr lvl="1"/>
            <a:r>
              <a:rPr lang="cs-CZ" dirty="0" smtClean="0"/>
              <a:t>uvědomuji si povahu dat (jejich výpovědní hodnotu),</a:t>
            </a:r>
          </a:p>
          <a:p>
            <a:pPr lvl="1"/>
            <a:r>
              <a:rPr lang="cs-CZ" dirty="0" smtClean="0"/>
              <a:t>uvádím terén/vzorek.</a:t>
            </a:r>
          </a:p>
          <a:p>
            <a:endParaRPr lang="cs-CZ" dirty="0"/>
          </a:p>
        </p:txBody>
      </p:sp>
      <p:pic>
        <p:nvPicPr>
          <p:cNvPr id="5" name="Obrázek 4"/>
          <p:cNvPicPr>
            <a:picLocks noChangeAspect="1"/>
          </p:cNvPicPr>
          <p:nvPr/>
        </p:nvPicPr>
        <p:blipFill>
          <a:blip r:embed="rId2"/>
          <a:stretch>
            <a:fillRect/>
          </a:stretch>
        </p:blipFill>
        <p:spPr>
          <a:xfrm>
            <a:off x="9340645" y="1592366"/>
            <a:ext cx="2637196" cy="4207661"/>
          </a:xfrm>
          <a:prstGeom prst="rect">
            <a:avLst/>
          </a:prstGeom>
        </p:spPr>
      </p:pic>
    </p:spTree>
    <p:extLst>
      <p:ext uri="{BB962C8B-B14F-4D97-AF65-F5344CB8AC3E}">
        <p14:creationId xmlns:p14="http://schemas.microsoft.com/office/powerpoint/2010/main" val="3934745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Typy otázek – formulování otázek</a:t>
            </a:r>
            <a:endParaRPr lang="cs-CZ" dirty="0"/>
          </a:p>
        </p:txBody>
      </p:sp>
      <p:sp>
        <p:nvSpPr>
          <p:cNvPr id="5" name="Zástupný symbol pro text 4"/>
          <p:cNvSpPr>
            <a:spLocks noGrp="1"/>
          </p:cNvSpPr>
          <p:nvPr>
            <p:ph type="body" idx="1"/>
          </p:nvPr>
        </p:nvSpPr>
        <p:spPr/>
        <p:txBody>
          <a:bodyPr>
            <a:normAutofit fontScale="62500" lnSpcReduction="20000"/>
          </a:bodyPr>
          <a:lstStyle/>
          <a:p>
            <a:r>
              <a:rPr lang="cs-CZ" dirty="0" smtClean="0"/>
              <a:t>Otázka s níž čtu text x otázka, která posouvá </a:t>
            </a:r>
            <a:r>
              <a:rPr lang="cs-CZ" dirty="0" smtClean="0"/>
              <a:t>bádání: k tématu, k teorii, k metodologii</a:t>
            </a:r>
            <a:endParaRPr lang="cs-CZ" dirty="0" smtClean="0"/>
          </a:p>
          <a:p>
            <a:r>
              <a:rPr lang="cs-CZ" b="1" dirty="0" smtClean="0">
                <a:solidFill>
                  <a:srgbClr val="7030A0"/>
                </a:solidFill>
              </a:rPr>
              <a:t>Otevřená</a:t>
            </a:r>
            <a:r>
              <a:rPr lang="cs-CZ" dirty="0" smtClean="0"/>
              <a:t> x uzavřená x hypotéza</a:t>
            </a:r>
          </a:p>
          <a:p>
            <a:r>
              <a:rPr lang="cs-CZ" dirty="0" smtClean="0"/>
              <a:t>Deskriptivní x </a:t>
            </a:r>
            <a:r>
              <a:rPr lang="cs-CZ" b="1" dirty="0" err="1" smtClean="0">
                <a:solidFill>
                  <a:srgbClr val="7030A0"/>
                </a:solidFill>
              </a:rPr>
              <a:t>interpretativní</a:t>
            </a:r>
            <a:r>
              <a:rPr lang="cs-CZ" b="1" dirty="0" smtClean="0">
                <a:solidFill>
                  <a:srgbClr val="7030A0"/>
                </a:solidFill>
              </a:rPr>
              <a:t> </a:t>
            </a:r>
          </a:p>
          <a:p>
            <a:r>
              <a:rPr lang="cs-CZ" dirty="0" smtClean="0"/>
              <a:t>Srovnávací přístup</a:t>
            </a:r>
          </a:p>
          <a:p>
            <a:r>
              <a:rPr lang="cs-CZ" dirty="0" smtClean="0"/>
              <a:t>(</a:t>
            </a:r>
            <a:r>
              <a:rPr lang="cs-CZ" dirty="0" smtClean="0">
                <a:solidFill>
                  <a:srgbClr val="7030A0"/>
                </a:solidFill>
              </a:rPr>
              <a:t>Adekvátní jazyk  - pojmy – koncepty</a:t>
            </a:r>
            <a:r>
              <a:rPr lang="cs-CZ" dirty="0" smtClean="0"/>
              <a:t>)</a:t>
            </a:r>
            <a:endParaRPr lang="cs-CZ" dirty="0"/>
          </a:p>
        </p:txBody>
      </p:sp>
    </p:spTree>
    <p:extLst>
      <p:ext uri="{BB962C8B-B14F-4D97-AF65-F5344CB8AC3E}">
        <p14:creationId xmlns:p14="http://schemas.microsoft.com/office/powerpoint/2010/main" val="1547833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Čtení odborného textu a kladení si otázek k textu = </a:t>
            </a:r>
            <a:r>
              <a:rPr lang="cs-CZ" b="1" dirty="0" smtClean="0">
                <a:solidFill>
                  <a:srgbClr val="0070C0"/>
                </a:solidFill>
              </a:rPr>
              <a:t>to není výzkumná otázka</a:t>
            </a:r>
            <a:endParaRPr lang="cs-CZ" b="1" dirty="0">
              <a:solidFill>
                <a:srgbClr val="0070C0"/>
              </a:solidFill>
            </a:endParaRPr>
          </a:p>
        </p:txBody>
      </p:sp>
      <p:sp>
        <p:nvSpPr>
          <p:cNvPr id="6" name="Zástupný symbol pro obsah 5"/>
          <p:cNvSpPr>
            <a:spLocks noGrp="1"/>
          </p:cNvSpPr>
          <p:nvPr>
            <p:ph idx="1"/>
          </p:nvPr>
        </p:nvSpPr>
        <p:spPr/>
        <p:txBody>
          <a:bodyPr>
            <a:normAutofit fontScale="85000" lnSpcReduction="20000"/>
          </a:bodyPr>
          <a:lstStyle/>
          <a:p>
            <a:r>
              <a:rPr lang="cs-CZ" dirty="0"/>
              <a:t>BÁRTOVÁ, Dominika. Subkultury a média na příkladu </a:t>
            </a:r>
            <a:r>
              <a:rPr lang="cs-CZ" dirty="0" err="1"/>
              <a:t>larp</a:t>
            </a:r>
            <a:r>
              <a:rPr lang="cs-CZ" dirty="0"/>
              <a:t>. 2015</a:t>
            </a:r>
            <a:r>
              <a:rPr lang="cs-CZ" dirty="0" smtClean="0"/>
              <a:t>. - </a:t>
            </a:r>
            <a:r>
              <a:rPr lang="cs-CZ" dirty="0" smtClean="0">
                <a:solidFill>
                  <a:srgbClr val="FF0000"/>
                </a:solidFill>
              </a:rPr>
              <a:t>citace</a:t>
            </a:r>
            <a:endParaRPr lang="cs-CZ" dirty="0">
              <a:solidFill>
                <a:srgbClr val="FF0000"/>
              </a:solidFill>
            </a:endParaRPr>
          </a:p>
          <a:p>
            <a:r>
              <a:rPr lang="cs-CZ" dirty="0"/>
              <a:t>Kapitola 3 – </a:t>
            </a:r>
            <a:r>
              <a:rPr lang="cs-CZ" dirty="0" err="1"/>
              <a:t>Larp</a:t>
            </a:r>
            <a:endParaRPr lang="cs-CZ" dirty="0"/>
          </a:p>
          <a:p>
            <a:r>
              <a:rPr lang="cs-CZ" dirty="0" err="1">
                <a:solidFill>
                  <a:srgbClr val="0070C0"/>
                </a:solidFill>
              </a:rPr>
              <a:t>Larp</a:t>
            </a:r>
            <a:r>
              <a:rPr lang="cs-CZ" dirty="0">
                <a:solidFill>
                  <a:srgbClr val="0070C0"/>
                </a:solidFill>
              </a:rPr>
              <a:t> z anglického </a:t>
            </a:r>
            <a:r>
              <a:rPr lang="cs-CZ" dirty="0" err="1">
                <a:solidFill>
                  <a:srgbClr val="0070C0"/>
                </a:solidFill>
              </a:rPr>
              <a:t>Life</a:t>
            </a:r>
            <a:r>
              <a:rPr lang="cs-CZ" dirty="0">
                <a:solidFill>
                  <a:srgbClr val="0070C0"/>
                </a:solidFill>
              </a:rPr>
              <a:t> </a:t>
            </a:r>
            <a:r>
              <a:rPr lang="cs-CZ" dirty="0" err="1">
                <a:solidFill>
                  <a:srgbClr val="0070C0"/>
                </a:solidFill>
              </a:rPr>
              <a:t>Action</a:t>
            </a:r>
            <a:r>
              <a:rPr lang="cs-CZ" dirty="0">
                <a:solidFill>
                  <a:srgbClr val="0070C0"/>
                </a:solidFill>
              </a:rPr>
              <a:t> Role </a:t>
            </a:r>
            <a:r>
              <a:rPr lang="cs-CZ" dirty="0" err="1">
                <a:solidFill>
                  <a:srgbClr val="0070C0"/>
                </a:solidFill>
              </a:rPr>
              <a:t>Playing</a:t>
            </a:r>
            <a:r>
              <a:rPr lang="cs-CZ" dirty="0"/>
              <a:t>, český překlad „hrát roli naživo“, je interaktivní zážitková hra obsahující prvky divadelního představení bez účasti publika., všichni přítomní se stávají součástí hry. Také se </a:t>
            </a:r>
            <a:r>
              <a:rPr lang="cs-CZ" dirty="0" err="1"/>
              <a:t>larp</a:t>
            </a:r>
            <a:r>
              <a:rPr lang="cs-CZ" dirty="0"/>
              <a:t> od divadla liší absencí konkrétního scénáře, účastníci se jen důkladně seznamují se svojí rolí a s předlohou, která má přiblížit dobu, místo, postavy a dějové linie. Vše musí být hodně autentické – jde o detaily, jak už u kostýmů či rekvizit. RPG (role </a:t>
            </a:r>
            <a:r>
              <a:rPr lang="cs-CZ" dirty="0" err="1"/>
              <a:t>playing</a:t>
            </a:r>
            <a:r>
              <a:rPr lang="cs-CZ" dirty="0"/>
              <a:t> game), v češtině </a:t>
            </a:r>
            <a:r>
              <a:rPr lang="cs-CZ" dirty="0" err="1"/>
              <a:t>tzv</a:t>
            </a:r>
            <a:r>
              <a:rPr lang="cs-CZ" dirty="0"/>
              <a:t> rolové hry  – jde o ztělesňování fiktivních rolí, pravidla hry se určují předem. Účastníci sami mají velký vliv na to, jakým směrem se příběh bude posouvat dál. Důležité je si odnést zážitek.</a:t>
            </a:r>
          </a:p>
          <a:p>
            <a:r>
              <a:rPr lang="cs-CZ" dirty="0"/>
              <a:t> </a:t>
            </a:r>
          </a:p>
          <a:p>
            <a:r>
              <a:rPr lang="cs-CZ" b="1" strike="sngStrike" dirty="0"/>
              <a:t>Výzkumná otázka</a:t>
            </a:r>
            <a:r>
              <a:rPr lang="cs-CZ" dirty="0"/>
              <a:t>: </a:t>
            </a:r>
            <a:r>
              <a:rPr lang="cs-CZ" dirty="0">
                <a:solidFill>
                  <a:srgbClr val="0070C0"/>
                </a:solidFill>
              </a:rPr>
              <a:t>Co si představit pod  pojmem </a:t>
            </a:r>
            <a:r>
              <a:rPr lang="cs-CZ" dirty="0" err="1">
                <a:solidFill>
                  <a:srgbClr val="0070C0"/>
                </a:solidFill>
              </a:rPr>
              <a:t>lapr</a:t>
            </a:r>
            <a:r>
              <a:rPr lang="cs-CZ" dirty="0">
                <a:solidFill>
                  <a:srgbClr val="0070C0"/>
                </a:solidFill>
              </a:rPr>
              <a:t>/RPG hra?</a:t>
            </a:r>
          </a:p>
          <a:p>
            <a:endParaRPr lang="cs-CZ" dirty="0"/>
          </a:p>
        </p:txBody>
      </p:sp>
    </p:spTree>
    <p:extLst>
      <p:ext uri="{BB962C8B-B14F-4D97-AF65-F5344CB8AC3E}">
        <p14:creationId xmlns:p14="http://schemas.microsoft.com/office/powerpoint/2010/main" val="3158369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Kontextová literatura (co legitimizuje? = potvrzení jevu</a:t>
            </a:r>
            <a:r>
              <a:rPr lang="cs-CZ" b="1" dirty="0" smtClean="0">
                <a:solidFill>
                  <a:srgbClr val="00B050"/>
                </a:solidFill>
              </a:rPr>
              <a:t>) – otázka nejde za zdroj</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err="1" smtClean="0"/>
              <a:t>História</a:t>
            </a:r>
            <a:r>
              <a:rPr lang="cs-CZ" b="1" dirty="0" smtClean="0"/>
              <a:t> </a:t>
            </a:r>
            <a:r>
              <a:rPr lang="cs-CZ" b="1" dirty="0"/>
              <a:t>jednej </a:t>
            </a:r>
            <a:r>
              <a:rPr lang="cs-CZ" b="1" dirty="0" err="1"/>
              <a:t>myšlienky</a:t>
            </a:r>
            <a:r>
              <a:rPr lang="cs-CZ" b="1" dirty="0"/>
              <a:t> – Svit 1934 – 2009 </a:t>
            </a:r>
            <a:r>
              <a:rPr lang="cs-CZ" dirty="0"/>
              <a:t>– od Boženy </a:t>
            </a:r>
            <a:r>
              <a:rPr lang="cs-CZ" dirty="0" err="1"/>
              <a:t>Malcovej</a:t>
            </a:r>
            <a:r>
              <a:rPr lang="cs-CZ" dirty="0"/>
              <a:t> </a:t>
            </a:r>
            <a:r>
              <a:rPr lang="cs-CZ" dirty="0" smtClean="0">
                <a:solidFill>
                  <a:srgbClr val="FF0000"/>
                </a:solidFill>
              </a:rPr>
              <a:t>- citace</a:t>
            </a:r>
            <a:endParaRPr lang="cs-CZ" dirty="0">
              <a:solidFill>
                <a:srgbClr val="FF0000"/>
              </a:solidFill>
            </a:endParaRPr>
          </a:p>
          <a:p>
            <a:pPr marL="0" indent="0">
              <a:buNone/>
            </a:pPr>
            <a:endParaRPr lang="cs-CZ" dirty="0"/>
          </a:p>
          <a:p>
            <a:r>
              <a:rPr lang="cs-CZ" dirty="0" err="1" smtClean="0"/>
              <a:t>Zhrnutie</a:t>
            </a:r>
            <a:r>
              <a:rPr lang="cs-CZ" dirty="0" smtClean="0"/>
              <a:t> </a:t>
            </a:r>
            <a:r>
              <a:rPr lang="cs-CZ" dirty="0"/>
              <a:t>textu – Z </a:t>
            </a:r>
            <a:r>
              <a:rPr lang="cs-CZ" dirty="0" err="1"/>
              <a:t>rozsiahlej</a:t>
            </a:r>
            <a:r>
              <a:rPr lang="cs-CZ" dirty="0"/>
              <a:t> knihy </a:t>
            </a:r>
            <a:r>
              <a:rPr lang="cs-CZ" dirty="0" err="1"/>
              <a:t>som</a:t>
            </a:r>
            <a:r>
              <a:rPr lang="cs-CZ" dirty="0"/>
              <a:t> si </a:t>
            </a:r>
            <a:r>
              <a:rPr lang="cs-CZ" dirty="0" err="1"/>
              <a:t>preštudoval</a:t>
            </a:r>
            <a:r>
              <a:rPr lang="cs-CZ" dirty="0"/>
              <a:t> 5 </a:t>
            </a:r>
            <a:r>
              <a:rPr lang="cs-CZ" dirty="0" err="1"/>
              <a:t>kapoitol</a:t>
            </a:r>
            <a:r>
              <a:rPr lang="cs-CZ" dirty="0"/>
              <a:t>, </a:t>
            </a:r>
            <a:r>
              <a:rPr lang="cs-CZ" dirty="0" err="1"/>
              <a:t>ktoré</a:t>
            </a:r>
            <a:r>
              <a:rPr lang="cs-CZ" dirty="0"/>
              <a:t> pojednávali o </a:t>
            </a:r>
            <a:r>
              <a:rPr lang="cs-CZ" dirty="0" err="1"/>
              <a:t>histoórii</a:t>
            </a:r>
            <a:r>
              <a:rPr lang="cs-CZ" dirty="0"/>
              <a:t> vzniku samotného </a:t>
            </a:r>
            <a:r>
              <a:rPr lang="cs-CZ" dirty="0" err="1"/>
              <a:t>mesta</a:t>
            </a:r>
            <a:r>
              <a:rPr lang="cs-CZ" dirty="0"/>
              <a:t> Svit na Slovensku. </a:t>
            </a:r>
            <a:r>
              <a:rPr lang="cs-CZ" dirty="0" err="1"/>
              <a:t>Počínajúc</a:t>
            </a:r>
            <a:r>
              <a:rPr lang="cs-CZ" dirty="0"/>
              <a:t> </a:t>
            </a:r>
            <a:r>
              <a:rPr lang="cs-CZ" dirty="0" err="1"/>
              <a:t>kúpou</a:t>
            </a:r>
            <a:r>
              <a:rPr lang="cs-CZ" dirty="0"/>
              <a:t> pozemku, </a:t>
            </a:r>
            <a:r>
              <a:rPr lang="cs-CZ" dirty="0" err="1"/>
              <a:t>cez</a:t>
            </a:r>
            <a:r>
              <a:rPr lang="cs-CZ" dirty="0"/>
              <a:t> </a:t>
            </a:r>
            <a:r>
              <a:rPr lang="cs-CZ" dirty="0" err="1"/>
              <a:t>budovanie</a:t>
            </a:r>
            <a:r>
              <a:rPr lang="cs-CZ" dirty="0"/>
              <a:t> prvých </a:t>
            </a:r>
            <a:r>
              <a:rPr lang="cs-CZ" dirty="0" err="1"/>
              <a:t>skúšobných</a:t>
            </a:r>
            <a:r>
              <a:rPr lang="cs-CZ" dirty="0"/>
              <a:t> tovární po rozmach prvého </a:t>
            </a:r>
            <a:r>
              <a:rPr lang="cs-CZ" dirty="0" err="1"/>
              <a:t>mesta</a:t>
            </a:r>
            <a:r>
              <a:rPr lang="cs-CZ" dirty="0"/>
              <a:t> v Československu </a:t>
            </a:r>
            <a:r>
              <a:rPr lang="cs-CZ" dirty="0" err="1"/>
              <a:t>zaoberajúcim</a:t>
            </a:r>
            <a:r>
              <a:rPr lang="cs-CZ" dirty="0"/>
              <a:t> </a:t>
            </a:r>
            <a:r>
              <a:rPr lang="cs-CZ" dirty="0" err="1"/>
              <a:t>sa</a:t>
            </a:r>
            <a:r>
              <a:rPr lang="cs-CZ" dirty="0"/>
              <a:t> výrobou chemických </a:t>
            </a:r>
            <a:r>
              <a:rPr lang="cs-CZ" dirty="0" err="1"/>
              <a:t>vlákien</a:t>
            </a:r>
            <a:r>
              <a:rPr lang="cs-CZ" dirty="0"/>
              <a:t> z celulózy </a:t>
            </a:r>
            <a:r>
              <a:rPr lang="cs-CZ" dirty="0" err="1"/>
              <a:t>domácej</a:t>
            </a:r>
            <a:r>
              <a:rPr lang="cs-CZ" dirty="0"/>
              <a:t> výroby. Kapitoly </a:t>
            </a:r>
            <a:r>
              <a:rPr lang="cs-CZ" dirty="0" err="1"/>
              <a:t>čitateľa</a:t>
            </a:r>
            <a:r>
              <a:rPr lang="cs-CZ" dirty="0"/>
              <a:t> informovali aj o </a:t>
            </a:r>
            <a:r>
              <a:rPr lang="cs-CZ" dirty="0" err="1"/>
              <a:t>priebehu</a:t>
            </a:r>
            <a:r>
              <a:rPr lang="cs-CZ" dirty="0"/>
              <a:t> </a:t>
            </a:r>
            <a:r>
              <a:rPr lang="cs-CZ" dirty="0" err="1"/>
              <a:t>pracovnej</a:t>
            </a:r>
            <a:r>
              <a:rPr lang="cs-CZ" dirty="0"/>
              <a:t> doby, o tom </a:t>
            </a:r>
            <a:r>
              <a:rPr lang="cs-CZ" dirty="0" err="1"/>
              <a:t>kto</a:t>
            </a:r>
            <a:r>
              <a:rPr lang="cs-CZ" dirty="0"/>
              <a:t> a </a:t>
            </a:r>
            <a:r>
              <a:rPr lang="cs-CZ" dirty="0" err="1"/>
              <a:t>ako</a:t>
            </a:r>
            <a:r>
              <a:rPr lang="cs-CZ" dirty="0"/>
              <a:t> pracoval, </a:t>
            </a:r>
            <a:r>
              <a:rPr lang="cs-CZ" dirty="0" err="1"/>
              <a:t>koľko</a:t>
            </a:r>
            <a:r>
              <a:rPr lang="cs-CZ" dirty="0"/>
              <a:t> dostával </a:t>
            </a:r>
            <a:r>
              <a:rPr lang="cs-CZ" dirty="0" err="1"/>
              <a:t>zaplatené</a:t>
            </a:r>
            <a:r>
              <a:rPr lang="cs-CZ" dirty="0"/>
              <a:t> (+ </a:t>
            </a:r>
            <a:r>
              <a:rPr lang="cs-CZ" dirty="0" err="1"/>
              <a:t>iné</a:t>
            </a:r>
            <a:r>
              <a:rPr lang="cs-CZ" dirty="0"/>
              <a:t> druhy </a:t>
            </a:r>
            <a:r>
              <a:rPr lang="cs-CZ" dirty="0" err="1"/>
              <a:t>konpenzácie</a:t>
            </a:r>
            <a:r>
              <a:rPr lang="cs-CZ" dirty="0"/>
              <a:t> za </a:t>
            </a:r>
            <a:r>
              <a:rPr lang="cs-CZ" dirty="0" err="1"/>
              <a:t>odvedenú</a:t>
            </a:r>
            <a:r>
              <a:rPr lang="cs-CZ" dirty="0"/>
              <a:t> </a:t>
            </a:r>
            <a:r>
              <a:rPr lang="cs-CZ" dirty="0" err="1"/>
              <a:t>prácu</a:t>
            </a:r>
            <a:r>
              <a:rPr lang="cs-CZ" dirty="0"/>
              <a:t>). Jedná </a:t>
            </a:r>
            <a:r>
              <a:rPr lang="cs-CZ" dirty="0" err="1"/>
              <a:t>sa</a:t>
            </a:r>
            <a:r>
              <a:rPr lang="cs-CZ" dirty="0"/>
              <a:t> o </a:t>
            </a:r>
            <a:r>
              <a:rPr lang="cs-CZ" dirty="0" err="1"/>
              <a:t>prehľad</a:t>
            </a:r>
            <a:r>
              <a:rPr lang="cs-CZ" dirty="0"/>
              <a:t> vzniku a </a:t>
            </a:r>
            <a:r>
              <a:rPr lang="cs-CZ" dirty="0" err="1"/>
              <a:t>fungovania</a:t>
            </a:r>
            <a:r>
              <a:rPr lang="cs-CZ" dirty="0"/>
              <a:t> výroby v </a:t>
            </a:r>
            <a:r>
              <a:rPr lang="cs-CZ" dirty="0" err="1"/>
              <a:t>rokoch</a:t>
            </a:r>
            <a:r>
              <a:rPr lang="cs-CZ" dirty="0"/>
              <a:t> od 1934 po cca 1990. </a:t>
            </a:r>
            <a:endParaRPr lang="cs-CZ" dirty="0" smtClean="0"/>
          </a:p>
          <a:p>
            <a:endParaRPr lang="cs-CZ" dirty="0"/>
          </a:p>
          <a:p>
            <a:r>
              <a:rPr lang="cs-CZ" dirty="0" err="1" smtClean="0"/>
              <a:t>Ako</a:t>
            </a:r>
            <a:r>
              <a:rPr lang="cs-CZ" dirty="0" smtClean="0"/>
              <a:t> </a:t>
            </a:r>
            <a:r>
              <a:rPr lang="cs-CZ" dirty="0" err="1"/>
              <a:t>sa</a:t>
            </a:r>
            <a:r>
              <a:rPr lang="cs-CZ" dirty="0"/>
              <a:t> budovali obytné </a:t>
            </a:r>
            <a:r>
              <a:rPr lang="cs-CZ" dirty="0" err="1"/>
              <a:t>štvrte</a:t>
            </a:r>
            <a:r>
              <a:rPr lang="cs-CZ" dirty="0"/>
              <a:t> v </a:t>
            </a:r>
            <a:r>
              <a:rPr lang="cs-CZ" dirty="0" err="1"/>
              <a:t>osade</a:t>
            </a:r>
            <a:r>
              <a:rPr lang="cs-CZ" dirty="0"/>
              <a:t> Svit, </a:t>
            </a:r>
            <a:r>
              <a:rPr lang="cs-CZ" dirty="0" err="1"/>
              <a:t>aká</a:t>
            </a:r>
            <a:r>
              <a:rPr lang="cs-CZ" dirty="0"/>
              <a:t> bola </a:t>
            </a:r>
            <a:r>
              <a:rPr lang="cs-CZ" dirty="0" err="1"/>
              <a:t>verejná</a:t>
            </a:r>
            <a:r>
              <a:rPr lang="cs-CZ" dirty="0"/>
              <a:t> </a:t>
            </a:r>
            <a:r>
              <a:rPr lang="cs-CZ" dirty="0" err="1"/>
              <a:t>vybavenosť</a:t>
            </a:r>
            <a:r>
              <a:rPr lang="cs-CZ" dirty="0"/>
              <a:t> </a:t>
            </a:r>
            <a:r>
              <a:rPr lang="cs-CZ" dirty="0" err="1"/>
              <a:t>mesta</a:t>
            </a:r>
            <a:r>
              <a:rPr lang="cs-CZ" dirty="0"/>
              <a:t>, </a:t>
            </a:r>
            <a:r>
              <a:rPr lang="cs-CZ" dirty="0" err="1"/>
              <a:t>ako</a:t>
            </a:r>
            <a:r>
              <a:rPr lang="cs-CZ" dirty="0"/>
              <a:t> na </a:t>
            </a:r>
            <a:r>
              <a:rPr lang="cs-CZ" dirty="0" err="1"/>
              <a:t>mesto</a:t>
            </a:r>
            <a:r>
              <a:rPr lang="cs-CZ" dirty="0"/>
              <a:t> Svit </a:t>
            </a:r>
            <a:r>
              <a:rPr lang="cs-CZ" dirty="0" err="1"/>
              <a:t>nadväzovali</a:t>
            </a:r>
            <a:r>
              <a:rPr lang="cs-CZ" dirty="0"/>
              <a:t> okolité </a:t>
            </a:r>
            <a:r>
              <a:rPr lang="cs-CZ" dirty="0" err="1"/>
              <a:t>dediny</a:t>
            </a:r>
            <a:r>
              <a:rPr lang="cs-CZ" dirty="0"/>
              <a:t>,..?</a:t>
            </a:r>
          </a:p>
          <a:p>
            <a:endParaRPr lang="cs-CZ" dirty="0" smtClean="0"/>
          </a:p>
          <a:p>
            <a:endParaRPr lang="cs-CZ" dirty="0"/>
          </a:p>
          <a:p>
            <a:r>
              <a:rPr lang="cs-CZ" dirty="0" smtClean="0"/>
              <a:t>Kontextová </a:t>
            </a:r>
            <a:r>
              <a:rPr lang="cs-CZ" dirty="0"/>
              <a:t>literatura + rozhovor s pamětníkem = </a:t>
            </a:r>
            <a:r>
              <a:rPr lang="cs-CZ" dirty="0" smtClean="0"/>
              <a:t>Pak se ptám jinak – Jak reflektovali….</a:t>
            </a:r>
            <a:endParaRPr lang="cs-CZ" dirty="0"/>
          </a:p>
          <a:p>
            <a:endParaRPr lang="cs-CZ" dirty="0"/>
          </a:p>
        </p:txBody>
      </p:sp>
    </p:spTree>
    <p:extLst>
      <p:ext uri="{BB962C8B-B14F-4D97-AF65-F5344CB8AC3E}">
        <p14:creationId xmlns:p14="http://schemas.microsoft.com/office/powerpoint/2010/main" val="3448767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Nerespektování pojmů, </a:t>
            </a:r>
            <a:r>
              <a:rPr lang="cs-CZ" b="1" dirty="0" smtClean="0">
                <a:solidFill>
                  <a:schemeClr val="accent2">
                    <a:lumMod val="50000"/>
                  </a:schemeClr>
                </a:solidFill>
              </a:rPr>
              <a:t>uzavřená výzkumná otázka, citace/metafora ve výzkumné otázce a kdy?</a:t>
            </a:r>
            <a:endParaRPr lang="cs-CZ" b="1" dirty="0">
              <a:solidFill>
                <a:schemeClr val="accent2">
                  <a:lumMod val="50000"/>
                </a:schemeClr>
              </a:solidFill>
            </a:endParaRPr>
          </a:p>
        </p:txBody>
      </p:sp>
      <p:sp>
        <p:nvSpPr>
          <p:cNvPr id="3" name="Zástupný symbol pro obsah 2"/>
          <p:cNvSpPr>
            <a:spLocks noGrp="1"/>
          </p:cNvSpPr>
          <p:nvPr>
            <p:ph idx="1"/>
          </p:nvPr>
        </p:nvSpPr>
        <p:spPr/>
        <p:txBody>
          <a:bodyPr>
            <a:normAutofit fontScale="85000" lnSpcReduction="10000"/>
          </a:bodyPr>
          <a:lstStyle/>
          <a:p>
            <a:r>
              <a:rPr lang="cs-CZ" dirty="0" err="1"/>
              <a:t>Stavrides</a:t>
            </a:r>
            <a:r>
              <a:rPr lang="cs-CZ" dirty="0"/>
              <a:t>, Stavros. 2014. “</a:t>
            </a:r>
            <a:r>
              <a:rPr lang="cs-CZ" dirty="0" err="1"/>
              <a:t>Emerging</a:t>
            </a:r>
            <a:r>
              <a:rPr lang="cs-CZ" dirty="0"/>
              <a:t> </a:t>
            </a:r>
            <a:r>
              <a:rPr lang="cs-CZ" dirty="0" err="1"/>
              <a:t>Common</a:t>
            </a:r>
            <a:r>
              <a:rPr lang="cs-CZ" dirty="0"/>
              <a:t> </a:t>
            </a:r>
            <a:r>
              <a:rPr lang="cs-CZ" dirty="0" err="1"/>
              <a:t>Spaces</a:t>
            </a:r>
            <a:r>
              <a:rPr lang="cs-CZ" dirty="0"/>
              <a:t> as a </a:t>
            </a:r>
            <a:r>
              <a:rPr lang="cs-CZ" dirty="0" err="1"/>
              <a:t>Challenge</a:t>
            </a:r>
            <a:r>
              <a:rPr lang="cs-CZ" dirty="0"/>
              <a:t> to </a:t>
            </a:r>
            <a:r>
              <a:rPr lang="cs-CZ" dirty="0" err="1"/>
              <a:t>the</a:t>
            </a:r>
            <a:r>
              <a:rPr lang="cs-CZ" dirty="0"/>
              <a:t> City </a:t>
            </a:r>
            <a:r>
              <a:rPr lang="cs-CZ" dirty="0" err="1"/>
              <a:t>of</a:t>
            </a:r>
            <a:r>
              <a:rPr lang="cs-CZ" dirty="0"/>
              <a:t> </a:t>
            </a:r>
            <a:r>
              <a:rPr lang="cs-CZ" dirty="0" err="1"/>
              <a:t>Crisis</a:t>
            </a:r>
            <a:r>
              <a:rPr lang="cs-CZ" dirty="0"/>
              <a:t>.” </a:t>
            </a:r>
            <a:r>
              <a:rPr lang="cs-CZ" i="1" dirty="0"/>
              <a:t>City</a:t>
            </a:r>
            <a:r>
              <a:rPr lang="cs-CZ" dirty="0"/>
              <a:t> 18 (4–5): 546–50. </a:t>
            </a:r>
            <a:r>
              <a:rPr lang="cs-CZ" u="sng" dirty="0">
                <a:hlinkClick r:id="rId2"/>
              </a:rPr>
              <a:t>https://doi.org/10.1080/13604813.2014.939476</a:t>
            </a:r>
            <a:r>
              <a:rPr lang="cs-CZ" dirty="0"/>
              <a:t>.</a:t>
            </a:r>
          </a:p>
          <a:p>
            <a:r>
              <a:rPr lang="cs-CZ" dirty="0"/>
              <a:t>Text říká, že aby mohlo být </a:t>
            </a:r>
            <a:r>
              <a:rPr lang="cs-CZ" dirty="0" err="1"/>
              <a:t>commoning</a:t>
            </a:r>
            <a:r>
              <a:rPr lang="cs-CZ" dirty="0"/>
              <a:t> (vytváření občin) účinnou </a:t>
            </a:r>
            <a:r>
              <a:rPr lang="cs-CZ" dirty="0" err="1"/>
              <a:t>prefigurativní</a:t>
            </a:r>
            <a:r>
              <a:rPr lang="cs-CZ" dirty="0"/>
              <a:t> politikou musí autonomní centra fungovat jako prahy. To znamená, že budou přitahovat nové členstvo a zároveň rozšiřovat alternativní formy sociální organizace, které pak budou v městském prostoru reprodukovány. Podle autorů toho docílí třemi způsoby: nastolením mechanismů, které brání akumulaci moci, vymyšlením způsobů kolaborace, které budou na rozdíl od dominantních institucí založeny na rozmanitosti a ne homogenizaci, a nabídnutím příležitostí a zdrojů k překladu vlastní zkušenosti. </a:t>
            </a:r>
            <a:endParaRPr lang="cs-CZ" dirty="0" smtClean="0"/>
          </a:p>
          <a:p>
            <a:r>
              <a:rPr lang="cs-CZ" b="1" dirty="0" smtClean="0"/>
              <a:t>Je </a:t>
            </a:r>
            <a:r>
              <a:rPr lang="cs-CZ" b="1" dirty="0"/>
              <a:t>Autonomní Centrum prahem nebo funguje spíše jako “</a:t>
            </a:r>
            <a:r>
              <a:rPr lang="cs-CZ" b="1" dirty="0">
                <a:solidFill>
                  <a:schemeClr val="accent2">
                    <a:lumMod val="50000"/>
                  </a:schemeClr>
                </a:solidFill>
              </a:rPr>
              <a:t>osvobozená enkláva obklopena nevlídným kapitalistickým prostředím”? </a:t>
            </a:r>
            <a:r>
              <a:rPr lang="cs-CZ" b="1" dirty="0"/>
              <a:t>Jaké konkrétní praktiky jej utváří?</a:t>
            </a:r>
          </a:p>
          <a:p>
            <a:endParaRPr lang="cs-CZ" dirty="0"/>
          </a:p>
        </p:txBody>
      </p:sp>
    </p:spTree>
    <p:extLst>
      <p:ext uri="{BB962C8B-B14F-4D97-AF65-F5344CB8AC3E}">
        <p14:creationId xmlns:p14="http://schemas.microsoft.com/office/powerpoint/2010/main" val="294066244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1003</TotalTime>
  <Words>8584</Words>
  <Application>Microsoft Office PowerPoint</Application>
  <PresentationFormat>Širokoúhlá obrazovka</PresentationFormat>
  <Paragraphs>297</Paragraphs>
  <Slides>49</Slides>
  <Notes>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49</vt:i4>
      </vt:variant>
    </vt:vector>
  </HeadingPairs>
  <TitlesOfParts>
    <vt:vector size="54" baseType="lpstr">
      <vt:lpstr>Arial</vt:lpstr>
      <vt:lpstr>Calibri</vt:lpstr>
      <vt:lpstr>Calibri Light</vt:lpstr>
      <vt:lpstr>Times New Roman</vt:lpstr>
      <vt:lpstr>Motiv Office</vt:lpstr>
      <vt:lpstr>Reflexe domácího úkolu č. 3</vt:lpstr>
      <vt:lpstr>Anotace – výzkumná otázka</vt:lpstr>
      <vt:lpstr>Inspirace literaturou</vt:lpstr>
      <vt:lpstr>Jak vedu dialog – figury uvažování</vt:lpstr>
      <vt:lpstr>Výzkumná otázka</vt:lpstr>
      <vt:lpstr>Typy otázek – formulování otázek</vt:lpstr>
      <vt:lpstr>Čtení odborného textu a kladení si otázek k textu = to není výzkumná otázka</vt:lpstr>
      <vt:lpstr>Kontextová literatura (co legitimizuje? = potvrzení jevu) – otázka nejde za zdroj</vt:lpstr>
      <vt:lpstr>Nerespektování pojmů, uzavřená výzkumná otázka, citace/metafora ve výzkumné otázce a kdy?</vt:lpstr>
      <vt:lpstr>Citace + uzavřené či měřící otázky</vt:lpstr>
      <vt:lpstr>Nevhodná literatura - sociologická otázka, opakování výzkumu?, chybí terén</vt:lpstr>
      <vt:lpstr>Legitimizace tématu, sledovaných praktik, dojem srovnávání, neakademický jazyk</vt:lpstr>
      <vt:lpstr>Legitimizace tématu? Zavádějící pro řešení tématu. Předsudečné, používány pojmy, které nejsou zatím vyargumentovány </vt:lpstr>
      <vt:lpstr>Otázce nerozumím, akademická slova dobře identifikována ale nedobře poskládaná, chybí terén, zdá se moc obecné???</vt:lpstr>
      <vt:lpstr>Vhodnost literatury</vt:lpstr>
      <vt:lpstr>Nevhodnost zdroje, předporozumění, kvantifikace, chybí terén.</vt:lpstr>
      <vt:lpstr>Legitimizace tématu : otázka x promýšlení</vt:lpstr>
      <vt:lpstr>Nevhodná literatura a mimoběžná otázka</vt:lpstr>
      <vt:lpstr>Literatura pro literaturu </vt:lpstr>
      <vt:lpstr>Sledování vlastních předpokladů </vt:lpstr>
      <vt:lpstr>Předporozumnění, uzavřená otázka</vt:lpstr>
      <vt:lpstr>Bez terénu</vt:lpstr>
      <vt:lpstr>Bez terénu, otázka cílí na univerzalistické pojetí antropologie – asi srovnávací přístup</vt:lpstr>
      <vt:lpstr>Teorie popisuje způsob uvažování, legitimizuje daný přístup – chybí terén – typ vzorku??</vt:lpstr>
      <vt:lpstr>Identifikace závěru textu – východisko pro vlastní úvahy – výchozí teze – kterou musím propojit s terénem, s popisem procesu – chybí terén</vt:lpstr>
      <vt:lpstr>Kontextová literatura – historizující perspektiva, co je to míra???? </vt:lpstr>
      <vt:lpstr>Legitimizace tématu x  návaznost, diskurzy a pojmy</vt:lpstr>
      <vt:lpstr>Legitimizace tématu, krok zpět = rezignace na poznání uvedení v textu, nevychází z textu, chybí terén</vt:lpstr>
      <vt:lpstr>Překračuje otázka zdrojový text?, chybí terén</vt:lpstr>
      <vt:lpstr>Chybí citace, legitimizace tématu ve vědě, otázka nenavazuje, uzavřená otázka, předporozumnění</vt:lpstr>
      <vt:lpstr>Legitimizace tématu, navazuje obecně – konkrétní výzkum směřuje k obecnénu, univerzalistické pojetí – srovnávací přístup, chybí terén/y</vt:lpstr>
      <vt:lpstr>Pojmy a diskurzy a respekt k nim </vt:lpstr>
      <vt:lpstr>Legitimizace pojmu, mimo diskurz článku, chybí terén</vt:lpstr>
      <vt:lpstr>Relevantní věcně x nepřesné diskurzivně – překlad do vlastního myšlení</vt:lpstr>
      <vt:lpstr>Legitimizace tématu x nevyužití konceptu = nepřesné diskurzivně – překlad do vlastního myšlení</vt:lpstr>
      <vt:lpstr>Částečná korespondence teorie a otázky x uzavřená otázka, nic neříkající, chybí terén</vt:lpstr>
      <vt:lpstr>Návaznost na poznání</vt:lpstr>
      <vt:lpstr>Návaznost na poznání x  adekvátnost pojmu, předporozumnění</vt:lpstr>
      <vt:lpstr>Otázky navazují, respektují terén                                        x jejich limity/ rámce</vt:lpstr>
      <vt:lpstr>Teoretická studie poskytuje definici pojmu – deskriptivní otázka</vt:lpstr>
      <vt:lpstr>Relevantní otázka, v BP nezodpověditelná, deskriptivní</vt:lpstr>
      <vt:lpstr>Situování tématu, praktik – deskriptivní otázka – nesleduje teoretizaci jevu/procesu.</vt:lpstr>
      <vt:lpstr>Konceptuální rámec – velmi volná návaznost, chybí terén x nepochopení konceptu?</vt:lpstr>
      <vt:lpstr>Definování pojmu + konceptuální vymezení + přiznán terén x pozor na pojem </vt:lpstr>
      <vt:lpstr>Konceptuální posun</vt:lpstr>
      <vt:lpstr>Posunutí významu , využití pojmu, jiný </vt:lpstr>
      <vt:lpstr>OK</vt:lpstr>
      <vt:lpstr>Vchází pojmově, přítomen terén</vt:lpstr>
      <vt:lpstr>Tématická i diskurzivní shoda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Reflexe domácího úkolu č. 3</dc:title>
  <dc:creator>admin</dc:creator>
  <cp:lastModifiedBy>Dana Bittnerová</cp:lastModifiedBy>
  <cp:revision>69</cp:revision>
  <dcterms:created xsi:type="dcterms:W3CDTF">2022-11-23T06:01:42Z</dcterms:created>
  <dcterms:modified xsi:type="dcterms:W3CDTF">2024-10-30T08:57:40Z</dcterms:modified>
</cp:coreProperties>
</file>