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57" r:id="rId4"/>
    <p:sldId id="292" r:id="rId5"/>
    <p:sldId id="288" r:id="rId6"/>
    <p:sldId id="261" r:id="rId7"/>
    <p:sldId id="289" r:id="rId8"/>
    <p:sldId id="263" r:id="rId9"/>
    <p:sldId id="266" r:id="rId10"/>
    <p:sldId id="270" r:id="rId11"/>
    <p:sldId id="268" r:id="rId12"/>
    <p:sldId id="272" r:id="rId13"/>
    <p:sldId id="273" r:id="rId14"/>
    <p:sldId id="276" r:id="rId15"/>
    <p:sldId id="291" r:id="rId16"/>
    <p:sldId id="277" r:id="rId17"/>
    <p:sldId id="278" r:id="rId18"/>
    <p:sldId id="279" r:id="rId19"/>
    <p:sldId id="282" r:id="rId20"/>
    <p:sldId id="28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F17945-BD6E-4E06-8662-CF8305F27E82}" type="datetimeFigureOut">
              <a:rPr lang="cs-CZ" smtClean="0"/>
              <a:pPr/>
              <a:t>24.10.2019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08EF479-E55D-4F7F-9F67-1854F4D108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928670"/>
            <a:ext cx="7772400" cy="1470025"/>
          </a:xfrm>
        </p:spPr>
        <p:txBody>
          <a:bodyPr/>
          <a:lstStyle/>
          <a:p>
            <a:r>
              <a:rPr lang="cs-CZ" dirty="0"/>
              <a:t>Endokrinologie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14538" y="2500306"/>
            <a:ext cx="6400800" cy="1752600"/>
          </a:xfrm>
        </p:spPr>
        <p:txBody>
          <a:bodyPr/>
          <a:lstStyle/>
          <a:p>
            <a:r>
              <a:rPr lang="cs-CZ" dirty="0"/>
              <a:t>Patofyziologie žláz s vnitřní sekrecí</a:t>
            </a:r>
          </a:p>
        </p:txBody>
      </p:sp>
    </p:spTree>
    <p:extLst>
      <p:ext uri="{BB962C8B-B14F-4D97-AF65-F5344CB8AC3E}">
        <p14:creationId xmlns:p14="http://schemas.microsoft.com/office/powerpoint/2010/main" xmlns="" val="2647486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štítné žlázy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dirty="0" err="1" smtClean="0"/>
              <a:t>Hypertyreoza</a:t>
            </a:r>
            <a:r>
              <a:rPr lang="cs-CZ" sz="2000" b="1" dirty="0" smtClean="0"/>
              <a:t> </a:t>
            </a:r>
          </a:p>
          <a:p>
            <a:pPr marL="0" indent="0">
              <a:buNone/>
            </a:pPr>
            <a:r>
              <a:rPr lang="cs-CZ" sz="2000" dirty="0" smtClean="0"/>
              <a:t>Nadbytek hormonů štítné žlázy se rovněž nazývá </a:t>
            </a:r>
            <a:r>
              <a:rPr lang="cs-CZ" sz="2000" dirty="0" err="1" smtClean="0"/>
              <a:t>tyreotoxikoza</a:t>
            </a:r>
            <a:r>
              <a:rPr lang="cs-CZ" sz="2000" dirty="0" smtClean="0"/>
              <a:t>. Je způsobena:</a:t>
            </a:r>
          </a:p>
          <a:p>
            <a:pPr marL="0" indent="0"/>
            <a:r>
              <a:rPr lang="cs-CZ" sz="2000" b="1" dirty="0" smtClean="0"/>
              <a:t>Autoimunní porucha </a:t>
            </a:r>
            <a:r>
              <a:rPr lang="cs-CZ" sz="2000" dirty="0" smtClean="0"/>
              <a:t>(</a:t>
            </a:r>
            <a:r>
              <a:rPr lang="cs-CZ" sz="2000" dirty="0" err="1" smtClean="0"/>
              <a:t>Graves</a:t>
            </a:r>
            <a:r>
              <a:rPr lang="cs-CZ" sz="2000" dirty="0" smtClean="0"/>
              <a:t> </a:t>
            </a:r>
            <a:r>
              <a:rPr lang="cs-CZ" sz="2000" dirty="0"/>
              <a:t>Basedova </a:t>
            </a:r>
            <a:r>
              <a:rPr lang="cs-CZ" sz="2000" dirty="0" smtClean="0"/>
              <a:t>choroba, až 75 % případů)</a:t>
            </a:r>
          </a:p>
          <a:p>
            <a:pPr marL="400050" lvl="1" indent="0"/>
            <a:r>
              <a:rPr lang="cs-CZ" sz="2000" dirty="0" smtClean="0">
                <a:solidFill>
                  <a:schemeClr val="tx1"/>
                </a:solidFill>
              </a:rPr>
              <a:t>Je způsobena protilátkami (</a:t>
            </a:r>
            <a:r>
              <a:rPr lang="cs-CZ" sz="2000" dirty="0" err="1" smtClean="0">
                <a:solidFill>
                  <a:schemeClr val="tx1"/>
                </a:solidFill>
              </a:rPr>
              <a:t>IgG</a:t>
            </a:r>
            <a:r>
              <a:rPr lang="cs-CZ" sz="2000" dirty="0" smtClean="0">
                <a:solidFill>
                  <a:schemeClr val="tx1"/>
                </a:solidFill>
              </a:rPr>
              <a:t>) navázanými na receptory TSH. Díky tomuto jevu jsou stimulovány </a:t>
            </a:r>
            <a:r>
              <a:rPr lang="cs-CZ" sz="2000" dirty="0" err="1" smtClean="0">
                <a:solidFill>
                  <a:schemeClr val="tx1"/>
                </a:solidFill>
              </a:rPr>
              <a:t>tyreocyty</a:t>
            </a:r>
            <a:r>
              <a:rPr lang="cs-CZ" sz="2000" dirty="0" smtClean="0">
                <a:solidFill>
                  <a:schemeClr val="tx1"/>
                </a:solidFill>
              </a:rPr>
              <a:t> k zvětšení štítné žlázy, zvýšené vaskularizaci a tvorbě </a:t>
            </a:r>
            <a:r>
              <a:rPr lang="cs-CZ" sz="2000" dirty="0" err="1" smtClean="0">
                <a:solidFill>
                  <a:schemeClr val="tx1"/>
                </a:solidFill>
              </a:rPr>
              <a:t>tyreoidních</a:t>
            </a:r>
            <a:r>
              <a:rPr lang="cs-CZ" sz="2000" dirty="0" smtClean="0">
                <a:solidFill>
                  <a:schemeClr val="tx1"/>
                </a:solidFill>
              </a:rPr>
              <a:t> hormonů. </a:t>
            </a:r>
          </a:p>
          <a:p>
            <a:pPr marL="0" indent="0"/>
            <a:r>
              <a:rPr lang="cs-CZ" sz="2000" b="1" dirty="0" smtClean="0"/>
              <a:t>Neimunní </a:t>
            </a:r>
            <a:r>
              <a:rPr lang="cs-CZ" sz="2000" b="1" dirty="0"/>
              <a:t>adenom štítné </a:t>
            </a:r>
            <a:r>
              <a:rPr lang="cs-CZ" sz="2000" b="1" dirty="0" smtClean="0"/>
              <a:t>žlázy</a:t>
            </a:r>
          </a:p>
          <a:p>
            <a:pPr marL="0" indent="0">
              <a:buNone/>
            </a:pPr>
            <a:r>
              <a:rPr lang="cs-CZ" sz="2000" dirty="0" err="1" smtClean="0"/>
              <a:t>Hypertyreoza</a:t>
            </a:r>
            <a:r>
              <a:rPr lang="cs-CZ" sz="2000" dirty="0" smtClean="0"/>
              <a:t> způsobuje zrychlení metabolismu a katabolismus bílkovin (hubnutí). Rovněž dochází ke stimulaci CNS, což způsobuje nervozitu a třes prstů. Mezi další klinické příznaky patří triáda </a:t>
            </a:r>
            <a:r>
              <a:rPr lang="cs-CZ" sz="2000" dirty="0" err="1" smtClean="0"/>
              <a:t>tachykarde</a:t>
            </a:r>
            <a:r>
              <a:rPr lang="cs-CZ" sz="2000" dirty="0" smtClean="0"/>
              <a:t>, exoftalmus a struma. Mezi méně nápadné  příznaky patří zvýšené šlachové reflexy, nesnášenlivost </a:t>
            </a:r>
            <a:r>
              <a:rPr lang="cs-CZ" sz="2000" dirty="0" err="1" smtClean="0"/>
              <a:t>tepléhoprostředí</a:t>
            </a:r>
            <a:r>
              <a:rPr lang="cs-CZ" sz="2000" dirty="0" smtClean="0"/>
              <a:t>, zvýšené pocení, snížení cholesterolu, LDL, </a:t>
            </a:r>
            <a:r>
              <a:rPr lang="cs-CZ" sz="2000" dirty="0" err="1" smtClean="0"/>
              <a:t>triacylglycerolu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804932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-357214"/>
            <a:ext cx="8229600" cy="1143000"/>
          </a:xfrm>
        </p:spPr>
        <p:txBody>
          <a:bodyPr/>
          <a:lstStyle/>
          <a:p>
            <a:r>
              <a:rPr lang="cs-CZ" dirty="0"/>
              <a:t>Poruchy štítné žlázy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785795"/>
            <a:ext cx="7929618" cy="15001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err="1" smtClean="0"/>
              <a:t>Hypotyreoza</a:t>
            </a:r>
            <a:r>
              <a:rPr lang="cs-CZ" sz="1600" b="1" dirty="0" smtClean="0"/>
              <a:t> </a:t>
            </a:r>
          </a:p>
          <a:p>
            <a:pPr marL="0" indent="0">
              <a:buNone/>
            </a:pPr>
            <a:r>
              <a:rPr lang="cs-CZ" sz="1600" dirty="0" smtClean="0"/>
              <a:t>Nedostatečné </a:t>
            </a:r>
            <a:r>
              <a:rPr lang="cs-CZ" sz="1600" dirty="0"/>
              <a:t>působení hormonů štítné žlázy se nazývá hypotyreóza. Jde </a:t>
            </a:r>
            <a:r>
              <a:rPr lang="cs-CZ" sz="1600" dirty="0" smtClean="0"/>
              <a:t>v prvním případě </a:t>
            </a:r>
            <a:r>
              <a:rPr lang="cs-CZ" sz="1600" dirty="0"/>
              <a:t>o sníženou sekreci </a:t>
            </a:r>
            <a:r>
              <a:rPr lang="cs-CZ" sz="1600" dirty="0" err="1" smtClean="0"/>
              <a:t>tyreoidních</a:t>
            </a:r>
            <a:r>
              <a:rPr lang="cs-CZ" sz="1600" dirty="0" smtClean="0"/>
              <a:t> hormonů </a:t>
            </a:r>
            <a:r>
              <a:rPr lang="cs-CZ" sz="1600" dirty="0"/>
              <a:t>způsobenou:</a:t>
            </a:r>
          </a:p>
          <a:p>
            <a:pPr marL="0" indent="0"/>
            <a:r>
              <a:rPr lang="cs-CZ" sz="1600" dirty="0"/>
              <a:t>Autoimunitní zánět</a:t>
            </a:r>
          </a:p>
          <a:p>
            <a:pPr marL="0" indent="0"/>
            <a:r>
              <a:rPr lang="cs-CZ" sz="1600" dirty="0"/>
              <a:t>Vrozené vady</a:t>
            </a:r>
          </a:p>
          <a:p>
            <a:pPr marL="0" indent="0"/>
            <a:r>
              <a:rPr lang="cs-CZ" sz="1600" dirty="0" err="1" smtClean="0"/>
              <a:t>Nedosattek</a:t>
            </a:r>
            <a:r>
              <a:rPr lang="cs-CZ" sz="1600" dirty="0" smtClean="0"/>
              <a:t> jodu</a:t>
            </a:r>
            <a:endParaRPr lang="cs-CZ" sz="1600" dirty="0"/>
          </a:p>
          <a:p>
            <a:pPr marL="0" indent="0"/>
            <a:r>
              <a:rPr lang="cs-CZ" sz="1600" dirty="0"/>
              <a:t>Resekce </a:t>
            </a:r>
            <a:r>
              <a:rPr lang="cs-CZ" sz="1600" dirty="0" smtClean="0"/>
              <a:t>žlázy</a:t>
            </a:r>
          </a:p>
          <a:p>
            <a:pPr marL="0" indent="0">
              <a:buNone/>
            </a:pPr>
            <a:r>
              <a:rPr lang="cs-CZ" sz="1600" dirty="0" smtClean="0"/>
              <a:t>Ve druhém případě jde o vytvořenou rezistenci buněk periferních tkání. </a:t>
            </a:r>
          </a:p>
          <a:p>
            <a:pPr marL="0" indent="0">
              <a:buNone/>
            </a:pPr>
            <a:r>
              <a:rPr lang="cs-CZ" sz="1600" b="1" dirty="0" err="1" smtClean="0"/>
              <a:t>Hypotyreoza</a:t>
            </a:r>
            <a:r>
              <a:rPr lang="cs-CZ" sz="1600" b="1" dirty="0" smtClean="0"/>
              <a:t> u dětí</a:t>
            </a:r>
          </a:p>
          <a:p>
            <a:pPr marL="0" indent="0">
              <a:buNone/>
            </a:pPr>
            <a:r>
              <a:rPr lang="cs-CZ" sz="1600" dirty="0" err="1" smtClean="0"/>
              <a:t>Tyreoidní</a:t>
            </a:r>
            <a:r>
              <a:rPr lang="cs-CZ" sz="1600" dirty="0" smtClean="0"/>
              <a:t> hormony jsou nezbytně důležité pro vývoj organismu. Při jeho nedostatku vznikají ireverzibilní změny CNS a poruchy růstu (dříve označováno jako kretenismus). Dále je porušena osifikace kostí.</a:t>
            </a:r>
          </a:p>
          <a:p>
            <a:pPr marL="0" indent="0">
              <a:buNone/>
            </a:pPr>
            <a:r>
              <a:rPr lang="cs-CZ" sz="1600" b="1" dirty="0" err="1" smtClean="0"/>
              <a:t>Hypotyreoza</a:t>
            </a:r>
            <a:r>
              <a:rPr lang="cs-CZ" sz="1600" b="1" dirty="0" smtClean="0"/>
              <a:t> u dospělých</a:t>
            </a:r>
          </a:p>
          <a:p>
            <a:pPr marL="0" indent="0">
              <a:buNone/>
            </a:pPr>
            <a:r>
              <a:rPr lang="cs-CZ" sz="1600" dirty="0" smtClean="0"/>
              <a:t>U dospělých vzniká nedostatkem </a:t>
            </a:r>
            <a:r>
              <a:rPr lang="cs-CZ" sz="1600" dirty="0" err="1" smtClean="0"/>
              <a:t>tyreoidních</a:t>
            </a:r>
            <a:r>
              <a:rPr lang="cs-CZ" sz="1600" dirty="0" smtClean="0"/>
              <a:t> hormonů k myxedému. Jde o ukládání </a:t>
            </a:r>
            <a:r>
              <a:rPr lang="cs-CZ" sz="1600" dirty="0" err="1" smtClean="0"/>
              <a:t>mucinozních</a:t>
            </a:r>
            <a:r>
              <a:rPr lang="cs-CZ" sz="1600" dirty="0" smtClean="0"/>
              <a:t> látek do podkoží zejména v oblasti obličeje a předloktí. Dále se v klinickém obraze objevuje zpomalení metabolismu a motoriky, hypotenze, nárůst hmotnosti, zimomřivost, bolesti kloubů, padání vlasů a obočí. Při neléčené </a:t>
            </a:r>
            <a:r>
              <a:rPr lang="cs-CZ" sz="1600" dirty="0" err="1" smtClean="0"/>
              <a:t>hypotyreoze</a:t>
            </a:r>
            <a:r>
              <a:rPr lang="cs-CZ" sz="1600" dirty="0" smtClean="0"/>
              <a:t> může vzniknout </a:t>
            </a:r>
            <a:r>
              <a:rPr lang="cs-CZ" sz="1600" dirty="0" err="1" smtClean="0"/>
              <a:t>životohrožující</a:t>
            </a:r>
            <a:r>
              <a:rPr lang="cs-CZ" sz="1600" dirty="0" smtClean="0"/>
              <a:t> stav, který se nazývá myxedémové koma. Jeho obrazem je prohloubení již existujícího stavu s poruchami vědomí.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1155768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Poruchy příštítných tělísek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2391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err="1" smtClean="0"/>
              <a:t>Hyperparatyreoza</a:t>
            </a:r>
            <a:endParaRPr lang="cs-CZ" sz="1800" b="1" dirty="0" smtClean="0"/>
          </a:p>
          <a:p>
            <a:pPr marL="0" indent="0">
              <a:buNone/>
            </a:pPr>
            <a:r>
              <a:rPr lang="cs-CZ" sz="1800" dirty="0" smtClean="0"/>
              <a:t>Vyznačuje se zvýšenou produkcí parathormonu. Dělí se na dva typy:</a:t>
            </a:r>
          </a:p>
          <a:p>
            <a:pPr marL="0" indent="0"/>
            <a:r>
              <a:rPr lang="cs-CZ" sz="1800" b="1" dirty="0" smtClean="0"/>
              <a:t>Primární </a:t>
            </a:r>
          </a:p>
          <a:p>
            <a:pPr marL="400050" lvl="1" indent="0"/>
            <a:r>
              <a:rPr lang="cs-CZ" sz="1800" dirty="0" smtClean="0">
                <a:solidFill>
                  <a:schemeClr val="tx1"/>
                </a:solidFill>
              </a:rPr>
              <a:t>Je způsobena hyperfunkcí příštítných tělísek z důvodu nádoru (nejčastěji adenomu), nebo hyperplazie žlázy. </a:t>
            </a:r>
            <a:r>
              <a:rPr lang="cs-CZ" sz="1800" dirty="0" err="1" smtClean="0">
                <a:solidFill>
                  <a:schemeClr val="tx1"/>
                </a:solidFill>
              </a:rPr>
              <a:t>Klincky</a:t>
            </a:r>
            <a:r>
              <a:rPr lang="cs-CZ" sz="1800" dirty="0" smtClean="0">
                <a:solidFill>
                  <a:schemeClr val="tx1"/>
                </a:solidFill>
              </a:rPr>
              <a:t> se projevuje triádou příznaků:</a:t>
            </a:r>
          </a:p>
          <a:p>
            <a:pPr marL="400050" lvl="1" indent="0"/>
            <a:r>
              <a:rPr lang="cs-CZ" sz="1800" dirty="0" err="1" smtClean="0">
                <a:solidFill>
                  <a:schemeClr val="tx1"/>
                </a:solidFill>
              </a:rPr>
              <a:t>Hyperkalcemie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400050" lvl="1" indent="0"/>
            <a:r>
              <a:rPr lang="cs-CZ" sz="1800" dirty="0" err="1" smtClean="0">
                <a:solidFill>
                  <a:schemeClr val="tx1"/>
                </a:solidFill>
              </a:rPr>
              <a:t>Hyperkalciurie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400050" lvl="1" indent="0"/>
            <a:r>
              <a:rPr lang="cs-CZ" sz="1800" dirty="0" smtClean="0">
                <a:solidFill>
                  <a:schemeClr val="tx1"/>
                </a:solidFill>
              </a:rPr>
              <a:t>Demineralizace kostí</a:t>
            </a:r>
          </a:p>
          <a:p>
            <a:pPr marL="0" indent="0">
              <a:buNone/>
            </a:pPr>
            <a:r>
              <a:rPr lang="cs-CZ" sz="1800" b="1" dirty="0" smtClean="0"/>
              <a:t>Sekundární </a:t>
            </a:r>
          </a:p>
          <a:p>
            <a:pPr marL="400050" lvl="1" indent="0"/>
            <a:r>
              <a:rPr lang="cs-CZ" sz="1800" dirty="0" smtClean="0">
                <a:solidFill>
                  <a:schemeClr val="tx1"/>
                </a:solidFill>
              </a:rPr>
              <a:t>Dochází ke kompenzační reakci na dlouhodobou </a:t>
            </a:r>
            <a:r>
              <a:rPr lang="cs-CZ" sz="1800" dirty="0" err="1" smtClean="0">
                <a:solidFill>
                  <a:schemeClr val="tx1"/>
                </a:solidFill>
              </a:rPr>
              <a:t>hypokalcemii</a:t>
            </a:r>
            <a:r>
              <a:rPr lang="cs-CZ" sz="1800" dirty="0" smtClean="0">
                <a:solidFill>
                  <a:schemeClr val="tx1"/>
                </a:solidFill>
              </a:rPr>
              <a:t>. Z dlouhodobého hlediska dochází k nevratným změnám na kostech, rozvoji </a:t>
            </a:r>
            <a:r>
              <a:rPr lang="cs-CZ" sz="1800" dirty="0" err="1" smtClean="0">
                <a:solidFill>
                  <a:schemeClr val="tx1"/>
                </a:solidFill>
              </a:rPr>
              <a:t>osteoporozy</a:t>
            </a:r>
            <a:r>
              <a:rPr lang="cs-CZ" sz="1800" dirty="0" smtClean="0">
                <a:solidFill>
                  <a:schemeClr val="tx1"/>
                </a:solidFill>
              </a:rPr>
              <a:t>. Časem dochází k hyperplazii </a:t>
            </a:r>
            <a:r>
              <a:rPr lang="cs-CZ" sz="1800" dirty="0" err="1" smtClean="0">
                <a:solidFill>
                  <a:schemeClr val="tx1"/>
                </a:solidFill>
              </a:rPr>
              <a:t>příštitných</a:t>
            </a:r>
            <a:r>
              <a:rPr lang="cs-CZ" sz="1800" dirty="0" smtClean="0">
                <a:solidFill>
                  <a:schemeClr val="tx1"/>
                </a:solidFill>
              </a:rPr>
              <a:t> tělísek, které i při kompenzaci stavu  dále produkují parathormon.  Tento stav se označuje za terciární </a:t>
            </a:r>
            <a:r>
              <a:rPr lang="cs-CZ" sz="1800" dirty="0" err="1" smtClean="0">
                <a:solidFill>
                  <a:schemeClr val="tx1"/>
                </a:solidFill>
              </a:rPr>
              <a:t>hyperparatyreozu</a:t>
            </a:r>
            <a:r>
              <a:rPr lang="cs-CZ" sz="18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93110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Poruchy příštítných tělísek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err="1" smtClean="0"/>
              <a:t>Hypoparatyreoza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Je stav s nedostatečným působením parathormonu, který je zapříčiněn:</a:t>
            </a:r>
            <a:endParaRPr lang="cs-CZ" dirty="0"/>
          </a:p>
          <a:p>
            <a:pPr marL="0" indent="0"/>
            <a:r>
              <a:rPr lang="cs-CZ" dirty="0" smtClean="0"/>
              <a:t>Odstranění </a:t>
            </a:r>
            <a:r>
              <a:rPr lang="cs-CZ" dirty="0"/>
              <a:t>příštítných </a:t>
            </a:r>
            <a:r>
              <a:rPr lang="cs-CZ" dirty="0" smtClean="0"/>
              <a:t>tělísek</a:t>
            </a:r>
          </a:p>
          <a:p>
            <a:pPr marL="0" indent="0"/>
            <a:r>
              <a:rPr lang="cs-CZ" dirty="0" smtClean="0"/>
              <a:t>Porušení </a:t>
            </a:r>
            <a:r>
              <a:rPr lang="cs-CZ" dirty="0"/>
              <a:t>krevního </a:t>
            </a:r>
            <a:r>
              <a:rPr lang="cs-CZ" dirty="0" smtClean="0"/>
              <a:t>zásobení </a:t>
            </a:r>
          </a:p>
          <a:p>
            <a:pPr marL="0" indent="0"/>
            <a:r>
              <a:rPr lang="cs-CZ" dirty="0" smtClean="0"/>
              <a:t>Zánět </a:t>
            </a:r>
          </a:p>
          <a:p>
            <a:pPr marL="0" indent="0"/>
            <a:r>
              <a:rPr lang="cs-CZ" dirty="0" smtClean="0"/>
              <a:t>Vrozená porucha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 krevním obraze se projevuje snížení </a:t>
            </a:r>
            <a:r>
              <a:rPr lang="cs-CZ" dirty="0"/>
              <a:t>vápenatých iontů v </a:t>
            </a:r>
            <a:r>
              <a:rPr lang="cs-CZ" dirty="0" smtClean="0"/>
              <a:t>krvi a </a:t>
            </a:r>
            <a:r>
              <a:rPr lang="cs-CZ" dirty="0"/>
              <a:t>zvýšení </a:t>
            </a:r>
            <a:r>
              <a:rPr lang="cs-CZ" dirty="0" smtClean="0"/>
              <a:t>fosfátů. V důsledku dochází k: </a:t>
            </a:r>
          </a:p>
          <a:p>
            <a:pPr marL="0" indent="0"/>
            <a:r>
              <a:rPr lang="cs-CZ" dirty="0" smtClean="0"/>
              <a:t>Zvýšení </a:t>
            </a:r>
            <a:r>
              <a:rPr lang="cs-CZ" dirty="0"/>
              <a:t>vzrušivosti periferního motorického neuronu </a:t>
            </a:r>
            <a:r>
              <a:rPr lang="cs-CZ" dirty="0" smtClean="0"/>
              <a:t>,což se projevuje tetanií, </a:t>
            </a:r>
          </a:p>
          <a:p>
            <a:pPr marL="0" indent="0"/>
            <a:r>
              <a:rPr lang="cs-CZ" dirty="0" smtClean="0"/>
              <a:t>Zvýšení </a:t>
            </a:r>
            <a:r>
              <a:rPr lang="cs-CZ" dirty="0"/>
              <a:t>vzrušivosti senzitivního  </a:t>
            </a:r>
            <a:r>
              <a:rPr lang="cs-CZ" dirty="0" smtClean="0"/>
              <a:t>neuronu, projevuje se parestezií </a:t>
            </a:r>
          </a:p>
          <a:p>
            <a:pPr marL="0" indent="0"/>
            <a:r>
              <a:rPr lang="cs-CZ" dirty="0" smtClean="0"/>
              <a:t>Zvýšená vzrušivost vegetativních nervů se projevuje vegetativní tetanií </a:t>
            </a:r>
            <a:r>
              <a:rPr lang="cs-CZ" dirty="0"/>
              <a:t>(zácpa, žlučníková kolika, bronchospasmus)</a:t>
            </a:r>
          </a:p>
        </p:txBody>
      </p:sp>
    </p:spTree>
    <p:extLst>
      <p:ext uri="{BB962C8B-B14F-4D97-AF65-F5344CB8AC3E}">
        <p14:creationId xmlns:p14="http://schemas.microsoft.com/office/powerpoint/2010/main" xmlns="" val="2356606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kůry nadledvin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Poruchy kůry nadledvin ovlivňují sekreci glukokortikoidů (kortizol) a </a:t>
            </a:r>
            <a:r>
              <a:rPr lang="cs-CZ" sz="2000" dirty="0" err="1" smtClean="0"/>
              <a:t>mineralokortikoidů</a:t>
            </a:r>
            <a:r>
              <a:rPr lang="cs-CZ" sz="2000" dirty="0" smtClean="0"/>
              <a:t> (aldosteron). Vylučování hormonů je ovlivněn do  </a:t>
            </a:r>
          </a:p>
          <a:p>
            <a:pPr marL="0" indent="0">
              <a:buNone/>
            </a:pPr>
            <a:r>
              <a:rPr lang="cs-CZ" sz="2000" b="1" dirty="0" err="1" smtClean="0"/>
              <a:t>Hypofunkce</a:t>
            </a:r>
            <a:endParaRPr lang="cs-CZ" sz="2000" b="1" dirty="0" smtClean="0"/>
          </a:p>
          <a:p>
            <a:pPr marL="0" indent="0"/>
            <a:r>
              <a:rPr lang="cs-CZ" sz="2000" dirty="0" err="1" smtClean="0"/>
              <a:t>Addisonova</a:t>
            </a:r>
            <a:r>
              <a:rPr lang="cs-CZ" sz="2000" dirty="0" smtClean="0"/>
              <a:t> choroba</a:t>
            </a:r>
          </a:p>
          <a:p>
            <a:pPr marL="0" indent="0">
              <a:buNone/>
            </a:pPr>
            <a:r>
              <a:rPr lang="cs-CZ" sz="2000" b="1" dirty="0" smtClean="0"/>
              <a:t>Hyperfunkce</a:t>
            </a:r>
          </a:p>
          <a:p>
            <a:pPr marL="0" indent="0"/>
            <a:r>
              <a:rPr lang="cs-CZ" sz="2000" dirty="0" err="1" smtClean="0"/>
              <a:t>Hyperkortikalismus</a:t>
            </a:r>
            <a:r>
              <a:rPr lang="cs-CZ" sz="2000" dirty="0" smtClean="0"/>
              <a:t> (</a:t>
            </a:r>
            <a:r>
              <a:rPr lang="cs-CZ" sz="2000" dirty="0" err="1" smtClean="0"/>
              <a:t>Cushingův</a:t>
            </a:r>
            <a:r>
              <a:rPr lang="cs-CZ" sz="2000" dirty="0" smtClean="0"/>
              <a:t> syndrom)</a:t>
            </a:r>
          </a:p>
          <a:p>
            <a:pPr marL="0" indent="0"/>
            <a:r>
              <a:rPr lang="cs-CZ" sz="2000" dirty="0" err="1" smtClean="0"/>
              <a:t>Hyperaldosteronismus</a:t>
            </a:r>
            <a:r>
              <a:rPr lang="cs-CZ" sz="2000" dirty="0" smtClean="0"/>
              <a:t> (</a:t>
            </a:r>
            <a:r>
              <a:rPr lang="cs-CZ" sz="2000" dirty="0" err="1" smtClean="0"/>
              <a:t>Connův</a:t>
            </a:r>
            <a:r>
              <a:rPr lang="cs-CZ" sz="2000" dirty="0" smtClean="0"/>
              <a:t> syndrom)</a:t>
            </a:r>
          </a:p>
          <a:p>
            <a:pPr marL="0" indent="0">
              <a:buNone/>
            </a:pPr>
            <a:r>
              <a:rPr lang="cs-CZ" sz="2000" dirty="0" smtClean="0"/>
              <a:t>Všechny tyto choroby se označují jako primární poruchy, neboť jsou způsobeny přímou poruchou žlázy patologickým působením. Sekundární poruchy kůry nadledvin jsou způsobeny poruchou vyšších center konkrétně:</a:t>
            </a:r>
          </a:p>
          <a:p>
            <a:pPr marL="0" indent="0"/>
            <a:r>
              <a:rPr lang="cs-CZ" sz="2000" dirty="0" smtClean="0"/>
              <a:t>Renin-</a:t>
            </a:r>
            <a:r>
              <a:rPr lang="cs-CZ" sz="2000" dirty="0" err="1" smtClean="0"/>
              <a:t>angiotenzin</a:t>
            </a:r>
            <a:r>
              <a:rPr lang="cs-CZ" sz="2000" dirty="0" smtClean="0"/>
              <a:t>-aldosteron</a:t>
            </a:r>
          </a:p>
          <a:p>
            <a:pPr marL="0" indent="0"/>
            <a:r>
              <a:rPr lang="cs-CZ" sz="2000" dirty="0" err="1" smtClean="0"/>
              <a:t>Kortikoliberin</a:t>
            </a:r>
            <a:r>
              <a:rPr lang="cs-CZ" sz="2000" dirty="0" smtClean="0"/>
              <a:t>-ACTH-kortizol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97393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7239000" cy="1143000"/>
          </a:xfrm>
        </p:spPr>
        <p:txBody>
          <a:bodyPr/>
          <a:lstStyle/>
          <a:p>
            <a:r>
              <a:rPr lang="cs-CZ" dirty="0"/>
              <a:t>Poruchy kůry nadledvin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357298"/>
            <a:ext cx="7929618" cy="491174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300" b="1" dirty="0" err="1" smtClean="0"/>
              <a:t>Hypofunkce</a:t>
            </a:r>
            <a:r>
              <a:rPr lang="cs-CZ" sz="2300" b="1" dirty="0" smtClean="0"/>
              <a:t> kůry nadledvin</a:t>
            </a:r>
          </a:p>
          <a:p>
            <a:pPr marL="0" indent="0">
              <a:buNone/>
            </a:pPr>
            <a:r>
              <a:rPr lang="cs-CZ" sz="2300" b="1" dirty="0" smtClean="0"/>
              <a:t>Snížení kortizolu</a:t>
            </a:r>
            <a:endParaRPr lang="cs-CZ" sz="2300" dirty="0" smtClean="0"/>
          </a:p>
          <a:p>
            <a:pPr marL="0" indent="0">
              <a:buNone/>
            </a:pPr>
            <a:r>
              <a:rPr lang="cs-CZ" sz="2300" dirty="0" smtClean="0"/>
              <a:t>Snížení glukoneogeneze se projevuje zvýšením utilizací </a:t>
            </a:r>
            <a:r>
              <a:rPr lang="cs-CZ" sz="2300" dirty="0" err="1" smtClean="0"/>
              <a:t>glukozy</a:t>
            </a:r>
            <a:r>
              <a:rPr lang="cs-CZ" sz="2300" dirty="0" smtClean="0"/>
              <a:t>. Tím dochází ke zvýšené citlivosti tkání na inzulin. Klinicky se projevuje ranní hypoglykemií (slabost, pocení, třes).</a:t>
            </a:r>
          </a:p>
          <a:p>
            <a:pPr marL="0" indent="0">
              <a:buNone/>
            </a:pPr>
            <a:r>
              <a:rPr lang="cs-CZ" sz="2300" b="1" dirty="0" smtClean="0"/>
              <a:t>Snížení aldosteronu</a:t>
            </a:r>
            <a:endParaRPr lang="cs-CZ" sz="2300" dirty="0" smtClean="0"/>
          </a:p>
          <a:p>
            <a:pPr marL="0" indent="0">
              <a:buNone/>
            </a:pPr>
            <a:r>
              <a:rPr lang="cs-CZ" sz="2300" dirty="0" smtClean="0"/>
              <a:t> Dochází </a:t>
            </a:r>
            <a:r>
              <a:rPr lang="cs-CZ" sz="2300" dirty="0" smtClean="0"/>
              <a:t>k zvýšení </a:t>
            </a:r>
            <a:r>
              <a:rPr lang="cs-CZ" sz="2300" dirty="0" err="1" smtClean="0"/>
              <a:t>drslíku</a:t>
            </a:r>
            <a:r>
              <a:rPr lang="cs-CZ" sz="2300" dirty="0" smtClean="0"/>
              <a:t> v krvi (poruchy srdečního rytmu). Dále snížené vstřebávání sodíku  a  vody v ledvinách se projevuje </a:t>
            </a:r>
            <a:r>
              <a:rPr lang="cs-CZ" sz="2300" dirty="0" err="1" smtClean="0"/>
              <a:t>hypovolemií</a:t>
            </a:r>
            <a:r>
              <a:rPr lang="cs-CZ" sz="2300" dirty="0" smtClean="0"/>
              <a:t>. Potencuje se aktivita melanocytů zvýšením tvorby melaninu (opálený vzhled, temné grafitové skvrny na sliznici dutiny ústní).</a:t>
            </a:r>
          </a:p>
          <a:p>
            <a:pPr marL="0" indent="0">
              <a:buNone/>
            </a:pPr>
            <a:endParaRPr lang="cs-CZ" sz="2300" dirty="0" smtClean="0"/>
          </a:p>
          <a:p>
            <a:pPr marL="0" indent="0">
              <a:buNone/>
            </a:pPr>
            <a:r>
              <a:rPr lang="cs-CZ" sz="2300" b="1" dirty="0" smtClean="0"/>
              <a:t>Hyperfunkce kůry nadledvin</a:t>
            </a:r>
          </a:p>
          <a:p>
            <a:pPr marL="0" indent="0">
              <a:buNone/>
            </a:pPr>
            <a:r>
              <a:rPr lang="cs-CZ" sz="2300" b="1" dirty="0" smtClean="0"/>
              <a:t>Zvýšení glukokortikoidů </a:t>
            </a:r>
          </a:p>
          <a:p>
            <a:pPr marL="0" indent="0">
              <a:buNone/>
            </a:pPr>
            <a:r>
              <a:rPr lang="cs-CZ" sz="2300" dirty="0" smtClean="0"/>
              <a:t>Dochází ke zvýšení rozpadu bílkovin (úbytek svalové hmoty, </a:t>
            </a:r>
            <a:r>
              <a:rPr lang="cs-CZ" sz="2300" dirty="0" err="1" smtClean="0"/>
              <a:t>osteoporoza</a:t>
            </a:r>
            <a:r>
              <a:rPr lang="cs-CZ" sz="2300" dirty="0" smtClean="0"/>
              <a:t>, náchylnost k infekcím, atrofie kůže, zvýšení glukoneogeneze. Zvýšení ukládání tuků (měsícovitý obličej, centrální obezita, tenké končetiny).</a:t>
            </a:r>
          </a:p>
          <a:p>
            <a:pPr marL="0" indent="0">
              <a:buNone/>
            </a:pPr>
            <a:r>
              <a:rPr lang="cs-CZ" sz="2300" b="1" dirty="0" smtClean="0"/>
              <a:t>Zvýšení </a:t>
            </a:r>
            <a:r>
              <a:rPr lang="cs-CZ" sz="2300" b="1" dirty="0" err="1" smtClean="0"/>
              <a:t>mineralokortikoidů</a:t>
            </a:r>
            <a:endParaRPr lang="cs-CZ" sz="2300" b="1" dirty="0" smtClean="0"/>
          </a:p>
          <a:p>
            <a:pPr marL="0" indent="0">
              <a:buNone/>
            </a:pPr>
            <a:r>
              <a:rPr lang="cs-CZ" sz="2300" dirty="0" smtClean="0"/>
              <a:t>Dochází k retenci Na což má rovněž za následek zvýšené vstřebávání vody v ledvinách tento stav se projevuje </a:t>
            </a:r>
            <a:r>
              <a:rPr lang="cs-CZ" sz="2300" dirty="0" err="1" smtClean="0"/>
              <a:t>hypervolemií</a:t>
            </a:r>
            <a:r>
              <a:rPr lang="cs-CZ" sz="2300" dirty="0" smtClean="0"/>
              <a:t>. Dále dochází k ztrátám draslíku močí.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197393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Addisonova</a:t>
            </a:r>
            <a:r>
              <a:rPr lang="cs-CZ" dirty="0"/>
              <a:t> choroba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00174"/>
            <a:ext cx="8215370" cy="4786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Syndrom, který způsobuje </a:t>
            </a:r>
            <a:r>
              <a:rPr lang="cs-CZ" sz="2000" dirty="0" err="1" smtClean="0"/>
              <a:t>hypofunkci</a:t>
            </a:r>
            <a:r>
              <a:rPr lang="cs-CZ" sz="2000" dirty="0" smtClean="0"/>
              <a:t> kůry nadledvin a jeho následkem je </a:t>
            </a:r>
            <a:r>
              <a:rPr lang="cs-CZ" sz="2000" dirty="0" err="1" smtClean="0"/>
              <a:t>hypoaldosteronismus</a:t>
            </a:r>
            <a:r>
              <a:rPr lang="cs-CZ" sz="2000" dirty="0" smtClean="0"/>
              <a:t> se nazývá </a:t>
            </a:r>
            <a:r>
              <a:rPr lang="cs-CZ" sz="2000" b="1" dirty="0" err="1" smtClean="0"/>
              <a:t>Addisonova</a:t>
            </a:r>
            <a:r>
              <a:rPr lang="cs-CZ" sz="2000" b="1" dirty="0" smtClean="0"/>
              <a:t> choroba. </a:t>
            </a:r>
            <a:r>
              <a:rPr lang="cs-CZ" sz="2000" dirty="0" smtClean="0"/>
              <a:t>Projevuje se </a:t>
            </a:r>
            <a:r>
              <a:rPr lang="cs-CZ" sz="2000" dirty="0" err="1" smtClean="0"/>
              <a:t>adrenokortikální</a:t>
            </a:r>
            <a:r>
              <a:rPr lang="cs-CZ" sz="2000" dirty="0" smtClean="0"/>
              <a:t> insuficiencí. Nejčastěji je příčina patologickým procesem:</a:t>
            </a:r>
          </a:p>
          <a:p>
            <a:pPr marL="0" indent="0"/>
            <a:r>
              <a:rPr lang="cs-CZ" sz="2000" dirty="0" smtClean="0"/>
              <a:t>Autoimunní proces</a:t>
            </a:r>
          </a:p>
          <a:p>
            <a:pPr marL="0" indent="0"/>
            <a:r>
              <a:rPr lang="cs-CZ" sz="2000" dirty="0" smtClean="0"/>
              <a:t>Tuberkulóza </a:t>
            </a:r>
          </a:p>
          <a:p>
            <a:pPr marL="0" indent="0">
              <a:buNone/>
            </a:pPr>
            <a:r>
              <a:rPr lang="cs-CZ" sz="2000" dirty="0" smtClean="0"/>
              <a:t>Hlavní projevy se shodují se snížením sekrece aldosteronu:</a:t>
            </a:r>
          </a:p>
          <a:p>
            <a:pPr marL="0" indent="0">
              <a:buNone/>
            </a:pPr>
            <a:r>
              <a:rPr lang="cs-CZ" sz="2000" dirty="0" smtClean="0"/>
              <a:t>Zvýšená pigmentace (zejména na dlaních a sliznici úst)</a:t>
            </a:r>
          </a:p>
          <a:p>
            <a:pPr marL="0" indent="0"/>
            <a:r>
              <a:rPr lang="cs-CZ" sz="2000" dirty="0" smtClean="0"/>
              <a:t>Únava</a:t>
            </a:r>
          </a:p>
          <a:p>
            <a:pPr marL="0" indent="0"/>
            <a:r>
              <a:rPr lang="cs-CZ" sz="2000" dirty="0" smtClean="0"/>
              <a:t>Hypotenze</a:t>
            </a:r>
          </a:p>
          <a:p>
            <a:pPr marL="0" indent="0"/>
            <a:r>
              <a:rPr lang="cs-CZ" sz="2000" dirty="0" smtClean="0"/>
              <a:t>Hypoglykemie</a:t>
            </a:r>
          </a:p>
          <a:p>
            <a:pPr marL="0" indent="0"/>
            <a:r>
              <a:rPr lang="cs-CZ" sz="2000" dirty="0" err="1" smtClean="0"/>
              <a:t>Hyponatremie</a:t>
            </a:r>
            <a:r>
              <a:rPr lang="cs-CZ" sz="2000" dirty="0" smtClean="0"/>
              <a:t> s </a:t>
            </a:r>
            <a:r>
              <a:rPr lang="cs-CZ" sz="2000" dirty="0" err="1" smtClean="0"/>
              <a:t>hyperkalemií</a:t>
            </a:r>
            <a:endParaRPr lang="cs-CZ" sz="2000" dirty="0" smtClean="0"/>
          </a:p>
          <a:p>
            <a:pPr marL="0" indent="0"/>
            <a:r>
              <a:rPr lang="cs-CZ" sz="2000" dirty="0" smtClean="0"/>
              <a:t>Metabolická </a:t>
            </a:r>
            <a:r>
              <a:rPr lang="cs-CZ" sz="2000" dirty="0" err="1" smtClean="0"/>
              <a:t>acidoza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65735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Cushingův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Hyperfunkce kůry nadledvin s nadprodukcí glukokortikoidů je</a:t>
            </a:r>
            <a:r>
              <a:rPr lang="cs-CZ" sz="2000" b="1" dirty="0" smtClean="0"/>
              <a:t> </a:t>
            </a:r>
            <a:r>
              <a:rPr lang="cs-CZ" sz="2000" b="1" dirty="0" err="1"/>
              <a:t>Cushingův</a:t>
            </a:r>
            <a:r>
              <a:rPr lang="cs-CZ" sz="2000" b="1" dirty="0"/>
              <a:t> </a:t>
            </a:r>
            <a:r>
              <a:rPr lang="cs-CZ" sz="2000" b="1" dirty="0" smtClean="0"/>
              <a:t>syndrom. </a:t>
            </a:r>
            <a:r>
              <a:rPr lang="cs-CZ" sz="2000" dirty="0" smtClean="0"/>
              <a:t>Formy syndromu se dělí na dva typy:</a:t>
            </a:r>
          </a:p>
          <a:p>
            <a:pPr marL="0" indent="0"/>
            <a:r>
              <a:rPr lang="cs-CZ" sz="2000" b="1" dirty="0" smtClean="0"/>
              <a:t>ACTH </a:t>
            </a:r>
            <a:r>
              <a:rPr lang="cs-CZ" sz="2000" b="1" dirty="0" err="1" smtClean="0"/>
              <a:t>independentní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Je způsoben adenomem nebo karcinomem kůry nadledvin, nebo </a:t>
            </a:r>
            <a:r>
              <a:rPr lang="cs-CZ" sz="2000" dirty="0" err="1" smtClean="0"/>
              <a:t>iatrogenně</a:t>
            </a:r>
            <a:r>
              <a:rPr lang="cs-CZ" sz="2000" dirty="0" smtClean="0"/>
              <a:t> při vysokých dávkách glukokortikoidů při léčbě jiných onemocněních. </a:t>
            </a:r>
          </a:p>
          <a:p>
            <a:pPr marL="0" indent="0"/>
            <a:r>
              <a:rPr lang="cs-CZ" sz="2000" b="1" dirty="0" smtClean="0"/>
              <a:t>ACTH dependentní</a:t>
            </a:r>
          </a:p>
          <a:p>
            <a:pPr marL="0" indent="0">
              <a:buNone/>
            </a:pPr>
            <a:r>
              <a:rPr lang="cs-CZ" sz="2000" dirty="0" smtClean="0"/>
              <a:t>Je způsoben nadměrnou stimulací kůry nadledvin z hypofýzy pomocí ACTH. Toto je způsobeno adenomem hypofýzy.</a:t>
            </a:r>
          </a:p>
          <a:p>
            <a:pPr marL="0" indent="0">
              <a:buNone/>
            </a:pPr>
            <a:r>
              <a:rPr lang="cs-CZ" sz="2000" dirty="0" smtClean="0"/>
              <a:t>Kliniky se na pacientovy projevují změn habitu s metabolickými, kardiovaskulárními, neuropsychickými změnami. Dochází ke změně rozložení tuku (pavoučí končetiny, býčí šíje). Zhoršení je patrné i v hojení ran a zvyšuje se </a:t>
            </a:r>
            <a:r>
              <a:rPr lang="cs-CZ" sz="2000" dirty="0" err="1" smtClean="0"/>
              <a:t>ryziko</a:t>
            </a:r>
            <a:r>
              <a:rPr lang="cs-CZ" sz="2000" dirty="0" smtClean="0"/>
              <a:t> </a:t>
            </a:r>
            <a:r>
              <a:rPr lang="cs-CZ" sz="2000" dirty="0" err="1" smtClean="0"/>
              <a:t>trombembolické</a:t>
            </a:r>
            <a:r>
              <a:rPr lang="cs-CZ" sz="2000" dirty="0" smtClean="0"/>
              <a:t> nemoci.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277299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Connův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err="1" smtClean="0"/>
              <a:t>Connův</a:t>
            </a:r>
            <a:r>
              <a:rPr lang="cs-CZ" sz="2000" dirty="0" smtClean="0"/>
              <a:t> syndrom je projevem </a:t>
            </a:r>
            <a:r>
              <a:rPr lang="cs-CZ" sz="2000" dirty="0" err="1" smtClean="0"/>
              <a:t>hyperaldosteronismu</a:t>
            </a:r>
            <a:r>
              <a:rPr lang="cs-CZ" sz="2000" dirty="0" smtClean="0"/>
              <a:t>, který vzniká: </a:t>
            </a:r>
            <a:r>
              <a:rPr lang="cs-CZ" sz="2000" dirty="0" err="1" smtClean="0"/>
              <a:t>adeonomem</a:t>
            </a:r>
            <a:r>
              <a:rPr lang="cs-CZ" sz="2000" dirty="0" smtClean="0"/>
              <a:t> kůry nadledvin</a:t>
            </a:r>
          </a:p>
          <a:p>
            <a:pPr marL="0" indent="0"/>
            <a:r>
              <a:rPr lang="cs-CZ" sz="2000" dirty="0" err="1" smtClean="0"/>
              <a:t>Hyperplasticita</a:t>
            </a:r>
            <a:r>
              <a:rPr lang="cs-CZ" sz="2000" dirty="0" smtClean="0"/>
              <a:t> kůry nadledvin</a:t>
            </a:r>
          </a:p>
          <a:p>
            <a:pPr marL="0" indent="0"/>
            <a:r>
              <a:rPr lang="cs-CZ" sz="2000" dirty="0" smtClean="0"/>
              <a:t>Karcinom</a:t>
            </a:r>
          </a:p>
          <a:p>
            <a:pPr marL="0" indent="0">
              <a:buNone/>
            </a:pPr>
            <a:r>
              <a:rPr lang="cs-CZ" sz="2000" dirty="0" smtClean="0"/>
              <a:t>Projevy jsou ztráty kalia s retencí tekutin, v důsledku </a:t>
            </a:r>
            <a:r>
              <a:rPr lang="cs-CZ" sz="2000" dirty="0" err="1" smtClean="0"/>
              <a:t>metabolicá</a:t>
            </a:r>
            <a:r>
              <a:rPr lang="cs-CZ" sz="2000" dirty="0" smtClean="0"/>
              <a:t> alkalóza, nefropatie s obrazem </a:t>
            </a:r>
            <a:r>
              <a:rPr lang="cs-CZ" sz="2000" dirty="0" err="1" smtClean="0"/>
              <a:t>nefrogenního</a:t>
            </a:r>
            <a:r>
              <a:rPr lang="cs-CZ" sz="2000" dirty="0" smtClean="0"/>
              <a:t> diabetes </a:t>
            </a:r>
            <a:r>
              <a:rPr lang="cs-CZ" sz="2000" dirty="0" err="1" smtClean="0"/>
              <a:t>insipidus</a:t>
            </a:r>
            <a:r>
              <a:rPr lang="cs-CZ" sz="2000" dirty="0" smtClean="0"/>
              <a:t>. Zadržování vody v těle vede k  </a:t>
            </a:r>
            <a:r>
              <a:rPr lang="cs-CZ" sz="2000" dirty="0" err="1" smtClean="0"/>
              <a:t>hypervolemii</a:t>
            </a:r>
            <a:r>
              <a:rPr lang="cs-CZ" sz="2000" dirty="0" smtClean="0"/>
              <a:t> a rozvoji sekundární arteriální hypertenze.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604458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dřeně nadledvin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Mezi hlavní poruchy nadledvin patří </a:t>
            </a:r>
            <a:r>
              <a:rPr lang="cs-CZ" sz="2000" dirty="0" err="1" smtClean="0"/>
              <a:t>feochromocytom</a:t>
            </a:r>
            <a:r>
              <a:rPr lang="cs-CZ" sz="2000" dirty="0" smtClean="0"/>
              <a:t>. Nejčastěji je to nádor benigní, který vychází z </a:t>
            </a:r>
            <a:r>
              <a:rPr lang="cs-CZ" sz="2000" dirty="0" err="1" smtClean="0"/>
              <a:t>chromafinních</a:t>
            </a:r>
            <a:r>
              <a:rPr lang="cs-CZ" sz="2000" dirty="0" smtClean="0"/>
              <a:t> buněk. Tento nádor vyplavuje v záchvatovitých vlnách katecholaminy:</a:t>
            </a:r>
          </a:p>
          <a:p>
            <a:pPr marL="0" indent="0"/>
            <a:r>
              <a:rPr lang="cs-CZ" sz="2000" dirty="0" smtClean="0"/>
              <a:t>Adrenalin</a:t>
            </a:r>
          </a:p>
          <a:p>
            <a:pPr marL="0" indent="0"/>
            <a:r>
              <a:rPr lang="cs-CZ" sz="2000" dirty="0" smtClean="0"/>
              <a:t>Noradrenalin</a:t>
            </a:r>
          </a:p>
          <a:p>
            <a:pPr marL="0" indent="0"/>
            <a:r>
              <a:rPr lang="cs-CZ" sz="2000" dirty="0" smtClean="0"/>
              <a:t>Dopamin </a:t>
            </a:r>
          </a:p>
          <a:p>
            <a:pPr marL="0" indent="0">
              <a:buNone/>
            </a:pPr>
            <a:r>
              <a:rPr lang="cs-CZ" sz="2000" dirty="0" smtClean="0"/>
              <a:t>V klinickém obrazu dominuje hypertenze způsobená jak periferní vazokonstrikcí, tak zvýšením minutového srdečního objemu. Hypertenze může být trvalá, ale nejčastěji koresponduje se záchvatovitými projevy onemocnění. Krevní tlak se zvyšuje extrémně a může vyústit až v srdeční selhání, nebo krvácivé CMP. Dalším projevem je obstipace způsobená stimulací alfa receptorů v GIT.  Dále dochází k rozvoji </a:t>
            </a:r>
            <a:r>
              <a:rPr lang="cs-CZ" sz="2000" dirty="0" err="1" smtClean="0"/>
              <a:t>glykogenolýzy</a:t>
            </a:r>
            <a:r>
              <a:rPr lang="cs-CZ" sz="2000" dirty="0" smtClean="0"/>
              <a:t> , která může vyústit k rozvoji sekundárního diabetu </a:t>
            </a:r>
            <a:r>
              <a:rPr lang="cs-CZ" sz="2000" dirty="0" err="1" smtClean="0"/>
              <a:t>mellitu</a:t>
            </a:r>
            <a:r>
              <a:rPr lang="cs-CZ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2495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1FB0D4-A84B-4876-96B4-7AE10CD06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140FC96-8551-482B-B352-7216908B9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54514"/>
            <a:ext cx="7239000" cy="4846320"/>
          </a:xfrm>
        </p:spPr>
        <p:txBody>
          <a:bodyPr>
            <a:normAutofit/>
          </a:bodyPr>
          <a:lstStyle/>
          <a:p>
            <a:r>
              <a:rPr lang="cs-CZ" sz="2000" dirty="0"/>
              <a:t>Hormony těla</a:t>
            </a:r>
          </a:p>
          <a:p>
            <a:r>
              <a:rPr lang="cs-CZ" sz="2000" dirty="0"/>
              <a:t>Poruchy endokrinního systému</a:t>
            </a:r>
          </a:p>
          <a:p>
            <a:r>
              <a:rPr lang="cs-CZ" sz="2000" dirty="0" err="1"/>
              <a:t>Neurohypofizární</a:t>
            </a:r>
            <a:r>
              <a:rPr lang="cs-CZ" sz="2000" dirty="0"/>
              <a:t> poruchy</a:t>
            </a:r>
          </a:p>
          <a:p>
            <a:r>
              <a:rPr lang="cs-CZ" sz="2000" dirty="0" err="1"/>
              <a:t>Adenohypofizární</a:t>
            </a:r>
            <a:r>
              <a:rPr lang="cs-CZ" sz="2000" dirty="0"/>
              <a:t> poruchy</a:t>
            </a:r>
          </a:p>
          <a:p>
            <a:r>
              <a:rPr lang="cs-CZ" sz="2000" dirty="0"/>
              <a:t>Poruchy štítné žlázy</a:t>
            </a:r>
          </a:p>
          <a:p>
            <a:r>
              <a:rPr lang="cs-CZ" sz="2000" dirty="0"/>
              <a:t>Poruchy příštítných tělísek</a:t>
            </a:r>
          </a:p>
          <a:p>
            <a:r>
              <a:rPr lang="cs-CZ" sz="2000" dirty="0"/>
              <a:t>Poruchy nadledvin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Kůra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Dřeň </a:t>
            </a:r>
          </a:p>
        </p:txBody>
      </p:sp>
    </p:spTree>
    <p:extLst>
      <p:ext uri="{BB962C8B-B14F-4D97-AF65-F5344CB8AC3E}">
        <p14:creationId xmlns:p14="http://schemas.microsoft.com/office/powerpoint/2010/main" xmlns="" val="1799079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Poruchy slinivky břišní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r>
              <a:rPr lang="cs-CZ" altLang="cs-CZ" sz="2000" b="1" dirty="0"/>
              <a:t>Diabetes </a:t>
            </a:r>
            <a:r>
              <a:rPr lang="cs-CZ" altLang="cs-CZ" sz="2000" b="1" dirty="0" err="1" smtClean="0"/>
              <a:t>mellitus</a:t>
            </a:r>
            <a:endParaRPr lang="cs-CZ" altLang="cs-CZ" sz="2000" b="1" dirty="0"/>
          </a:p>
          <a:p>
            <a:pPr marL="0" indent="0">
              <a:lnSpc>
                <a:spcPct val="90000"/>
              </a:lnSpc>
            </a:pPr>
            <a:r>
              <a:rPr lang="cs-CZ" altLang="cs-CZ" sz="2000" dirty="0" smtClean="0"/>
              <a:t>Při tomto onemocnění je  </a:t>
            </a:r>
            <a:r>
              <a:rPr lang="cs-CZ" altLang="cs-CZ" sz="2000" dirty="0"/>
              <a:t>postižen metabolismus </a:t>
            </a:r>
            <a:r>
              <a:rPr lang="cs-CZ" altLang="cs-CZ" sz="2000" dirty="0" err="1"/>
              <a:t>glukozy</a:t>
            </a:r>
            <a:r>
              <a:rPr lang="cs-CZ" altLang="cs-CZ" sz="2000" dirty="0"/>
              <a:t>, tuků i </a:t>
            </a:r>
            <a:r>
              <a:rPr lang="cs-CZ" altLang="cs-CZ" sz="2000" dirty="0" smtClean="0"/>
              <a:t>aminokyselin.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Inzulin je produkován v Langerhansových ostrůvkách v </a:t>
            </a:r>
            <a:r>
              <a:rPr lang="cs-CZ" altLang="cs-CZ" sz="2000" dirty="0"/>
              <a:t>B </a:t>
            </a:r>
            <a:r>
              <a:rPr lang="cs-CZ" altLang="cs-CZ" sz="2000" dirty="0" smtClean="0"/>
              <a:t>buňkách v pankreatu. Onemocnění se projevuje hyperglykemií a glykosurií.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Dělí se na:</a:t>
            </a:r>
          </a:p>
          <a:p>
            <a:pPr marL="0" indent="0">
              <a:lnSpc>
                <a:spcPct val="90000"/>
              </a:lnSpc>
            </a:pPr>
            <a:r>
              <a:rPr lang="cs-CZ" altLang="cs-CZ" sz="2000" b="1" dirty="0" smtClean="0"/>
              <a:t>Diabetes </a:t>
            </a:r>
            <a:r>
              <a:rPr lang="cs-CZ" altLang="cs-CZ" sz="2000" b="1" dirty="0" err="1" smtClean="0"/>
              <a:t>mellitus</a:t>
            </a:r>
            <a:r>
              <a:rPr lang="cs-CZ" altLang="cs-CZ" sz="2000" b="1" dirty="0" smtClean="0"/>
              <a:t> I. typu</a:t>
            </a:r>
          </a:p>
          <a:p>
            <a:pPr marL="400050" lvl="1" indent="0">
              <a:lnSpc>
                <a:spcPct val="90000"/>
              </a:lnSpc>
            </a:pPr>
            <a:r>
              <a:rPr lang="cs-CZ" altLang="cs-CZ" sz="2000" dirty="0" smtClean="0">
                <a:solidFill>
                  <a:schemeClr val="tx1"/>
                </a:solidFill>
              </a:rPr>
              <a:t>Je způsoben poruchou sekrece inzulinu v B buňkách pankreatu, který je důsledkem nejčastěji autoimunitního onemocnění. Jde o absolutní nedostatek inzulinu.</a:t>
            </a:r>
          </a:p>
          <a:p>
            <a:pPr marL="0" indent="0">
              <a:lnSpc>
                <a:spcPct val="90000"/>
              </a:lnSpc>
            </a:pPr>
            <a:r>
              <a:rPr lang="cs-CZ" altLang="cs-CZ" sz="2000" b="1" dirty="0" smtClean="0"/>
              <a:t>Diabetes </a:t>
            </a:r>
            <a:r>
              <a:rPr lang="cs-CZ" altLang="cs-CZ" sz="2000" b="1" dirty="0" err="1" smtClean="0"/>
              <a:t>mellitus</a:t>
            </a:r>
            <a:r>
              <a:rPr lang="cs-CZ" altLang="cs-CZ" sz="2000" b="1" dirty="0" smtClean="0"/>
              <a:t> II. typu</a:t>
            </a:r>
          </a:p>
          <a:p>
            <a:pPr marL="400050" lvl="1" indent="0">
              <a:lnSpc>
                <a:spcPct val="90000"/>
              </a:lnSpc>
            </a:pPr>
            <a:r>
              <a:rPr lang="cs-CZ" altLang="cs-CZ" sz="2000" dirty="0" smtClean="0">
                <a:solidFill>
                  <a:schemeClr val="tx1"/>
                </a:solidFill>
              </a:rPr>
              <a:t>Je způsoben periferní rezistencí buněk na inzulin. Může být i v kombinaci se sníženou sekrecí inzulinu, ale není to pravidlem. Vzniká tak relativní nedostatek inzulinu. Vzniká z genetických predispozic i z vnějších faktorů. Nejčastější je obezita a hypertenze.</a:t>
            </a:r>
            <a:endParaRPr lang="cs-CZ" alt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412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22"/>
            <a:ext cx="72390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Hormony - Dělení </a:t>
            </a:r>
            <a:r>
              <a:rPr lang="cs-CZ" dirty="0" smtClean="0"/>
              <a:t>dle typu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000" b="1" dirty="0"/>
              <a:t>Steroidní hormony</a:t>
            </a:r>
          </a:p>
          <a:p>
            <a:pPr marL="273600" indent="-273600"/>
            <a:r>
              <a:rPr lang="cs-CZ" sz="2000" dirty="0"/>
              <a:t>Pohlavní (testosteron, estrogeny, gestageny)</a:t>
            </a:r>
          </a:p>
          <a:p>
            <a:pPr marL="273600" indent="-273600"/>
            <a:r>
              <a:rPr lang="cs-CZ" sz="2000" dirty="0"/>
              <a:t>Kortikosteroidy</a:t>
            </a:r>
          </a:p>
          <a:p>
            <a:pPr marL="273600" indent="-273600"/>
            <a:r>
              <a:rPr lang="cs-CZ" sz="2000" dirty="0" err="1"/>
              <a:t>Kalcitriol</a:t>
            </a:r>
            <a:endParaRPr lang="cs-CZ" sz="2000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Nesteroidní hormony</a:t>
            </a:r>
          </a:p>
          <a:p>
            <a:r>
              <a:rPr lang="cs-CZ" sz="2000" dirty="0"/>
              <a:t>Peptidové (prolaktin, glukagon, inzulin, kalcitonin, </a:t>
            </a:r>
            <a:r>
              <a:rPr lang="cs-CZ" sz="2000" dirty="0" err="1"/>
              <a:t>somatomediny</a:t>
            </a:r>
            <a:r>
              <a:rPr lang="cs-CZ" sz="2000" dirty="0"/>
              <a:t>, </a:t>
            </a:r>
            <a:r>
              <a:rPr lang="cs-CZ" sz="2000" dirty="0" err="1"/>
              <a:t>endotelin</a:t>
            </a:r>
            <a:r>
              <a:rPr lang="cs-CZ" sz="2000" dirty="0"/>
              <a:t>, hormony GIT – gastrin, </a:t>
            </a:r>
            <a:r>
              <a:rPr lang="cs-CZ" sz="2000" dirty="0" err="1"/>
              <a:t>motilin</a:t>
            </a:r>
            <a:r>
              <a:rPr lang="cs-CZ" sz="2000" dirty="0"/>
              <a:t>, sekretin, </a:t>
            </a:r>
            <a:r>
              <a:rPr lang="cs-CZ" sz="2000" dirty="0" err="1"/>
              <a:t>enteroglukagon</a:t>
            </a:r>
            <a:r>
              <a:rPr lang="cs-CZ" sz="2000" dirty="0"/>
              <a:t>, </a:t>
            </a:r>
            <a:r>
              <a:rPr lang="cs-CZ" sz="2000" dirty="0" err="1"/>
              <a:t>enkefalíny</a:t>
            </a:r>
            <a:r>
              <a:rPr lang="cs-CZ" sz="2000" dirty="0"/>
              <a:t>, STH, ACTH, hypotalamické hormony, parathormon) </a:t>
            </a:r>
          </a:p>
          <a:p>
            <a:r>
              <a:rPr lang="cs-CZ" sz="2000" dirty="0"/>
              <a:t>Glykoproteiny (FSH, LH, TSH, erytropoetin), </a:t>
            </a:r>
          </a:p>
          <a:p>
            <a:r>
              <a:rPr lang="cs-CZ" sz="2000" dirty="0"/>
              <a:t>Deriváty </a:t>
            </a:r>
            <a:r>
              <a:rPr lang="cs-CZ" sz="2000" dirty="0" err="1"/>
              <a:t>tyrozínu</a:t>
            </a:r>
            <a:r>
              <a:rPr lang="cs-CZ" sz="2000" dirty="0"/>
              <a:t> (T3, T4, </a:t>
            </a:r>
            <a:r>
              <a:rPr lang="cs-CZ" sz="2000" dirty="0" err="1"/>
              <a:t>katechoaminy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1174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Hormony - Dělení </a:t>
            </a:r>
            <a:r>
              <a:rPr lang="cs-CZ" dirty="0" smtClean="0"/>
              <a:t>dle místa vzniku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 numCol="3">
            <a:normAutofit/>
          </a:bodyPr>
          <a:lstStyle/>
          <a:p>
            <a:pPr>
              <a:buNone/>
            </a:pPr>
            <a:r>
              <a:rPr lang="cs-CZ" sz="2000" b="1" dirty="0" err="1" smtClean="0"/>
              <a:t>Hypothalamus</a:t>
            </a:r>
            <a:endParaRPr lang="cs-CZ" sz="2000" b="1" dirty="0" smtClean="0"/>
          </a:p>
          <a:p>
            <a:r>
              <a:rPr lang="cs-CZ" sz="2000" dirty="0" err="1" smtClean="0"/>
              <a:t>Kortikoliberin</a:t>
            </a:r>
            <a:endParaRPr lang="cs-CZ" sz="2000" dirty="0" smtClean="0"/>
          </a:p>
          <a:p>
            <a:r>
              <a:rPr lang="cs-CZ" sz="2000" dirty="0" err="1" smtClean="0"/>
              <a:t>Tyreoliberin</a:t>
            </a:r>
            <a:endParaRPr lang="cs-CZ" sz="2000" dirty="0" smtClean="0"/>
          </a:p>
          <a:p>
            <a:r>
              <a:rPr lang="cs-CZ" sz="2000" dirty="0" err="1" smtClean="0"/>
              <a:t>Gonadoliberin</a:t>
            </a:r>
            <a:endParaRPr lang="cs-CZ" sz="2000" dirty="0" smtClean="0"/>
          </a:p>
          <a:p>
            <a:r>
              <a:rPr lang="cs-CZ" sz="2000" dirty="0" err="1" smtClean="0"/>
              <a:t>Somatoliberin</a:t>
            </a:r>
            <a:endParaRPr lang="cs-CZ" sz="2000" dirty="0" smtClean="0"/>
          </a:p>
          <a:p>
            <a:r>
              <a:rPr lang="cs-CZ" sz="2000" dirty="0" err="1" smtClean="0"/>
              <a:t>Somatostatin</a:t>
            </a:r>
            <a:endParaRPr lang="cs-CZ" sz="2000" dirty="0" smtClean="0"/>
          </a:p>
          <a:p>
            <a:r>
              <a:rPr lang="cs-CZ" sz="2000" dirty="0" smtClean="0"/>
              <a:t>Dopamin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Adenohypofýza</a:t>
            </a:r>
          </a:p>
          <a:p>
            <a:r>
              <a:rPr lang="cs-CZ" sz="2000" dirty="0" smtClean="0"/>
              <a:t>Kortikotropin</a:t>
            </a:r>
          </a:p>
          <a:p>
            <a:r>
              <a:rPr lang="cs-CZ" sz="2000" dirty="0" err="1" smtClean="0"/>
              <a:t>Tyreotropin</a:t>
            </a:r>
            <a:endParaRPr lang="cs-CZ" sz="2000" dirty="0" smtClean="0"/>
          </a:p>
          <a:p>
            <a:r>
              <a:rPr lang="cs-CZ" sz="2000" dirty="0" smtClean="0"/>
              <a:t>Luteinizační hormon</a:t>
            </a:r>
          </a:p>
          <a:p>
            <a:r>
              <a:rPr lang="cs-CZ" sz="2000" dirty="0" smtClean="0"/>
              <a:t>Folikuly </a:t>
            </a:r>
            <a:r>
              <a:rPr lang="cs-CZ" sz="2000" dirty="0" err="1" smtClean="0"/>
              <a:t>stimulačnní</a:t>
            </a:r>
            <a:r>
              <a:rPr lang="cs-CZ" sz="2000" dirty="0" smtClean="0"/>
              <a:t> </a:t>
            </a:r>
            <a:r>
              <a:rPr lang="cs-CZ" sz="2000" dirty="0" smtClean="0"/>
              <a:t>hormon</a:t>
            </a:r>
          </a:p>
          <a:p>
            <a:r>
              <a:rPr lang="cs-CZ" sz="2000" dirty="0" smtClean="0"/>
              <a:t>Růstový hormon</a:t>
            </a:r>
          </a:p>
          <a:p>
            <a:r>
              <a:rPr lang="cs-CZ" sz="2000" dirty="0" smtClean="0"/>
              <a:t>Prolaktin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Kůra nadledvin</a:t>
            </a:r>
          </a:p>
          <a:p>
            <a:r>
              <a:rPr lang="cs-CZ" sz="2000" dirty="0" smtClean="0"/>
              <a:t>Kortizol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Štítná žláza</a:t>
            </a:r>
          </a:p>
          <a:p>
            <a:r>
              <a:rPr lang="cs-CZ" sz="2000" dirty="0" smtClean="0"/>
              <a:t>Tyroxin</a:t>
            </a:r>
          </a:p>
          <a:p>
            <a:r>
              <a:rPr lang="cs-CZ" sz="2000" dirty="0" err="1" smtClean="0"/>
              <a:t>Trijodthyronin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Vaječníky</a:t>
            </a:r>
          </a:p>
          <a:p>
            <a:r>
              <a:rPr lang="cs-CZ" sz="2000" dirty="0" smtClean="0"/>
              <a:t>Estrogeny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Varlata</a:t>
            </a:r>
          </a:p>
          <a:p>
            <a:r>
              <a:rPr lang="cs-CZ" sz="2000" dirty="0" smtClean="0"/>
              <a:t>Testosteron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Poruchy endokrinního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dirty="0"/>
              <a:t>Patologie žláz s vnitřní sekrecí vychází z dysfunkce některého článku z řetězce jejich fungování. Poruchy mohou být:</a:t>
            </a:r>
          </a:p>
          <a:p>
            <a:r>
              <a:rPr lang="cs-CZ" sz="2000" b="1" dirty="0"/>
              <a:t>Získané</a:t>
            </a:r>
            <a:r>
              <a:rPr lang="cs-CZ" sz="2000" dirty="0"/>
              <a:t> (záněty, nádory, poruchy výživy, úrazy, stres)</a:t>
            </a:r>
          </a:p>
          <a:p>
            <a:r>
              <a:rPr lang="cs-CZ" sz="2000" b="1" dirty="0"/>
              <a:t>Vrozené </a:t>
            </a:r>
            <a:r>
              <a:rPr lang="cs-CZ" sz="2000" dirty="0"/>
              <a:t>(chromozomální aberace, chybění dané žlázy)</a:t>
            </a:r>
          </a:p>
          <a:p>
            <a:pPr marL="0" indent="0">
              <a:buNone/>
            </a:pPr>
            <a:r>
              <a:rPr lang="cs-CZ" sz="2000" dirty="0"/>
              <a:t>Rozeznáváme tyto typy poruch endokrinního systému:</a:t>
            </a:r>
          </a:p>
          <a:p>
            <a:r>
              <a:rPr lang="cs-CZ" sz="2000" b="1" dirty="0"/>
              <a:t>Podle lokalizace postižení</a:t>
            </a:r>
            <a:r>
              <a:rPr lang="cs-CZ" sz="2000" dirty="0"/>
              <a:t>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primární (přímo ve žláze)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sekundární (v adenohypofýze)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terciální (v hypotalamu)</a:t>
            </a:r>
          </a:p>
          <a:p>
            <a:r>
              <a:rPr lang="cs-CZ" sz="2000" b="1" dirty="0"/>
              <a:t>Hypofunkce</a:t>
            </a:r>
            <a:r>
              <a:rPr lang="cs-CZ" sz="2000" dirty="0"/>
              <a:t> nebo </a:t>
            </a:r>
            <a:r>
              <a:rPr lang="cs-CZ" sz="2000" b="1" dirty="0"/>
              <a:t>hyperfunkce</a:t>
            </a:r>
            <a:r>
              <a:rPr lang="cs-CZ" sz="2000" dirty="0"/>
              <a:t> žlázy</a:t>
            </a:r>
          </a:p>
          <a:p>
            <a:r>
              <a:rPr lang="cs-CZ" sz="2000" b="1" dirty="0"/>
              <a:t>Zvýšení </a:t>
            </a:r>
            <a:r>
              <a:rPr lang="cs-CZ" sz="2000" dirty="0"/>
              <a:t>nebo </a:t>
            </a:r>
            <a:r>
              <a:rPr lang="cs-CZ" sz="2000" b="1" dirty="0"/>
              <a:t>nedostatek</a:t>
            </a:r>
            <a:r>
              <a:rPr lang="cs-CZ" sz="2000" dirty="0"/>
              <a:t> bílkovinného nosiče hormonu</a:t>
            </a:r>
          </a:p>
          <a:p>
            <a:r>
              <a:rPr lang="cs-CZ" sz="2000" b="1" dirty="0"/>
              <a:t>Porucha</a:t>
            </a:r>
            <a:r>
              <a:rPr lang="cs-CZ" sz="2000" dirty="0"/>
              <a:t> na úrovni </a:t>
            </a:r>
            <a:r>
              <a:rPr lang="cs-CZ" sz="2000" b="1" dirty="0"/>
              <a:t>cílové tkáně 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změna počtu či funkce receptorů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protilátky proti receptorům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porucha degradace receptorů</a:t>
            </a:r>
          </a:p>
        </p:txBody>
      </p:sp>
    </p:spTree>
    <p:extLst>
      <p:ext uri="{BB962C8B-B14F-4D97-AF65-F5344CB8AC3E}">
        <p14:creationId xmlns:p14="http://schemas.microsoft.com/office/powerpoint/2010/main" xmlns="" val="137629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Poruchy </a:t>
            </a:r>
            <a:r>
              <a:rPr lang="cs-CZ" dirty="0" err="1"/>
              <a:t>hypotalamo</a:t>
            </a:r>
            <a:r>
              <a:rPr lang="cs-CZ" dirty="0"/>
              <a:t> </a:t>
            </a:r>
            <a:r>
              <a:rPr lang="cs-CZ" dirty="0" err="1"/>
              <a:t>neurohypofyzárního</a:t>
            </a:r>
            <a:r>
              <a:rPr lang="cs-CZ" dirty="0"/>
              <a:t>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200" dirty="0" err="1"/>
              <a:t>Hypothalamo-neurohypofizární</a:t>
            </a:r>
            <a:r>
              <a:rPr lang="cs-CZ" sz="2200" dirty="0"/>
              <a:t> systém </a:t>
            </a:r>
            <a:r>
              <a:rPr lang="cs-CZ" sz="2200" dirty="0" err="1"/>
              <a:t>sekernuje</a:t>
            </a:r>
            <a:r>
              <a:rPr lang="cs-CZ" sz="2200" dirty="0"/>
              <a:t> do oběhu hormony ADH a oxytocin. Poruchy se týkají zejména ADH a vznikají na podkladě:</a:t>
            </a:r>
          </a:p>
          <a:p>
            <a:r>
              <a:rPr lang="cs-CZ" sz="2200" dirty="0"/>
              <a:t>Vrozené nedostatečnosti</a:t>
            </a:r>
          </a:p>
          <a:p>
            <a:r>
              <a:rPr lang="cs-CZ" sz="2200" dirty="0"/>
              <a:t>Nádor</a:t>
            </a:r>
          </a:p>
          <a:p>
            <a:r>
              <a:rPr lang="cs-CZ" sz="2200" dirty="0"/>
              <a:t>Cévní postižení</a:t>
            </a:r>
          </a:p>
          <a:p>
            <a:r>
              <a:rPr lang="cs-CZ" sz="2200" dirty="0"/>
              <a:t>Zánět</a:t>
            </a:r>
          </a:p>
          <a:p>
            <a:r>
              <a:rPr lang="cs-CZ" sz="2200" dirty="0"/>
              <a:t>Následek traumatu</a:t>
            </a:r>
          </a:p>
          <a:p>
            <a:pPr marL="0" indent="0">
              <a:buNone/>
            </a:pPr>
            <a:r>
              <a:rPr lang="cs-CZ" sz="2200" dirty="0"/>
              <a:t>Možnosti poruchy tohoto systému jsou:</a:t>
            </a:r>
          </a:p>
          <a:p>
            <a:r>
              <a:rPr lang="cs-CZ" sz="2200" b="1" dirty="0"/>
              <a:t>Nadměrné vylučování ADH </a:t>
            </a:r>
          </a:p>
          <a:p>
            <a:pPr marL="0" indent="0">
              <a:buNone/>
            </a:pPr>
            <a:r>
              <a:rPr lang="cs-CZ" sz="2200" dirty="0"/>
              <a:t>Způsobuje zvýšení zpětné resorpce vody v ledvinách a zvýšený objem cirkulující krve. To zapříčiňuje zvýšení zátěže kardiovaskulárního systému popřípadě otok mozku.</a:t>
            </a:r>
          </a:p>
          <a:p>
            <a:r>
              <a:rPr lang="cs-CZ" sz="2200" b="1" dirty="0"/>
              <a:t>Nedostatečné vylučování ADH (Diabetes </a:t>
            </a:r>
            <a:r>
              <a:rPr lang="cs-CZ" sz="2200" b="1" dirty="0" err="1"/>
              <a:t>insipidus</a:t>
            </a:r>
            <a:r>
              <a:rPr lang="cs-CZ" sz="2200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4207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Poruchy </a:t>
            </a:r>
            <a:r>
              <a:rPr lang="cs-CZ" dirty="0" err="1"/>
              <a:t>hypotalamo</a:t>
            </a:r>
            <a:r>
              <a:rPr lang="cs-CZ" dirty="0"/>
              <a:t> </a:t>
            </a:r>
            <a:r>
              <a:rPr lang="cs-CZ" dirty="0" err="1"/>
              <a:t>neurohypofyzárního</a:t>
            </a:r>
            <a:r>
              <a:rPr lang="cs-CZ" dirty="0"/>
              <a:t>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Centrální diabetes </a:t>
            </a:r>
            <a:r>
              <a:rPr lang="cs-CZ" sz="2200" b="1" dirty="0" err="1"/>
              <a:t>insipidus</a:t>
            </a:r>
            <a:endParaRPr lang="cs-CZ" sz="2200" b="1" dirty="0"/>
          </a:p>
          <a:p>
            <a:pPr marL="0" indent="0">
              <a:buNone/>
            </a:pPr>
            <a:r>
              <a:rPr lang="cs-CZ" sz="2200" dirty="0"/>
              <a:t>Je onemocnění na podkladě snížení sekrece ADH. ADH zvyšuje </a:t>
            </a:r>
            <a:r>
              <a:rPr lang="cs-CZ" sz="2200" dirty="0" err="1"/>
              <a:t>resorbci</a:t>
            </a:r>
            <a:r>
              <a:rPr lang="cs-CZ" sz="2200" dirty="0"/>
              <a:t> vody v distálním tubulech nefronů a zároveň způsobuje vazokonstrikci, která napomáhá k udržení krevního tlaku. Při diabetu </a:t>
            </a:r>
            <a:r>
              <a:rPr lang="cs-CZ" sz="2200" dirty="0" err="1"/>
              <a:t>insipidu</a:t>
            </a:r>
            <a:r>
              <a:rPr lang="cs-CZ" sz="2200" dirty="0"/>
              <a:t> jsou tyto mechanismy porušeny. Dochází zejména k vodní diuréze, tedy polyurii málo koncentrované moči. Diuréza může v tomto případě být i vyšší jak 20-30 l za 24 hodin. Tento stav provází pocit žízně (polydipsie).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8168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Poruchy </a:t>
            </a:r>
            <a:r>
              <a:rPr lang="cs-CZ" dirty="0" err="1"/>
              <a:t>hypotalamo</a:t>
            </a:r>
            <a:r>
              <a:rPr lang="cs-CZ" dirty="0"/>
              <a:t> adenohypofyzárního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b="1" dirty="0"/>
              <a:t>Poruchy růstového hormonu</a:t>
            </a:r>
          </a:p>
          <a:p>
            <a:pPr marL="0" indent="0">
              <a:buNone/>
            </a:pPr>
            <a:r>
              <a:rPr lang="cs-CZ" sz="2000" dirty="0"/>
              <a:t>Při nadprodukci růstového hormonu (STH) vznikají dvě nemoci spojené s nadměrným růstem. Při nedostatku STH vzniká nemoc nanismus</a:t>
            </a:r>
          </a:p>
          <a:p>
            <a:pPr marL="0" indent="0">
              <a:buNone/>
            </a:pPr>
            <a:r>
              <a:rPr lang="cs-CZ" sz="2000" b="1" dirty="0"/>
              <a:t>Gigantismus</a:t>
            </a:r>
          </a:p>
          <a:p>
            <a:pPr marL="0" indent="0">
              <a:buNone/>
            </a:pPr>
            <a:r>
              <a:rPr lang="cs-CZ" sz="2000" dirty="0"/>
              <a:t>Vzniká již od dětství. Dochází k nadměrnému růstu celého těla, které však zůstává proporcionální. Růstové chrupavky se uzavírají později a dochází rovněž ke snížená tvorby pohlavních hormonů (sterilita).</a:t>
            </a:r>
          </a:p>
          <a:p>
            <a:pPr marL="0" indent="0">
              <a:buNone/>
            </a:pPr>
            <a:r>
              <a:rPr lang="cs-CZ" sz="2000" b="1" dirty="0"/>
              <a:t>Akromegalie</a:t>
            </a:r>
          </a:p>
          <a:p>
            <a:pPr marL="0" indent="0">
              <a:buNone/>
            </a:pPr>
            <a:r>
              <a:rPr lang="cs-CZ" sz="2000" dirty="0"/>
              <a:t>Vzniká dospělosti v dospělosti pod obrazem nadměrného růstu kostí do šířky a nadměrný růst měkkých tkání. Tento jev vzniká pouze na některých částech těla, růst je proto disproporční. Důsledkem je osteoporóza a </a:t>
            </a:r>
            <a:r>
              <a:rPr lang="cs-CZ" sz="2000" dirty="0" err="1"/>
              <a:t>hyperprolaktinemie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r>
              <a:rPr lang="cs-CZ" sz="2000" b="1" dirty="0"/>
              <a:t>Nanismus</a:t>
            </a:r>
          </a:p>
          <a:p>
            <a:pPr marL="0" indent="0">
              <a:buNone/>
            </a:pPr>
            <a:r>
              <a:rPr lang="cs-CZ" sz="2000" dirty="0"/>
              <a:t>Způsobuje nedostatečný růst, ovšem se stárnutím tkání. Obraz člověka je pak dětský s malým tělem, ale dospělým až stařeckým obličejem.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xmlns="" val="773339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Poruchy </a:t>
            </a:r>
            <a:r>
              <a:rPr lang="cs-CZ" dirty="0" err="1"/>
              <a:t>hypotalamo</a:t>
            </a:r>
            <a:r>
              <a:rPr lang="cs-CZ" dirty="0"/>
              <a:t> adenohypofyzárního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600" b="1" dirty="0"/>
              <a:t>Porucha </a:t>
            </a:r>
            <a:r>
              <a:rPr lang="cs-CZ" sz="2600" b="1" dirty="0" err="1"/>
              <a:t>adenokortikotropního</a:t>
            </a:r>
            <a:r>
              <a:rPr lang="cs-CZ" sz="2600" b="1" dirty="0"/>
              <a:t> hormonu</a:t>
            </a:r>
          </a:p>
          <a:p>
            <a:pPr marL="0" indent="0">
              <a:buNone/>
            </a:pPr>
            <a:r>
              <a:rPr lang="cs-CZ" sz="2600" dirty="0"/>
              <a:t>Nejznámější je jeho zvýšená forma. Této nemoci se říká </a:t>
            </a:r>
            <a:r>
              <a:rPr lang="cs-CZ" sz="2600" b="1" dirty="0" err="1"/>
              <a:t>Cushingova</a:t>
            </a:r>
            <a:r>
              <a:rPr lang="cs-CZ" sz="2600" b="1" dirty="0"/>
              <a:t> choroba. </a:t>
            </a:r>
            <a:r>
              <a:rPr lang="cs-CZ" sz="2600" dirty="0"/>
              <a:t> Nejčastěji vzniká nádorem (adenom) hypofýzy, který abnormálně stimuluje nadledviny, čímž vzniká nadprodukce glukokortikoidů. Druhou možností je porucha nadledvin, která zapříčiňuje nadprodukci kortikoidů. </a:t>
            </a:r>
            <a:r>
              <a:rPr lang="cs-CZ" sz="2600" dirty="0" err="1"/>
              <a:t>Cushongova</a:t>
            </a:r>
            <a:r>
              <a:rPr lang="cs-CZ" sz="2600" dirty="0"/>
              <a:t> choroba má několik základních důsledků:</a:t>
            </a:r>
          </a:p>
          <a:p>
            <a:r>
              <a:rPr lang="cs-CZ" sz="2600" dirty="0"/>
              <a:t>Změny habitu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Dochází k centrálnímu ukládání tuku. Obraz tenkých končetin a obezity, býčí šíje a měsíčkovitý obličej.</a:t>
            </a:r>
          </a:p>
          <a:p>
            <a:r>
              <a:rPr lang="cs-CZ" sz="2600" dirty="0"/>
              <a:t>Metabolické změny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Rozvoj katabolismu bílkovin, který zapříčiňuje úbytek svalstva. Zhoršuje se tak i hojení ran</a:t>
            </a:r>
          </a:p>
          <a:p>
            <a:r>
              <a:rPr lang="cs-CZ" sz="2600" dirty="0"/>
              <a:t>Kostní změny</a:t>
            </a:r>
          </a:p>
          <a:p>
            <a:r>
              <a:rPr lang="cs-CZ" sz="2600" dirty="0" err="1"/>
              <a:t>Kadiovaskulární</a:t>
            </a:r>
            <a:r>
              <a:rPr lang="cs-CZ" sz="2600" dirty="0"/>
              <a:t> změny</a:t>
            </a:r>
          </a:p>
          <a:p>
            <a:r>
              <a:rPr lang="cs-CZ" sz="2600" dirty="0"/>
              <a:t>Neuropsychické změny</a:t>
            </a:r>
          </a:p>
          <a:p>
            <a:r>
              <a:rPr lang="cs-CZ" sz="2600" dirty="0"/>
              <a:t>Hematologické změny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Zvýšená srážlivost krve zapříčiňuje sklony k </a:t>
            </a:r>
            <a:r>
              <a:rPr lang="cs-CZ" sz="2600" dirty="0" err="1">
                <a:solidFill>
                  <a:schemeClr val="tx1"/>
                </a:solidFill>
              </a:rPr>
              <a:t>trombembolii</a:t>
            </a:r>
            <a:endParaRPr lang="cs-CZ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537283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862</TotalTime>
  <Words>1705</Words>
  <Application>Microsoft Office PowerPoint</Application>
  <PresentationFormat>Předvádění na obrazovce (4:3)</PresentationFormat>
  <Paragraphs>205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Bohatý</vt:lpstr>
      <vt:lpstr>Endokrinologie</vt:lpstr>
      <vt:lpstr>Obsah</vt:lpstr>
      <vt:lpstr>Hormony - Dělení dle typu</vt:lpstr>
      <vt:lpstr>Hormony - Dělení dle místa vzniku</vt:lpstr>
      <vt:lpstr>Poruchy endokrinního systému</vt:lpstr>
      <vt:lpstr>Poruchy hypotalamo neurohypofyzárního systému</vt:lpstr>
      <vt:lpstr>Poruchy hypotalamo neurohypofyzárního systému</vt:lpstr>
      <vt:lpstr>Poruchy hypotalamo adenohypofyzárního systému</vt:lpstr>
      <vt:lpstr>Poruchy hypotalamo adenohypofyzárního systému</vt:lpstr>
      <vt:lpstr>Poruchy štítné žlázy</vt:lpstr>
      <vt:lpstr>Poruchy štítné žlázy</vt:lpstr>
      <vt:lpstr>Poruchy příštítných tělísek</vt:lpstr>
      <vt:lpstr>Poruchy příštítných tělísek</vt:lpstr>
      <vt:lpstr>Poruchy kůry nadledvin </vt:lpstr>
      <vt:lpstr>Poruchy kůry nadledvin </vt:lpstr>
      <vt:lpstr>Addisonova choroba</vt:lpstr>
      <vt:lpstr>Cushingův syndrom</vt:lpstr>
      <vt:lpstr>Connův syndrom</vt:lpstr>
      <vt:lpstr>Poruchy dřeně nadledvin</vt:lpstr>
      <vt:lpstr>Poruchy slinivky břišní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Endokrinologie</dc:title>
  <dc:creator>Stankova</dc:creator>
  <cp:lastModifiedBy>som</cp:lastModifiedBy>
  <cp:revision>91</cp:revision>
  <dcterms:created xsi:type="dcterms:W3CDTF">2014-11-02T16:06:24Z</dcterms:created>
  <dcterms:modified xsi:type="dcterms:W3CDTF">2019-10-24T11:56:53Z</dcterms:modified>
</cp:coreProperties>
</file>