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Trebuchet MS" pitchFamily="34" charset="0"/>
      <p:regular r:id="rId26"/>
      <p:bold r:id="rId27"/>
      <p:italic r:id="rId28"/>
      <p:boldItalic r:id="rId29"/>
    </p:embeddedFont>
    <p:embeddedFont>
      <p:font typeface="Roboto" charset="0"/>
      <p:regular r:id="rId30"/>
      <p:bold r:id="rId31"/>
      <p:italic r:id="rId32"/>
      <p:boldItalic r:id="rId3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50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12705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pinfo.cz/win/knihovna-bozp/citarna/tematicke_prilohy/ergonomie/ergonomie4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upsv.cz/index.php?p=audit&amp;site=defaul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1387575" y="561975"/>
            <a:ext cx="6720299" cy="208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600">
                <a:latin typeface="Trebuchet MS"/>
                <a:ea typeface="Trebuchet MS"/>
                <a:cs typeface="Trebuchet MS"/>
                <a:sym typeface="Trebuchet MS"/>
              </a:rPr>
              <a:t>Sociální klima organizace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3600">
                <a:latin typeface="Trebuchet MS"/>
                <a:ea typeface="Trebuchet MS"/>
                <a:cs typeface="Trebuchet MS"/>
                <a:sym typeface="Trebuchet MS"/>
              </a:rPr>
              <a:t>Organizační kultura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351600" y="3729800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>
                <a:latin typeface="Trebuchet MS"/>
                <a:ea typeface="Trebuchet MS"/>
                <a:cs typeface="Trebuchet MS"/>
                <a:sym typeface="Trebuchet MS"/>
              </a:rPr>
              <a:t>Michaela Straková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>
                <a:latin typeface="Trebuchet MS"/>
                <a:ea typeface="Trebuchet MS"/>
                <a:cs typeface="Trebuchet MS"/>
                <a:sym typeface="Trebuchet MS"/>
              </a:rPr>
              <a:t>Karolína Bednaříková									KANPR, 2. 11. 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Kultura organizace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= soubor rozhodujících představ o tom, co je správné a jak se mají lidé v organizaci chovat, aby svou činností přispívali k naplňování účelu existence “jejich” organizace (Bedrnová, Nový, 2002)</a:t>
            </a:r>
          </a:p>
          <a:p>
            <a:pPr marL="457200" lvl="0" indent="-228600" rtl="0">
              <a:spcBef>
                <a:spcPts val="0"/>
              </a:spcBef>
              <a:buFont typeface="Trebuchet MS"/>
              <a:buChar char="-"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určuje jaké chování se očekává - bude oceňováno či postihováno?</a:t>
            </a:r>
          </a:p>
          <a:p>
            <a:pPr rtl="0">
              <a:spcBef>
                <a:spcPts val="0"/>
              </a:spcBef>
              <a:buNone/>
            </a:pPr>
            <a:r>
              <a:rPr lang="cs" sz="2400">
                <a:latin typeface="Trebuchet MS"/>
                <a:ea typeface="Trebuchet MS"/>
                <a:cs typeface="Trebuchet MS"/>
                <a:sym typeface="Trebuchet MS"/>
              </a:rPr>
              <a:t>ZÁKLAD - hodnotově-normativní systém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rebuchet MS"/>
              <a:buChar char="+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faktory socio-ekonomické, historicko-kulturní, politické, technologické, enviromentální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Prvky kultury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Schein (Bedrnová, Nový, 2002):</a:t>
            </a:r>
          </a:p>
          <a:p>
            <a:pPr marL="457200" lvl="0" indent="-228600" rtl="0">
              <a:spcBef>
                <a:spcPts val="0"/>
              </a:spcBef>
              <a:spcAft>
                <a:spcPts val="2400"/>
              </a:spcAft>
              <a:buFont typeface="Trebuchet MS"/>
              <a:buAutoNum type="arabicParenR"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Zastávané HODNOTY - sdílené hodnoty, </a:t>
            </a:r>
            <a:r>
              <a:rPr lang="cs" dirty="0" smtClean="0">
                <a:latin typeface="Trebuchet MS"/>
                <a:ea typeface="Trebuchet MS"/>
                <a:cs typeface="Trebuchet MS"/>
                <a:sym typeface="Trebuchet MS"/>
              </a:rPr>
              <a:t>postoje</a:t>
            </a:r>
          </a:p>
          <a:p>
            <a:pPr marL="457200" lvl="0" indent="-228600" rtl="0">
              <a:spcBef>
                <a:spcPts val="0"/>
              </a:spcBef>
              <a:spcAft>
                <a:spcPts val="2400"/>
              </a:spcAft>
              <a:buFont typeface="Trebuchet MS"/>
              <a:buAutoNum type="arabicParenR"/>
            </a:pPr>
            <a:r>
              <a:rPr lang="cs" dirty="0" smtClean="0">
                <a:latin typeface="Trebuchet MS"/>
                <a:ea typeface="Trebuchet MS"/>
                <a:cs typeface="Trebuchet MS"/>
                <a:sym typeface="Trebuchet MS"/>
              </a:rPr>
              <a:t>Základní </a:t>
            </a: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PŘEDPOKLADY - normy chování, kodex </a:t>
            </a:r>
            <a:r>
              <a:rPr lang="cs" dirty="0" smtClean="0">
                <a:latin typeface="Trebuchet MS"/>
                <a:ea typeface="Trebuchet MS"/>
                <a:cs typeface="Trebuchet MS"/>
                <a:sym typeface="Trebuchet MS"/>
              </a:rPr>
              <a:t>jednání</a:t>
            </a:r>
          </a:p>
          <a:p>
            <a:pPr marL="457200" lvl="0" indent="-228600" rtl="0">
              <a:spcBef>
                <a:spcPts val="0"/>
              </a:spcBef>
              <a:spcAft>
                <a:spcPts val="2400"/>
              </a:spcAft>
              <a:buFont typeface="Trebuchet MS"/>
              <a:buAutoNum type="arabicParenR"/>
            </a:pPr>
            <a:r>
              <a:rPr lang="cs" dirty="0" smtClean="0">
                <a:latin typeface="Trebuchet MS"/>
                <a:ea typeface="Trebuchet MS"/>
                <a:cs typeface="Trebuchet MS"/>
                <a:sym typeface="Trebuchet MS"/>
              </a:rPr>
              <a:t>SYMBOLY </a:t>
            </a: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- výtvory, artefakty, ritualizované formy jednání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Faktory ovlivňující reálnou kulturu organizace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Font typeface="Trebuchet MS"/>
              <a:buAutoNum type="arabicParenR"/>
            </a:pPr>
            <a:r>
              <a:rPr lang="cs" b="1" dirty="0">
                <a:latin typeface="Trebuchet MS"/>
                <a:ea typeface="Trebuchet MS"/>
                <a:cs typeface="Trebuchet MS"/>
                <a:sym typeface="Trebuchet MS"/>
              </a:rPr>
              <a:t>DISTRIBUCE MOCI</a:t>
            </a: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 v organizaci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Font typeface="Trebuchet MS"/>
              <a:buAutoNum type="arabicParenR"/>
            </a:pPr>
            <a:r>
              <a:rPr lang="cs" b="1" dirty="0">
                <a:latin typeface="Trebuchet MS"/>
                <a:ea typeface="Trebuchet MS"/>
                <a:cs typeface="Trebuchet MS"/>
                <a:sym typeface="Trebuchet MS"/>
              </a:rPr>
              <a:t>PŘEVAŽUJÍCÍ STYL VEDENÍ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Font typeface="Trebuchet MS"/>
              <a:buAutoNum type="arabicParenR"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Naplňování </a:t>
            </a:r>
            <a:r>
              <a:rPr lang="cs" b="1" dirty="0">
                <a:latin typeface="Trebuchet MS"/>
                <a:ea typeface="Trebuchet MS"/>
                <a:cs typeface="Trebuchet MS"/>
                <a:sym typeface="Trebuchet MS"/>
              </a:rPr>
              <a:t>ZÁKLADNÍCH PRINCIPŮ ORGANIZOVÁNÍ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Font typeface="Trebuchet MS"/>
              <a:buAutoNum type="arabicParenR"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Vzájemný vztah mezi </a:t>
            </a:r>
            <a:r>
              <a:rPr lang="cs" b="1" dirty="0">
                <a:latin typeface="Trebuchet MS"/>
                <a:ea typeface="Trebuchet MS"/>
                <a:cs typeface="Trebuchet MS"/>
                <a:sym typeface="Trebuchet MS"/>
              </a:rPr>
              <a:t>FORMÁLNÍ </a:t>
            </a: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cs" b="1" dirty="0">
                <a:latin typeface="Trebuchet MS"/>
                <a:ea typeface="Trebuchet MS"/>
                <a:cs typeface="Trebuchet MS"/>
                <a:sym typeface="Trebuchet MS"/>
              </a:rPr>
              <a:t> NEFORMÁLNÍ </a:t>
            </a: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strukturou organizace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Typy kultury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40425"/>
            <a:ext cx="8520599" cy="313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SzPct val="100000"/>
              <a:buFont typeface="Trebuchet MS"/>
            </a:pPr>
            <a:r>
              <a:rPr lang="cs" sz="1800" dirty="0" smtClean="0">
                <a:latin typeface="Trebuchet MS"/>
                <a:ea typeface="Trebuchet MS"/>
                <a:cs typeface="Trebuchet MS"/>
                <a:sym typeface="Trebuchet MS"/>
              </a:rPr>
              <a:t>Nadnárodní </a:t>
            </a:r>
            <a:r>
              <a:rPr lang="cs" sz="1800" dirty="0">
                <a:latin typeface="Trebuchet MS"/>
                <a:ea typeface="Trebuchet MS"/>
                <a:cs typeface="Trebuchet MS"/>
                <a:sym typeface="Trebuchet MS"/>
              </a:rPr>
              <a:t>X Národní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SzPct val="100000"/>
              <a:buFont typeface="Trebuchet MS"/>
            </a:pPr>
            <a:r>
              <a:rPr lang="cs" sz="1800" dirty="0">
                <a:latin typeface="Trebuchet MS"/>
                <a:ea typeface="Trebuchet MS"/>
                <a:cs typeface="Trebuchet MS"/>
                <a:sym typeface="Trebuchet MS"/>
              </a:rPr>
              <a:t>Silná X Slabá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SzPct val="100000"/>
              <a:buFont typeface="Trebuchet MS"/>
            </a:pPr>
            <a:r>
              <a:rPr lang="cs" sz="1800" dirty="0">
                <a:latin typeface="Trebuchet MS"/>
                <a:ea typeface="Trebuchet MS"/>
                <a:cs typeface="Trebuchet MS"/>
                <a:sym typeface="Trebuchet MS"/>
              </a:rPr>
              <a:t>Vertikální X Horizontální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SzPct val="100000"/>
              <a:buFont typeface="Trebuchet MS"/>
            </a:pPr>
            <a:r>
              <a:rPr lang="cs" sz="1800" dirty="0">
                <a:latin typeface="Trebuchet MS"/>
                <a:ea typeface="Trebuchet MS"/>
                <a:cs typeface="Trebuchet MS"/>
                <a:sym typeface="Trebuchet MS"/>
              </a:rPr>
              <a:t>Globální X Polycentrická X Geocentrická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Jedinec v organizaci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11700" y="1186975"/>
            <a:ext cx="2340299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800" b="1"/>
              <a:t>PŘED NÁSTUPEM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324750" y="1889375"/>
            <a:ext cx="2340299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SRÁŽKA HODNOT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455425" y="2603900"/>
            <a:ext cx="16824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ZAČLENĚNÍ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649800" y="2144000"/>
            <a:ext cx="21825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ANGAŽOVANOST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791950" y="1186975"/>
            <a:ext cx="21825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PRODUKTIVITA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649800" y="3237400"/>
            <a:ext cx="21825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STAGNACE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425800" y="3988650"/>
            <a:ext cx="21825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FLUKTUACE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2053125" y="1678850"/>
            <a:ext cx="951600" cy="18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/>
          <p:nvPr/>
        </p:nvCxnSpPr>
        <p:spPr>
          <a:xfrm>
            <a:off x="3713450" y="2378025"/>
            <a:ext cx="951600" cy="18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" name="Shape 171"/>
          <p:cNvCxnSpPr/>
          <p:nvPr/>
        </p:nvCxnSpPr>
        <p:spPr>
          <a:xfrm>
            <a:off x="5698200" y="3063800"/>
            <a:ext cx="951600" cy="18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>
            <a:endCxn id="165" idx="1"/>
          </p:cNvCxnSpPr>
          <p:nvPr/>
        </p:nvCxnSpPr>
        <p:spPr>
          <a:xfrm rot="10800000" flipH="1">
            <a:off x="5840399" y="2373950"/>
            <a:ext cx="809399" cy="2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3" name="Shape 173"/>
          <p:cNvCxnSpPr>
            <a:endCxn id="166" idx="2"/>
          </p:cNvCxnSpPr>
          <p:nvPr/>
        </p:nvCxnSpPr>
        <p:spPr>
          <a:xfrm rot="10800000" flipH="1">
            <a:off x="7421200" y="1646875"/>
            <a:ext cx="462000" cy="54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" name="Shape 174"/>
          <p:cNvCxnSpPr>
            <a:endCxn id="168" idx="0"/>
          </p:cNvCxnSpPr>
          <p:nvPr/>
        </p:nvCxnSpPr>
        <p:spPr>
          <a:xfrm flipH="1">
            <a:off x="4517050" y="3119849"/>
            <a:ext cx="371700" cy="8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5" name="Shape 175"/>
          <p:cNvSpPr txBox="1"/>
          <p:nvPr/>
        </p:nvSpPr>
        <p:spPr>
          <a:xfrm>
            <a:off x="427725" y="4362875"/>
            <a:ext cx="2577000" cy="2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dirty="0"/>
              <a:t>(Robbins, </a:t>
            </a:r>
            <a:r>
              <a:rPr lang="cs" dirty="0" smtClean="0"/>
              <a:t>2007)</a:t>
            </a:r>
            <a:endParaRPr lang="c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Změna kultury organizace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240425"/>
            <a:ext cx="3740999" cy="180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rebuchet MS"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Deyerův cyklus změny kultury (Bělohlávek, Košťan, Šuleř, 2001):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256625" y="4138325"/>
            <a:ext cx="1090799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800" b="1"/>
              <a:t>KRIZE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283275" y="3678425"/>
            <a:ext cx="15291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ZNEJISTĚNÍ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2705425" y="3218525"/>
            <a:ext cx="25023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STÍNOVÁ KULTURA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4886925" y="2758625"/>
            <a:ext cx="15291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KONFLIKT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6186200" y="2341800"/>
            <a:ext cx="26460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PŘIJETÍ /ODMÍTNUTÍ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886925" y="1658262"/>
            <a:ext cx="15291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/>
              <a:t>ROZVÍJENÍ</a:t>
            </a:r>
          </a:p>
        </p:txBody>
      </p:sp>
      <p:cxnSp>
        <p:nvCxnSpPr>
          <p:cNvPr id="188" name="Shape 188"/>
          <p:cNvCxnSpPr/>
          <p:nvPr/>
        </p:nvCxnSpPr>
        <p:spPr>
          <a:xfrm rot="10800000" flipH="1">
            <a:off x="705775" y="4015324"/>
            <a:ext cx="577499" cy="1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9" name="Shape 189"/>
          <p:cNvCxnSpPr/>
          <p:nvPr/>
        </p:nvCxnSpPr>
        <p:spPr>
          <a:xfrm rot="10800000" flipH="1">
            <a:off x="2812375" y="3678424"/>
            <a:ext cx="791100" cy="2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0" name="Shape 190"/>
          <p:cNvCxnSpPr/>
          <p:nvPr/>
        </p:nvCxnSpPr>
        <p:spPr>
          <a:xfrm rot="10800000" flipH="1">
            <a:off x="4052700" y="3050199"/>
            <a:ext cx="735300" cy="1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/>
          <p:nvPr/>
        </p:nvCxnSpPr>
        <p:spPr>
          <a:xfrm rot="10800000" flipH="1">
            <a:off x="6416025" y="2801699"/>
            <a:ext cx="735300" cy="1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2" name="Shape 192"/>
          <p:cNvCxnSpPr/>
          <p:nvPr/>
        </p:nvCxnSpPr>
        <p:spPr>
          <a:xfrm rot="10800000">
            <a:off x="6287550" y="2095975"/>
            <a:ext cx="855599" cy="203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Příklad - Google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29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cs" sz="15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Desatero, kterým se řídíme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Soustřeďte se na uživatele a ostatní přijde samo.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Nejlepší je dělat jen jednu věc, ale dělat ji opravdu, opravdu dobře.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Raději rychle než pomalu.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Demokracie na webu funguje.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Někdy potřebujete odpověď, i když právě nesedíte u počítače.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Můžete vydělávat peníze i bez toho, abyste dělali něco špatného.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Vždycky existuje ještě více informací.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Potřeba informací překračuje všechny hranice.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bez obleku to můžete myslet vážně.</a:t>
            </a:r>
          </a:p>
          <a:p>
            <a:pPr marL="749300" marR="101600" lvl="0" indent="-292100" rtl="0">
              <a:lnSpc>
                <a:spcPct val="129000"/>
              </a:lnSpc>
              <a:spcBef>
                <a:spcPts val="2800"/>
              </a:spcBef>
              <a:spcAft>
                <a:spcPts val="3300"/>
              </a:spcAft>
              <a:buClr>
                <a:srgbClr val="444444"/>
              </a:buClr>
              <a:buSzPct val="83333"/>
              <a:buFont typeface="Arial"/>
              <a:buAutoNum type="arabicPeriod"/>
            </a:pPr>
            <a:r>
              <a:rPr lang="cs" sz="1200" b="1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Když je něco dobré, může to být ještě lepší.</a:t>
            </a:r>
          </a:p>
          <a:p>
            <a:pPr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050" y="0"/>
            <a:ext cx="5319949" cy="220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l="13459" t="12694" r="15739"/>
          <a:stretch/>
        </p:blipFill>
        <p:spPr>
          <a:xfrm>
            <a:off x="0" y="1554400"/>
            <a:ext cx="4320525" cy="1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4050" y="3015525"/>
            <a:ext cx="5319948" cy="212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800" y="0"/>
            <a:ext cx="77101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Organizace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872600" y="1208475"/>
            <a:ext cx="4521600" cy="196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c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MIKRO úroveň - jednotlivec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c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MEZO úroveň - skupina, tým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c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MAKRO úroveň - organizace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043" y="1122924"/>
            <a:ext cx="1426574" cy="17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994000"/>
            <a:ext cx="2096851" cy="176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l="1700" t="29949" r="-1700" b="-29949"/>
          <a:stretch/>
        </p:blipFill>
        <p:spPr>
          <a:xfrm>
            <a:off x="2786375" y="3300850"/>
            <a:ext cx="3136449" cy="196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kancelář </a:t>
            </a:r>
          </a:p>
          <a:p>
            <a:pPr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v Mexico </a:t>
            </a:r>
          </a:p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City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475" y="0"/>
            <a:ext cx="6867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Líhně </a:t>
            </a:r>
          </a:p>
          <a:p>
            <a:pPr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nápadů, </a:t>
            </a:r>
          </a:p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Curych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250" y="0"/>
            <a:ext cx="71187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0" y="507475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Sydney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925" y="0"/>
            <a:ext cx="77250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Zdroje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23528" y="627534"/>
            <a:ext cx="8520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cs-CZ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BEDRNOVÁ, E., NOVÝ, I. a kol. Psychologie a sociologie řízení. Praha: Management </a:t>
            </a:r>
            <a:r>
              <a:rPr lang="cs-CZ" sz="11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Press</a:t>
            </a:r>
            <a:r>
              <a:rPr lang="cs-CZ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2002. ISBN 80-7261-064-3. </a:t>
            </a:r>
            <a:endParaRPr lang="cs-CZ" sz="1100" dirty="0" smtClean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endParaRPr lang="cs" sz="1100" dirty="0" smtClean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BĚLOHLÁVEK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František. </a:t>
            </a:r>
            <a:r>
              <a:rPr lang="cs" sz="11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Organizační chování: jak se každý den chovají spolupracovníci, nadřízení, podřízení, obchodní partneři či zákazníci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. 1. vyd. Olomouc: Rubico, 1996. ISBN 80-85839-09-1.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10000"/>
              <a:buFont typeface="Arial"/>
              <a:buNone/>
            </a:pPr>
            <a:r>
              <a:rPr lang="cs" sz="1000" dirty="0">
                <a:solidFill>
                  <a:schemeClr val="accent1"/>
                </a:solidFill>
                <a:latin typeface="Trebuchet MS" panose="020B0603020202020204" pitchFamily="34" charset="0"/>
                <a:ea typeface="Arial"/>
                <a:cs typeface="Arial"/>
                <a:sym typeface="Arial"/>
              </a:rPr>
              <a:t>BĚLOHLÁVEK, F., KOŠŤAN, P., ŠULEŘ, O. </a:t>
            </a:r>
            <a:r>
              <a:rPr lang="cs" sz="1000" i="1" dirty="0">
                <a:solidFill>
                  <a:schemeClr val="accent1"/>
                </a:solidFill>
                <a:latin typeface="Trebuchet MS" panose="020B0603020202020204" pitchFamily="34" charset="0"/>
                <a:ea typeface="Arial"/>
                <a:cs typeface="Arial"/>
                <a:sym typeface="Arial"/>
              </a:rPr>
              <a:t>Management. </a:t>
            </a:r>
            <a:r>
              <a:rPr lang="cs" sz="1000" dirty="0">
                <a:solidFill>
                  <a:schemeClr val="accent1"/>
                </a:solidFill>
                <a:latin typeface="Trebuchet MS" panose="020B0603020202020204" pitchFamily="34" charset="0"/>
                <a:ea typeface="Arial"/>
                <a:cs typeface="Arial"/>
                <a:sym typeface="Arial"/>
              </a:rPr>
              <a:t>Olomouc: Rubico, 2001. ISBN 80-85839-45-8.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BOZinfo.cz. 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Co chcete vědět o ergonomii: výběr otázek a odpovědí. 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[online]. Dostupné z: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http://www.bozpinfo.cz/win/knihovna-bozp/citarna/tematicke_prilohy/ergonomie/ergonomie4.html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DĚDINA, Jiří a Václav CEJTHAMR. </a:t>
            </a:r>
            <a:r>
              <a:rPr lang="cs" sz="11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Management a organizační chování: manažerské chování a zvyšování efektivity, řízení jednotlivců a skupin, manažerské role a styly, moc a vliv v řízení organizací.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1. vyd. Praha: Grada, 2005. ISBN 80-247-1300-4.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10000"/>
              <a:buFont typeface="Arial"/>
              <a:buNone/>
            </a:pPr>
            <a:r>
              <a:rPr lang="cs" sz="1000" dirty="0">
                <a:solidFill>
                  <a:schemeClr val="accent1"/>
                </a:solidFill>
                <a:latin typeface="Trebuchet MS" panose="020B0603020202020204" pitchFamily="34" charset="0"/>
                <a:ea typeface="Arial"/>
                <a:cs typeface="Arial"/>
                <a:sym typeface="Arial"/>
              </a:rPr>
              <a:t>ROBBINS. S. P., JUDGE, T. </a:t>
            </a:r>
            <a:r>
              <a:rPr lang="cs" sz="1000" i="1" dirty="0">
                <a:solidFill>
                  <a:schemeClr val="accent1"/>
                </a:solidFill>
                <a:latin typeface="Trebuchet MS" panose="020B0603020202020204" pitchFamily="34" charset="0"/>
                <a:ea typeface="Arial"/>
                <a:cs typeface="Arial"/>
                <a:sym typeface="Arial"/>
              </a:rPr>
              <a:t>Essentials of Organizational Behavior.</a:t>
            </a:r>
            <a:r>
              <a:rPr lang="cs" sz="1000" dirty="0">
                <a:solidFill>
                  <a:schemeClr val="accent1"/>
                </a:solidFill>
                <a:latin typeface="Trebuchet MS" panose="020B0603020202020204" pitchFamily="34" charset="0"/>
                <a:ea typeface="Arial"/>
                <a:cs typeface="Arial"/>
                <a:sym typeface="Arial"/>
              </a:rPr>
              <a:t> 9th ed. 2007.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accent1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ŠUBRT, Jiří a kol. </a:t>
            </a:r>
            <a:r>
              <a:rPr lang="cs" sz="11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Soudobá sociologie VI. Oblasti a specializace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. Vydání 1. Praha: Nakladatelství Karolinum, 2014. ISBN 978-80-246-2558-4. </a:t>
            </a:r>
            <a:endParaRPr lang="cs" sz="1100" dirty="0" smtClean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cs" sz="11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VÝROST, Jozef a Ivan SLAMĚNÍK. </a:t>
            </a:r>
            <a:r>
              <a:rPr lang="cs" sz="11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Aplikovaná sociální psychologie I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cs" sz="11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Člověk a sociální instituce.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1. vyd. Praha: Portál, 1998. ISBN 80-7178-269-6. Kapitola 2. Člověk a organizace - Milan RYMEŠ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Výzkumný ústav práce a sociálních věcí. </a:t>
            </a:r>
            <a:r>
              <a:rPr lang="cs" sz="1100" i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Audit podnikového klimatu</a:t>
            </a:r>
            <a:r>
              <a:rPr lang="cs" sz="11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[online]. Dostupné z: </a:t>
            </a:r>
            <a:r>
              <a:rPr lang="cs" sz="1100" u="sng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http://www.vupsv.cz/index.php?p=audit&amp;site=default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Sociální systém organizace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Prostředí: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c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vnitřní (poslání, hodnoty, klima, styl řízení, technologie, procesy)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c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vnější (faktory ekonomické, tržní, konkurenční)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Struktura vztahů v organizaci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c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formální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c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neformální (Surynek (Šubrt, s. 293-294))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Sociální klima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latin typeface="Trebuchet MS"/>
                <a:ea typeface="Trebuchet MS"/>
                <a:cs typeface="Trebuchet MS"/>
                <a:sym typeface="Trebuchet MS"/>
              </a:rPr>
              <a:t>= organizační (podnikové) klima/prostředí/atmosféra/”duch” organizace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BOZP info: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 i="1" dirty="0">
                <a:latin typeface="Trebuchet MS"/>
                <a:ea typeface="Trebuchet MS"/>
                <a:cs typeface="Trebuchet MS"/>
                <a:sym typeface="Trebuchet MS"/>
              </a:rPr>
              <a:t>“... úroveň a kvalita interpersonálních vztahů v organizaci či na pracovišti s ohledem na chování členů skupiny, kteří mají určitý společný úkol, jehož splnění předpokládá jejich součinnost.”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Trebuchet MS"/>
                <a:ea typeface="Trebuchet MS"/>
                <a:cs typeface="Trebuchet MS"/>
                <a:sym typeface="Trebuchet MS"/>
              </a:rPr>
              <a:t>Cejthamr: </a:t>
            </a:r>
            <a:r>
              <a:rPr lang="cs" i="1" dirty="0">
                <a:latin typeface="Trebuchet MS"/>
                <a:ea typeface="Trebuchet MS"/>
                <a:cs typeface="Trebuchet MS"/>
                <a:sym typeface="Trebuchet MS"/>
              </a:rPr>
              <a:t>“obtížně se definuje, ale jasně vnímá”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" sz="1400" dirty="0">
                <a:latin typeface="Trebuchet MS"/>
                <a:ea typeface="Trebuchet MS"/>
                <a:cs typeface="Trebuchet MS"/>
                <a:sym typeface="Trebuchet MS"/>
              </a:rPr>
              <a:t>atmosféra, morálka, pocit sounáležitosti, partnerství, vědomí hodnoty firmy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" sz="1400" dirty="0">
                <a:latin typeface="Trebuchet MS"/>
                <a:ea typeface="Trebuchet MS"/>
                <a:cs typeface="Trebuchet MS"/>
                <a:sym typeface="Trebuchet MS"/>
              </a:rPr>
              <a:t>vnímání firmy jejími zaměstnanci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" sz="1400" dirty="0">
                <a:latin typeface="Trebuchet MS"/>
                <a:ea typeface="Trebuchet MS"/>
                <a:cs typeface="Trebuchet MS"/>
                <a:sym typeface="Trebuchet MS"/>
              </a:rPr>
              <a:t>vzájemná důvěra a pochopení mezi zaměstnanci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" sz="1400" dirty="0">
                <a:latin typeface="Trebuchet MS"/>
                <a:ea typeface="Trebuchet MS"/>
                <a:cs typeface="Trebuchet MS"/>
                <a:sym typeface="Trebuchet MS"/>
              </a:rPr>
              <a:t>ovlivňuje chování zaměstnanců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" sz="1400" dirty="0">
                <a:latin typeface="Trebuchet MS"/>
                <a:ea typeface="Trebuchet MS"/>
                <a:cs typeface="Trebuchet MS"/>
                <a:sym typeface="Trebuchet MS"/>
              </a:rPr>
              <a:t>relativně trvalá hodnota vnitřního prostředí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" sz="1400" dirty="0">
                <a:latin typeface="Trebuchet MS"/>
                <a:ea typeface="Trebuchet MS"/>
                <a:cs typeface="Trebuchet MS"/>
                <a:sym typeface="Trebuchet MS"/>
              </a:rPr>
              <a:t>charakterizují ho vztahy lid X organizace, vztahy NAD/PODřízenosti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331850"/>
            <a:ext cx="8520599" cy="42368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rebuchet MS"/>
                <a:ea typeface="Trebuchet MS"/>
                <a:cs typeface="Trebuchet MS"/>
                <a:sym typeface="Trebuchet MS"/>
              </a:rPr>
              <a:t>Sociální klima = vzájemné působení: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cílů,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formálních struktur,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řídících procesů,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stylů řízení,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chování lidí,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osobní angažovanosti pracovníků</a:t>
            </a: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B539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=&gt; </a:t>
            </a:r>
            <a:r>
              <a:rPr lang="cs" sz="1400" b="1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3 pilíře angažovanosti</a:t>
            </a:r>
            <a:r>
              <a:rPr lang="cs" sz="14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 (Martin, Nicholls):</a:t>
            </a:r>
          </a:p>
          <a:p>
            <a:pPr marL="2286000" lvl="0" indent="-31750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Trebuchet MS"/>
              <a:buAutoNum type="arabicPeriod"/>
            </a:pPr>
            <a:r>
              <a:rPr lang="cs" sz="14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pocit sounáležitosti s org.</a:t>
            </a:r>
          </a:p>
          <a:p>
            <a:pPr marL="2286000" lvl="0" indent="-31750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Trebuchet MS"/>
              <a:buAutoNum type="arabicPeriod"/>
            </a:pPr>
            <a:r>
              <a:rPr lang="cs" sz="14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pocit radosti z práce</a:t>
            </a:r>
          </a:p>
          <a:p>
            <a:pPr marL="2286000" lvl="0" indent="-31750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Trebuchet MS"/>
              <a:buAutoNum type="arabicPeriod"/>
            </a:pPr>
            <a:r>
              <a:rPr lang="cs" sz="14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rPr>
              <a:t>důvěra v management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➢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příznivé klima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nezaručí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zvýšení efektivity výkonu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X bez něj org. nedosáhne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optimálního výkonu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➢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narušené klima =&gt; pracovní nespokojenost, fluktuační tendence, </a:t>
            </a: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psychosomatická onemocnění apod.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700" y="0"/>
            <a:ext cx="3786300" cy="30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VÚPSV - audit podnikového klimatu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„Spokojenost zaměstnanců“ - moduly: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Spokojenost s prací,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Komunikace a sdílení informací,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Interpersonální vztahy na pracovišti,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Profesionální rozvoj a kariérní růst,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Odměňování a hodnocení – zdroje motivace,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Styl řízení, 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Vztah k organizaci,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Organizace práce,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Atributy práce a BOZP.</a:t>
            </a:r>
          </a:p>
          <a:p>
            <a:pPr>
              <a:spcBef>
                <a:spcPts val="0"/>
              </a:spcBef>
              <a:buNone/>
            </a:pP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0915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Znaky zdravého podnikového klimatu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902250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integrace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osobních a organizačních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cílů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org.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struktura odpovídá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požadavkům socio-technického systému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demokratické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fungování org., skutečná možnost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podílet se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na rozhodování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spravedlivé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zacházení,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rovné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podmínky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vzájemná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důvěra, podpora, uznání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otevřená diskuse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o problémech, snaha odstranit možné konfrontace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manažerské chování a styl řízení odpovídají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 konkrétním situacím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uznávání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psychologické smlouvy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respektování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lidských potřeb, očekávání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rovný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systém odměňování,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pozitivní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motivace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zájem o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kvalitu 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pracovních podmínek,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smysluplnost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pracovní náplně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příležitost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pro osobní rozvoj a kariérní postup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identifikace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 s firmou, </a:t>
            </a:r>
            <a:r>
              <a:rPr lang="cs" sz="1400" b="1">
                <a:latin typeface="Trebuchet MS"/>
                <a:ea typeface="Trebuchet MS"/>
                <a:cs typeface="Trebuchet MS"/>
                <a:sym typeface="Trebuchet MS"/>
              </a:rPr>
              <a:t>loajalita</a:t>
            </a: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, pocit, že jsem platným a ceněným členem org.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latin typeface="Trebuchet MS"/>
                <a:ea typeface="Trebuchet MS"/>
                <a:cs typeface="Trebuchet MS"/>
                <a:sym typeface="Trebuchet MS"/>
              </a:rPr>
              <a:t>(Cejthamr, 2005)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Sociální adaptace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0582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- struktura sociálních vztahů, celkový sociální systém organizace (Rymeš)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</a:pPr>
            <a:r>
              <a:rPr lang="cs" b="1">
                <a:latin typeface="Trebuchet MS"/>
                <a:ea typeface="Trebuchet MS"/>
                <a:cs typeface="Trebuchet MS"/>
                <a:sym typeface="Trebuchet MS"/>
              </a:rPr>
              <a:t>na organizační kulturu </a:t>
            </a:r>
          </a:p>
          <a:p>
            <a:pPr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integrace do organizace</a:t>
            </a:r>
          </a:p>
          <a:p>
            <a:pPr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přijetí hodnotového systému, norem a vzorců chování (ne/formální)</a:t>
            </a:r>
          </a:p>
          <a:p>
            <a:pPr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identifikace =&gt; zaměstnanecká loajalita </a:t>
            </a:r>
          </a:p>
          <a:p>
            <a:pPr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/>
            </a:pPr>
            <a:r>
              <a:rPr lang="cs" b="1">
                <a:latin typeface="Trebuchet MS"/>
                <a:ea typeface="Trebuchet MS"/>
                <a:cs typeface="Trebuchet MS"/>
                <a:sym typeface="Trebuchet MS"/>
              </a:rPr>
              <a:t>na pracovní skupinu</a:t>
            </a: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45720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přijetí hodnot, norem…, </a:t>
            </a:r>
          </a:p>
          <a:p>
            <a:pPr marL="45720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vytvoření pozice v síti neformálních vztahů, </a:t>
            </a:r>
          </a:p>
          <a:p>
            <a:pPr marL="45720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přijetí a zvládnutí role ve skupině, </a:t>
            </a:r>
          </a:p>
          <a:p>
            <a:pPr marL="45720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hodnocení soc. klimatu jako převážně příznivého, 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Trebuchet MS"/>
                <a:ea typeface="Trebuchet MS"/>
                <a:cs typeface="Trebuchet MS"/>
                <a:sym typeface="Trebuchet MS"/>
              </a:rPr>
              <a:t>=&gt; akceptování autority nadřízeného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>
                <a:latin typeface="Trebuchet MS"/>
                <a:ea typeface="Trebuchet MS"/>
                <a:cs typeface="Trebuchet MS"/>
                <a:sym typeface="Trebuchet MS"/>
              </a:rPr>
              <a:t>Organizační kultura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1018</Words>
  <Application>Microsoft Office PowerPoint</Application>
  <PresentationFormat>Předvádění na obrazovce (16:9)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Roboto</vt:lpstr>
      <vt:lpstr>geometric</vt:lpstr>
      <vt:lpstr>Sociální klima organizace Organizační kultura</vt:lpstr>
      <vt:lpstr>Organizace</vt:lpstr>
      <vt:lpstr>Sociální systém organizace</vt:lpstr>
      <vt:lpstr>Sociální klima</vt:lpstr>
      <vt:lpstr>Snímek 5</vt:lpstr>
      <vt:lpstr>VÚPSV - audit podnikového klimatu</vt:lpstr>
      <vt:lpstr>Znaky zdravého podnikového klimatu</vt:lpstr>
      <vt:lpstr>Sociální adaptace</vt:lpstr>
      <vt:lpstr>Organizační kultura</vt:lpstr>
      <vt:lpstr>Kultura organizace</vt:lpstr>
      <vt:lpstr>Prvky kultury</vt:lpstr>
      <vt:lpstr>Faktory ovlivňující reálnou kulturu organizace</vt:lpstr>
      <vt:lpstr>Typy kultury</vt:lpstr>
      <vt:lpstr>Jedinec v organizaci</vt:lpstr>
      <vt:lpstr>Změna kultury organizace</vt:lpstr>
      <vt:lpstr>Příklad - Google</vt:lpstr>
      <vt:lpstr>Snímek 17</vt:lpstr>
      <vt:lpstr>Snímek 18</vt:lpstr>
      <vt:lpstr>Snímek 19</vt:lpstr>
      <vt:lpstr>kancelář  v Mexico  City</vt:lpstr>
      <vt:lpstr>Líhně  nápadů,  Curych</vt:lpstr>
      <vt:lpstr>Sydney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klima organizace Organizační kultura</dc:title>
  <dc:creator>Kuchar</dc:creator>
  <cp:lastModifiedBy>Kuchar</cp:lastModifiedBy>
  <cp:revision>4</cp:revision>
  <dcterms:modified xsi:type="dcterms:W3CDTF">2020-09-26T09:40:14Z</dcterms:modified>
</cp:coreProperties>
</file>