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471" r:id="rId2"/>
    <p:sldId id="2536" r:id="rId3"/>
    <p:sldId id="2542" r:id="rId4"/>
    <p:sldId id="2543" r:id="rId5"/>
    <p:sldId id="2544" r:id="rId6"/>
    <p:sldId id="2545" r:id="rId7"/>
    <p:sldId id="2546" r:id="rId8"/>
    <p:sldId id="2537" r:id="rId9"/>
    <p:sldId id="2551" r:id="rId10"/>
    <p:sldId id="2550" r:id="rId11"/>
    <p:sldId id="2538" r:id="rId12"/>
    <p:sldId id="2547" r:id="rId13"/>
    <p:sldId id="2395" r:id="rId14"/>
    <p:sldId id="2548" r:id="rId15"/>
    <p:sldId id="2549" r:id="rId16"/>
    <p:sldId id="2493" r:id="rId17"/>
  </p:sldIdLst>
  <p:sldSz cx="24377650" cy="13716000"/>
  <p:notesSz cx="6858000" cy="9144000"/>
  <p:defaultTex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defaultTextStyle>
  <p:extLst>
    <p:ext uri="{EFAFB233-063F-42B5-8137-9DF3F51BA10A}">
      <p15:sldGuideLst xmlns="" xmlns:p15="http://schemas.microsoft.com/office/powerpoint/2012/main">
        <p15:guide id="7" pos="7654" userDrawn="1">
          <p15:clr>
            <a:srgbClr val="A4A3A4"/>
          </p15:clr>
        </p15:guide>
        <p15:guide id="18" pos="14302" userDrawn="1">
          <p15:clr>
            <a:srgbClr val="A4A3A4"/>
          </p15:clr>
        </p15:guide>
        <p15:guide id="21" orient="horz" pos="4296" userDrawn="1">
          <p15:clr>
            <a:srgbClr val="A4A3A4"/>
          </p15:clr>
        </p15:guide>
        <p15:guide id="22" pos="1078" userDrawn="1">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B8BBC1"/>
    <a:srgbClr val="F4F3F5"/>
    <a:srgbClr val="F3F3F3"/>
    <a:srgbClr val="FAF8FC"/>
    <a:srgbClr val="AA8A78"/>
    <a:srgbClr val="55677C"/>
    <a:srgbClr val="3C3B41"/>
    <a:srgbClr val="FAF8FB"/>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338" autoAdjust="0"/>
    <p:restoredTop sz="96092" autoAdjust="0"/>
  </p:normalViewPr>
  <p:slideViewPr>
    <p:cSldViewPr snapToGrid="0" snapToObjects="1">
      <p:cViewPr>
        <p:scale>
          <a:sx n="39" d="100"/>
          <a:sy n="39" d="100"/>
        </p:scale>
        <p:origin x="-282" y="156"/>
      </p:cViewPr>
      <p:guideLst>
        <p:guide orient="horz" pos="4296"/>
        <p:guide pos="7654"/>
        <p:guide pos="14302"/>
        <p:guide pos="107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Calibri Light"/>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Calibri Light"/>
              </a:defRPr>
            </a:lvl1pPr>
          </a:lstStyle>
          <a:p>
            <a:fld id="{EFC10EE1-B198-C942-8235-326C972CBB30}" type="datetimeFigureOut">
              <a:rPr lang="en-US" smtClean="0"/>
              <a:pPr/>
              <a:t>4/27/2020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Calibri Light"/>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Calibri Light"/>
              </a:defRPr>
            </a:lvl1pPr>
          </a:lstStyle>
          <a:p>
            <a:fld id="{006BE02D-20C0-F840-AFAC-BEA99C74FDC2}" type="slidenum">
              <a:rPr lang="en-US" smtClean="0"/>
              <a:pPr/>
              <a:t>‹#›</a:t>
            </a:fld>
            <a:endParaRPr lang="en-US" dirty="0"/>
          </a:p>
        </p:txBody>
      </p:sp>
    </p:spTree>
    <p:extLst>
      <p:ext uri="{BB962C8B-B14F-4D97-AF65-F5344CB8AC3E}">
        <p14:creationId xmlns:p14="http://schemas.microsoft.com/office/powerpoint/2010/main" val="3463289142"/>
      </p:ext>
    </p:extLst>
  </p:cSld>
  <p:clrMap bg1="lt1" tx1="dk1" bg2="lt2" tx2="dk2" accent1="accent1" accent2="accent2" accent3="accent3" accent4="accent4" accent5="accent5" accent6="accent6" hlink="hlink" folHlink="folHlink"/>
  <p:notesStyle>
    <a:lvl1pPr marL="0" algn="l" defTabSz="914217" rtl="0" eaLnBrk="1" latinLnBrk="0" hangingPunct="1">
      <a:defRPr sz="2400" kern="1200">
        <a:solidFill>
          <a:schemeClr val="tx1"/>
        </a:solidFill>
        <a:latin typeface="Calibri Light"/>
        <a:ea typeface="+mn-ea"/>
        <a:cs typeface="+mn-cs"/>
      </a:defRPr>
    </a:lvl1pPr>
    <a:lvl2pPr marL="914217" algn="l" defTabSz="914217" rtl="0" eaLnBrk="1" latinLnBrk="0" hangingPunct="1">
      <a:defRPr sz="2400" kern="1200">
        <a:solidFill>
          <a:schemeClr val="tx1"/>
        </a:solidFill>
        <a:latin typeface="Calibri Light"/>
        <a:ea typeface="+mn-ea"/>
        <a:cs typeface="+mn-cs"/>
      </a:defRPr>
    </a:lvl2pPr>
    <a:lvl3pPr marL="1828434" algn="l" defTabSz="914217" rtl="0" eaLnBrk="1" latinLnBrk="0" hangingPunct="1">
      <a:defRPr sz="2400" kern="1200">
        <a:solidFill>
          <a:schemeClr val="tx1"/>
        </a:solidFill>
        <a:latin typeface="Calibri Light"/>
        <a:ea typeface="+mn-ea"/>
        <a:cs typeface="+mn-cs"/>
      </a:defRPr>
    </a:lvl3pPr>
    <a:lvl4pPr marL="2742651" algn="l" defTabSz="914217" rtl="0" eaLnBrk="1" latinLnBrk="0" hangingPunct="1">
      <a:defRPr sz="2400" kern="1200">
        <a:solidFill>
          <a:schemeClr val="tx1"/>
        </a:solidFill>
        <a:latin typeface="Calibri Light"/>
        <a:ea typeface="+mn-ea"/>
        <a:cs typeface="+mn-cs"/>
      </a:defRPr>
    </a:lvl4pPr>
    <a:lvl5pPr marL="3656868" algn="l" defTabSz="914217" rtl="0" eaLnBrk="1" latinLnBrk="0" hangingPunct="1">
      <a:defRPr sz="2400" kern="1200">
        <a:solidFill>
          <a:schemeClr val="tx1"/>
        </a:solidFill>
        <a:latin typeface="Calibri Light"/>
        <a:ea typeface="+mn-ea"/>
        <a:cs typeface="+mn-cs"/>
      </a:defRPr>
    </a:lvl5pPr>
    <a:lvl6pPr marL="4571086" algn="l" defTabSz="914217" rtl="0" eaLnBrk="1" latinLnBrk="0" hangingPunct="1">
      <a:defRPr sz="2400" kern="1200">
        <a:solidFill>
          <a:schemeClr val="tx1"/>
        </a:solidFill>
        <a:latin typeface="+mn-lt"/>
        <a:ea typeface="+mn-ea"/>
        <a:cs typeface="+mn-cs"/>
      </a:defRPr>
    </a:lvl6pPr>
    <a:lvl7pPr marL="5485303" algn="l" defTabSz="914217" rtl="0" eaLnBrk="1" latinLnBrk="0" hangingPunct="1">
      <a:defRPr sz="2400" kern="1200">
        <a:solidFill>
          <a:schemeClr val="tx1"/>
        </a:solidFill>
        <a:latin typeface="+mn-lt"/>
        <a:ea typeface="+mn-ea"/>
        <a:cs typeface="+mn-cs"/>
      </a:defRPr>
    </a:lvl7pPr>
    <a:lvl8pPr marL="6399520" algn="l" defTabSz="914217" rtl="0" eaLnBrk="1" latinLnBrk="0" hangingPunct="1">
      <a:defRPr sz="2400" kern="1200">
        <a:solidFill>
          <a:schemeClr val="tx1"/>
        </a:solidFill>
        <a:latin typeface="+mn-lt"/>
        <a:ea typeface="+mn-ea"/>
        <a:cs typeface="+mn-cs"/>
      </a:defRPr>
    </a:lvl8pPr>
    <a:lvl9pPr marL="7313737" algn="l" defTabSz="914217"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1</a:t>
            </a:fld>
            <a:endParaRPr lang="en-US" dirty="0"/>
          </a:p>
        </p:txBody>
      </p:sp>
    </p:spTree>
    <p:extLst>
      <p:ext uri="{BB962C8B-B14F-4D97-AF65-F5344CB8AC3E}">
        <p14:creationId xmlns:p14="http://schemas.microsoft.com/office/powerpoint/2010/main" val="1370135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D8A9B0-80EF-A34D-B345-E2DEC5501E01}"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645643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006BE02D-20C0-F840-AFAC-BEA99C74FDC2}" type="slidenum">
              <a:rPr lang="en-US" smtClean="0"/>
              <a:pPr/>
              <a:t>13</a:t>
            </a:fld>
            <a:endParaRPr lang="en-US" dirty="0"/>
          </a:p>
        </p:txBody>
      </p:sp>
    </p:spTree>
    <p:extLst>
      <p:ext uri="{BB962C8B-B14F-4D97-AF65-F5344CB8AC3E}">
        <p14:creationId xmlns:p14="http://schemas.microsoft.com/office/powerpoint/2010/main" val="9383418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D8A9B0-80EF-A34D-B345-E2DEC5501E01}" type="slidenum">
              <a:rPr lang="en-US" smtClean="0"/>
              <a:t>14</a:t>
            </a:fld>
            <a:endParaRPr lang="en-US"/>
          </a:p>
        </p:txBody>
      </p:sp>
    </p:spTree>
    <p:extLst>
      <p:ext uri="{BB962C8B-B14F-4D97-AF65-F5344CB8AC3E}">
        <p14:creationId xmlns:p14="http://schemas.microsoft.com/office/powerpoint/2010/main" val="21310587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Rectangle 1"/>
          <p:cNvSpPr/>
          <p:nvPr userDrawn="1"/>
        </p:nvSpPr>
        <p:spPr>
          <a:xfrm>
            <a:off x="0" y="0"/>
            <a:ext cx="4876800" cy="309154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6621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24377650" cy="13715999"/>
          </a:xfrm>
        </p:spPr>
        <p:txBody>
          <a:bodyPr>
            <a:normAutofit/>
          </a:bodyPr>
          <a:lstStyle>
            <a:lvl1pPr>
              <a:defRPr sz="2800"/>
            </a:lvl1pPr>
          </a:lstStyle>
          <a:p>
            <a:endParaRPr lang="en-US"/>
          </a:p>
        </p:txBody>
      </p:sp>
    </p:spTree>
    <p:extLst>
      <p:ext uri="{BB962C8B-B14F-4D97-AF65-F5344CB8AC3E}">
        <p14:creationId xmlns:p14="http://schemas.microsoft.com/office/powerpoint/2010/main" val="1911165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1430000" y="0"/>
            <a:ext cx="12947650" cy="13715999"/>
          </a:xfrm>
        </p:spPr>
        <p:txBody>
          <a:bodyPr>
            <a:normAutofit/>
          </a:bodyPr>
          <a:lstStyle>
            <a:lvl1pPr>
              <a:defRPr sz="2800"/>
            </a:lvl1pPr>
          </a:lstStyle>
          <a:p>
            <a:endParaRPr lang="en-US"/>
          </a:p>
        </p:txBody>
      </p:sp>
    </p:spTree>
    <p:extLst>
      <p:ext uri="{BB962C8B-B14F-4D97-AF65-F5344CB8AC3E}">
        <p14:creationId xmlns:p14="http://schemas.microsoft.com/office/powerpoint/2010/main" val="1369678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6" name="Picture Placeholder 2"/>
          <p:cNvSpPr>
            <a:spLocks noGrp="1"/>
          </p:cNvSpPr>
          <p:nvPr>
            <p:ph type="pic" sz="quarter" idx="11"/>
          </p:nvPr>
        </p:nvSpPr>
        <p:spPr>
          <a:xfrm>
            <a:off x="1673225" y="2220686"/>
            <a:ext cx="8753554" cy="11495314"/>
          </a:xfrm>
        </p:spPr>
        <p:txBody>
          <a:bodyPr>
            <a:normAutofit/>
          </a:bodyPr>
          <a:lstStyle>
            <a:lvl1pPr>
              <a:defRPr sz="2800"/>
            </a:lvl1pPr>
          </a:lstStyle>
          <a:p>
            <a:endParaRPr lang="en-US"/>
          </a:p>
        </p:txBody>
      </p:sp>
      <p:sp>
        <p:nvSpPr>
          <p:cNvPr id="3" name="Picture Placeholder 2"/>
          <p:cNvSpPr>
            <a:spLocks noGrp="1"/>
          </p:cNvSpPr>
          <p:nvPr>
            <p:ph type="pic" sz="quarter" idx="10"/>
          </p:nvPr>
        </p:nvSpPr>
        <p:spPr>
          <a:xfrm>
            <a:off x="7620000" y="566057"/>
            <a:ext cx="13489668" cy="6291943"/>
          </a:xfrm>
        </p:spPr>
        <p:txBody>
          <a:bodyPr>
            <a:normAutofit/>
          </a:bodyPr>
          <a:lstStyle>
            <a:lvl1pPr>
              <a:defRPr sz="2800"/>
            </a:lvl1pPr>
          </a:lstStyle>
          <a:p>
            <a:endParaRPr lang="en-US"/>
          </a:p>
        </p:txBody>
      </p:sp>
    </p:spTree>
    <p:extLst>
      <p:ext uri="{BB962C8B-B14F-4D97-AF65-F5344CB8AC3E}">
        <p14:creationId xmlns:p14="http://schemas.microsoft.com/office/powerpoint/2010/main" val="19700901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Blank">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1"/>
            <a:ext cx="9921240" cy="13716000"/>
          </a:xfrm>
        </p:spPr>
        <p:txBody>
          <a:bodyPr>
            <a:normAutofit/>
          </a:bodyPr>
          <a:lstStyle>
            <a:lvl1pPr>
              <a:defRPr sz="2800"/>
            </a:lvl1pPr>
          </a:lstStyle>
          <a:p>
            <a:endParaRPr lang="en-US"/>
          </a:p>
        </p:txBody>
      </p:sp>
    </p:spTree>
    <p:extLst>
      <p:ext uri="{BB962C8B-B14F-4D97-AF65-F5344CB8AC3E}">
        <p14:creationId xmlns:p14="http://schemas.microsoft.com/office/powerpoint/2010/main" val="1204868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Blank">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4456410" y="1"/>
            <a:ext cx="9921240" cy="13716000"/>
          </a:xfrm>
        </p:spPr>
        <p:txBody>
          <a:bodyPr>
            <a:normAutofit/>
          </a:bodyPr>
          <a:lstStyle>
            <a:lvl1pPr>
              <a:defRPr sz="2800"/>
            </a:lvl1pPr>
          </a:lstStyle>
          <a:p>
            <a:endParaRPr lang="en-US"/>
          </a:p>
        </p:txBody>
      </p:sp>
    </p:spTree>
    <p:extLst>
      <p:ext uri="{BB962C8B-B14F-4D97-AF65-F5344CB8AC3E}">
        <p14:creationId xmlns:p14="http://schemas.microsoft.com/office/powerpoint/2010/main" val="3075714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3_Placeholder">
    <p:spTree>
      <p:nvGrpSpPr>
        <p:cNvPr id="1" name=""/>
        <p:cNvGrpSpPr/>
        <p:nvPr/>
      </p:nvGrpSpPr>
      <p:grpSpPr>
        <a:xfrm>
          <a:off x="0" y="0"/>
          <a:ext cx="0" cy="0"/>
          <a:chOff x="0" y="0"/>
          <a:chExt cx="0" cy="0"/>
        </a:xfrm>
      </p:grpSpPr>
      <p:sp>
        <p:nvSpPr>
          <p:cNvPr id="18" name="Picture Placeholder 2"/>
          <p:cNvSpPr>
            <a:spLocks noGrp="1"/>
          </p:cNvSpPr>
          <p:nvPr>
            <p:ph type="pic" sz="quarter" idx="24"/>
          </p:nvPr>
        </p:nvSpPr>
        <p:spPr>
          <a:xfrm>
            <a:off x="1981200" y="5158739"/>
            <a:ext cx="6461760" cy="4023361"/>
          </a:xfrm>
          <a:solidFill>
            <a:schemeClr val="bg1">
              <a:lumMod val="95000"/>
            </a:schemeClr>
          </a:solidFill>
        </p:spPr>
        <p:txBody>
          <a:bodyPr>
            <a:normAutofit/>
          </a:bodyPr>
          <a:lstStyle>
            <a:lvl1pPr>
              <a:defRPr sz="2800"/>
            </a:lvl1pPr>
          </a:lstStyle>
          <a:p>
            <a:endParaRPr lang="en-US"/>
          </a:p>
        </p:txBody>
      </p:sp>
      <p:sp>
        <p:nvSpPr>
          <p:cNvPr id="19" name="Picture Placeholder 2"/>
          <p:cNvSpPr>
            <a:spLocks noGrp="1"/>
          </p:cNvSpPr>
          <p:nvPr>
            <p:ph type="pic" sz="quarter" idx="25"/>
          </p:nvPr>
        </p:nvSpPr>
        <p:spPr>
          <a:xfrm>
            <a:off x="9027855" y="5158739"/>
            <a:ext cx="6461760" cy="4023361"/>
          </a:xfrm>
          <a:solidFill>
            <a:schemeClr val="bg1">
              <a:lumMod val="95000"/>
            </a:schemeClr>
          </a:solidFill>
        </p:spPr>
        <p:txBody>
          <a:bodyPr>
            <a:normAutofit/>
          </a:bodyPr>
          <a:lstStyle>
            <a:lvl1pPr>
              <a:defRPr sz="2800"/>
            </a:lvl1pPr>
          </a:lstStyle>
          <a:p>
            <a:endParaRPr lang="en-US"/>
          </a:p>
        </p:txBody>
      </p:sp>
      <p:sp>
        <p:nvSpPr>
          <p:cNvPr id="20" name="Picture Placeholder 2"/>
          <p:cNvSpPr>
            <a:spLocks noGrp="1"/>
          </p:cNvSpPr>
          <p:nvPr>
            <p:ph type="pic" sz="quarter" idx="26"/>
          </p:nvPr>
        </p:nvSpPr>
        <p:spPr>
          <a:xfrm>
            <a:off x="16074510" y="5158739"/>
            <a:ext cx="6461760" cy="4023361"/>
          </a:xfrm>
          <a:solidFill>
            <a:schemeClr val="bg1">
              <a:lumMod val="95000"/>
            </a:schemeClr>
          </a:solidFill>
        </p:spPr>
        <p:txBody>
          <a:bodyPr>
            <a:normAutofit/>
          </a:bodyPr>
          <a:lstStyle>
            <a:lvl1pPr>
              <a:defRPr sz="2800"/>
            </a:lvl1pPr>
          </a:lstStyle>
          <a:p>
            <a:endParaRPr lang="en-US"/>
          </a:p>
        </p:txBody>
      </p:sp>
    </p:spTree>
    <p:extLst>
      <p:ext uri="{BB962C8B-B14F-4D97-AF65-F5344CB8AC3E}">
        <p14:creationId xmlns:p14="http://schemas.microsoft.com/office/powerpoint/2010/main" val="2220288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4_Placeholder">
    <p:spTree>
      <p:nvGrpSpPr>
        <p:cNvPr id="1" name=""/>
        <p:cNvGrpSpPr/>
        <p:nvPr/>
      </p:nvGrpSpPr>
      <p:grpSpPr>
        <a:xfrm>
          <a:off x="0" y="0"/>
          <a:ext cx="0" cy="0"/>
          <a:chOff x="0" y="0"/>
          <a:chExt cx="0" cy="0"/>
        </a:xfrm>
      </p:grpSpPr>
      <p:sp>
        <p:nvSpPr>
          <p:cNvPr id="19" name="Picture Placeholder 2"/>
          <p:cNvSpPr>
            <a:spLocks noGrp="1"/>
          </p:cNvSpPr>
          <p:nvPr>
            <p:ph type="pic" sz="quarter" idx="25"/>
          </p:nvPr>
        </p:nvSpPr>
        <p:spPr>
          <a:xfrm>
            <a:off x="6963410" y="1451867"/>
            <a:ext cx="10359390" cy="6757768"/>
          </a:xfrm>
          <a:solidFill>
            <a:schemeClr val="bg1">
              <a:lumMod val="95000"/>
            </a:schemeClr>
          </a:solidFill>
        </p:spPr>
        <p:txBody>
          <a:bodyPr>
            <a:normAutofit/>
          </a:bodyPr>
          <a:lstStyle>
            <a:lvl1pPr>
              <a:defRPr sz="2800"/>
            </a:lvl1pPr>
          </a:lstStyle>
          <a:p>
            <a:endParaRPr lang="en-US"/>
          </a:p>
        </p:txBody>
      </p:sp>
    </p:spTree>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675964" y="3651250"/>
            <a:ext cx="21025723" cy="8702676"/>
          </a:xfrm>
          <a:prstGeom prst="rect">
            <a:avLst/>
          </a:prstGeom>
        </p:spPr>
        <p:txBody>
          <a:bodyPr vert="horz" lIns="182843" tIns="91422" rIns="182843" bIns="91422"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Placeholder 3"/>
          <p:cNvSpPr>
            <a:spLocks noGrp="1"/>
          </p:cNvSpPr>
          <p:nvPr>
            <p:ph type="title"/>
          </p:nvPr>
        </p:nvSpPr>
        <p:spPr>
          <a:xfrm>
            <a:off x="1676400" y="730250"/>
            <a:ext cx="21024850" cy="2651125"/>
          </a:xfrm>
          <a:prstGeom prst="rect">
            <a:avLst/>
          </a:prstGeom>
        </p:spPr>
        <p:txBody>
          <a:bodyPr vert="horz" lIns="91440" tIns="45720" rIns="91440" bIns="45720" rtlCol="0" anchor="ctr">
            <a:normAutofit/>
          </a:bodyPr>
          <a:lstStyle/>
          <a:p>
            <a:r>
              <a:rPr lang="en-US"/>
              <a:t>Click to edit Master title style</a:t>
            </a:r>
          </a:p>
        </p:txBody>
      </p:sp>
      <p:sp>
        <p:nvSpPr>
          <p:cNvPr id="6" name="Rounded Rectangle 5"/>
          <p:cNvSpPr/>
          <p:nvPr userDrawn="1"/>
        </p:nvSpPr>
        <p:spPr>
          <a:xfrm>
            <a:off x="501004" y="714705"/>
            <a:ext cx="1812469" cy="645479"/>
          </a:xfrm>
          <a:prstGeom prst="roundRect">
            <a:avLst>
              <a:gd name="adj"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userDrawn="1"/>
        </p:nvSpPr>
        <p:spPr>
          <a:xfrm>
            <a:off x="1004882" y="690390"/>
            <a:ext cx="1021680" cy="615517"/>
          </a:xfrm>
          <a:prstGeom prst="rect">
            <a:avLst/>
          </a:prstGeom>
          <a:noFill/>
        </p:spPr>
        <p:txBody>
          <a:bodyPr wrap="none" lIns="182843" tIns="91422" rIns="182843" bIns="91422" rtlCol="0">
            <a:spAutoFit/>
          </a:bodyPr>
          <a:lstStyle/>
          <a:p>
            <a:pPr algn="ctr"/>
            <a:fld id="{260E2A6B-A809-4840-BF14-8648BC0BDF87}" type="slidenum">
              <a:rPr lang="id-ID" sz="2800" b="0" i="0" smtClean="0">
                <a:solidFill>
                  <a:schemeClr val="bg1"/>
                </a:solidFill>
                <a:latin typeface="Montserrat Light" charset="0"/>
                <a:ea typeface="Montserrat Light" charset="0"/>
                <a:cs typeface="Montserrat Light" charset="0"/>
              </a:rPr>
              <a:pPr algn="ctr"/>
              <a:t>‹#›</a:t>
            </a:fld>
            <a:r>
              <a:rPr lang="id-ID" sz="2800" b="0" i="0" dirty="0">
                <a:solidFill>
                  <a:schemeClr val="bg1"/>
                </a:solidFill>
                <a:latin typeface="Montserrat Light" charset="0"/>
                <a:ea typeface="Montserrat Light" charset="0"/>
                <a:cs typeface="Montserrat Light" charset="0"/>
              </a:rPr>
              <a:t>  </a:t>
            </a:r>
          </a:p>
        </p:txBody>
      </p:sp>
    </p:spTree>
    <p:extLst>
      <p:ext uri="{BB962C8B-B14F-4D97-AF65-F5344CB8AC3E}">
        <p14:creationId xmlns:p14="http://schemas.microsoft.com/office/powerpoint/2010/main" val="1422848046"/>
      </p:ext>
    </p:extLst>
  </p:cSld>
  <p:clrMap bg1="lt1" tx1="dk1" bg2="lt2" tx2="dk2" accent1="accent1" accent2="accent2" accent3="accent3" accent4="accent4" accent5="accent5" accent6="accent6" hlink="hlink" folHlink="folHlink"/>
  <p:sldLayoutIdLst>
    <p:sldLayoutId id="2147483937" r:id="rId1"/>
    <p:sldLayoutId id="2147483901" r:id="rId2"/>
    <p:sldLayoutId id="2147483938" r:id="rId3"/>
    <p:sldLayoutId id="2147483939" r:id="rId4"/>
    <p:sldLayoutId id="2147483940" r:id="rId5"/>
    <p:sldLayoutId id="2147483941" r:id="rId6"/>
    <p:sldLayoutId id="2147483949" r:id="rId7"/>
    <p:sldLayoutId id="2147483950" r:id="rId8"/>
  </p:sldLayoutIdLst>
  <p:hf hdr="0" ftr="0" dt="0"/>
  <p:txStyles>
    <p:titleStyle>
      <a:lvl1pPr algn="l" defTabSz="1828434" rtl="0" eaLnBrk="1" latinLnBrk="0" hangingPunct="1">
        <a:lnSpc>
          <a:spcPct val="90000"/>
        </a:lnSpc>
        <a:spcBef>
          <a:spcPct val="0"/>
        </a:spcBef>
        <a:buNone/>
        <a:defRPr lang="en-US" sz="6000" kern="1200">
          <a:solidFill>
            <a:schemeClr val="tx1"/>
          </a:solidFill>
          <a:latin typeface="Montserrat Hairline" charset="0"/>
          <a:ea typeface="Montserrat Hairline" charset="0"/>
          <a:cs typeface="Montserrat Hairline" charset="0"/>
        </a:defRPr>
      </a:lvl1pPr>
    </p:titleStyle>
    <p:bodyStyle>
      <a:lvl1pPr marL="0" indent="0" algn="l" defTabSz="1828434" rtl="0" eaLnBrk="1" latinLnBrk="0" hangingPunct="1">
        <a:lnSpc>
          <a:spcPct val="90000"/>
        </a:lnSpc>
        <a:spcBef>
          <a:spcPts val="2000"/>
        </a:spcBef>
        <a:buFont typeface="Arial" charset="0"/>
        <a:buNone/>
        <a:defRPr lang="en-US" sz="4800" kern="1200" dirty="0" smtClean="0">
          <a:solidFill>
            <a:schemeClr val="tx1"/>
          </a:solidFill>
          <a:effectLst/>
          <a:latin typeface="Montserrat Hairline" charset="0"/>
          <a:ea typeface="Montserrat Hairline" charset="0"/>
          <a:cs typeface="Montserrat Hairline" charset="0"/>
        </a:defRPr>
      </a:lvl1pPr>
      <a:lvl2pPr marL="914217" indent="0" algn="l" defTabSz="1828434" rtl="0" eaLnBrk="1" latinLnBrk="0" hangingPunct="1">
        <a:lnSpc>
          <a:spcPct val="90000"/>
        </a:lnSpc>
        <a:spcBef>
          <a:spcPts val="1000"/>
        </a:spcBef>
        <a:buFont typeface="Arial" charset="0"/>
        <a:buNone/>
        <a:defRPr lang="en-US" sz="4000" kern="1200" dirty="0" smtClean="0">
          <a:solidFill>
            <a:schemeClr val="tx1"/>
          </a:solidFill>
          <a:effectLst/>
          <a:latin typeface="Montserrat Hairline" charset="0"/>
          <a:ea typeface="Montserrat Hairline" charset="0"/>
          <a:cs typeface="Montserrat Hairline" charset="0"/>
        </a:defRPr>
      </a:lvl2pPr>
      <a:lvl3pPr marL="1828434" indent="0" algn="l" defTabSz="1828434" rtl="0" eaLnBrk="1" latinLnBrk="0" hangingPunct="1">
        <a:lnSpc>
          <a:spcPct val="90000"/>
        </a:lnSpc>
        <a:spcBef>
          <a:spcPts val="1000"/>
        </a:spcBef>
        <a:buFont typeface="Arial" charset="0"/>
        <a:buNone/>
        <a:defRPr lang="en-US" sz="3600" kern="1200" dirty="0" smtClean="0">
          <a:solidFill>
            <a:schemeClr val="tx1"/>
          </a:solidFill>
          <a:effectLst/>
          <a:latin typeface="Montserrat Hairline" charset="0"/>
          <a:ea typeface="Montserrat Hairline" charset="0"/>
          <a:cs typeface="Montserrat Hairline" charset="0"/>
        </a:defRPr>
      </a:lvl3pPr>
      <a:lvl4pPr marL="2742651" indent="0" algn="l" defTabSz="1828434" rtl="0" eaLnBrk="1" latinLnBrk="0" hangingPunct="1">
        <a:lnSpc>
          <a:spcPct val="90000"/>
        </a:lnSpc>
        <a:spcBef>
          <a:spcPts val="1000"/>
        </a:spcBef>
        <a:buFont typeface="Arial" charset="0"/>
        <a:buNone/>
        <a:defRPr lang="en-US" sz="3200" kern="1200" dirty="0" smtClean="0">
          <a:solidFill>
            <a:schemeClr val="tx1"/>
          </a:solidFill>
          <a:effectLst/>
          <a:latin typeface="Montserrat Hairline" charset="0"/>
          <a:ea typeface="Montserrat Hairline" charset="0"/>
          <a:cs typeface="Montserrat Hairline" charset="0"/>
        </a:defRPr>
      </a:lvl4pPr>
      <a:lvl5pPr marL="3656868" indent="0" algn="l" defTabSz="1828434" rtl="0" eaLnBrk="1" latinLnBrk="0" hangingPunct="1">
        <a:lnSpc>
          <a:spcPct val="90000"/>
        </a:lnSpc>
        <a:spcBef>
          <a:spcPts val="1000"/>
        </a:spcBef>
        <a:buFont typeface="Arial" charset="0"/>
        <a:buNone/>
        <a:defRPr lang="en-US" sz="3200" kern="1200" dirty="0">
          <a:solidFill>
            <a:schemeClr val="tx1"/>
          </a:solidFill>
          <a:effectLst/>
          <a:latin typeface="Montserrat Hairline" charset="0"/>
          <a:ea typeface="Montserrat Hairline" charset="0"/>
          <a:cs typeface="Montserrat Hairline" charset="0"/>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3707027" y="2842055"/>
            <a:ext cx="18189146" cy="9325630"/>
            <a:chOff x="3591079" y="2842055"/>
            <a:chExt cx="18189146" cy="9325630"/>
          </a:xfrm>
        </p:grpSpPr>
        <p:sp>
          <p:nvSpPr>
            <p:cNvPr id="10" name="TextBox 9"/>
            <p:cNvSpPr txBox="1"/>
            <p:nvPr/>
          </p:nvSpPr>
          <p:spPr>
            <a:xfrm>
              <a:off x="3591079" y="2842055"/>
              <a:ext cx="18189146" cy="9325630"/>
            </a:xfrm>
            <a:prstGeom prst="rect">
              <a:avLst/>
            </a:prstGeom>
            <a:noFill/>
          </p:spPr>
          <p:txBody>
            <a:bodyPr wrap="square" rtlCol="0">
              <a:spAutoFit/>
            </a:bodyPr>
            <a:lstStyle/>
            <a:p>
              <a:pPr algn="ctr"/>
              <a:r>
                <a:rPr lang="cs-CZ" sz="20000" spc="600" dirty="0" smtClean="0">
                  <a:solidFill>
                    <a:schemeClr val="tx2"/>
                  </a:solidFill>
                  <a:latin typeface="Playfair Display SC" charset="0"/>
                  <a:ea typeface="Playfair Display SC" charset="0"/>
                  <a:cs typeface="Playfair Display SC" charset="0"/>
                </a:rPr>
                <a:t>BEYOND ART THEORIES </a:t>
              </a:r>
            </a:p>
            <a:p>
              <a:pPr algn="ctr"/>
              <a:endParaRPr lang="en-US" sz="20000" spc="600" dirty="0">
                <a:solidFill>
                  <a:schemeClr val="tx2"/>
                </a:solidFill>
                <a:latin typeface="Playfair Display SC" charset="0"/>
                <a:ea typeface="Playfair Display SC" charset="0"/>
                <a:cs typeface="Playfair Display SC" charset="0"/>
              </a:endParaRPr>
            </a:p>
          </p:txBody>
        </p:sp>
        <p:sp>
          <p:nvSpPr>
            <p:cNvPr id="13" name="TextBox 12"/>
            <p:cNvSpPr txBox="1"/>
            <p:nvPr/>
          </p:nvSpPr>
          <p:spPr>
            <a:xfrm>
              <a:off x="8774614" y="8002947"/>
              <a:ext cx="6814239" cy="820674"/>
            </a:xfrm>
            <a:prstGeom prst="rect">
              <a:avLst/>
            </a:prstGeom>
            <a:noFill/>
          </p:spPr>
          <p:txBody>
            <a:bodyPr wrap="square" rtlCol="0">
              <a:spAutoFit/>
            </a:bodyPr>
            <a:lstStyle/>
            <a:p>
              <a:pPr algn="ctr">
                <a:lnSpc>
                  <a:spcPct val="150000"/>
                </a:lnSpc>
              </a:pPr>
              <a:endParaRPr lang="en-US" b="1" spc="600" dirty="0">
                <a:solidFill>
                  <a:schemeClr val="tx2"/>
                </a:solidFill>
                <a:latin typeface="Playfair Display SC" charset="0"/>
                <a:ea typeface="Playfair Display SC" charset="0"/>
                <a:cs typeface="Playfair Display SC" charset="0"/>
              </a:endParaRPr>
            </a:p>
          </p:txBody>
        </p:sp>
      </p:grpSp>
    </p:spTree>
    <p:extLst>
      <p:ext uri="{BB962C8B-B14F-4D97-AF65-F5344CB8AC3E}">
        <p14:creationId xmlns:p14="http://schemas.microsoft.com/office/powerpoint/2010/main" val="13045722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426089" y="3436045"/>
            <a:ext cx="11424938" cy="3728649"/>
          </a:xfrm>
          <a:prstGeom prst="rect">
            <a:avLst/>
          </a:prstGeom>
          <a:noFill/>
        </p:spPr>
        <p:txBody>
          <a:bodyPr wrap="square" rtlCol="0">
            <a:spAutoFit/>
          </a:bodyPr>
          <a:lstStyle/>
          <a:p>
            <a:pPr>
              <a:lnSpc>
                <a:spcPct val="150000"/>
              </a:lnSpc>
            </a:pPr>
            <a:r>
              <a:rPr lang="en-US" sz="2800" dirty="0" err="1" smtClean="0">
                <a:latin typeface="Montserrat Light" charset="0"/>
                <a:ea typeface="Montserrat Light" charset="0"/>
                <a:cs typeface="Montserrat Light" charset="0"/>
              </a:rPr>
              <a:t>Lamarque</a:t>
            </a:r>
            <a:r>
              <a:rPr lang="en-US" sz="2800" dirty="0" smtClean="0">
                <a:latin typeface="Montserrat Light" charset="0"/>
                <a:ea typeface="Montserrat Light" charset="0"/>
                <a:cs typeface="Montserrat Light" charset="0"/>
              </a:rPr>
              <a:t> </a:t>
            </a:r>
            <a:r>
              <a:rPr lang="en-US" sz="2800" dirty="0">
                <a:latin typeface="Montserrat Light" charset="0"/>
                <a:ea typeface="Montserrat Light" charset="0"/>
                <a:cs typeface="Montserrat Light" charset="0"/>
              </a:rPr>
              <a:t>and the problem of indiscernibility</a:t>
            </a:r>
          </a:p>
          <a:p>
            <a:pPr>
              <a:lnSpc>
                <a:spcPct val="150000"/>
              </a:lnSpc>
            </a:pPr>
            <a:r>
              <a:rPr lang="en-US" sz="2800" dirty="0">
                <a:latin typeface="Montserrat Light" charset="0"/>
                <a:ea typeface="Montserrat Light" charset="0"/>
                <a:cs typeface="Montserrat Light" charset="0"/>
              </a:rPr>
              <a:t>Familiar topic, Leibnitz´s law; Danto</a:t>
            </a:r>
          </a:p>
          <a:p>
            <a:pPr>
              <a:lnSpc>
                <a:spcPct val="150000"/>
              </a:lnSpc>
            </a:pPr>
            <a:r>
              <a:rPr lang="en-US" sz="2800" dirty="0" err="1">
                <a:latin typeface="Montserrat Light" charset="0"/>
                <a:ea typeface="Montserrat Light" charset="0"/>
                <a:cs typeface="Montserrat Light" charset="0"/>
              </a:rPr>
              <a:t>Lamarque</a:t>
            </a:r>
            <a:r>
              <a:rPr lang="en-US" sz="2800" dirty="0">
                <a:latin typeface="Montserrat Light" charset="0"/>
                <a:ea typeface="Montserrat Light" charset="0"/>
                <a:cs typeface="Montserrat Light" charset="0"/>
              </a:rPr>
              <a:t> does not take Danto´s definition into the account on this occasion</a:t>
            </a:r>
          </a:p>
          <a:p>
            <a:pPr>
              <a:lnSpc>
                <a:spcPct val="150000"/>
              </a:lnSpc>
            </a:pPr>
            <a:r>
              <a:rPr lang="en-US" sz="2800" dirty="0">
                <a:latin typeface="Montserrat Light" charset="0"/>
                <a:ea typeface="Montserrat Light" charset="0"/>
                <a:cs typeface="Montserrat Light" charset="0"/>
              </a:rPr>
              <a:t>Own explanation of the difference (not persuaded by Danto):</a:t>
            </a:r>
          </a:p>
          <a:p>
            <a:pPr>
              <a:lnSpc>
                <a:spcPct val="150000"/>
              </a:lnSpc>
            </a:pPr>
            <a:endParaRPr lang="en-US" sz="2000" dirty="0">
              <a:latin typeface="Montserrat Light" charset="0"/>
              <a:ea typeface="Montserrat Light" charset="0"/>
              <a:cs typeface="Montserrat Light" charset="0"/>
            </a:endParaRPr>
          </a:p>
        </p:txBody>
      </p:sp>
      <p:pic>
        <p:nvPicPr>
          <p:cNvPr id="3" name="Zástupný symbol pro obrázek 2"/>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12923" b="12923"/>
          <a:stretch>
            <a:fillRect/>
          </a:stretch>
        </p:blipFill>
        <p:spPr>
          <a:xfrm>
            <a:off x="13258800" y="3436045"/>
            <a:ext cx="8534400" cy="9040856"/>
          </a:xfrm>
        </p:spPr>
      </p:pic>
    </p:spTree>
    <p:extLst>
      <p:ext uri="{BB962C8B-B14F-4D97-AF65-F5344CB8AC3E}">
        <p14:creationId xmlns:p14="http://schemas.microsoft.com/office/powerpoint/2010/main" val="25270660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705085" y="4280310"/>
            <a:ext cx="12480471" cy="5816977"/>
          </a:xfrm>
          <a:prstGeom prst="rect">
            <a:avLst/>
          </a:prstGeom>
          <a:noFill/>
        </p:spPr>
        <p:txBody>
          <a:bodyPr wrap="square" rtlCol="0">
            <a:spAutoFit/>
          </a:bodyPr>
          <a:lstStyle/>
          <a:p>
            <a:pPr>
              <a:lnSpc>
                <a:spcPct val="150000"/>
              </a:lnSpc>
            </a:pPr>
            <a:endParaRPr lang="cs-CZ" sz="2800" dirty="0" smtClean="0">
              <a:solidFill>
                <a:srgbClr val="7F7F7F"/>
              </a:solidFill>
              <a:latin typeface="Montserrat Light" charset="0"/>
              <a:ea typeface="Montserrat Light" charset="0"/>
              <a:cs typeface="Montserrat Light" charset="0"/>
            </a:endParaRPr>
          </a:p>
          <a:p>
            <a:pPr>
              <a:lnSpc>
                <a:spcPct val="150000"/>
              </a:lnSpc>
            </a:pPr>
            <a:r>
              <a:rPr lang="en-US" sz="2800" dirty="0">
                <a:solidFill>
                  <a:srgbClr val="7F7F7F"/>
                </a:solidFill>
                <a:latin typeface="Montserrat Light" charset="0"/>
                <a:ea typeface="Montserrat Light" charset="0"/>
                <a:cs typeface="Montserrat Light" charset="0"/>
              </a:rPr>
              <a:t>„Works, then, are objects (or types) brought into existence by the activities of artists (or humans generally). They are constituted by </a:t>
            </a:r>
            <a:r>
              <a:rPr lang="en-US" sz="2800" dirty="0" err="1" smtClean="0">
                <a:solidFill>
                  <a:srgbClr val="7F7F7F"/>
                </a:solidFill>
                <a:latin typeface="Montserrat Light" charset="0"/>
                <a:ea typeface="Montserrat Light" charset="0"/>
                <a:cs typeface="Montserrat Light" charset="0"/>
              </a:rPr>
              <a:t>materi</a:t>
            </a:r>
            <a:r>
              <a:rPr lang="cs-CZ" sz="2800" dirty="0" smtClean="0">
                <a:solidFill>
                  <a:srgbClr val="7F7F7F"/>
                </a:solidFill>
                <a:latin typeface="Montserrat Light" charset="0"/>
                <a:ea typeface="Montserrat Light" charset="0"/>
                <a:cs typeface="Montserrat Light" charset="0"/>
              </a:rPr>
              <a:t>a</a:t>
            </a:r>
            <a:r>
              <a:rPr lang="en-US" sz="2800" dirty="0" smtClean="0">
                <a:solidFill>
                  <a:srgbClr val="7F7F7F"/>
                </a:solidFill>
                <a:latin typeface="Montserrat Light" charset="0"/>
                <a:ea typeface="Montserrat Light" charset="0"/>
                <a:cs typeface="Montserrat Light" charset="0"/>
              </a:rPr>
              <a:t>l </a:t>
            </a:r>
            <a:r>
              <a:rPr lang="en-US" sz="2800" dirty="0">
                <a:solidFill>
                  <a:srgbClr val="7F7F7F"/>
                </a:solidFill>
                <a:latin typeface="Montserrat Light" charset="0"/>
                <a:ea typeface="Montserrat Light" charset="0"/>
                <a:cs typeface="Montserrat Light" charset="0"/>
              </a:rPr>
              <a:t>substances or types (usually word-or-sound-sequence-types) yet are not identical with those constituting materials. </a:t>
            </a:r>
            <a:r>
              <a:rPr lang="en-US" sz="2800" dirty="0" smtClean="0">
                <a:solidFill>
                  <a:srgbClr val="7F7F7F"/>
                </a:solidFill>
                <a:latin typeface="Montserrat Light" charset="0"/>
                <a:ea typeface="Montserrat Light" charset="0"/>
                <a:cs typeface="Montserrat Light" charset="0"/>
              </a:rPr>
              <a:t>“</a:t>
            </a:r>
            <a:endParaRPr lang="cs-CZ" sz="2800" dirty="0" smtClean="0">
              <a:solidFill>
                <a:srgbClr val="7F7F7F"/>
              </a:solidFill>
              <a:latin typeface="Montserrat Light" charset="0"/>
              <a:ea typeface="Montserrat Light" charset="0"/>
              <a:cs typeface="Montserrat Light" charset="0"/>
            </a:endParaRPr>
          </a:p>
          <a:p>
            <a:pPr>
              <a:lnSpc>
                <a:spcPct val="150000"/>
              </a:lnSpc>
            </a:pPr>
            <a:endParaRPr lang="en-US" sz="2800" dirty="0">
              <a:solidFill>
                <a:srgbClr val="7F7F7F"/>
              </a:solidFill>
              <a:latin typeface="Montserrat Light" charset="0"/>
              <a:ea typeface="Montserrat Light" charset="0"/>
              <a:cs typeface="Montserrat Light" charset="0"/>
            </a:endParaRPr>
          </a:p>
          <a:p>
            <a:pPr>
              <a:lnSpc>
                <a:spcPct val="150000"/>
              </a:lnSpc>
            </a:pPr>
            <a:r>
              <a:rPr lang="en-US" sz="2800" dirty="0">
                <a:solidFill>
                  <a:srgbClr val="7F7F7F"/>
                </a:solidFill>
                <a:latin typeface="Montserrat Light" charset="0"/>
                <a:ea typeface="Montserrat Light" charset="0"/>
                <a:cs typeface="Montserrat Light" charset="0"/>
              </a:rPr>
              <a:t>A necessity to specify conditions under which it is possible</a:t>
            </a:r>
          </a:p>
          <a:p>
            <a:pPr>
              <a:lnSpc>
                <a:spcPct val="150000"/>
              </a:lnSpc>
            </a:pPr>
            <a:r>
              <a:rPr lang="en-US" sz="2800" dirty="0">
                <a:solidFill>
                  <a:srgbClr val="7F7F7F"/>
                </a:solidFill>
                <a:latin typeface="Montserrat Light" charset="0"/>
                <a:ea typeface="Montserrat Light" charset="0"/>
                <a:cs typeface="Montserrat Light" charset="0"/>
              </a:rPr>
              <a:t>?circular definition</a:t>
            </a:r>
          </a:p>
          <a:p>
            <a:pPr>
              <a:lnSpc>
                <a:spcPct val="150000"/>
              </a:lnSpc>
            </a:pPr>
            <a:endParaRPr lang="en-US" sz="2400" b="1" dirty="0">
              <a:solidFill>
                <a:srgbClr val="7F7F7F"/>
              </a:solidFill>
              <a:latin typeface="Montserrat Light" charset="0"/>
              <a:ea typeface="Montserrat Light" charset="0"/>
              <a:cs typeface="Montserrat Light" charset="0"/>
            </a:endParaRPr>
          </a:p>
        </p:txBody>
      </p:sp>
      <p:pic>
        <p:nvPicPr>
          <p:cNvPr id="3" name="Zástupný symbol pro obrázek 2"/>
          <p:cNvPicPr>
            <a:picLocks noGrp="1" noChangeAspect="1"/>
          </p:cNvPicPr>
          <p:nvPr>
            <p:ph type="pic" sz="quarter" idx="10"/>
          </p:nvPr>
        </p:nvPicPr>
        <p:blipFill>
          <a:blip r:embed="rId2" cstate="email">
            <a:extLst>
              <a:ext uri="{28A0092B-C50C-407E-A947-70E740481C1C}">
                <a14:useLocalDpi xmlns:a14="http://schemas.microsoft.com/office/drawing/2010/main" val="0"/>
              </a:ext>
            </a:extLst>
          </a:blip>
          <a:stretch>
            <a:fillRect/>
          </a:stretch>
        </p:blipFill>
        <p:spPr>
          <a:xfrm>
            <a:off x="15192622" y="4597581"/>
            <a:ext cx="7094220" cy="5273993"/>
          </a:xfrm>
        </p:spPr>
      </p:pic>
    </p:spTree>
    <p:extLst>
      <p:ext uri="{BB962C8B-B14F-4D97-AF65-F5344CB8AC3E}">
        <p14:creationId xmlns:p14="http://schemas.microsoft.com/office/powerpoint/2010/main" val="32194119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260240" y="1664268"/>
            <a:ext cx="11862636" cy="7571303"/>
          </a:xfrm>
          <a:prstGeom prst="rect">
            <a:avLst/>
          </a:prstGeom>
          <a:noFill/>
        </p:spPr>
        <p:txBody>
          <a:bodyPr wrap="square" rtlCol="0">
            <a:spAutoFit/>
          </a:bodyPr>
          <a:lstStyle/>
          <a:p>
            <a:pPr>
              <a:lnSpc>
                <a:spcPct val="150000"/>
              </a:lnSpc>
            </a:pPr>
            <a:endParaRPr lang="cs-CZ" sz="2400" dirty="0" smtClean="0">
              <a:solidFill>
                <a:srgbClr val="7F7F7F"/>
              </a:solidFill>
              <a:latin typeface="Montserrat Light" charset="0"/>
              <a:ea typeface="Montserrat Light" charset="0"/>
              <a:cs typeface="Montserrat Light" charset="0"/>
            </a:endParaRPr>
          </a:p>
          <a:p>
            <a:pPr>
              <a:lnSpc>
                <a:spcPct val="150000"/>
              </a:lnSpc>
            </a:pPr>
            <a:r>
              <a:rPr lang="en-US" sz="2800" dirty="0">
                <a:solidFill>
                  <a:srgbClr val="7F7F7F"/>
                </a:solidFill>
                <a:latin typeface="Montserrat Light" charset="0"/>
                <a:ea typeface="Montserrat Light" charset="0"/>
                <a:cs typeface="Montserrat Light" charset="0"/>
              </a:rPr>
              <a:t>Term: the act of creating</a:t>
            </a:r>
          </a:p>
          <a:p>
            <a:pPr>
              <a:lnSpc>
                <a:spcPct val="150000"/>
              </a:lnSpc>
            </a:pPr>
            <a:r>
              <a:rPr lang="en-US" sz="2800" dirty="0">
                <a:solidFill>
                  <a:srgbClr val="7F7F7F"/>
                </a:solidFill>
                <a:latin typeface="Montserrat Light" charset="0"/>
                <a:ea typeface="Montserrat Light" charset="0"/>
                <a:cs typeface="Montserrat Light" charset="0"/>
              </a:rPr>
              <a:t>Creation as an intentional act: there is a certain conception on the part of an </a:t>
            </a:r>
            <a:r>
              <a:rPr lang="en-US" sz="2800" dirty="0" smtClean="0">
                <a:solidFill>
                  <a:srgbClr val="7F7F7F"/>
                </a:solidFill>
                <a:latin typeface="Montserrat Light" charset="0"/>
                <a:ea typeface="Montserrat Light" charset="0"/>
                <a:cs typeface="Montserrat Light" charset="0"/>
              </a:rPr>
              <a:t>artist</a:t>
            </a:r>
            <a:endParaRPr lang="cs-CZ" sz="2800" dirty="0" smtClean="0">
              <a:solidFill>
                <a:srgbClr val="7F7F7F"/>
              </a:solidFill>
              <a:latin typeface="Montserrat Light" charset="0"/>
              <a:ea typeface="Montserrat Light" charset="0"/>
              <a:cs typeface="Montserrat Light" charset="0"/>
            </a:endParaRPr>
          </a:p>
          <a:p>
            <a:pPr>
              <a:lnSpc>
                <a:spcPct val="150000"/>
              </a:lnSpc>
            </a:pPr>
            <a:endParaRPr lang="en-US" sz="2800" dirty="0">
              <a:solidFill>
                <a:srgbClr val="7F7F7F"/>
              </a:solidFill>
              <a:latin typeface="Montserrat Light" charset="0"/>
              <a:ea typeface="Montserrat Light" charset="0"/>
              <a:cs typeface="Montserrat Light" charset="0"/>
            </a:endParaRPr>
          </a:p>
          <a:p>
            <a:pPr>
              <a:lnSpc>
                <a:spcPct val="150000"/>
              </a:lnSpc>
            </a:pPr>
            <a:r>
              <a:rPr lang="en-US" sz="2800" dirty="0">
                <a:solidFill>
                  <a:srgbClr val="7F7F7F"/>
                </a:solidFill>
                <a:latin typeface="Montserrat Light" charset="0"/>
                <a:ea typeface="Montserrat Light" charset="0"/>
                <a:cs typeface="Montserrat Light" charset="0"/>
              </a:rPr>
              <a:t>„When artists (or others) create works they do so with at least some conception, however vague, of what they seek to achieve in the work, as well as what effects they desire, what responses would be appropriate, what relation the work has to other works or to a tradition and so forth.“</a:t>
            </a:r>
          </a:p>
          <a:p>
            <a:pPr>
              <a:lnSpc>
                <a:spcPct val="150000"/>
              </a:lnSpc>
            </a:pPr>
            <a:r>
              <a:rPr lang="en-US" sz="2800" dirty="0">
                <a:solidFill>
                  <a:srgbClr val="7F7F7F"/>
                </a:solidFill>
                <a:latin typeface="Montserrat Light" charset="0"/>
                <a:ea typeface="Montserrat Light" charset="0"/>
                <a:cs typeface="Montserrat Light" charset="0"/>
              </a:rPr>
              <a:t>A context: historical/ cultural; the identity of the work is tied to it</a:t>
            </a:r>
          </a:p>
          <a:p>
            <a:pPr>
              <a:lnSpc>
                <a:spcPct val="150000"/>
              </a:lnSpc>
            </a:pPr>
            <a:endParaRPr lang="cs-CZ" sz="2400" dirty="0">
              <a:solidFill>
                <a:srgbClr val="7F7F7F"/>
              </a:solidFill>
              <a:latin typeface="Montserrat Light" charset="0"/>
              <a:ea typeface="Montserrat Light" charset="0"/>
              <a:cs typeface="Montserrat Light" charset="0"/>
            </a:endParaRPr>
          </a:p>
          <a:p>
            <a:pPr>
              <a:lnSpc>
                <a:spcPct val="150000"/>
              </a:lnSpc>
            </a:pPr>
            <a:endParaRPr lang="en-US" sz="2400" dirty="0">
              <a:solidFill>
                <a:srgbClr val="7F7F7F"/>
              </a:solidFill>
              <a:latin typeface="Montserrat Light" charset="0"/>
              <a:ea typeface="Montserrat Light" charset="0"/>
              <a:cs typeface="Montserrat Light" charset="0"/>
            </a:endParaRPr>
          </a:p>
        </p:txBody>
      </p:sp>
      <p:pic>
        <p:nvPicPr>
          <p:cNvPr id="3" name="Zástupný symbol pro obrázek 2"/>
          <p:cNvPicPr>
            <a:picLocks noGrp="1" noChangeAspect="1"/>
          </p:cNvPicPr>
          <p:nvPr>
            <p:ph type="pic" sz="quarter" idx="10"/>
          </p:nvPr>
        </p:nvPicPr>
        <p:blipFill>
          <a:blip r:embed="rId2" cstate="email">
            <a:extLst>
              <a:ext uri="{28A0092B-C50C-407E-A947-70E740481C1C}">
                <a14:useLocalDpi xmlns:a14="http://schemas.microsoft.com/office/drawing/2010/main" val="0"/>
              </a:ext>
            </a:extLst>
          </a:blip>
          <a:stretch>
            <a:fillRect/>
          </a:stretch>
        </p:blipFill>
        <p:spPr>
          <a:xfrm>
            <a:off x="13831868" y="3218925"/>
            <a:ext cx="7353082" cy="7283053"/>
          </a:xfrm>
        </p:spPr>
      </p:pic>
    </p:spTree>
    <p:extLst>
      <p:ext uri="{BB962C8B-B14F-4D97-AF65-F5344CB8AC3E}">
        <p14:creationId xmlns:p14="http://schemas.microsoft.com/office/powerpoint/2010/main" val="3854434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668495" y="1590127"/>
            <a:ext cx="12171073" cy="12187952"/>
          </a:xfrm>
          <a:prstGeom prst="rect">
            <a:avLst/>
          </a:prstGeom>
          <a:noFill/>
        </p:spPr>
        <p:txBody>
          <a:bodyPr wrap="square" rtlCol="0">
            <a:spAutoFit/>
          </a:bodyPr>
          <a:lstStyle/>
          <a:p>
            <a:pPr>
              <a:lnSpc>
                <a:spcPct val="150000"/>
              </a:lnSpc>
            </a:pPr>
            <a:r>
              <a:rPr lang="en-US" sz="2800" dirty="0" smtClean="0">
                <a:latin typeface="Montserrat Light" charset="0"/>
                <a:ea typeface="Montserrat Light" charset="0"/>
                <a:cs typeface="Montserrat Light" charset="0"/>
              </a:rPr>
              <a:t>2 </a:t>
            </a:r>
            <a:r>
              <a:rPr lang="en-US" sz="2800" dirty="0">
                <a:latin typeface="Montserrat Light" charset="0"/>
                <a:ea typeface="Montserrat Light" charset="0"/>
                <a:cs typeface="Montserrat Light" charset="0"/>
              </a:rPr>
              <a:t>kind of conditions: </a:t>
            </a:r>
          </a:p>
          <a:p>
            <a:pPr>
              <a:lnSpc>
                <a:spcPct val="150000"/>
              </a:lnSpc>
            </a:pPr>
            <a:r>
              <a:rPr lang="en-US" sz="2800" dirty="0">
                <a:latin typeface="Montserrat Light" charset="0"/>
                <a:ea typeface="Montserrat Light" charset="0"/>
                <a:cs typeface="Montserrat Light" charset="0"/>
              </a:rPr>
              <a:t>1)	Of production</a:t>
            </a:r>
          </a:p>
          <a:p>
            <a:pPr>
              <a:lnSpc>
                <a:spcPct val="150000"/>
              </a:lnSpc>
            </a:pPr>
            <a:r>
              <a:rPr lang="en-US" sz="2800" dirty="0">
                <a:latin typeface="Montserrat Light" charset="0"/>
                <a:ea typeface="Montserrat Light" charset="0"/>
                <a:cs typeface="Montserrat Light" charset="0"/>
              </a:rPr>
              <a:t>2)	Of reception</a:t>
            </a:r>
          </a:p>
          <a:p>
            <a:pPr>
              <a:lnSpc>
                <a:spcPct val="150000"/>
              </a:lnSpc>
            </a:pPr>
            <a:r>
              <a:rPr lang="en-US" sz="2800" dirty="0">
                <a:latin typeface="Montserrat Light" charset="0"/>
                <a:ea typeface="Montserrat Light" charset="0"/>
                <a:cs typeface="Montserrat Light" charset="0"/>
              </a:rPr>
              <a:t>Ad1) not only intentional activity but social one; in this context, </a:t>
            </a:r>
            <a:r>
              <a:rPr lang="en-US" sz="2800" dirty="0" err="1">
                <a:latin typeface="Montserrat Light" charset="0"/>
                <a:ea typeface="Montserrat Light" charset="0"/>
                <a:cs typeface="Montserrat Light" charset="0"/>
              </a:rPr>
              <a:t>Lamarque</a:t>
            </a:r>
            <a:r>
              <a:rPr lang="en-US" sz="2800" dirty="0">
                <a:latin typeface="Montserrat Light" charset="0"/>
                <a:ea typeface="Montserrat Light" charset="0"/>
                <a:cs typeface="Montserrat Light" charset="0"/>
              </a:rPr>
              <a:t> appreciates the institutional theory </a:t>
            </a:r>
          </a:p>
          <a:p>
            <a:pPr>
              <a:lnSpc>
                <a:spcPct val="150000"/>
              </a:lnSpc>
            </a:pPr>
            <a:r>
              <a:rPr lang="en-US" sz="2800" dirty="0">
                <a:latin typeface="Montserrat Light" charset="0"/>
                <a:ea typeface="Montserrat Light" charset="0"/>
                <a:cs typeface="Montserrat Light" charset="0"/>
              </a:rPr>
              <a:t>Ad2) response; the problem of continuation of the work (artist: an origin or coming into existence of art); </a:t>
            </a:r>
            <a:r>
              <a:rPr lang="en-US" sz="2800" dirty="0" err="1">
                <a:latin typeface="Montserrat Light" charset="0"/>
                <a:ea typeface="Montserrat Light" charset="0"/>
                <a:cs typeface="Montserrat Light" charset="0"/>
              </a:rPr>
              <a:t>sightly</a:t>
            </a:r>
            <a:r>
              <a:rPr lang="en-US" sz="2800" dirty="0">
                <a:latin typeface="Montserrat Light" charset="0"/>
                <a:ea typeface="Montserrat Light" charset="0"/>
                <a:cs typeface="Montserrat Light" charset="0"/>
              </a:rPr>
              <a:t> diff topic</a:t>
            </a:r>
          </a:p>
          <a:p>
            <a:pPr>
              <a:lnSpc>
                <a:spcPct val="150000"/>
              </a:lnSpc>
            </a:pPr>
            <a:r>
              <a:rPr lang="en-US" sz="2800" dirty="0">
                <a:latin typeface="Montserrat Light" charset="0"/>
                <a:ea typeface="Montserrat Light" charset="0"/>
                <a:cs typeface="Montserrat Light" charset="0"/>
              </a:rPr>
              <a:t>Ex.: literary work in a lost language: we have a text, but no way how to read it; therefore: the work is lost as well (we have only a physical object): ex. Homo </a:t>
            </a:r>
            <a:r>
              <a:rPr lang="en-US" sz="2800" dirty="0" err="1">
                <a:latin typeface="Montserrat Light" charset="0"/>
                <a:ea typeface="Montserrat Light" charset="0"/>
                <a:cs typeface="Montserrat Light" charset="0"/>
              </a:rPr>
              <a:t>Sapienne</a:t>
            </a:r>
            <a:r>
              <a:rPr lang="en-US" sz="2800" dirty="0">
                <a:latin typeface="Montserrat Light" charset="0"/>
                <a:ea typeface="Montserrat Light" charset="0"/>
                <a:cs typeface="Montserrat Light" charset="0"/>
              </a:rPr>
              <a:t>/Crimson (</a:t>
            </a:r>
            <a:r>
              <a:rPr lang="en-US" sz="2800" dirty="0" err="1">
                <a:latin typeface="Montserrat Light" charset="0"/>
                <a:ea typeface="Montserrat Light" charset="0"/>
                <a:cs typeface="Montserrat Light" charset="0"/>
              </a:rPr>
              <a:t>Niviaq</a:t>
            </a:r>
            <a:r>
              <a:rPr lang="en-US" sz="2800" dirty="0">
                <a:latin typeface="Montserrat Light" charset="0"/>
                <a:ea typeface="Montserrat Light" charset="0"/>
                <a:cs typeface="Montserrat Light" charset="0"/>
              </a:rPr>
              <a:t> </a:t>
            </a:r>
            <a:r>
              <a:rPr lang="en-US" sz="2800" dirty="0" err="1">
                <a:latin typeface="Montserrat Light" charset="0"/>
                <a:ea typeface="Montserrat Light" charset="0"/>
                <a:cs typeface="Montserrat Light" charset="0"/>
              </a:rPr>
              <a:t>Korneliussen</a:t>
            </a:r>
            <a:r>
              <a:rPr lang="en-US" sz="2800" dirty="0">
                <a:latin typeface="Montserrat Light" charset="0"/>
                <a:ea typeface="Montserrat Light" charset="0"/>
                <a:cs typeface="Montserrat Light" charset="0"/>
              </a:rPr>
              <a:t>): Greenlandic (Danish)</a:t>
            </a:r>
          </a:p>
          <a:p>
            <a:pPr>
              <a:lnSpc>
                <a:spcPct val="150000"/>
              </a:lnSpc>
            </a:pPr>
            <a:r>
              <a:rPr lang="en-US" sz="2800" dirty="0">
                <a:latin typeface="Montserrat Light" charset="0"/>
                <a:ea typeface="Montserrat Light" charset="0"/>
                <a:cs typeface="Montserrat Light" charset="0"/>
              </a:rPr>
              <a:t>Rosetta Stone: access to Egyptian texts (papyrus): give us access to ancient culture</a:t>
            </a:r>
          </a:p>
          <a:p>
            <a:pPr>
              <a:lnSpc>
                <a:spcPct val="150000"/>
              </a:lnSpc>
            </a:pPr>
            <a:r>
              <a:rPr lang="en-US" sz="2800" dirty="0">
                <a:latin typeface="Montserrat Light" charset="0"/>
                <a:ea typeface="Montserrat Light" charset="0"/>
                <a:cs typeface="Montserrat Light" charset="0"/>
              </a:rPr>
              <a:t>Opposite direction</a:t>
            </a:r>
          </a:p>
          <a:p>
            <a:pPr>
              <a:lnSpc>
                <a:spcPct val="150000"/>
              </a:lnSpc>
            </a:pPr>
            <a:r>
              <a:rPr lang="en-US" sz="2800" dirty="0">
                <a:latin typeface="Montserrat Light" charset="0"/>
                <a:ea typeface="Montserrat Light" charset="0"/>
                <a:cs typeface="Montserrat Light" charset="0"/>
              </a:rPr>
              <a:t>Similarity: music that should have been played on a specific musical instrument</a:t>
            </a:r>
          </a:p>
          <a:p>
            <a:pPr>
              <a:lnSpc>
                <a:spcPct val="150000"/>
              </a:lnSpc>
            </a:pPr>
            <a:r>
              <a:rPr lang="en-US" sz="2800" dirty="0">
                <a:latin typeface="Montserrat Light" charset="0"/>
                <a:ea typeface="Montserrat Light" charset="0"/>
                <a:cs typeface="Montserrat Light" charset="0"/>
              </a:rPr>
              <a:t>„A work is sustained in existence partly in virtue of the attitudes, beliefs, and desires of those who recognize its role as a work and as the work it is.“ </a:t>
            </a:r>
          </a:p>
          <a:p>
            <a:pPr>
              <a:lnSpc>
                <a:spcPct val="150000"/>
              </a:lnSpc>
            </a:pPr>
            <a:endParaRPr lang="en-US" sz="2800" dirty="0">
              <a:latin typeface="Montserrat Light" charset="0"/>
              <a:ea typeface="Montserrat Light" charset="0"/>
              <a:cs typeface="Montserrat Light" charset="0"/>
            </a:endParaRPr>
          </a:p>
          <a:p>
            <a:pPr>
              <a:lnSpc>
                <a:spcPct val="150000"/>
              </a:lnSpc>
            </a:pPr>
            <a:endParaRPr lang="en-US" sz="2000" dirty="0">
              <a:latin typeface="Montserrat Light" charset="0"/>
              <a:ea typeface="Montserrat Light" charset="0"/>
              <a:cs typeface="Montserrat Light" charset="0"/>
            </a:endParaRPr>
          </a:p>
        </p:txBody>
      </p:sp>
      <p:pic>
        <p:nvPicPr>
          <p:cNvPr id="3" name="Zástupný symbol pro obrázek 2"/>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14113476" y="4095811"/>
            <a:ext cx="8858250" cy="5900738"/>
          </a:xfrm>
        </p:spPr>
      </p:pic>
      <p:sp>
        <p:nvSpPr>
          <p:cNvPr id="2" name="TextovéPole 1"/>
          <p:cNvSpPr txBox="1"/>
          <p:nvPr/>
        </p:nvSpPr>
        <p:spPr>
          <a:xfrm>
            <a:off x="11430000" y="12630494"/>
            <a:ext cx="12764530" cy="261610"/>
          </a:xfrm>
          <a:prstGeom prst="rect">
            <a:avLst/>
          </a:prstGeom>
          <a:noFill/>
        </p:spPr>
        <p:txBody>
          <a:bodyPr wrap="square" rtlCol="0">
            <a:spAutoFit/>
          </a:bodyPr>
          <a:lstStyle/>
          <a:p>
            <a:endParaRPr lang="cs-CZ" sz="1100" dirty="0"/>
          </a:p>
        </p:txBody>
      </p:sp>
    </p:spTree>
    <p:extLst>
      <p:ext uri="{BB962C8B-B14F-4D97-AF65-F5344CB8AC3E}">
        <p14:creationId xmlns:p14="http://schemas.microsoft.com/office/powerpoint/2010/main" val="15182607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3"/>
          <p:cNvSpPr txBox="1"/>
          <p:nvPr/>
        </p:nvSpPr>
        <p:spPr>
          <a:xfrm>
            <a:off x="2167437" y="3962769"/>
            <a:ext cx="5631603" cy="456535"/>
          </a:xfrm>
          <a:prstGeom prst="rect">
            <a:avLst/>
          </a:prstGeom>
          <a:noFill/>
        </p:spPr>
        <p:txBody>
          <a:bodyPr wrap="square" rtlCol="0">
            <a:spAutoFit/>
          </a:bodyPr>
          <a:lstStyle/>
          <a:p>
            <a:pPr>
              <a:lnSpc>
                <a:spcPct val="150000"/>
              </a:lnSpc>
            </a:pPr>
            <a:r>
              <a:rPr lang="cs-CZ" sz="1800" b="1" spc="600" dirty="0" smtClean="0">
                <a:solidFill>
                  <a:schemeClr val="accent2"/>
                </a:solidFill>
                <a:latin typeface="Montserrat Semi" charset="0"/>
                <a:ea typeface="Montserrat Semi" charset="0"/>
                <a:cs typeface="Montserrat Semi" charset="0"/>
              </a:rPr>
              <a:t>  </a:t>
            </a:r>
            <a:endParaRPr lang="en-US" sz="1800" b="1" spc="600" dirty="0">
              <a:solidFill>
                <a:schemeClr val="accent2"/>
              </a:solidFill>
              <a:latin typeface="Montserrat Semi" charset="0"/>
              <a:ea typeface="Montserrat Semi" charset="0"/>
              <a:cs typeface="Montserrat Semi" charset="0"/>
            </a:endParaRPr>
          </a:p>
        </p:txBody>
      </p:sp>
      <p:sp>
        <p:nvSpPr>
          <p:cNvPr id="35" name="TextBox 34"/>
          <p:cNvSpPr txBox="1"/>
          <p:nvPr/>
        </p:nvSpPr>
        <p:spPr>
          <a:xfrm>
            <a:off x="1779084" y="1457717"/>
            <a:ext cx="10807158" cy="8402300"/>
          </a:xfrm>
          <a:prstGeom prst="rect">
            <a:avLst/>
          </a:prstGeom>
          <a:noFill/>
        </p:spPr>
        <p:txBody>
          <a:bodyPr wrap="square" rtlCol="0">
            <a:spAutoFit/>
          </a:bodyPr>
          <a:lstStyle/>
          <a:p>
            <a:pPr>
              <a:lnSpc>
                <a:spcPct val="150000"/>
              </a:lnSpc>
            </a:pPr>
            <a:endParaRPr lang="cs-CZ" sz="2800" b="1" dirty="0">
              <a:latin typeface="Montserrat Light" charset="0"/>
              <a:ea typeface="Montserrat Light" charset="0"/>
              <a:cs typeface="Montserrat Light" charset="0"/>
            </a:endParaRPr>
          </a:p>
          <a:p>
            <a:pPr>
              <a:lnSpc>
                <a:spcPct val="150000"/>
              </a:lnSpc>
            </a:pPr>
            <a:endParaRPr lang="cs-CZ" sz="2800" dirty="0" smtClean="0">
              <a:latin typeface="Montserrat Light" charset="0"/>
              <a:ea typeface="Montserrat Light" charset="0"/>
              <a:cs typeface="Montserrat Light" charset="0"/>
            </a:endParaRPr>
          </a:p>
          <a:p>
            <a:pPr>
              <a:lnSpc>
                <a:spcPct val="150000"/>
              </a:lnSpc>
            </a:pPr>
            <a:r>
              <a:rPr lang="en-US" sz="2800" dirty="0">
                <a:latin typeface="Montserrat Light" charset="0"/>
                <a:ea typeface="Montserrat Light" charset="0"/>
                <a:cs typeface="Montserrat Light" charset="0"/>
              </a:rPr>
              <a:t>Condition of reception is of crucial importance:? what will happen with art „when all human beings are finally extinct?“ : the works vanish too (only objects)</a:t>
            </a:r>
          </a:p>
          <a:p>
            <a:pPr>
              <a:lnSpc>
                <a:spcPct val="150000"/>
              </a:lnSpc>
            </a:pPr>
            <a:r>
              <a:rPr lang="en-US" sz="2800" dirty="0">
                <a:latin typeface="Montserrat Light" charset="0"/>
                <a:ea typeface="Montserrat Light" charset="0"/>
                <a:cs typeface="Montserrat Light" charset="0"/>
              </a:rPr>
              <a:t>A society that is able to appreciate art</a:t>
            </a:r>
          </a:p>
          <a:p>
            <a:pPr>
              <a:lnSpc>
                <a:spcPct val="150000"/>
              </a:lnSpc>
            </a:pPr>
            <a:r>
              <a:rPr lang="en-US" sz="2800" dirty="0">
                <a:latin typeface="Montserrat Light" charset="0"/>
                <a:ea typeface="Montserrat Light" charset="0"/>
                <a:cs typeface="Montserrat Light" charset="0"/>
              </a:rPr>
              <a:t>? the problem of survival of art</a:t>
            </a:r>
          </a:p>
          <a:p>
            <a:pPr>
              <a:lnSpc>
                <a:spcPct val="150000"/>
              </a:lnSpc>
            </a:pPr>
            <a:endParaRPr lang="en-US" sz="2800" dirty="0">
              <a:latin typeface="Montserrat Light" charset="0"/>
              <a:ea typeface="Montserrat Light" charset="0"/>
              <a:cs typeface="Montserrat Light" charset="0"/>
            </a:endParaRPr>
          </a:p>
          <a:p>
            <a:pPr>
              <a:lnSpc>
                <a:spcPct val="150000"/>
              </a:lnSpc>
            </a:pPr>
            <a:r>
              <a:rPr lang="en-US" sz="2800" dirty="0">
                <a:latin typeface="Montserrat Light" charset="0"/>
                <a:ea typeface="Montserrat Light" charset="0"/>
                <a:cs typeface="Montserrat Light" charset="0"/>
              </a:rPr>
              <a:t>? normativity? (the last section of the chapter)</a:t>
            </a:r>
          </a:p>
          <a:p>
            <a:pPr>
              <a:lnSpc>
                <a:spcPct val="150000"/>
              </a:lnSpc>
            </a:pPr>
            <a:r>
              <a:rPr lang="en-US" sz="2800" dirty="0">
                <a:latin typeface="Montserrat Light" charset="0"/>
                <a:ea typeface="Montserrat Light" charset="0"/>
                <a:cs typeface="Montserrat Light" charset="0"/>
              </a:rPr>
              <a:t>We have to put work into a proper category (Walton)- category intended by artist, genre and his requirements, the critical tradition</a:t>
            </a:r>
          </a:p>
          <a:p>
            <a:pPr>
              <a:lnSpc>
                <a:spcPct val="150000"/>
              </a:lnSpc>
            </a:pPr>
            <a:endParaRPr lang="en-US" sz="2800" dirty="0">
              <a:latin typeface="Montserrat Light" charset="0"/>
              <a:ea typeface="Montserrat Light" charset="0"/>
              <a:cs typeface="Montserrat Light" charset="0"/>
            </a:endParaRPr>
          </a:p>
          <a:p>
            <a:pPr>
              <a:lnSpc>
                <a:spcPct val="150000"/>
              </a:lnSpc>
            </a:pPr>
            <a:endParaRPr lang="en-US" sz="2400" dirty="0">
              <a:latin typeface="Montserrat Light" charset="0"/>
              <a:ea typeface="Montserrat Light" charset="0"/>
              <a:cs typeface="Montserrat Light" charset="0"/>
            </a:endParaRPr>
          </a:p>
        </p:txBody>
      </p:sp>
      <p:pic>
        <p:nvPicPr>
          <p:cNvPr id="2" name="Zástupný symbol pro obrázek 1"/>
          <p:cNvPicPr>
            <a:picLocks noGrp="1" noChangeAspect="1"/>
          </p:cNvPicPr>
          <p:nvPr>
            <p:ph type="pic" sz="quarter" idx="10"/>
          </p:nvPr>
        </p:nvPicPr>
        <p:blipFill>
          <a:blip r:embed="rId3" cstate="email">
            <a:extLst>
              <a:ext uri="{28A0092B-C50C-407E-A947-70E740481C1C}">
                <a14:useLocalDpi xmlns:a14="http://schemas.microsoft.com/office/drawing/2010/main" val="0"/>
              </a:ext>
            </a:extLst>
          </a:blip>
          <a:stretch>
            <a:fillRect/>
          </a:stretch>
        </p:blipFill>
        <p:spPr>
          <a:xfrm>
            <a:off x="13728357" y="3376477"/>
            <a:ext cx="9921240" cy="6977938"/>
          </a:xfrm>
        </p:spPr>
      </p:pic>
    </p:spTree>
    <p:extLst>
      <p:ext uri="{BB962C8B-B14F-4D97-AF65-F5344CB8AC3E}">
        <p14:creationId xmlns:p14="http://schemas.microsoft.com/office/powerpoint/2010/main" val="37732169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581517" y="2141293"/>
            <a:ext cx="11417791" cy="1951496"/>
          </a:xfrm>
          <a:prstGeom prst="rect">
            <a:avLst/>
          </a:prstGeom>
          <a:noFill/>
        </p:spPr>
        <p:txBody>
          <a:bodyPr wrap="square" rtlCol="0">
            <a:spAutoFit/>
          </a:bodyPr>
          <a:lstStyle/>
          <a:p>
            <a:pPr>
              <a:lnSpc>
                <a:spcPct val="150000"/>
              </a:lnSpc>
            </a:pPr>
            <a:endParaRPr lang="en-US" sz="2800" dirty="0">
              <a:solidFill>
                <a:srgbClr val="7F7F7F"/>
              </a:solidFill>
              <a:latin typeface="Montserrat Light" charset="0"/>
              <a:ea typeface="Montserrat Light" charset="0"/>
              <a:cs typeface="Montserrat Light" charset="0"/>
            </a:endParaRPr>
          </a:p>
          <a:p>
            <a:pPr>
              <a:lnSpc>
                <a:spcPct val="150000"/>
              </a:lnSpc>
            </a:pPr>
            <a:r>
              <a:rPr lang="en-US" sz="2800" dirty="0">
                <a:solidFill>
                  <a:srgbClr val="7F7F7F"/>
                </a:solidFill>
                <a:latin typeface="Montserrat Light" charset="0"/>
                <a:ea typeface="Montserrat Light" charset="0"/>
                <a:cs typeface="Montserrat Light" charset="0"/>
              </a:rPr>
              <a:t>?Possible comparison with </a:t>
            </a:r>
            <a:r>
              <a:rPr lang="en-US" sz="2800" dirty="0" smtClean="0">
                <a:solidFill>
                  <a:srgbClr val="7F7F7F"/>
                </a:solidFill>
                <a:latin typeface="Montserrat Light" charset="0"/>
                <a:ea typeface="Montserrat Light" charset="0"/>
                <a:cs typeface="Montserrat Light" charset="0"/>
              </a:rPr>
              <a:t>Dickie</a:t>
            </a:r>
            <a:endParaRPr lang="cs-CZ" sz="2800" dirty="0" smtClean="0">
              <a:solidFill>
                <a:srgbClr val="7F7F7F"/>
              </a:solidFill>
              <a:latin typeface="Montserrat Light" charset="0"/>
              <a:ea typeface="Montserrat Light" charset="0"/>
              <a:cs typeface="Montserrat Light" charset="0"/>
            </a:endParaRPr>
          </a:p>
          <a:p>
            <a:pPr>
              <a:lnSpc>
                <a:spcPct val="150000"/>
              </a:lnSpc>
            </a:pPr>
            <a:endParaRPr lang="en-US" sz="2800" dirty="0">
              <a:solidFill>
                <a:srgbClr val="7F7F7F"/>
              </a:solidFill>
              <a:latin typeface="Montserrat Light" charset="0"/>
              <a:ea typeface="Montserrat Light" charset="0"/>
              <a:cs typeface="Montserrat Light" charset="0"/>
            </a:endParaRPr>
          </a:p>
        </p:txBody>
      </p:sp>
      <p:pic>
        <p:nvPicPr>
          <p:cNvPr id="3" name="Zástupný symbol pro obrázek 2"/>
          <p:cNvPicPr>
            <a:picLocks noGrp="1" noChangeAspect="1"/>
          </p:cNvPicPr>
          <p:nvPr>
            <p:ph type="pic" sz="quarter" idx="10"/>
          </p:nvPr>
        </p:nvPicPr>
        <p:blipFill>
          <a:blip r:embed="rId2">
            <a:extLst>
              <a:ext uri="{28A0092B-C50C-407E-A947-70E740481C1C}">
                <a14:useLocalDpi xmlns:a14="http://schemas.microsoft.com/office/drawing/2010/main" val="0"/>
              </a:ext>
            </a:extLst>
          </a:blip>
          <a:stretch>
            <a:fillRect/>
          </a:stretch>
        </p:blipFill>
        <p:spPr>
          <a:xfrm>
            <a:off x="14617238" y="2819985"/>
            <a:ext cx="7692390" cy="5280660"/>
          </a:xfrm>
        </p:spPr>
      </p:pic>
    </p:spTree>
    <p:extLst>
      <p:ext uri="{BB962C8B-B14F-4D97-AF65-F5344CB8AC3E}">
        <p14:creationId xmlns:p14="http://schemas.microsoft.com/office/powerpoint/2010/main" val="33881855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10991396" y="10085924"/>
            <a:ext cx="10118271" cy="1200329"/>
          </a:xfrm>
          <a:prstGeom prst="rect">
            <a:avLst/>
          </a:prstGeom>
          <a:noFill/>
        </p:spPr>
        <p:txBody>
          <a:bodyPr wrap="square" rtlCol="0">
            <a:spAutoFit/>
          </a:bodyPr>
          <a:lstStyle/>
          <a:p>
            <a:pPr algn="just">
              <a:lnSpc>
                <a:spcPct val="150000"/>
              </a:lnSpc>
            </a:pPr>
            <a:r>
              <a:rPr lang="cs-CZ" sz="4800" dirty="0" err="1" smtClean="0">
                <a:solidFill>
                  <a:srgbClr val="7F7F7F"/>
                </a:solidFill>
                <a:latin typeface="Montserrat Light" charset="0"/>
                <a:ea typeface="Montserrat Light" charset="0"/>
                <a:cs typeface="Montserrat Light" charset="0"/>
              </a:rPr>
              <a:t>Thank</a:t>
            </a:r>
            <a:r>
              <a:rPr lang="cs-CZ" sz="4800" dirty="0" smtClean="0">
                <a:solidFill>
                  <a:srgbClr val="7F7F7F"/>
                </a:solidFill>
                <a:latin typeface="Montserrat Light" charset="0"/>
                <a:ea typeface="Montserrat Light" charset="0"/>
                <a:cs typeface="Montserrat Light" charset="0"/>
              </a:rPr>
              <a:t> </a:t>
            </a:r>
            <a:r>
              <a:rPr lang="cs-CZ" sz="4800" dirty="0" err="1" smtClean="0">
                <a:solidFill>
                  <a:srgbClr val="7F7F7F"/>
                </a:solidFill>
                <a:latin typeface="Montserrat Light" charset="0"/>
                <a:ea typeface="Montserrat Light" charset="0"/>
                <a:cs typeface="Montserrat Light" charset="0"/>
              </a:rPr>
              <a:t>you</a:t>
            </a:r>
            <a:r>
              <a:rPr lang="cs-CZ" sz="4800" dirty="0" smtClean="0">
                <a:solidFill>
                  <a:srgbClr val="7F7F7F"/>
                </a:solidFill>
                <a:latin typeface="Montserrat Light" charset="0"/>
                <a:ea typeface="Montserrat Light" charset="0"/>
                <a:cs typeface="Montserrat Light" charset="0"/>
              </a:rPr>
              <a:t>! </a:t>
            </a:r>
            <a:r>
              <a:rPr lang="cs-CZ" sz="4800" dirty="0" err="1" smtClean="0">
                <a:solidFill>
                  <a:srgbClr val="7F7F7F"/>
                </a:solidFill>
                <a:latin typeface="Montserrat Light" charset="0"/>
                <a:ea typeface="Montserrat Light" charset="0"/>
                <a:cs typeface="Montserrat Light" charset="0"/>
              </a:rPr>
              <a:t>See</a:t>
            </a:r>
            <a:r>
              <a:rPr lang="cs-CZ" sz="4800" dirty="0" smtClean="0">
                <a:solidFill>
                  <a:srgbClr val="7F7F7F"/>
                </a:solidFill>
                <a:latin typeface="Montserrat Light" charset="0"/>
                <a:ea typeface="Montserrat Light" charset="0"/>
                <a:cs typeface="Montserrat Light" charset="0"/>
              </a:rPr>
              <a:t> </a:t>
            </a:r>
            <a:r>
              <a:rPr lang="cs-CZ" sz="4800" dirty="0" err="1" smtClean="0">
                <a:solidFill>
                  <a:srgbClr val="7F7F7F"/>
                </a:solidFill>
                <a:latin typeface="Montserrat Light" charset="0"/>
                <a:ea typeface="Montserrat Light" charset="0"/>
                <a:cs typeface="Montserrat Light" charset="0"/>
              </a:rPr>
              <a:t>you</a:t>
            </a:r>
            <a:r>
              <a:rPr lang="cs-CZ" sz="4800" dirty="0" smtClean="0">
                <a:solidFill>
                  <a:srgbClr val="7F7F7F"/>
                </a:solidFill>
                <a:latin typeface="Montserrat Light" charset="0"/>
                <a:ea typeface="Montserrat Light" charset="0"/>
                <a:cs typeface="Montserrat Light" charset="0"/>
              </a:rPr>
              <a:t> </a:t>
            </a:r>
            <a:r>
              <a:rPr lang="cs-CZ" sz="4800" dirty="0" err="1" smtClean="0">
                <a:solidFill>
                  <a:srgbClr val="7F7F7F"/>
                </a:solidFill>
                <a:latin typeface="Montserrat Light" charset="0"/>
                <a:ea typeface="Montserrat Light" charset="0"/>
                <a:cs typeface="Montserrat Light" charset="0"/>
              </a:rPr>
              <a:t>next</a:t>
            </a:r>
            <a:r>
              <a:rPr lang="cs-CZ" sz="4800" dirty="0" smtClean="0">
                <a:solidFill>
                  <a:srgbClr val="7F7F7F"/>
                </a:solidFill>
                <a:latin typeface="Montserrat Light" charset="0"/>
                <a:ea typeface="Montserrat Light" charset="0"/>
                <a:cs typeface="Montserrat Light" charset="0"/>
              </a:rPr>
              <a:t> </a:t>
            </a:r>
            <a:r>
              <a:rPr lang="cs-CZ" sz="4800" dirty="0" err="1" smtClean="0">
                <a:solidFill>
                  <a:srgbClr val="7F7F7F"/>
                </a:solidFill>
                <a:latin typeface="Montserrat Light" charset="0"/>
                <a:ea typeface="Montserrat Light" charset="0"/>
                <a:cs typeface="Montserrat Light" charset="0"/>
              </a:rPr>
              <a:t>time</a:t>
            </a:r>
            <a:r>
              <a:rPr lang="cs-CZ" sz="4800" dirty="0" smtClean="0">
                <a:solidFill>
                  <a:srgbClr val="7F7F7F"/>
                </a:solidFill>
                <a:latin typeface="Montserrat Light" charset="0"/>
                <a:ea typeface="Montserrat Light" charset="0"/>
                <a:cs typeface="Montserrat Light" charset="0"/>
              </a:rPr>
              <a:t>!</a:t>
            </a:r>
            <a:endParaRPr lang="en-US" sz="4800" dirty="0">
              <a:solidFill>
                <a:srgbClr val="7F7F7F"/>
              </a:solidFill>
              <a:latin typeface="Montserrat Light" charset="0"/>
              <a:ea typeface="Montserrat Light" charset="0"/>
              <a:cs typeface="Montserrat Light" charset="0"/>
            </a:endParaRPr>
          </a:p>
        </p:txBody>
      </p:sp>
      <p:pic>
        <p:nvPicPr>
          <p:cNvPr id="5" name="Zástupný symbol pro obrázek 4"/>
          <p:cNvPicPr>
            <a:picLocks noGrp="1" noChangeAspect="1"/>
          </p:cNvPicPr>
          <p:nvPr>
            <p:ph type="pic" sz="quarter" idx="10"/>
          </p:nvPr>
        </p:nvPicPr>
        <p:blipFill>
          <a:blip r:embed="rId2">
            <a:extLst>
              <a:ext uri="{28A0092B-C50C-407E-A947-70E740481C1C}">
                <a14:useLocalDpi xmlns:a14="http://schemas.microsoft.com/office/drawing/2010/main" val="0"/>
              </a:ext>
            </a:extLst>
          </a:blip>
          <a:stretch>
            <a:fillRect/>
          </a:stretch>
        </p:blipFill>
        <p:spPr>
          <a:xfrm>
            <a:off x="8883126" y="3231043"/>
            <a:ext cx="9431177" cy="5358623"/>
          </a:xfrm>
        </p:spPr>
      </p:pic>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304338" y="6373813"/>
            <a:ext cx="5757862"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Zástupný symbol pro obrázek 5"/>
          <p:cNvSpPr>
            <a:spLocks noGrp="1"/>
          </p:cNvSpPr>
          <p:nvPr>
            <p:ph type="pic" sz="quarter" idx="11"/>
          </p:nvPr>
        </p:nvSpPr>
        <p:spPr/>
      </p:sp>
    </p:spTree>
    <p:extLst>
      <p:ext uri="{BB962C8B-B14F-4D97-AF65-F5344CB8AC3E}">
        <p14:creationId xmlns:p14="http://schemas.microsoft.com/office/powerpoint/2010/main" val="21320797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p:cNvSpPr txBox="1"/>
          <p:nvPr/>
        </p:nvSpPr>
        <p:spPr>
          <a:xfrm>
            <a:off x="10991397" y="1845025"/>
            <a:ext cx="10591800" cy="830997"/>
          </a:xfrm>
          <a:prstGeom prst="rect">
            <a:avLst/>
          </a:prstGeom>
          <a:noFill/>
        </p:spPr>
        <p:txBody>
          <a:bodyPr wrap="square" rtlCol="0">
            <a:spAutoFit/>
          </a:bodyPr>
          <a:lstStyle/>
          <a:p>
            <a:r>
              <a:rPr lang="cs-CZ" sz="4800" b="1" spc="600" dirty="0" smtClean="0">
                <a:solidFill>
                  <a:srgbClr val="000000"/>
                </a:solidFill>
                <a:latin typeface="Playfair Display SC" charset="0"/>
                <a:ea typeface="Playfair Display SC" charset="0"/>
                <a:cs typeface="Playfair Display SC" charset="0"/>
              </a:rPr>
              <a:t>Peter </a:t>
            </a:r>
            <a:r>
              <a:rPr lang="cs-CZ" sz="4800" b="1" spc="600" dirty="0" err="1" smtClean="0">
                <a:solidFill>
                  <a:srgbClr val="000000"/>
                </a:solidFill>
                <a:latin typeface="Playfair Display SC" charset="0"/>
                <a:ea typeface="Playfair Display SC" charset="0"/>
                <a:cs typeface="Playfair Display SC" charset="0"/>
              </a:rPr>
              <a:t>Lamarque</a:t>
            </a:r>
            <a:endParaRPr lang="en-US" sz="4800" b="1" spc="600" dirty="0">
              <a:solidFill>
                <a:srgbClr val="000000"/>
              </a:solidFill>
              <a:latin typeface="Playfair Display SC" charset="0"/>
              <a:ea typeface="Playfair Display SC" charset="0"/>
              <a:cs typeface="Playfair Display SC" charset="0"/>
            </a:endParaRPr>
          </a:p>
        </p:txBody>
      </p:sp>
      <p:sp>
        <p:nvSpPr>
          <p:cNvPr id="35" name="TextBox 34"/>
          <p:cNvSpPr txBox="1"/>
          <p:nvPr/>
        </p:nvSpPr>
        <p:spPr>
          <a:xfrm>
            <a:off x="10991397" y="5001024"/>
            <a:ext cx="11091363" cy="6278642"/>
          </a:xfrm>
          <a:prstGeom prst="rect">
            <a:avLst/>
          </a:prstGeom>
          <a:noFill/>
        </p:spPr>
        <p:txBody>
          <a:bodyPr wrap="square" rtlCol="0">
            <a:spAutoFit/>
          </a:bodyPr>
          <a:lstStyle/>
          <a:p>
            <a:pPr>
              <a:lnSpc>
                <a:spcPct val="150000"/>
              </a:lnSpc>
            </a:pPr>
            <a:endParaRPr lang="cs-CZ" sz="2400" dirty="0" smtClean="0">
              <a:solidFill>
                <a:srgbClr val="7F7F7F"/>
              </a:solidFill>
              <a:latin typeface="Montserrat Light" charset="0"/>
              <a:ea typeface="Montserrat Light" charset="0"/>
              <a:cs typeface="Montserrat Light" charset="0"/>
            </a:endParaRPr>
          </a:p>
          <a:p>
            <a:pPr>
              <a:lnSpc>
                <a:spcPct val="150000"/>
              </a:lnSpc>
            </a:pPr>
            <a:r>
              <a:rPr lang="en-US" sz="2800" dirty="0">
                <a:solidFill>
                  <a:srgbClr val="7F7F7F"/>
                </a:solidFill>
                <a:latin typeface="Montserrat Light" charset="0"/>
                <a:ea typeface="Montserrat Light" charset="0"/>
                <a:cs typeface="Montserrat Light" charset="0"/>
              </a:rPr>
              <a:t>Peter </a:t>
            </a:r>
            <a:r>
              <a:rPr lang="en-US" sz="2800" dirty="0" err="1">
                <a:solidFill>
                  <a:srgbClr val="7F7F7F"/>
                </a:solidFill>
                <a:latin typeface="Montserrat Light" charset="0"/>
                <a:ea typeface="Montserrat Light" charset="0"/>
                <a:cs typeface="Montserrat Light" charset="0"/>
              </a:rPr>
              <a:t>Lamarque</a:t>
            </a:r>
            <a:r>
              <a:rPr lang="en-US" sz="2800" dirty="0">
                <a:solidFill>
                  <a:srgbClr val="7F7F7F"/>
                </a:solidFill>
                <a:latin typeface="Montserrat Light" charset="0"/>
                <a:ea typeface="Montserrat Light" charset="0"/>
                <a:cs typeface="Montserrat Light" charset="0"/>
              </a:rPr>
              <a:t> Work and Object (2010)</a:t>
            </a:r>
          </a:p>
          <a:p>
            <a:pPr>
              <a:lnSpc>
                <a:spcPct val="150000"/>
              </a:lnSpc>
            </a:pPr>
            <a:r>
              <a:rPr lang="en-US" sz="2800" dirty="0">
                <a:solidFill>
                  <a:srgbClr val="7F7F7F"/>
                </a:solidFill>
                <a:latin typeface="Montserrat Light" charset="0"/>
                <a:ea typeface="Montserrat Light" charset="0"/>
                <a:cs typeface="Montserrat Light" charset="0"/>
              </a:rPr>
              <a:t>= collection of previously published articles (rewritten to fit into the context of the book)</a:t>
            </a:r>
          </a:p>
          <a:p>
            <a:pPr>
              <a:lnSpc>
                <a:spcPct val="150000"/>
              </a:lnSpc>
            </a:pPr>
            <a:r>
              <a:rPr lang="en-US" sz="2800" dirty="0">
                <a:solidFill>
                  <a:srgbClr val="7F7F7F"/>
                </a:solidFill>
                <a:latin typeface="Montserrat Light" charset="0"/>
                <a:ea typeface="Montserrat Light" charset="0"/>
                <a:cs typeface="Montserrat Light" charset="0"/>
              </a:rPr>
              <a:t>Structure of the lecture:</a:t>
            </a:r>
          </a:p>
          <a:p>
            <a:pPr>
              <a:lnSpc>
                <a:spcPct val="150000"/>
              </a:lnSpc>
            </a:pPr>
            <a:r>
              <a:rPr lang="en-US" sz="2800" dirty="0">
                <a:solidFill>
                  <a:srgbClr val="7F7F7F"/>
                </a:solidFill>
                <a:latin typeface="Montserrat Light" charset="0"/>
                <a:ea typeface="Montserrat Light" charset="0"/>
                <a:cs typeface="Montserrat Light" charset="0"/>
              </a:rPr>
              <a:t>1)	General pattern of </a:t>
            </a:r>
            <a:r>
              <a:rPr lang="en-US" sz="2800" dirty="0" err="1">
                <a:solidFill>
                  <a:srgbClr val="7F7F7F"/>
                </a:solidFill>
                <a:latin typeface="Montserrat Light" charset="0"/>
                <a:ea typeface="Montserrat Light" charset="0"/>
                <a:cs typeface="Montserrat Light" charset="0"/>
              </a:rPr>
              <a:t>Lamarque´s</a:t>
            </a:r>
            <a:r>
              <a:rPr lang="en-US" sz="2800" dirty="0">
                <a:solidFill>
                  <a:srgbClr val="7F7F7F"/>
                </a:solidFill>
                <a:latin typeface="Montserrat Light" charset="0"/>
                <a:ea typeface="Montserrat Light" charset="0"/>
                <a:cs typeface="Montserrat Light" charset="0"/>
              </a:rPr>
              <a:t> book: ? he asks</a:t>
            </a:r>
          </a:p>
          <a:p>
            <a:pPr>
              <a:lnSpc>
                <a:spcPct val="150000"/>
              </a:lnSpc>
            </a:pPr>
            <a:r>
              <a:rPr lang="en-US" sz="2800" dirty="0">
                <a:solidFill>
                  <a:srgbClr val="7F7F7F"/>
                </a:solidFill>
                <a:latin typeface="Montserrat Light" charset="0"/>
                <a:ea typeface="Montserrat Light" charset="0"/>
                <a:cs typeface="Montserrat Light" charset="0"/>
              </a:rPr>
              <a:t>2)	More detailed reading of one of chapters (Work and Object) (close to the problem of definition = aim of this course)</a:t>
            </a:r>
          </a:p>
          <a:p>
            <a:pPr>
              <a:lnSpc>
                <a:spcPct val="150000"/>
              </a:lnSpc>
            </a:pPr>
            <a:endParaRPr lang="cs-CZ" sz="2400" dirty="0" smtClean="0">
              <a:solidFill>
                <a:srgbClr val="7F7F7F"/>
              </a:solidFill>
              <a:latin typeface="Montserrat Light" charset="0"/>
              <a:ea typeface="Montserrat Light" charset="0"/>
              <a:cs typeface="Montserrat Light" charset="0"/>
            </a:endParaRPr>
          </a:p>
          <a:p>
            <a:pPr>
              <a:lnSpc>
                <a:spcPct val="150000"/>
              </a:lnSpc>
            </a:pPr>
            <a:endParaRPr lang="cs-CZ" sz="2400" dirty="0" smtClean="0">
              <a:solidFill>
                <a:srgbClr val="7F7F7F"/>
              </a:solidFill>
              <a:latin typeface="Montserrat Light" charset="0"/>
              <a:ea typeface="Montserrat Light" charset="0"/>
              <a:cs typeface="Montserrat Light" charset="0"/>
            </a:endParaRPr>
          </a:p>
        </p:txBody>
      </p:sp>
      <p:sp>
        <p:nvSpPr>
          <p:cNvPr id="11" name="TextBox 10"/>
          <p:cNvSpPr txBox="1"/>
          <p:nvPr/>
        </p:nvSpPr>
        <p:spPr>
          <a:xfrm>
            <a:off x="17072157" y="5001024"/>
            <a:ext cx="5010603" cy="1754326"/>
          </a:xfrm>
          <a:prstGeom prst="rect">
            <a:avLst/>
          </a:prstGeom>
          <a:noFill/>
        </p:spPr>
        <p:txBody>
          <a:bodyPr wrap="square" rtlCol="0">
            <a:spAutoFit/>
          </a:bodyPr>
          <a:lstStyle/>
          <a:p>
            <a:pPr>
              <a:lnSpc>
                <a:spcPct val="150000"/>
              </a:lnSpc>
            </a:pPr>
            <a:endParaRPr lang="cs-CZ" sz="2400" dirty="0" smtClean="0">
              <a:solidFill>
                <a:srgbClr val="7F7F7F"/>
              </a:solidFill>
              <a:latin typeface="Montserrat Light" charset="0"/>
              <a:ea typeface="Montserrat Light" charset="0"/>
              <a:cs typeface="Montserrat Light" charset="0"/>
            </a:endParaRPr>
          </a:p>
          <a:p>
            <a:pPr>
              <a:lnSpc>
                <a:spcPct val="150000"/>
              </a:lnSpc>
            </a:pPr>
            <a:endParaRPr lang="cs-CZ" sz="2400" dirty="0" smtClean="0">
              <a:solidFill>
                <a:srgbClr val="7F7F7F"/>
              </a:solidFill>
              <a:latin typeface="Montserrat Light" charset="0"/>
              <a:ea typeface="Montserrat Light" charset="0"/>
              <a:cs typeface="Montserrat Light" charset="0"/>
            </a:endParaRPr>
          </a:p>
          <a:p>
            <a:pPr>
              <a:lnSpc>
                <a:spcPct val="150000"/>
              </a:lnSpc>
            </a:pPr>
            <a:endParaRPr lang="cs-CZ" sz="2400" dirty="0">
              <a:solidFill>
                <a:srgbClr val="7F7F7F"/>
              </a:solidFill>
              <a:latin typeface="Montserrat Light" charset="0"/>
              <a:ea typeface="Montserrat Light" charset="0"/>
              <a:cs typeface="Montserrat Light" charset="0"/>
            </a:endParaRPr>
          </a:p>
        </p:txBody>
      </p:sp>
      <p:pic>
        <p:nvPicPr>
          <p:cNvPr id="2" name="Zástupný symbol pro obrázek 1"/>
          <p:cNvPicPr>
            <a:picLocks noGrp="1" noChangeAspect="1"/>
          </p:cNvPicPr>
          <p:nvPr>
            <p:ph type="pic" sz="quarter" idx="10"/>
          </p:nvPr>
        </p:nvPicPr>
        <p:blipFill>
          <a:blip r:embed="rId3" cstate="email">
            <a:extLst>
              <a:ext uri="{28A0092B-C50C-407E-A947-70E740481C1C}">
                <a14:useLocalDpi xmlns:a14="http://schemas.microsoft.com/office/drawing/2010/main" val="0"/>
              </a:ext>
            </a:extLst>
          </a:blip>
          <a:stretch>
            <a:fillRect/>
          </a:stretch>
        </p:blipFill>
        <p:spPr>
          <a:xfrm>
            <a:off x="388620" y="1"/>
            <a:ext cx="9144000" cy="13716000"/>
          </a:xfrm>
        </p:spPr>
      </p:pic>
    </p:spTree>
    <p:extLst>
      <p:ext uri="{BB962C8B-B14F-4D97-AF65-F5344CB8AC3E}">
        <p14:creationId xmlns:p14="http://schemas.microsoft.com/office/powerpoint/2010/main" val="21312178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426088" y="1305102"/>
            <a:ext cx="12191057" cy="11079956"/>
          </a:xfrm>
          <a:prstGeom prst="rect">
            <a:avLst/>
          </a:prstGeom>
          <a:noFill/>
        </p:spPr>
        <p:txBody>
          <a:bodyPr wrap="square" rtlCol="0">
            <a:spAutoFit/>
          </a:bodyPr>
          <a:lstStyle/>
          <a:p>
            <a:pPr>
              <a:lnSpc>
                <a:spcPct val="150000"/>
              </a:lnSpc>
            </a:pPr>
            <a:endParaRPr lang="en-US" sz="2800" dirty="0">
              <a:latin typeface="Montserrat Light" charset="0"/>
              <a:ea typeface="Montserrat Light" charset="0"/>
              <a:cs typeface="Montserrat Light" charset="0"/>
            </a:endParaRPr>
          </a:p>
          <a:p>
            <a:pPr>
              <a:lnSpc>
                <a:spcPct val="150000"/>
              </a:lnSpc>
            </a:pPr>
            <a:r>
              <a:rPr lang="en-US" sz="3200" dirty="0" err="1" smtClean="0">
                <a:latin typeface="Montserrat Light" charset="0"/>
                <a:ea typeface="Montserrat Light" charset="0"/>
                <a:cs typeface="Montserrat Light" charset="0"/>
              </a:rPr>
              <a:t>Lamarque</a:t>
            </a:r>
            <a:r>
              <a:rPr lang="en-US" sz="3200" dirty="0" smtClean="0">
                <a:latin typeface="Montserrat Light" charset="0"/>
                <a:ea typeface="Montserrat Light" charset="0"/>
                <a:cs typeface="Montserrat Light" charset="0"/>
              </a:rPr>
              <a:t> </a:t>
            </a:r>
            <a:r>
              <a:rPr lang="en-US" sz="3200" dirty="0">
                <a:latin typeface="Montserrat Light" charset="0"/>
                <a:ea typeface="Montserrat Light" charset="0"/>
                <a:cs typeface="Montserrat Light" charset="0"/>
              </a:rPr>
              <a:t>discusses the following questions: the ontology of art (the main topic): no historical overview, nor his own definition</a:t>
            </a:r>
          </a:p>
          <a:p>
            <a:pPr>
              <a:lnSpc>
                <a:spcPct val="150000"/>
              </a:lnSpc>
            </a:pPr>
            <a:r>
              <a:rPr lang="en-US" sz="3200" dirty="0">
                <a:latin typeface="Montserrat Light" charset="0"/>
                <a:ea typeface="Montserrat Light" charset="0"/>
                <a:cs typeface="Montserrat Light" charset="0"/>
              </a:rPr>
              <a:t>Relation of art and its </a:t>
            </a:r>
            <a:r>
              <a:rPr lang="en-US" sz="3200" dirty="0" err="1">
                <a:latin typeface="Montserrat Light" charset="0"/>
                <a:ea typeface="Montserrat Light" charset="0"/>
                <a:cs typeface="Montserrat Light" charset="0"/>
              </a:rPr>
              <a:t>materiál</a:t>
            </a:r>
            <a:r>
              <a:rPr lang="en-US" sz="3200" dirty="0">
                <a:latin typeface="Montserrat Light" charset="0"/>
                <a:ea typeface="Montserrat Light" charset="0"/>
                <a:cs typeface="Montserrat Light" charset="0"/>
              </a:rPr>
              <a:t> (broadly construed)</a:t>
            </a:r>
          </a:p>
          <a:p>
            <a:pPr>
              <a:lnSpc>
                <a:spcPct val="150000"/>
              </a:lnSpc>
            </a:pPr>
            <a:r>
              <a:rPr lang="en-US" sz="3200" dirty="0">
                <a:latin typeface="Montserrat Light" charset="0"/>
                <a:ea typeface="Montserrat Light" charset="0"/>
                <a:cs typeface="Montserrat Light" charset="0"/>
              </a:rPr>
              <a:t>Interpretation and meaning; aesthetic experience; aesthetic properties; the value of art</a:t>
            </a:r>
          </a:p>
          <a:p>
            <a:pPr>
              <a:lnSpc>
                <a:spcPct val="150000"/>
              </a:lnSpc>
            </a:pPr>
            <a:r>
              <a:rPr lang="en-US" sz="3200" dirty="0">
                <a:latin typeface="Montserrat Light" charset="0"/>
                <a:ea typeface="Montserrat Light" charset="0"/>
                <a:cs typeface="Montserrat Light" charset="0"/>
              </a:rPr>
              <a:t>= questions defining the development of analytical philosophy of </a:t>
            </a:r>
            <a:r>
              <a:rPr lang="en-US" sz="3200" dirty="0" smtClean="0">
                <a:latin typeface="Montserrat Light" charset="0"/>
                <a:ea typeface="Montserrat Light" charset="0"/>
                <a:cs typeface="Montserrat Light" charset="0"/>
              </a:rPr>
              <a:t>art</a:t>
            </a:r>
            <a:endParaRPr lang="cs-CZ" sz="3200" dirty="0" smtClean="0">
              <a:latin typeface="Montserrat Light" charset="0"/>
              <a:ea typeface="Montserrat Light" charset="0"/>
              <a:cs typeface="Montserrat Light" charset="0"/>
            </a:endParaRPr>
          </a:p>
          <a:p>
            <a:pPr>
              <a:lnSpc>
                <a:spcPct val="150000"/>
              </a:lnSpc>
            </a:pPr>
            <a:endParaRPr lang="cs-CZ" sz="3200" dirty="0">
              <a:latin typeface="Montserrat Light" charset="0"/>
              <a:ea typeface="Montserrat Light" charset="0"/>
              <a:cs typeface="Montserrat Light" charset="0"/>
            </a:endParaRPr>
          </a:p>
          <a:p>
            <a:pPr>
              <a:lnSpc>
                <a:spcPct val="150000"/>
              </a:lnSpc>
            </a:pPr>
            <a:endParaRPr lang="en-US" sz="3200" dirty="0">
              <a:latin typeface="Montserrat Light" charset="0"/>
              <a:ea typeface="Montserrat Light" charset="0"/>
              <a:cs typeface="Montserrat Light" charset="0"/>
            </a:endParaRPr>
          </a:p>
          <a:p>
            <a:pPr>
              <a:lnSpc>
                <a:spcPct val="150000"/>
              </a:lnSpc>
            </a:pPr>
            <a:r>
              <a:rPr lang="en-US" sz="2800" dirty="0">
                <a:latin typeface="Montserrat Light" charset="0"/>
                <a:ea typeface="Montserrat Light" charset="0"/>
                <a:cs typeface="Montserrat Light" charset="0"/>
              </a:rPr>
              <a:t>Context: Godman, Danto, </a:t>
            </a:r>
            <a:r>
              <a:rPr lang="en-US" sz="2800" dirty="0" err="1">
                <a:latin typeface="Montserrat Light" charset="0"/>
                <a:ea typeface="Montserrat Light" charset="0"/>
                <a:cs typeface="Montserrat Light" charset="0"/>
              </a:rPr>
              <a:t>Wollheim</a:t>
            </a:r>
            <a:r>
              <a:rPr lang="en-US" sz="2800" dirty="0">
                <a:latin typeface="Montserrat Light" charset="0"/>
                <a:ea typeface="Montserrat Light" charset="0"/>
                <a:cs typeface="Montserrat Light" charset="0"/>
              </a:rPr>
              <a:t>, Levinson, Currie, Sibley, Walton, Scruton (key figures)</a:t>
            </a:r>
          </a:p>
          <a:p>
            <a:pPr>
              <a:lnSpc>
                <a:spcPct val="150000"/>
              </a:lnSpc>
            </a:pPr>
            <a:r>
              <a:rPr lang="en-US" sz="2800" dirty="0">
                <a:latin typeface="Montserrat Light" charset="0"/>
                <a:ea typeface="Montserrat Light" charset="0"/>
                <a:cs typeface="Montserrat Light" charset="0"/>
              </a:rPr>
              <a:t>The main topic is the ontology of art; however, these issues are present in the background (open criticism/ takeover; inspiration) </a:t>
            </a:r>
          </a:p>
          <a:p>
            <a:pPr>
              <a:lnSpc>
                <a:spcPct val="150000"/>
              </a:lnSpc>
            </a:pPr>
            <a:endParaRPr lang="en-US" sz="2800" dirty="0">
              <a:latin typeface="Montserrat Light" charset="0"/>
              <a:ea typeface="Montserrat Light" charset="0"/>
              <a:cs typeface="Montserrat Light" charset="0"/>
            </a:endParaRPr>
          </a:p>
          <a:p>
            <a:pPr>
              <a:lnSpc>
                <a:spcPct val="150000"/>
              </a:lnSpc>
            </a:pPr>
            <a:endParaRPr lang="en-US" sz="2000" dirty="0">
              <a:latin typeface="Montserrat Light" charset="0"/>
              <a:ea typeface="Montserrat Light" charset="0"/>
              <a:cs typeface="Montserrat Light" charset="0"/>
            </a:endParaRPr>
          </a:p>
        </p:txBody>
      </p:sp>
      <p:pic>
        <p:nvPicPr>
          <p:cNvPr id="3" name="Zástupný symbol pro obrázek 2"/>
          <p:cNvPicPr>
            <a:picLocks noGrp="1" noChangeAspect="1"/>
          </p:cNvPicPr>
          <p:nvPr>
            <p:ph type="pic" sz="quarter" idx="10"/>
          </p:nvPr>
        </p:nvPicPr>
        <p:blipFill>
          <a:blip r:embed="rId2">
            <a:extLst>
              <a:ext uri="{28A0092B-C50C-407E-A947-70E740481C1C}">
                <a14:useLocalDpi xmlns:a14="http://schemas.microsoft.com/office/drawing/2010/main" val="0"/>
              </a:ext>
            </a:extLst>
          </a:blip>
          <a:stretch>
            <a:fillRect/>
          </a:stretch>
        </p:blipFill>
        <p:spPr>
          <a:xfrm>
            <a:off x="16171735" y="2725446"/>
            <a:ext cx="5525870" cy="8534400"/>
          </a:xfrm>
        </p:spPr>
      </p:pic>
    </p:spTree>
    <p:extLst>
      <p:ext uri="{BB962C8B-B14F-4D97-AF65-F5344CB8AC3E}">
        <p14:creationId xmlns:p14="http://schemas.microsoft.com/office/powerpoint/2010/main" val="9464646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581513" y="1575381"/>
            <a:ext cx="12109773" cy="6647974"/>
          </a:xfrm>
          <a:prstGeom prst="rect">
            <a:avLst/>
          </a:prstGeom>
          <a:noFill/>
        </p:spPr>
        <p:txBody>
          <a:bodyPr wrap="square" rtlCol="0">
            <a:spAutoFit/>
          </a:bodyPr>
          <a:lstStyle/>
          <a:p>
            <a:pPr>
              <a:lnSpc>
                <a:spcPct val="150000"/>
              </a:lnSpc>
            </a:pPr>
            <a:endParaRPr lang="cs-CZ" sz="2800" b="1" dirty="0" smtClean="0">
              <a:solidFill>
                <a:srgbClr val="7F7F7F"/>
              </a:solidFill>
              <a:latin typeface="Montserrat Light" charset="0"/>
              <a:ea typeface="Montserrat Light" charset="0"/>
              <a:cs typeface="Montserrat Light" charset="0"/>
            </a:endParaRPr>
          </a:p>
          <a:p>
            <a:pPr>
              <a:lnSpc>
                <a:spcPct val="150000"/>
              </a:lnSpc>
            </a:pPr>
            <a:endParaRPr lang="en-US" sz="3200" b="1" dirty="0">
              <a:solidFill>
                <a:srgbClr val="7F7F7F"/>
              </a:solidFill>
              <a:latin typeface="Montserrat Light" charset="0"/>
              <a:ea typeface="Montserrat Light" charset="0"/>
              <a:cs typeface="Montserrat Light" charset="0"/>
            </a:endParaRPr>
          </a:p>
          <a:p>
            <a:pPr>
              <a:lnSpc>
                <a:spcPct val="150000"/>
              </a:lnSpc>
            </a:pPr>
            <a:r>
              <a:rPr lang="en-US" sz="2800" dirty="0">
                <a:solidFill>
                  <a:srgbClr val="7F7F7F"/>
                </a:solidFill>
                <a:latin typeface="Montserrat Light" charset="0"/>
                <a:ea typeface="Montserrat Light" charset="0"/>
                <a:cs typeface="Montserrat Light" charset="0"/>
              </a:rPr>
              <a:t>The distinction of the work and object outlined in the preface:</a:t>
            </a:r>
          </a:p>
          <a:p>
            <a:pPr>
              <a:lnSpc>
                <a:spcPct val="150000"/>
              </a:lnSpc>
            </a:pPr>
            <a:r>
              <a:rPr lang="en-US" sz="2800" dirty="0">
                <a:solidFill>
                  <a:srgbClr val="7F7F7F"/>
                </a:solidFill>
                <a:latin typeface="Montserrat Light" charset="0"/>
                <a:ea typeface="Montserrat Light" charset="0"/>
                <a:cs typeface="Montserrat Light" charset="0"/>
              </a:rPr>
              <a:t>Work= art vs object (</a:t>
            </a:r>
            <a:r>
              <a:rPr lang="en-US" sz="2800" dirty="0" err="1" smtClean="0">
                <a:solidFill>
                  <a:srgbClr val="7F7F7F"/>
                </a:solidFill>
                <a:latin typeface="Montserrat Light" charset="0"/>
                <a:ea typeface="Montserrat Light" charset="0"/>
                <a:cs typeface="Montserrat Light" charset="0"/>
              </a:rPr>
              <a:t>materi</a:t>
            </a:r>
            <a:r>
              <a:rPr lang="cs-CZ" sz="2800" dirty="0" smtClean="0">
                <a:solidFill>
                  <a:srgbClr val="7F7F7F"/>
                </a:solidFill>
                <a:latin typeface="Montserrat Light" charset="0"/>
                <a:ea typeface="Montserrat Light" charset="0"/>
                <a:cs typeface="Montserrat Light" charset="0"/>
              </a:rPr>
              <a:t>a</a:t>
            </a:r>
            <a:r>
              <a:rPr lang="en-US" sz="2800" dirty="0" smtClean="0">
                <a:solidFill>
                  <a:srgbClr val="7F7F7F"/>
                </a:solidFill>
                <a:latin typeface="Montserrat Light" charset="0"/>
                <a:ea typeface="Montserrat Light" charset="0"/>
                <a:cs typeface="Montserrat Light" charset="0"/>
              </a:rPr>
              <a:t>l </a:t>
            </a:r>
            <a:r>
              <a:rPr lang="en-US" sz="2800" dirty="0">
                <a:solidFill>
                  <a:srgbClr val="7F7F7F"/>
                </a:solidFill>
                <a:latin typeface="Montserrat Light" charset="0"/>
                <a:ea typeface="Montserrat Light" charset="0"/>
                <a:cs typeface="Montserrat Light" charset="0"/>
              </a:rPr>
              <a:t>embodiment): </a:t>
            </a:r>
            <a:r>
              <a:rPr lang="en-US" sz="2800" dirty="0" err="1">
                <a:solidFill>
                  <a:srgbClr val="7F7F7F"/>
                </a:solidFill>
                <a:latin typeface="Montserrat Light" charset="0"/>
                <a:ea typeface="Montserrat Light" charset="0"/>
                <a:cs typeface="Montserrat Light" charset="0"/>
              </a:rPr>
              <a:t>Lamarque</a:t>
            </a:r>
            <a:r>
              <a:rPr lang="en-US" sz="2800" dirty="0">
                <a:solidFill>
                  <a:srgbClr val="7F7F7F"/>
                </a:solidFill>
                <a:latin typeface="Montserrat Light" charset="0"/>
                <a:ea typeface="Montserrat Light" charset="0"/>
                <a:cs typeface="Montserrat Light" charset="0"/>
              </a:rPr>
              <a:t> is interested in what the work is</a:t>
            </a:r>
            <a:r>
              <a:rPr lang="en-US" sz="2800" dirty="0" smtClean="0">
                <a:solidFill>
                  <a:srgbClr val="7F7F7F"/>
                </a:solidFill>
                <a:latin typeface="Montserrat Light" charset="0"/>
                <a:ea typeface="Montserrat Light" charset="0"/>
                <a:cs typeface="Montserrat Light" charset="0"/>
              </a:rPr>
              <a:t>:</a:t>
            </a:r>
            <a:endParaRPr lang="cs-CZ" sz="2800" dirty="0" smtClean="0">
              <a:solidFill>
                <a:srgbClr val="7F7F7F"/>
              </a:solidFill>
              <a:latin typeface="Montserrat Light" charset="0"/>
              <a:ea typeface="Montserrat Light" charset="0"/>
              <a:cs typeface="Montserrat Light" charset="0"/>
            </a:endParaRPr>
          </a:p>
          <a:p>
            <a:pPr>
              <a:lnSpc>
                <a:spcPct val="150000"/>
              </a:lnSpc>
            </a:pPr>
            <a:endParaRPr lang="en-US" sz="2800" dirty="0">
              <a:solidFill>
                <a:srgbClr val="7F7F7F"/>
              </a:solidFill>
              <a:latin typeface="Montserrat Light" charset="0"/>
              <a:ea typeface="Montserrat Light" charset="0"/>
              <a:cs typeface="Montserrat Light" charset="0"/>
            </a:endParaRPr>
          </a:p>
          <a:p>
            <a:pPr>
              <a:lnSpc>
                <a:spcPct val="150000"/>
              </a:lnSpc>
            </a:pPr>
            <a:r>
              <a:rPr lang="en-US" sz="2800" dirty="0">
                <a:solidFill>
                  <a:srgbClr val="7F7F7F"/>
                </a:solidFill>
                <a:latin typeface="Montserrat Light" charset="0"/>
                <a:ea typeface="Montserrat Light" charset="0"/>
                <a:cs typeface="Montserrat Light" charset="0"/>
              </a:rPr>
              <a:t>„A work is a cultural entity whose existence depends essentially on appropriate cultural conditions.“ (p. 3)</a:t>
            </a:r>
          </a:p>
          <a:p>
            <a:pPr>
              <a:lnSpc>
                <a:spcPct val="150000"/>
              </a:lnSpc>
            </a:pPr>
            <a:endParaRPr lang="cs-CZ" sz="2800" b="1" dirty="0">
              <a:solidFill>
                <a:srgbClr val="7F7F7F"/>
              </a:solidFill>
              <a:latin typeface="Montserrat Light" charset="0"/>
              <a:ea typeface="Montserrat Light" charset="0"/>
              <a:cs typeface="Montserrat Light" charset="0"/>
            </a:endParaRPr>
          </a:p>
          <a:p>
            <a:pPr>
              <a:lnSpc>
                <a:spcPct val="150000"/>
              </a:lnSpc>
            </a:pPr>
            <a:endParaRPr lang="en-US" sz="2800" b="1" dirty="0">
              <a:solidFill>
                <a:srgbClr val="7F7F7F"/>
              </a:solidFill>
              <a:latin typeface="Montserrat Light" charset="0"/>
              <a:ea typeface="Montserrat Light" charset="0"/>
              <a:cs typeface="Montserrat Light" charset="0"/>
            </a:endParaRPr>
          </a:p>
        </p:txBody>
      </p:sp>
      <p:pic>
        <p:nvPicPr>
          <p:cNvPr id="3" name="Zástupný symbol pro obrázek 2"/>
          <p:cNvPicPr>
            <a:picLocks noGrp="1" noChangeAspect="1"/>
          </p:cNvPicPr>
          <p:nvPr>
            <p:ph type="pic" sz="quarter" idx="10"/>
          </p:nvPr>
        </p:nvPicPr>
        <p:blipFill>
          <a:blip r:embed="rId2" cstate="email">
            <a:extLst>
              <a:ext uri="{28A0092B-C50C-407E-A947-70E740481C1C}">
                <a14:useLocalDpi xmlns:a14="http://schemas.microsoft.com/office/drawing/2010/main" val="0"/>
              </a:ext>
            </a:extLst>
          </a:blip>
          <a:stretch>
            <a:fillRect/>
          </a:stretch>
        </p:blipFill>
        <p:spPr>
          <a:xfrm>
            <a:off x="16288793" y="5021873"/>
            <a:ext cx="6632448" cy="4384929"/>
          </a:xfrm>
        </p:spPr>
      </p:pic>
    </p:spTree>
    <p:extLst>
      <p:ext uri="{BB962C8B-B14F-4D97-AF65-F5344CB8AC3E}">
        <p14:creationId xmlns:p14="http://schemas.microsoft.com/office/powerpoint/2010/main" val="25598868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581516" y="2219143"/>
            <a:ext cx="11912061" cy="9048631"/>
          </a:xfrm>
          <a:prstGeom prst="rect">
            <a:avLst/>
          </a:prstGeom>
          <a:noFill/>
        </p:spPr>
        <p:txBody>
          <a:bodyPr wrap="square" rtlCol="0">
            <a:spAutoFit/>
          </a:bodyPr>
          <a:lstStyle/>
          <a:p>
            <a:pPr>
              <a:lnSpc>
                <a:spcPct val="150000"/>
              </a:lnSpc>
            </a:pPr>
            <a:endParaRPr lang="en-US" sz="2800" b="1" dirty="0">
              <a:solidFill>
                <a:srgbClr val="7F7F7F"/>
              </a:solidFill>
              <a:latin typeface="Montserrat Light" charset="0"/>
              <a:ea typeface="Montserrat Light" charset="0"/>
              <a:cs typeface="Montserrat Light" charset="0"/>
            </a:endParaRPr>
          </a:p>
          <a:p>
            <a:pPr>
              <a:lnSpc>
                <a:spcPct val="150000"/>
              </a:lnSpc>
            </a:pPr>
            <a:r>
              <a:rPr lang="en-US" sz="2800" dirty="0">
                <a:solidFill>
                  <a:srgbClr val="7F7F7F"/>
                </a:solidFill>
                <a:latin typeface="Montserrat Light" charset="0"/>
                <a:ea typeface="Montserrat Light" charset="0"/>
                <a:cs typeface="Montserrat Light" charset="0"/>
              </a:rPr>
              <a:t>Chapter 3: Work and Object</a:t>
            </a:r>
          </a:p>
          <a:p>
            <a:pPr>
              <a:lnSpc>
                <a:spcPct val="150000"/>
              </a:lnSpc>
            </a:pPr>
            <a:r>
              <a:rPr lang="en-US" sz="2800" dirty="0">
                <a:solidFill>
                  <a:srgbClr val="7F7F7F"/>
                </a:solidFill>
                <a:latin typeface="Montserrat Light" charset="0"/>
                <a:ea typeface="Montserrat Light" charset="0"/>
                <a:cs typeface="Montserrat Light" charset="0"/>
              </a:rPr>
              <a:t>The main thesis:</a:t>
            </a:r>
          </a:p>
          <a:p>
            <a:pPr>
              <a:lnSpc>
                <a:spcPct val="150000"/>
              </a:lnSpc>
            </a:pPr>
            <a:r>
              <a:rPr lang="en-US" sz="2800" dirty="0">
                <a:solidFill>
                  <a:srgbClr val="7F7F7F"/>
                </a:solidFill>
                <a:latin typeface="Montserrat Light" charset="0"/>
                <a:ea typeface="Montserrat Light" charset="0"/>
                <a:cs typeface="Montserrat Light" charset="0"/>
              </a:rPr>
              <a:t>„works are a species of cultural objects whose very existence rests on essential possession of fairly complex intentional  and relational properties.“ (p. 56</a:t>
            </a:r>
            <a:r>
              <a:rPr lang="en-US" sz="2800" dirty="0" smtClean="0">
                <a:solidFill>
                  <a:srgbClr val="7F7F7F"/>
                </a:solidFill>
                <a:latin typeface="Montserrat Light" charset="0"/>
                <a:ea typeface="Montserrat Light" charset="0"/>
                <a:cs typeface="Montserrat Light" charset="0"/>
              </a:rPr>
              <a:t>)</a:t>
            </a:r>
            <a:endParaRPr lang="cs-CZ" sz="2800" dirty="0" smtClean="0">
              <a:solidFill>
                <a:srgbClr val="7F7F7F"/>
              </a:solidFill>
              <a:latin typeface="Montserrat Light" charset="0"/>
              <a:ea typeface="Montserrat Light" charset="0"/>
              <a:cs typeface="Montserrat Light" charset="0"/>
            </a:endParaRPr>
          </a:p>
          <a:p>
            <a:pPr>
              <a:lnSpc>
                <a:spcPct val="150000"/>
              </a:lnSpc>
            </a:pPr>
            <a:endParaRPr lang="en-US" sz="2800" dirty="0">
              <a:solidFill>
                <a:srgbClr val="7F7F7F"/>
              </a:solidFill>
              <a:latin typeface="Montserrat Light" charset="0"/>
              <a:ea typeface="Montserrat Light" charset="0"/>
              <a:cs typeface="Montserrat Light" charset="0"/>
            </a:endParaRPr>
          </a:p>
          <a:p>
            <a:pPr>
              <a:lnSpc>
                <a:spcPct val="150000"/>
              </a:lnSpc>
            </a:pPr>
            <a:r>
              <a:rPr lang="en-US" sz="2800" dirty="0">
                <a:solidFill>
                  <a:srgbClr val="7F7F7F"/>
                </a:solidFill>
                <a:latin typeface="Montserrat Light" charset="0"/>
                <a:ea typeface="Montserrat Light" charset="0"/>
                <a:cs typeface="Montserrat Light" charset="0"/>
              </a:rPr>
              <a:t>This definition (description) covers a wide class of works: popular music, amateur theatre, </a:t>
            </a:r>
            <a:r>
              <a:rPr lang="en-US" sz="2800" dirty="0" smtClean="0">
                <a:solidFill>
                  <a:srgbClr val="7F7F7F"/>
                </a:solidFill>
                <a:latin typeface="Montserrat Light" charset="0"/>
                <a:ea typeface="Montserrat Light" charset="0"/>
                <a:cs typeface="Montserrat Light" charset="0"/>
              </a:rPr>
              <a:t>high </a:t>
            </a:r>
            <a:r>
              <a:rPr lang="en-US" sz="2800" dirty="0">
                <a:solidFill>
                  <a:srgbClr val="7F7F7F"/>
                </a:solidFill>
                <a:latin typeface="Montserrat Light" charset="0"/>
                <a:ea typeface="Montserrat Light" charset="0"/>
                <a:cs typeface="Montserrat Light" charset="0"/>
              </a:rPr>
              <a:t>culture </a:t>
            </a:r>
          </a:p>
          <a:p>
            <a:pPr>
              <a:lnSpc>
                <a:spcPct val="150000"/>
              </a:lnSpc>
            </a:pPr>
            <a:r>
              <a:rPr lang="en-US" sz="2800" dirty="0">
                <a:solidFill>
                  <a:srgbClr val="7F7F7F"/>
                </a:solidFill>
                <a:latin typeface="Montserrat Light" charset="0"/>
                <a:ea typeface="Montserrat Light" charset="0"/>
                <a:cs typeface="Montserrat Light" charset="0"/>
              </a:rPr>
              <a:t>Important point: </a:t>
            </a:r>
            <a:r>
              <a:rPr lang="en-US" sz="2800" dirty="0" err="1">
                <a:solidFill>
                  <a:srgbClr val="7F7F7F"/>
                </a:solidFill>
                <a:latin typeface="Montserrat Light" charset="0"/>
                <a:ea typeface="Montserrat Light" charset="0"/>
                <a:cs typeface="Montserrat Light" charset="0"/>
              </a:rPr>
              <a:t>Lamarque</a:t>
            </a:r>
            <a:r>
              <a:rPr lang="en-US" sz="2800" dirty="0">
                <a:solidFill>
                  <a:srgbClr val="7F7F7F"/>
                </a:solidFill>
                <a:latin typeface="Montserrat Light" charset="0"/>
                <a:ea typeface="Montserrat Light" charset="0"/>
                <a:cs typeface="Montserrat Light" charset="0"/>
              </a:rPr>
              <a:t> does not aim to formulate a definition (no </a:t>
            </a:r>
            <a:r>
              <a:rPr lang="en-US" sz="2800" dirty="0" err="1">
                <a:solidFill>
                  <a:srgbClr val="7F7F7F"/>
                </a:solidFill>
                <a:latin typeface="Montserrat Light" charset="0"/>
                <a:ea typeface="Montserrat Light" charset="0"/>
                <a:cs typeface="Montserrat Light" charset="0"/>
              </a:rPr>
              <a:t>def</a:t>
            </a:r>
            <a:r>
              <a:rPr lang="en-US" sz="2800" dirty="0">
                <a:solidFill>
                  <a:srgbClr val="7F7F7F"/>
                </a:solidFill>
                <a:latin typeface="Montserrat Light" charset="0"/>
                <a:ea typeface="Montserrat Light" charset="0"/>
                <a:cs typeface="Montserrat Light" charset="0"/>
              </a:rPr>
              <a:t> conditions)</a:t>
            </a:r>
          </a:p>
          <a:p>
            <a:pPr>
              <a:lnSpc>
                <a:spcPct val="150000"/>
              </a:lnSpc>
            </a:pPr>
            <a:r>
              <a:rPr lang="en-US" sz="2800" dirty="0">
                <a:solidFill>
                  <a:srgbClr val="7F7F7F"/>
                </a:solidFill>
                <a:latin typeface="Montserrat Light" charset="0"/>
                <a:ea typeface="Montserrat Light" charset="0"/>
                <a:cs typeface="Montserrat Light" charset="0"/>
              </a:rPr>
              <a:t>= his own account is close to the institutionalism (not Dickie but in general)</a:t>
            </a:r>
          </a:p>
          <a:p>
            <a:pPr>
              <a:lnSpc>
                <a:spcPct val="150000"/>
              </a:lnSpc>
            </a:pPr>
            <a:endParaRPr lang="en-US" sz="2400" dirty="0">
              <a:solidFill>
                <a:srgbClr val="7F7F7F"/>
              </a:solidFill>
              <a:latin typeface="Montserrat Light" charset="0"/>
              <a:ea typeface="Montserrat Light" charset="0"/>
              <a:cs typeface="Montserrat Light" charset="0"/>
            </a:endParaRPr>
          </a:p>
        </p:txBody>
      </p:sp>
      <p:pic>
        <p:nvPicPr>
          <p:cNvPr id="3" name="Zástupný symbol pro obrázek 2"/>
          <p:cNvPicPr>
            <a:picLocks noGrp="1" noChangeAspect="1"/>
          </p:cNvPicPr>
          <p:nvPr>
            <p:ph type="pic" sz="quarter" idx="10"/>
          </p:nvPr>
        </p:nvPicPr>
        <p:blipFill>
          <a:blip r:embed="rId2">
            <a:extLst>
              <a:ext uri="{28A0092B-C50C-407E-A947-70E740481C1C}">
                <a14:useLocalDpi xmlns:a14="http://schemas.microsoft.com/office/drawing/2010/main" val="0"/>
              </a:ext>
            </a:extLst>
          </a:blip>
          <a:stretch>
            <a:fillRect/>
          </a:stretch>
        </p:blipFill>
        <p:spPr>
          <a:xfrm>
            <a:off x="15870962" y="4386273"/>
            <a:ext cx="5643920" cy="4232940"/>
          </a:xfrm>
        </p:spPr>
      </p:pic>
    </p:spTree>
    <p:extLst>
      <p:ext uri="{BB962C8B-B14F-4D97-AF65-F5344CB8AC3E}">
        <p14:creationId xmlns:p14="http://schemas.microsoft.com/office/powerpoint/2010/main" val="21395910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927504" y="1551877"/>
            <a:ext cx="12183911" cy="9048631"/>
          </a:xfrm>
          <a:prstGeom prst="rect">
            <a:avLst/>
          </a:prstGeom>
          <a:noFill/>
        </p:spPr>
        <p:txBody>
          <a:bodyPr wrap="square" rtlCol="0">
            <a:spAutoFit/>
          </a:bodyPr>
          <a:lstStyle/>
          <a:p>
            <a:pPr>
              <a:lnSpc>
                <a:spcPct val="150000"/>
              </a:lnSpc>
            </a:pPr>
            <a:endParaRPr lang="cs-CZ" sz="2800" dirty="0" smtClean="0">
              <a:solidFill>
                <a:srgbClr val="7F7F7F"/>
              </a:solidFill>
              <a:latin typeface="Montserrat Light" charset="0"/>
              <a:ea typeface="Montserrat Light" charset="0"/>
              <a:cs typeface="Montserrat Light" charset="0"/>
            </a:endParaRPr>
          </a:p>
          <a:p>
            <a:pPr>
              <a:lnSpc>
                <a:spcPct val="150000"/>
              </a:lnSpc>
            </a:pPr>
            <a:r>
              <a:rPr lang="en-US" sz="2400" b="1" dirty="0">
                <a:solidFill>
                  <a:srgbClr val="7F7F7F"/>
                </a:solidFill>
                <a:latin typeface="Montserrat Light" charset="0"/>
                <a:ea typeface="Montserrat Light" charset="0"/>
                <a:cs typeface="Montserrat Light" charset="0"/>
              </a:rPr>
              <a:t>Type and </a:t>
            </a:r>
            <a:r>
              <a:rPr lang="en-US" sz="2400" b="1" dirty="0" smtClean="0">
                <a:solidFill>
                  <a:srgbClr val="7F7F7F"/>
                </a:solidFill>
                <a:latin typeface="Montserrat Light" charset="0"/>
                <a:ea typeface="Montserrat Light" charset="0"/>
                <a:cs typeface="Montserrat Light" charset="0"/>
              </a:rPr>
              <a:t>Token</a:t>
            </a:r>
            <a:endParaRPr lang="cs-CZ" sz="2400" b="1" dirty="0" smtClean="0">
              <a:solidFill>
                <a:srgbClr val="7F7F7F"/>
              </a:solidFill>
              <a:latin typeface="Montserrat Light" charset="0"/>
              <a:ea typeface="Montserrat Light" charset="0"/>
              <a:cs typeface="Montserrat Light" charset="0"/>
            </a:endParaRPr>
          </a:p>
          <a:p>
            <a:pPr>
              <a:lnSpc>
                <a:spcPct val="150000"/>
              </a:lnSpc>
            </a:pPr>
            <a:endParaRPr lang="en-US" sz="2400" dirty="0">
              <a:solidFill>
                <a:srgbClr val="7F7F7F"/>
              </a:solidFill>
              <a:latin typeface="Montserrat Light" charset="0"/>
              <a:ea typeface="Montserrat Light" charset="0"/>
              <a:cs typeface="Montserrat Light" charset="0"/>
            </a:endParaRPr>
          </a:p>
          <a:p>
            <a:pPr>
              <a:lnSpc>
                <a:spcPct val="150000"/>
              </a:lnSpc>
            </a:pPr>
            <a:r>
              <a:rPr lang="en-US" sz="2400" dirty="0">
                <a:solidFill>
                  <a:srgbClr val="7F7F7F"/>
                </a:solidFill>
                <a:latin typeface="Montserrat Light" charset="0"/>
                <a:ea typeface="Montserrat Light" charset="0"/>
                <a:cs typeface="Montserrat Light" charset="0"/>
              </a:rPr>
              <a:t>The first general problem: philosophy, not only aesthetics</a:t>
            </a:r>
          </a:p>
          <a:p>
            <a:pPr>
              <a:lnSpc>
                <a:spcPct val="150000"/>
              </a:lnSpc>
            </a:pPr>
            <a:r>
              <a:rPr lang="en-US" sz="2400" dirty="0">
                <a:solidFill>
                  <a:srgbClr val="7F7F7F"/>
                </a:solidFill>
                <a:latin typeface="Montserrat Light" charset="0"/>
                <a:ea typeface="Montserrat Light" charset="0"/>
                <a:cs typeface="Montserrat Light" charset="0"/>
              </a:rPr>
              <a:t>ontological distinction between a general sort of thing and its particular concrete instances (bicycle vs my bicycle) (between an abstract entity and a particular physicality)</a:t>
            </a:r>
          </a:p>
          <a:p>
            <a:pPr>
              <a:lnSpc>
                <a:spcPct val="150000"/>
              </a:lnSpc>
            </a:pPr>
            <a:r>
              <a:rPr lang="en-US" sz="2400" dirty="0">
                <a:solidFill>
                  <a:srgbClr val="7F7F7F"/>
                </a:solidFill>
                <a:latin typeface="Montserrat Light" charset="0"/>
                <a:ea typeface="Montserrat Light" charset="0"/>
                <a:cs typeface="Montserrat Light" charset="0"/>
              </a:rPr>
              <a:t>A substantive article on the </a:t>
            </a:r>
            <a:r>
              <a:rPr lang="en-US" sz="2400" dirty="0" err="1">
                <a:solidFill>
                  <a:srgbClr val="7F7F7F"/>
                </a:solidFill>
                <a:latin typeface="Montserrat Light" charset="0"/>
                <a:ea typeface="Montserrat Light" charset="0"/>
                <a:cs typeface="Montserrat Light" charset="0"/>
              </a:rPr>
              <a:t>Standford</a:t>
            </a:r>
            <a:r>
              <a:rPr lang="en-US" sz="2400" dirty="0">
                <a:solidFill>
                  <a:srgbClr val="7F7F7F"/>
                </a:solidFill>
                <a:latin typeface="Montserrat Light" charset="0"/>
                <a:ea typeface="Montserrat Light" charset="0"/>
                <a:cs typeface="Montserrat Light" charset="0"/>
              </a:rPr>
              <a:t> Encyclopedia (check)</a:t>
            </a:r>
          </a:p>
          <a:p>
            <a:pPr>
              <a:lnSpc>
                <a:spcPct val="150000"/>
              </a:lnSpc>
            </a:pPr>
            <a:r>
              <a:rPr lang="en-US" sz="2400" dirty="0">
                <a:solidFill>
                  <a:srgbClr val="7F7F7F"/>
                </a:solidFill>
                <a:latin typeface="Montserrat Light" charset="0"/>
                <a:ea typeface="Montserrat Light" charset="0"/>
                <a:cs typeface="Montserrat Light" charset="0"/>
              </a:rPr>
              <a:t>Aesthetics: works of art themselves (types) vs. their physical incarnations (tokens) (general discussion</a:t>
            </a:r>
            <a:r>
              <a:rPr lang="en-US" sz="2400" dirty="0" smtClean="0">
                <a:solidFill>
                  <a:srgbClr val="7F7F7F"/>
                </a:solidFill>
                <a:latin typeface="Montserrat Light" charset="0"/>
                <a:ea typeface="Montserrat Light" charset="0"/>
                <a:cs typeface="Montserrat Light" charset="0"/>
              </a:rPr>
              <a:t>)</a:t>
            </a:r>
            <a:endParaRPr lang="cs-CZ" sz="2400" dirty="0" smtClean="0">
              <a:solidFill>
                <a:srgbClr val="7F7F7F"/>
              </a:solidFill>
              <a:latin typeface="Montserrat Light" charset="0"/>
              <a:ea typeface="Montserrat Light" charset="0"/>
              <a:cs typeface="Montserrat Light" charset="0"/>
            </a:endParaRPr>
          </a:p>
          <a:p>
            <a:pPr>
              <a:lnSpc>
                <a:spcPct val="150000"/>
              </a:lnSpc>
            </a:pPr>
            <a:endParaRPr lang="en-US" sz="2400" dirty="0">
              <a:solidFill>
                <a:srgbClr val="7F7F7F"/>
              </a:solidFill>
              <a:latin typeface="Montserrat Light" charset="0"/>
              <a:ea typeface="Montserrat Light" charset="0"/>
              <a:cs typeface="Montserrat Light" charset="0"/>
            </a:endParaRPr>
          </a:p>
          <a:p>
            <a:pPr>
              <a:lnSpc>
                <a:spcPct val="150000"/>
              </a:lnSpc>
            </a:pPr>
            <a:r>
              <a:rPr lang="en-US" sz="2400" dirty="0" err="1">
                <a:solidFill>
                  <a:srgbClr val="7F7F7F"/>
                </a:solidFill>
                <a:latin typeface="Montserrat Light" charset="0"/>
                <a:ea typeface="Montserrat Light" charset="0"/>
                <a:cs typeface="Montserrat Light" charset="0"/>
              </a:rPr>
              <a:t>Lamarque´s</a:t>
            </a:r>
            <a:r>
              <a:rPr lang="en-US" sz="2400" dirty="0">
                <a:solidFill>
                  <a:srgbClr val="7F7F7F"/>
                </a:solidFill>
                <a:latin typeface="Montserrat Light" charset="0"/>
                <a:ea typeface="Montserrat Light" charset="0"/>
                <a:cs typeface="Montserrat Light" charset="0"/>
              </a:rPr>
              <a:t> terminology: type vs particular (= concrete realization)</a:t>
            </a:r>
          </a:p>
          <a:p>
            <a:pPr>
              <a:lnSpc>
                <a:spcPct val="150000"/>
              </a:lnSpc>
            </a:pPr>
            <a:r>
              <a:rPr lang="en-US" sz="2400" dirty="0">
                <a:solidFill>
                  <a:srgbClr val="7F7F7F"/>
                </a:solidFill>
                <a:latin typeface="Montserrat Light" charset="0"/>
                <a:ea typeface="Montserrat Light" charset="0"/>
                <a:cs typeface="Montserrat Light" charset="0"/>
              </a:rPr>
              <a:t>Acc. To </a:t>
            </a:r>
            <a:r>
              <a:rPr lang="en-US" sz="2400" dirty="0" err="1">
                <a:solidFill>
                  <a:srgbClr val="7F7F7F"/>
                </a:solidFill>
                <a:latin typeface="Montserrat Light" charset="0"/>
                <a:ea typeface="Montserrat Light" charset="0"/>
                <a:cs typeface="Montserrat Light" charset="0"/>
              </a:rPr>
              <a:t>Lamarque</a:t>
            </a:r>
            <a:r>
              <a:rPr lang="en-US" sz="2400" dirty="0">
                <a:solidFill>
                  <a:srgbClr val="7F7F7F"/>
                </a:solidFill>
                <a:latin typeface="Montserrat Light" charset="0"/>
                <a:ea typeface="Montserrat Light" charset="0"/>
                <a:cs typeface="Montserrat Light" charset="0"/>
              </a:rPr>
              <a:t>: ordinary language enables us to use both</a:t>
            </a:r>
          </a:p>
          <a:p>
            <a:pPr>
              <a:lnSpc>
                <a:spcPct val="150000"/>
              </a:lnSpc>
            </a:pPr>
            <a:r>
              <a:rPr lang="en-US" sz="2400" dirty="0">
                <a:solidFill>
                  <a:srgbClr val="7F7F7F"/>
                </a:solidFill>
                <a:latin typeface="Montserrat Light" charset="0"/>
                <a:ea typeface="Montserrat Light" charset="0"/>
                <a:cs typeface="Montserrat Light" charset="0"/>
              </a:rPr>
              <a:t>More possibilities: all artworks are types (Currie) or tokens (Margolis)</a:t>
            </a:r>
          </a:p>
          <a:p>
            <a:pPr>
              <a:lnSpc>
                <a:spcPct val="150000"/>
              </a:lnSpc>
            </a:pPr>
            <a:r>
              <a:rPr lang="en-US" sz="2400" dirty="0">
                <a:solidFill>
                  <a:srgbClr val="7F7F7F"/>
                </a:solidFill>
                <a:latin typeface="Montserrat Light" charset="0"/>
                <a:ea typeface="Montserrat Light" charset="0"/>
                <a:cs typeface="Montserrat Light" charset="0"/>
              </a:rPr>
              <a:t>Or that there is a divide across art: token (plastic art) vs. type (literature) (an echo of Nelson Goodman: autographic and </a:t>
            </a:r>
            <a:r>
              <a:rPr lang="en-US" sz="2400" dirty="0" err="1">
                <a:solidFill>
                  <a:srgbClr val="7F7F7F"/>
                </a:solidFill>
                <a:latin typeface="Montserrat Light" charset="0"/>
                <a:ea typeface="Montserrat Light" charset="0"/>
                <a:cs typeface="Montserrat Light" charset="0"/>
              </a:rPr>
              <a:t>allographic</a:t>
            </a:r>
            <a:r>
              <a:rPr lang="en-US" sz="2400" dirty="0">
                <a:solidFill>
                  <a:srgbClr val="7F7F7F"/>
                </a:solidFill>
                <a:latin typeface="Montserrat Light" charset="0"/>
                <a:ea typeface="Montserrat Light" charset="0"/>
                <a:cs typeface="Montserrat Light" charset="0"/>
              </a:rPr>
              <a:t> art)</a:t>
            </a:r>
          </a:p>
          <a:p>
            <a:pPr>
              <a:lnSpc>
                <a:spcPct val="150000"/>
              </a:lnSpc>
            </a:pPr>
            <a:endParaRPr lang="en-US" sz="2400" dirty="0">
              <a:solidFill>
                <a:srgbClr val="7F7F7F"/>
              </a:solidFill>
              <a:latin typeface="Montserrat Light" charset="0"/>
              <a:ea typeface="Montserrat Light" charset="0"/>
              <a:cs typeface="Montserrat Light" charset="0"/>
            </a:endParaRPr>
          </a:p>
        </p:txBody>
      </p:sp>
      <p:pic>
        <p:nvPicPr>
          <p:cNvPr id="3" name="Zástupný symbol pro obrázek 2"/>
          <p:cNvPicPr>
            <a:picLocks noGrp="1" noChangeAspect="1"/>
          </p:cNvPicPr>
          <p:nvPr>
            <p:ph type="pic" sz="quarter" idx="10"/>
          </p:nvPr>
        </p:nvPicPr>
        <p:blipFill>
          <a:blip r:embed="rId2" cstate="email">
            <a:extLst>
              <a:ext uri="{28A0092B-C50C-407E-A947-70E740481C1C}">
                <a14:useLocalDpi xmlns:a14="http://schemas.microsoft.com/office/drawing/2010/main" val="0"/>
              </a:ext>
            </a:extLst>
          </a:blip>
          <a:stretch>
            <a:fillRect/>
          </a:stretch>
        </p:blipFill>
        <p:spPr>
          <a:xfrm>
            <a:off x="16487630" y="3210089"/>
            <a:ext cx="5068570" cy="7759700"/>
          </a:xfrm>
        </p:spPr>
      </p:pic>
    </p:spTree>
    <p:extLst>
      <p:ext uri="{BB962C8B-B14F-4D97-AF65-F5344CB8AC3E}">
        <p14:creationId xmlns:p14="http://schemas.microsoft.com/office/powerpoint/2010/main" val="18423858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Zástupný symbol pro obrázek 2"/>
          <p:cNvPicPr>
            <a:picLocks noGrp="1" noChangeAspect="1"/>
          </p:cNvPicPr>
          <p:nvPr>
            <p:ph type="pic" sz="quarter" idx="10"/>
          </p:nvPr>
        </p:nvPicPr>
        <p:blipFill>
          <a:blip r:embed="rId2">
            <a:extLst>
              <a:ext uri="{28A0092B-C50C-407E-A947-70E740481C1C}">
                <a14:useLocalDpi xmlns:a14="http://schemas.microsoft.com/office/drawing/2010/main" val="0"/>
              </a:ext>
            </a:extLst>
          </a:blip>
          <a:stretch>
            <a:fillRect/>
          </a:stretch>
        </p:blipFill>
        <p:spPr>
          <a:xfrm>
            <a:off x="16258818" y="3610759"/>
            <a:ext cx="4962464" cy="7166014"/>
          </a:xfrm>
        </p:spPr>
      </p:pic>
      <p:sp>
        <p:nvSpPr>
          <p:cNvPr id="11" name="TextBox 10"/>
          <p:cNvSpPr txBox="1"/>
          <p:nvPr/>
        </p:nvSpPr>
        <p:spPr>
          <a:xfrm>
            <a:off x="1260242" y="2145003"/>
            <a:ext cx="11763780" cy="9787295"/>
          </a:xfrm>
          <a:prstGeom prst="rect">
            <a:avLst/>
          </a:prstGeom>
          <a:noFill/>
        </p:spPr>
        <p:txBody>
          <a:bodyPr wrap="square" rtlCol="0">
            <a:spAutoFit/>
          </a:bodyPr>
          <a:lstStyle/>
          <a:p>
            <a:pPr>
              <a:lnSpc>
                <a:spcPct val="150000"/>
              </a:lnSpc>
            </a:pPr>
            <a:r>
              <a:rPr lang="en-US" sz="2800" dirty="0" err="1" smtClean="0">
                <a:solidFill>
                  <a:srgbClr val="7F7F7F"/>
                </a:solidFill>
                <a:latin typeface="Montserrat Light" charset="0"/>
                <a:ea typeface="Montserrat Light" charset="0"/>
                <a:cs typeface="Montserrat Light" charset="0"/>
              </a:rPr>
              <a:t>Lamarque</a:t>
            </a:r>
            <a:r>
              <a:rPr lang="en-US" sz="2800" dirty="0">
                <a:solidFill>
                  <a:srgbClr val="7F7F7F"/>
                </a:solidFill>
                <a:latin typeface="Montserrat Light" charset="0"/>
                <a:ea typeface="Montserrat Light" charset="0"/>
                <a:cs typeface="Montserrat Light" charset="0"/>
              </a:rPr>
              <a:t>: there is no reason to insists that the categorical divide should fall uniformly between </a:t>
            </a:r>
            <a:r>
              <a:rPr lang="en-US" sz="2800" dirty="0" smtClean="0">
                <a:solidFill>
                  <a:srgbClr val="7F7F7F"/>
                </a:solidFill>
                <a:latin typeface="Montserrat Light" charset="0"/>
                <a:ea typeface="Montserrat Light" charset="0"/>
                <a:cs typeface="Montserrat Light" charset="0"/>
              </a:rPr>
              <a:t>artworks</a:t>
            </a:r>
            <a:endParaRPr lang="cs-CZ" sz="2800" dirty="0" smtClean="0">
              <a:solidFill>
                <a:srgbClr val="7F7F7F"/>
              </a:solidFill>
              <a:latin typeface="Montserrat Light" charset="0"/>
              <a:ea typeface="Montserrat Light" charset="0"/>
              <a:cs typeface="Montserrat Light" charset="0"/>
            </a:endParaRPr>
          </a:p>
          <a:p>
            <a:pPr>
              <a:lnSpc>
                <a:spcPct val="150000"/>
              </a:lnSpc>
            </a:pPr>
            <a:endParaRPr lang="en-US" sz="2800" dirty="0">
              <a:solidFill>
                <a:srgbClr val="7F7F7F"/>
              </a:solidFill>
              <a:latin typeface="Montserrat Light" charset="0"/>
              <a:ea typeface="Montserrat Light" charset="0"/>
              <a:cs typeface="Montserrat Light" charset="0"/>
            </a:endParaRPr>
          </a:p>
          <a:p>
            <a:pPr>
              <a:lnSpc>
                <a:spcPct val="150000"/>
              </a:lnSpc>
            </a:pPr>
            <a:r>
              <a:rPr lang="en-US" sz="2800" dirty="0">
                <a:solidFill>
                  <a:srgbClr val="7F7F7F"/>
                </a:solidFill>
                <a:latin typeface="Montserrat Light" charset="0"/>
                <a:ea typeface="Montserrat Light" charset="0"/>
                <a:cs typeface="Montserrat Light" charset="0"/>
              </a:rPr>
              <a:t>Explanation: </a:t>
            </a:r>
          </a:p>
          <a:p>
            <a:pPr>
              <a:lnSpc>
                <a:spcPct val="150000"/>
              </a:lnSpc>
            </a:pPr>
            <a:r>
              <a:rPr lang="en-US" sz="2800" dirty="0">
                <a:solidFill>
                  <a:srgbClr val="7F7F7F"/>
                </a:solidFill>
                <a:latin typeface="Montserrat Light" charset="0"/>
                <a:ea typeface="Montserrat Light" charset="0"/>
                <a:cs typeface="Montserrat Light" charset="0"/>
              </a:rPr>
              <a:t>L. challenges a traditional/ common thought that there are all paintings are tokens and that all pieces of literature/ music are types (notation)</a:t>
            </a:r>
          </a:p>
          <a:p>
            <a:pPr>
              <a:lnSpc>
                <a:spcPct val="150000"/>
              </a:lnSpc>
            </a:pPr>
            <a:r>
              <a:rPr lang="en-US" sz="2800" dirty="0">
                <a:solidFill>
                  <a:srgbClr val="7F7F7F"/>
                </a:solidFill>
                <a:latin typeface="Montserrat Light" charset="0"/>
                <a:ea typeface="Montserrat Light" charset="0"/>
                <a:cs typeface="Montserrat Light" charset="0"/>
              </a:rPr>
              <a:t>Argument: all artworks are reproducible (does not matter of their form/ kind)</a:t>
            </a:r>
          </a:p>
          <a:p>
            <a:pPr>
              <a:lnSpc>
                <a:spcPct val="150000"/>
              </a:lnSpc>
            </a:pPr>
            <a:r>
              <a:rPr lang="en-US" sz="2800" dirty="0">
                <a:solidFill>
                  <a:srgbClr val="7F7F7F"/>
                </a:solidFill>
                <a:latin typeface="Montserrat Light" charset="0"/>
                <a:ea typeface="Montserrat Light" charset="0"/>
                <a:cs typeface="Montserrat Light" charset="0"/>
              </a:rPr>
              <a:t>A huge difference between an original of a painting and a reproduction of it (for example, a picture in a book) – a sense of uniqueness, for example, Mona </a:t>
            </a:r>
            <a:r>
              <a:rPr lang="en-US" sz="2800" dirty="0" smtClean="0">
                <a:solidFill>
                  <a:srgbClr val="7F7F7F"/>
                </a:solidFill>
                <a:latin typeface="Montserrat Light" charset="0"/>
                <a:ea typeface="Montserrat Light" charset="0"/>
                <a:cs typeface="Montserrat Light" charset="0"/>
              </a:rPr>
              <a:t>Lisa</a:t>
            </a:r>
            <a:endParaRPr lang="cs-CZ" sz="2800" dirty="0" smtClean="0">
              <a:solidFill>
                <a:srgbClr val="7F7F7F"/>
              </a:solidFill>
              <a:latin typeface="Montserrat Light" charset="0"/>
              <a:ea typeface="Montserrat Light" charset="0"/>
              <a:cs typeface="Montserrat Light" charset="0"/>
            </a:endParaRPr>
          </a:p>
          <a:p>
            <a:pPr>
              <a:lnSpc>
                <a:spcPct val="150000"/>
              </a:lnSpc>
            </a:pPr>
            <a:endParaRPr lang="en-US" sz="2800" dirty="0">
              <a:solidFill>
                <a:srgbClr val="7F7F7F"/>
              </a:solidFill>
              <a:latin typeface="Montserrat Light" charset="0"/>
              <a:ea typeface="Montserrat Light" charset="0"/>
              <a:cs typeface="Montserrat Light" charset="0"/>
            </a:endParaRPr>
          </a:p>
          <a:p>
            <a:pPr>
              <a:lnSpc>
                <a:spcPct val="150000"/>
              </a:lnSpc>
            </a:pPr>
            <a:r>
              <a:rPr lang="en-US" sz="2800" dirty="0">
                <a:solidFill>
                  <a:srgbClr val="7F7F7F"/>
                </a:solidFill>
                <a:latin typeface="Montserrat Light" charset="0"/>
                <a:ea typeface="Montserrat Light" charset="0"/>
                <a:cs typeface="Montserrat Light" charset="0"/>
              </a:rPr>
              <a:t>Mona Lisa might be token; however, this does not mean that all paintings/ pieces of plastic art are tokens as </a:t>
            </a:r>
            <a:r>
              <a:rPr lang="en-US" sz="2800" dirty="0" smtClean="0">
                <a:solidFill>
                  <a:srgbClr val="7F7F7F"/>
                </a:solidFill>
                <a:latin typeface="Montserrat Light" charset="0"/>
                <a:ea typeface="Montserrat Light" charset="0"/>
                <a:cs typeface="Montserrat Light" charset="0"/>
              </a:rPr>
              <a:t>well</a:t>
            </a:r>
            <a:endParaRPr lang="en-US" sz="2800" dirty="0">
              <a:solidFill>
                <a:srgbClr val="7F7F7F"/>
              </a:solidFill>
              <a:latin typeface="Montserrat Light" charset="0"/>
              <a:ea typeface="Montserrat Light" charset="0"/>
              <a:cs typeface="Montserrat Light" charset="0"/>
            </a:endParaRPr>
          </a:p>
          <a:p>
            <a:pPr>
              <a:lnSpc>
                <a:spcPct val="150000"/>
              </a:lnSpc>
            </a:pPr>
            <a:endParaRPr lang="en-US" sz="2800" b="1" dirty="0">
              <a:solidFill>
                <a:srgbClr val="7F7F7F"/>
              </a:solidFill>
              <a:latin typeface="Montserrat Light" charset="0"/>
              <a:ea typeface="Montserrat Light" charset="0"/>
              <a:cs typeface="Montserrat Light" charset="0"/>
            </a:endParaRPr>
          </a:p>
        </p:txBody>
      </p:sp>
    </p:spTree>
    <p:extLst>
      <p:ext uri="{BB962C8B-B14F-4D97-AF65-F5344CB8AC3E}">
        <p14:creationId xmlns:p14="http://schemas.microsoft.com/office/powerpoint/2010/main" val="33693066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013104" y="2466170"/>
            <a:ext cx="11318939" cy="11633954"/>
          </a:xfrm>
          <a:prstGeom prst="rect">
            <a:avLst/>
          </a:prstGeom>
          <a:noFill/>
        </p:spPr>
        <p:txBody>
          <a:bodyPr wrap="square" rtlCol="0">
            <a:spAutoFit/>
          </a:bodyPr>
          <a:lstStyle/>
          <a:p>
            <a:pPr>
              <a:lnSpc>
                <a:spcPct val="150000"/>
              </a:lnSpc>
            </a:pPr>
            <a:endParaRPr lang="en-US" sz="2800" b="1" dirty="0">
              <a:solidFill>
                <a:srgbClr val="7F7F7F"/>
              </a:solidFill>
              <a:latin typeface="Montserrat Light" charset="0"/>
              <a:ea typeface="Montserrat Light" charset="0"/>
              <a:cs typeface="Montserrat Light" charset="0"/>
            </a:endParaRPr>
          </a:p>
          <a:p>
            <a:pPr>
              <a:lnSpc>
                <a:spcPct val="150000"/>
              </a:lnSpc>
            </a:pPr>
            <a:r>
              <a:rPr lang="en-US" sz="2800" dirty="0" smtClean="0">
                <a:solidFill>
                  <a:srgbClr val="7F7F7F"/>
                </a:solidFill>
                <a:latin typeface="Montserrat Light" charset="0"/>
                <a:ea typeface="Montserrat Light" charset="0"/>
                <a:cs typeface="Montserrat Light" charset="0"/>
              </a:rPr>
              <a:t>Illustrations</a:t>
            </a:r>
            <a:r>
              <a:rPr lang="en-US" sz="2800" dirty="0">
                <a:solidFill>
                  <a:srgbClr val="7F7F7F"/>
                </a:solidFill>
                <a:latin typeface="Montserrat Light" charset="0"/>
                <a:ea typeface="Montserrat Light" charset="0"/>
                <a:cs typeface="Montserrat Light" charset="0"/>
              </a:rPr>
              <a:t>, cartoons, graphic novels, IKEA paintings</a:t>
            </a:r>
          </a:p>
          <a:p>
            <a:pPr>
              <a:lnSpc>
                <a:spcPct val="150000"/>
              </a:lnSpc>
            </a:pPr>
            <a:r>
              <a:rPr lang="en-US" sz="2800" dirty="0">
                <a:solidFill>
                  <a:srgbClr val="7F7F7F"/>
                </a:solidFill>
                <a:latin typeface="Montserrat Light" charset="0"/>
                <a:ea typeface="Montserrat Light" charset="0"/>
                <a:cs typeface="Montserrat Light" charset="0"/>
              </a:rPr>
              <a:t>= they are types, albeit in the field of plastic art ( Still from </a:t>
            </a:r>
            <a:r>
              <a:rPr lang="en-US" sz="2800" dirty="0" err="1">
                <a:solidFill>
                  <a:srgbClr val="7F7F7F"/>
                </a:solidFill>
                <a:latin typeface="Montserrat Light" charset="0"/>
                <a:ea typeface="Montserrat Light" charset="0"/>
                <a:cs typeface="Montserrat Light" charset="0"/>
              </a:rPr>
              <a:t>Alois</a:t>
            </a:r>
            <a:r>
              <a:rPr lang="en-US" sz="2800" dirty="0">
                <a:solidFill>
                  <a:srgbClr val="7F7F7F"/>
                </a:solidFill>
                <a:latin typeface="Montserrat Light" charset="0"/>
                <a:ea typeface="Montserrat Light" charset="0"/>
                <a:cs typeface="Montserrat Light" charset="0"/>
              </a:rPr>
              <a:t> </a:t>
            </a:r>
            <a:r>
              <a:rPr lang="en-US" sz="2800" dirty="0" err="1">
                <a:solidFill>
                  <a:srgbClr val="7F7F7F"/>
                </a:solidFill>
                <a:latin typeface="Montserrat Light" charset="0"/>
                <a:ea typeface="Montserrat Light" charset="0"/>
                <a:cs typeface="Montserrat Light" charset="0"/>
              </a:rPr>
              <a:t>Nebel</a:t>
            </a:r>
            <a:r>
              <a:rPr lang="en-US" sz="2800" dirty="0">
                <a:solidFill>
                  <a:srgbClr val="7F7F7F"/>
                </a:solidFill>
                <a:latin typeface="Montserrat Light" charset="0"/>
                <a:ea typeface="Montserrat Light" charset="0"/>
                <a:cs typeface="Montserrat Light" charset="0"/>
              </a:rPr>
              <a:t> is unique in each and every copy of the book)</a:t>
            </a:r>
          </a:p>
          <a:p>
            <a:pPr>
              <a:lnSpc>
                <a:spcPct val="150000"/>
              </a:lnSpc>
            </a:pPr>
            <a:r>
              <a:rPr lang="en-US" sz="2800" dirty="0">
                <a:solidFill>
                  <a:srgbClr val="7F7F7F"/>
                </a:solidFill>
                <a:latin typeface="Montserrat Light" charset="0"/>
                <a:ea typeface="Montserrat Light" charset="0"/>
                <a:cs typeface="Montserrat Light" charset="0"/>
              </a:rPr>
              <a:t>Performative arts: music/ theatre</a:t>
            </a:r>
          </a:p>
          <a:p>
            <a:pPr>
              <a:lnSpc>
                <a:spcPct val="150000"/>
              </a:lnSpc>
            </a:pPr>
            <a:r>
              <a:rPr lang="en-US" sz="2800" dirty="0">
                <a:solidFill>
                  <a:srgbClr val="7F7F7F"/>
                </a:solidFill>
                <a:latin typeface="Montserrat Light" charset="0"/>
                <a:ea typeface="Montserrat Light" charset="0"/>
                <a:cs typeface="Montserrat Light" charset="0"/>
              </a:rPr>
              <a:t>Unique performances: mostly improvisations ( a record of the improvisation will have the same status as a reproduction of Mona Lisa)</a:t>
            </a:r>
          </a:p>
          <a:p>
            <a:pPr>
              <a:lnSpc>
                <a:spcPct val="150000"/>
              </a:lnSpc>
            </a:pPr>
            <a:r>
              <a:rPr lang="en-US" sz="2800" dirty="0">
                <a:solidFill>
                  <a:srgbClr val="7F7F7F"/>
                </a:solidFill>
                <a:latin typeface="Montserrat Light" charset="0"/>
                <a:ea typeface="Montserrat Light" charset="0"/>
                <a:cs typeface="Montserrat Light" charset="0"/>
              </a:rPr>
              <a:t>A reproduction or a record might be a useful educational tool = stg different from experiencing it as art</a:t>
            </a:r>
          </a:p>
          <a:p>
            <a:pPr>
              <a:lnSpc>
                <a:spcPct val="150000"/>
              </a:lnSpc>
            </a:pPr>
            <a:r>
              <a:rPr lang="en-US" sz="2800" dirty="0">
                <a:solidFill>
                  <a:srgbClr val="7F7F7F"/>
                </a:solidFill>
                <a:latin typeface="Montserrat Light" charset="0"/>
                <a:ea typeface="Montserrat Light" charset="0"/>
                <a:cs typeface="Montserrat Light" charset="0"/>
              </a:rPr>
              <a:t>John Cage 4, 33´´ (a good example = </a:t>
            </a:r>
            <a:r>
              <a:rPr lang="en-US" sz="2800" dirty="0" err="1">
                <a:solidFill>
                  <a:srgbClr val="7F7F7F"/>
                </a:solidFill>
                <a:latin typeface="Montserrat Light" charset="0"/>
                <a:ea typeface="Montserrat Light" charset="0"/>
                <a:cs typeface="Montserrat Light" charset="0"/>
              </a:rPr>
              <a:t>Youtube</a:t>
            </a:r>
            <a:r>
              <a:rPr lang="en-US" sz="2800" dirty="0">
                <a:solidFill>
                  <a:srgbClr val="7F7F7F"/>
                </a:solidFill>
                <a:latin typeface="Montserrat Light" charset="0"/>
                <a:ea typeface="Montserrat Light" charset="0"/>
                <a:cs typeface="Montserrat Light" charset="0"/>
              </a:rPr>
              <a:t>: only a historical </a:t>
            </a:r>
            <a:r>
              <a:rPr lang="en-US" sz="2800" dirty="0" err="1" smtClean="0">
                <a:solidFill>
                  <a:srgbClr val="7F7F7F"/>
                </a:solidFill>
                <a:latin typeface="Montserrat Light" charset="0"/>
                <a:ea typeface="Montserrat Light" charset="0"/>
                <a:cs typeface="Montserrat Light" charset="0"/>
              </a:rPr>
              <a:t>materi</a:t>
            </a:r>
            <a:r>
              <a:rPr lang="cs-CZ" sz="2800" dirty="0" smtClean="0">
                <a:solidFill>
                  <a:srgbClr val="7F7F7F"/>
                </a:solidFill>
                <a:latin typeface="Montserrat Light" charset="0"/>
                <a:ea typeface="Montserrat Light" charset="0"/>
                <a:cs typeface="Montserrat Light" charset="0"/>
              </a:rPr>
              <a:t>a</a:t>
            </a:r>
            <a:r>
              <a:rPr lang="en-US" sz="2800" dirty="0" smtClean="0">
                <a:solidFill>
                  <a:srgbClr val="7F7F7F"/>
                </a:solidFill>
                <a:latin typeface="Montserrat Light" charset="0"/>
                <a:ea typeface="Montserrat Light" charset="0"/>
                <a:cs typeface="Montserrat Light" charset="0"/>
              </a:rPr>
              <a:t>l</a:t>
            </a:r>
            <a:r>
              <a:rPr lang="en-US" sz="2800" dirty="0">
                <a:solidFill>
                  <a:srgbClr val="7F7F7F"/>
                </a:solidFill>
                <a:latin typeface="Montserrat Light" charset="0"/>
                <a:ea typeface="Montserrat Light" charset="0"/>
                <a:cs typeface="Montserrat Light" charset="0"/>
              </a:rPr>
              <a:t>)</a:t>
            </a:r>
          </a:p>
          <a:p>
            <a:pPr>
              <a:lnSpc>
                <a:spcPct val="150000"/>
              </a:lnSpc>
            </a:pPr>
            <a:r>
              <a:rPr lang="en-US" sz="2800" dirty="0">
                <a:solidFill>
                  <a:srgbClr val="7F7F7F"/>
                </a:solidFill>
                <a:latin typeface="Montserrat Light" charset="0"/>
                <a:ea typeface="Montserrat Light" charset="0"/>
                <a:cs typeface="Montserrat Light" charset="0"/>
              </a:rPr>
              <a:t>„the classification of works as particulars or types is not given a priori as determined by generic class but is derived, case by case, from other features taken to be important or valuable in a work, which in turn dictate how the work is to be correctly regarded.“ (p. 60)</a:t>
            </a:r>
          </a:p>
          <a:p>
            <a:pPr>
              <a:lnSpc>
                <a:spcPct val="150000"/>
              </a:lnSpc>
            </a:pPr>
            <a:endParaRPr lang="en-US" sz="2800" dirty="0">
              <a:solidFill>
                <a:srgbClr val="7F7F7F"/>
              </a:solidFill>
              <a:latin typeface="Montserrat Light" charset="0"/>
              <a:ea typeface="Montserrat Light" charset="0"/>
              <a:cs typeface="Montserrat Light" charset="0"/>
            </a:endParaRPr>
          </a:p>
          <a:p>
            <a:pPr>
              <a:lnSpc>
                <a:spcPct val="150000"/>
              </a:lnSpc>
            </a:pPr>
            <a:endParaRPr lang="en-US" sz="2400" dirty="0">
              <a:solidFill>
                <a:srgbClr val="7F7F7F"/>
              </a:solidFill>
              <a:latin typeface="Montserrat Light" charset="0"/>
              <a:ea typeface="Montserrat Light" charset="0"/>
              <a:cs typeface="Montserrat Light" charset="0"/>
            </a:endParaRPr>
          </a:p>
        </p:txBody>
      </p:sp>
      <p:pic>
        <p:nvPicPr>
          <p:cNvPr id="3" name="Zástupný symbol pro obrázek 2"/>
          <p:cNvPicPr>
            <a:picLocks noGrp="1" noChangeAspect="1"/>
          </p:cNvPicPr>
          <p:nvPr>
            <p:ph type="pic" sz="quarter" idx="10"/>
          </p:nvPr>
        </p:nvPicPr>
        <p:blipFill>
          <a:blip r:embed="rId2" cstate="email">
            <a:extLst>
              <a:ext uri="{28A0092B-C50C-407E-A947-70E740481C1C}">
                <a14:useLocalDpi xmlns:a14="http://schemas.microsoft.com/office/drawing/2010/main" val="0"/>
              </a:ext>
            </a:extLst>
          </a:blip>
          <a:stretch>
            <a:fillRect/>
          </a:stretch>
        </p:blipFill>
        <p:spPr>
          <a:xfrm>
            <a:off x="15899636" y="4035831"/>
            <a:ext cx="3591268" cy="5482852"/>
          </a:xfrm>
        </p:spPr>
      </p:pic>
    </p:spTree>
    <p:extLst>
      <p:ext uri="{BB962C8B-B14F-4D97-AF65-F5344CB8AC3E}">
        <p14:creationId xmlns:p14="http://schemas.microsoft.com/office/powerpoint/2010/main" val="15673989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8427" y="959451"/>
            <a:ext cx="6076950" cy="6953250"/>
          </a:xfrm>
          <a:prstGeom prst="rect">
            <a:avLst/>
          </a:prstGeom>
        </p:spPr>
      </p:pic>
      <p:pic>
        <p:nvPicPr>
          <p:cNvPr id="4" name="Obráze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6902" y="7265641"/>
            <a:ext cx="4429125" cy="6181725"/>
          </a:xfrm>
          <a:prstGeom prst="rect">
            <a:avLst/>
          </a:prstGeom>
        </p:spPr>
      </p:pic>
      <p:pic>
        <p:nvPicPr>
          <p:cNvPr id="5" name="Obrázek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48234" y="7352907"/>
            <a:ext cx="9753600" cy="6096000"/>
          </a:xfrm>
          <a:prstGeom prst="rect">
            <a:avLst/>
          </a:prstGeom>
        </p:spPr>
      </p:pic>
      <p:pic>
        <p:nvPicPr>
          <p:cNvPr id="6" name="Obrázek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90368" y="1507782"/>
            <a:ext cx="9525000" cy="5362575"/>
          </a:xfrm>
          <a:prstGeom prst="rect">
            <a:avLst/>
          </a:prstGeom>
        </p:spPr>
      </p:pic>
    </p:spTree>
    <p:extLst>
      <p:ext uri="{BB962C8B-B14F-4D97-AF65-F5344CB8AC3E}">
        <p14:creationId xmlns:p14="http://schemas.microsoft.com/office/powerpoint/2010/main" val="1631620763"/>
      </p:ext>
    </p:extLst>
  </p:cSld>
  <p:clrMapOvr>
    <a:masterClrMapping/>
  </p:clrMapOvr>
</p:sld>
</file>

<file path=ppt/theme/theme1.xml><?xml version="1.0" encoding="utf-8"?>
<a:theme xmlns:a="http://schemas.openxmlformats.org/drawingml/2006/main" name="Default Theme">
  <a:themeElements>
    <a:clrScheme name="Air Light 2">
      <a:dk1>
        <a:srgbClr val="7F7F7F"/>
      </a:dk1>
      <a:lt1>
        <a:srgbClr val="FFFFFF"/>
      </a:lt1>
      <a:dk2>
        <a:srgbClr val="000000"/>
      </a:dk2>
      <a:lt2>
        <a:srgbClr val="FFFFFF"/>
      </a:lt2>
      <a:accent1>
        <a:srgbClr val="000000"/>
      </a:accent1>
      <a:accent2>
        <a:srgbClr val="D6AE7E"/>
      </a:accent2>
      <a:accent3>
        <a:srgbClr val="545557"/>
      </a:accent3>
      <a:accent4>
        <a:srgbClr val="91969B"/>
      </a:accent4>
      <a:accent5>
        <a:srgbClr val="4B5050"/>
      </a:accent5>
      <a:accent6>
        <a:srgbClr val="91969B"/>
      </a:accent6>
      <a:hlink>
        <a:srgbClr val="4B5050"/>
      </a:hlink>
      <a:folHlink>
        <a:srgbClr val="19BB9B"/>
      </a:folHlink>
    </a:clrScheme>
    <a:fontScheme name="Custom 1">
      <a:majorFont>
        <a:latin typeface="Lato"/>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8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33457</TotalTime>
  <Words>1015</Words>
  <Application>Microsoft Office PowerPoint</Application>
  <PresentationFormat>Vlastní</PresentationFormat>
  <Paragraphs>101</Paragraphs>
  <Slides>16</Slides>
  <Notes>4</Notes>
  <HiddenSlides>0</HiddenSlides>
  <MMClips>0</MMClips>
  <ScaleCrop>false</ScaleCrop>
  <HeadingPairs>
    <vt:vector size="4" baseType="variant">
      <vt:variant>
        <vt:lpstr>Motiv</vt:lpstr>
      </vt:variant>
      <vt:variant>
        <vt:i4>1</vt:i4>
      </vt:variant>
      <vt:variant>
        <vt:lpstr>Nadpisy snímků</vt:lpstr>
      </vt:variant>
      <vt:variant>
        <vt:i4>16</vt:i4>
      </vt:variant>
    </vt:vector>
  </HeadingPairs>
  <TitlesOfParts>
    <vt:vector size="17" baseType="lpstr">
      <vt:lpstr>Default Theme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Manager>Awesome PPT</Manager>
  <Company>Awesome PPT</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Slidedizer Presentation</dc:title>
  <dc:subject>Awesome PPT</dc:subject>
  <dc:creator>Slidedizer Co.</dc:creator>
  <cp:keywords>Awesome PPT</cp:keywords>
  <dc:description>Awesome PPT</dc:description>
  <cp:lastModifiedBy>Šárka</cp:lastModifiedBy>
  <cp:revision>6375</cp:revision>
  <dcterms:created xsi:type="dcterms:W3CDTF">2014-11-12T21:47:38Z</dcterms:created>
  <dcterms:modified xsi:type="dcterms:W3CDTF">2020-04-27T08:37:27Z</dcterms:modified>
  <cp:category>Awesome PPT</cp:category>
</cp:coreProperties>
</file>