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87" r:id="rId4"/>
    <p:sldId id="274" r:id="rId5"/>
    <p:sldId id="281" r:id="rId6"/>
    <p:sldId id="284" r:id="rId7"/>
    <p:sldId id="283" r:id="rId8"/>
    <p:sldId id="282" r:id="rId9"/>
    <p:sldId id="276" r:id="rId10"/>
    <p:sldId id="275" r:id="rId11"/>
    <p:sldId id="286" r:id="rId12"/>
    <p:sldId id="277" r:id="rId13"/>
    <p:sldId id="280" r:id="rId14"/>
    <p:sldId id="278" r:id="rId15"/>
    <p:sldId id="279" r:id="rId16"/>
    <p:sldId id="28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řina Machovcová" initials="KM" lastIdx="1" clrIdx="0">
    <p:extLst>
      <p:ext uri="{19B8F6BF-5375-455C-9EA6-DF929625EA0E}">
        <p15:presenceInfo xmlns:p15="http://schemas.microsoft.com/office/powerpoint/2012/main" userId="S-1-5-21-2912874502-3377905036-1961896456-10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2A1C88-5E81-49EF-913A-1F691C35A358}" type="datetimeFigureOut">
              <a:rPr lang="cs-CZ" smtClean="0"/>
              <a:t>07.10.2020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25883-30D1-440D-A619-14320B929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5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</a:t>
            </a:r>
            <a:r>
              <a:rPr lang="cs-CZ" dirty="0" err="1"/>
              <a:t>moodle</a:t>
            </a:r>
            <a:r>
              <a:rPr lang="cs-CZ" dirty="0"/>
              <a:t> – Gjuričová, úvaha, film </a:t>
            </a:r>
            <a:r>
              <a:rPr lang="cs-CZ" dirty="0" err="1"/>
              <a:t>Nerodič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25883-30D1-440D-A619-14320B92971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310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25883-30D1-440D-A619-14320B92971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791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Bod 1. – </a:t>
            </a:r>
            <a:r>
              <a:rPr lang="cs-CZ" dirty="0" err="1"/>
              <a:t>rakousko</a:t>
            </a:r>
            <a:r>
              <a:rPr lang="cs-CZ" dirty="0"/>
              <a:t> </a:t>
            </a:r>
            <a:r>
              <a:rPr lang="cs-CZ" dirty="0" err="1"/>
              <a:t>uhersko</a:t>
            </a:r>
            <a:r>
              <a:rPr lang="cs-CZ" dirty="0"/>
              <a:t> manželství, něco zde: http://casopis-zsfju.zsf.jcu.cz/kontakt/administrace/</a:t>
            </a:r>
            <a:r>
              <a:rPr lang="cs-CZ" dirty="0" err="1"/>
              <a:t>clankyfile</a:t>
            </a:r>
            <a:r>
              <a:rPr lang="cs-CZ" dirty="0"/>
              <a:t>/20120420162944841840.pdf, víc jsem nedohledala, ale zjevně chudší vrstvy společnosti prostě neměly přístup k manželství…? </a:t>
            </a:r>
          </a:p>
          <a:p>
            <a:r>
              <a:rPr lang="cs-CZ" dirty="0"/>
              <a:t>Jinak je to z Jedlička a kol.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25883-30D1-440D-A619-14320B92971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53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Zmínit, že v ČR máme navíc dlouhou mateřskou/rodičovskou a velmi nízkou zaměstnanost matek malých dětí v porovnání s EU.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F25883-30D1-440D-A619-14320B92971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674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Dotazník lze vidět tady – příloha: https://theses.cz/id/7zyb8d/Zbornikova_DP.pdf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25883-30D1-440D-A619-14320B92971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626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https://www.youtube.com/watch?v=51-hepLP8J4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25883-30D1-440D-A619-14320B92971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565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oft-zs.cz/item/289-brodova-lea-co-je-to-rodin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HgLYI9KZ-A" TargetMode="External"/><Relationship Id="rId2" Type="http://schemas.openxmlformats.org/officeDocument/2006/relationships/hyperlink" Target="https://www.osn.cz/wp-content/uploads/2015/03/umluva-o-pravech-ditet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ho.int/violence_injury_prevention/violence/world_report/en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www.e-bezpeci.cz/index.php/temata/dali-rizika/533-sekundarniviktimizace" TargetMode="External"/><Relationship Id="rId7" Type="http://schemas.openxmlformats.org/officeDocument/2006/relationships/hyperlink" Target="http://www.ditekrize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zis.cz/cz/mkn/F40-F48.html" TargetMode="External"/><Relationship Id="rId5" Type="http://schemas.openxmlformats.org/officeDocument/2006/relationships/hyperlink" Target="https://zpravy.aktualne.cz/domaci/matka-pichala-zdravemu-synovi-inzulin-aby-dosahla-na-davky-z/r~784b5aaa488c11e8b8310cc47ab5f122/?redirected=1540562748" TargetMode="External"/><Relationship Id="rId4" Type="http://schemas.openxmlformats.org/officeDocument/2006/relationships/hyperlink" Target="https://www.youtube.com/watch?v=51-hepLP8J4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cyklopedie.soc.cas.cz/w/Rodin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HN9ydNktA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ist.com/graphic-detail/2017/11/27/parents-now-spend-twice-as-much-time-with-their-children-as-50-years-ag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heses.cz/id/7zyb8d/Zbornikova_DP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999CE-8180-405F-8295-0A372ABAE6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rizikové chování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9487E2-D170-4A1D-8C86-9DB3E775C5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Rizikové chování v kontextu rodiny</a:t>
            </a:r>
          </a:p>
          <a:p>
            <a:r>
              <a:rPr lang="cs-CZ" sz="1000" dirty="0"/>
              <a:t>katedra pedagogiky </a:t>
            </a:r>
            <a:r>
              <a:rPr lang="cs-CZ" sz="1000" dirty="0" err="1"/>
              <a:t>pedf</a:t>
            </a:r>
            <a:r>
              <a:rPr lang="cs-CZ" sz="1000" dirty="0"/>
              <a:t> uk, </a:t>
            </a:r>
            <a:r>
              <a:rPr lang="cs-CZ" sz="1000" dirty="0" err="1"/>
              <a:t>k.machovcová</a:t>
            </a:r>
            <a:r>
              <a:rPr lang="cs-CZ" sz="1000" dirty="0"/>
              <a:t>, </a:t>
            </a:r>
            <a:r>
              <a:rPr lang="cs-CZ" sz="1000" dirty="0" err="1"/>
              <a:t>ph.d.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82766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AB7ED-5BD9-445C-AFE3-FC766C7C4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máme od rodiny očekávání?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F2ED54-434F-413D-A17B-02DBB20D6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i="1" dirty="0"/>
              <a:t>Pediatr </a:t>
            </a:r>
            <a:r>
              <a:rPr lang="cs-CZ" sz="2400" i="1" dirty="0" err="1"/>
              <a:t>Dunovský</a:t>
            </a:r>
            <a:r>
              <a:rPr lang="cs-CZ" sz="2400" i="1" dirty="0"/>
              <a:t> zavedl pojmy „funkční“, „dysfunkční“ a „</a:t>
            </a:r>
            <a:r>
              <a:rPr lang="cs-CZ" sz="2400" i="1" dirty="0" err="1"/>
              <a:t>afunkční</a:t>
            </a:r>
            <a:r>
              <a:rPr lang="cs-CZ" sz="2400" i="1" dirty="0"/>
              <a:t>“ rodina. Podle čeho se vedou hranice mezi nimi? </a:t>
            </a:r>
            <a:r>
              <a:rPr lang="cs-CZ" sz="2400" i="1" u="sng" dirty="0"/>
              <a:t>Jak pomůže rodině, když jí sdělíme, že je dysfunkční</a:t>
            </a:r>
            <a:r>
              <a:rPr lang="cs-CZ" sz="2400" i="1" dirty="0"/>
              <a:t>. A pokud jí to nesdělíme, jen o ní tak uvažujeme, jak ten pojem pomůže nám terapeutům vidět takovou rodinu jako potenciálně kompetentní? </a:t>
            </a:r>
          </a:p>
          <a:p>
            <a:pPr algn="ctr"/>
            <a:r>
              <a:rPr lang="cs-CZ" sz="2400" dirty="0"/>
              <a:t>(</a:t>
            </a:r>
            <a:r>
              <a:rPr lang="cs-CZ" sz="2400" dirty="0">
                <a:hlinkClick r:id="rId2"/>
              </a:rPr>
              <a:t>MUDr. Brodová: Co je to rodina?</a:t>
            </a:r>
            <a:r>
              <a:rPr lang="cs-CZ" sz="2400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83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97CFDA-32AE-4352-AB89-9C8CB2FBB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ovlivňující rodinu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7AA147-0C98-48BF-976F-597665064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Společenské normy (jaké soužití, jednání… je akceptovatelné, žádoucí, negativně vnímané…)</a:t>
            </a:r>
          </a:p>
          <a:p>
            <a:r>
              <a:rPr lang="cs-CZ" dirty="0"/>
              <a:t>Fungování společnosti (jací členové společnosti jsou nejčastěji ohrožení? – např. ztráta práce, chudoba aj.)</a:t>
            </a:r>
          </a:p>
          <a:p>
            <a:r>
              <a:rPr lang="cs-CZ" dirty="0"/>
              <a:t>Komunita rodiny (prostředí, ve kterém se nachází – např. zvýšená kriminalita, znečištění prostředí aj.) </a:t>
            </a:r>
          </a:p>
          <a:p>
            <a:r>
              <a:rPr lang="cs-CZ" dirty="0"/>
              <a:t>Faktory na straně rodiny (duševní nemoc, drogy, dluhy, rozvod…)</a:t>
            </a:r>
          </a:p>
          <a:p>
            <a:r>
              <a:rPr lang="cs-CZ" dirty="0"/>
              <a:t>Faktory na straně jednotlivce (poruchy vývoje, duševní nemoc, závislost, neštěstí…) </a:t>
            </a:r>
          </a:p>
          <a:p>
            <a:pPr lvl="1"/>
            <a:r>
              <a:rPr lang="cs-CZ" b="1" dirty="0"/>
              <a:t>Jakým problémům rodina čelí? Jaké zdroje má rodina k dispozici? Na jaké „problémové“ aspekty upozorňuje a jakých si nevšímáme?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071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CC6307-D542-4DD5-B9B9-C57CF4D09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Negativní zážitky v dětství</a:t>
            </a:r>
            <a:br>
              <a:rPr lang="cs-CZ" dirty="0"/>
            </a:br>
            <a:r>
              <a:rPr lang="en-US" sz="4000" dirty="0"/>
              <a:t>Adverse Childhood Experiences (ACES)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9BB309-DFDB-41B2-8457-93DEB0FA5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Rodina uspokojuje fyzické, psychické i sociální potřeby – v případě problémů může dojít k narušení psychosociálního vývoje, vliv na vývoj nervové soustavy</a:t>
            </a:r>
          </a:p>
          <a:p>
            <a:r>
              <a:rPr lang="cs-CZ" dirty="0"/>
              <a:t>Negativní zážitky z dětství mohou mít celoživotní vliv (zdraví/duševní zdraví, chování atp.) – to co pak popisujeme jako sociálně patologické chování, může být způsobem, jak tyto zážitky a z nich pramenící problémy zvládat (</a:t>
            </a:r>
            <a:r>
              <a:rPr lang="cs-CZ" dirty="0" err="1"/>
              <a:t>coping</a:t>
            </a:r>
            <a:r>
              <a:rPr lang="cs-CZ" dirty="0"/>
              <a:t>) – z pohledu jedince tedy může být funkční, ačkoliv pro něj má i negativní důsledky</a:t>
            </a:r>
          </a:p>
          <a:p>
            <a:r>
              <a:rPr lang="cs-CZ" dirty="0">
                <a:hlinkClick r:id="rId2"/>
              </a:rPr>
              <a:t>Úmluva o právech dítěte </a:t>
            </a:r>
            <a:endParaRPr lang="cs-CZ" dirty="0"/>
          </a:p>
          <a:p>
            <a:r>
              <a:rPr lang="cs-CZ" dirty="0" err="1">
                <a:hlinkClick r:id="rId3"/>
              </a:rPr>
              <a:t>ACEs</a:t>
            </a:r>
            <a:r>
              <a:rPr lang="cs-CZ" dirty="0">
                <a:hlinkClick r:id="rId3"/>
              </a:rPr>
              <a:t> (UK)</a:t>
            </a:r>
            <a:r>
              <a:rPr lang="cs-CZ" dirty="0"/>
              <a:t> - intro</a:t>
            </a:r>
          </a:p>
          <a:p>
            <a:r>
              <a:rPr lang="cs-CZ" dirty="0">
                <a:hlinkClick r:id="rId4"/>
              </a:rPr>
              <a:t>WHO:  </a:t>
            </a:r>
            <a:r>
              <a:rPr lang="cs-CZ" dirty="0" err="1">
                <a:hlinkClick r:id="rId4"/>
              </a:rPr>
              <a:t>World</a:t>
            </a:r>
            <a:r>
              <a:rPr lang="cs-CZ" dirty="0">
                <a:hlinkClick r:id="rId4"/>
              </a:rPr>
              <a:t> report on </a:t>
            </a:r>
            <a:r>
              <a:rPr lang="cs-CZ" dirty="0" err="1">
                <a:hlinkClick r:id="rId4"/>
              </a:rPr>
              <a:t>violence</a:t>
            </a:r>
            <a:r>
              <a:rPr lang="cs-CZ" dirty="0">
                <a:hlinkClick r:id="rId4"/>
              </a:rPr>
              <a:t> and </a:t>
            </a:r>
            <a:r>
              <a:rPr lang="cs-CZ" dirty="0" err="1">
                <a:hlinkClick r:id="rId4"/>
              </a:rPr>
              <a:t>health</a:t>
            </a:r>
            <a:r>
              <a:rPr lang="cs-CZ" dirty="0"/>
              <a:t> – ekologický model, jak porozumět rizikovým faktorům – možnost efektivně nastavit prevenci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496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B5DCC-B909-47C9-B443-2EBF16AF8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cs-CZ" dirty="0"/>
              <a:t>Odhadnete % výskytu v </a:t>
            </a:r>
            <a:r>
              <a:rPr lang="cs-CZ" dirty="0" err="1"/>
              <a:t>čr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87891E-B541-459F-B8C5-C7BAE24CE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5984274" cy="3593591"/>
          </a:xfrm>
        </p:spPr>
        <p:txBody>
          <a:bodyPr numCol="2">
            <a:norm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psychické týrání		</a:t>
            </a:r>
          </a:p>
          <a:p>
            <a:r>
              <a:rPr lang="cs-CZ" b="1" dirty="0">
                <a:solidFill>
                  <a:srgbClr val="000000"/>
                </a:solidFill>
              </a:rPr>
              <a:t>duševní poruchy</a:t>
            </a:r>
          </a:p>
          <a:p>
            <a:endParaRPr lang="cs-CZ" b="1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domácí násilí v roli svědka</a:t>
            </a:r>
          </a:p>
          <a:p>
            <a:endParaRPr lang="cs-CZ" b="1" dirty="0">
              <a:solidFill>
                <a:srgbClr val="000000"/>
              </a:solidFill>
            </a:endParaRPr>
          </a:p>
          <a:p>
            <a:r>
              <a:rPr lang="cs-CZ" b="1" dirty="0">
                <a:solidFill>
                  <a:srgbClr val="000000"/>
                </a:solidFill>
              </a:rPr>
              <a:t>hrubé zanedbávání</a:t>
            </a:r>
          </a:p>
        </p:txBody>
      </p:sp>
      <p:pic>
        <p:nvPicPr>
          <p:cNvPr id="5" name="Obrázek 4" descr="Obsah obrázku patro, muž, osoba, zeď&#10;&#10;Popis vygenerován s vysokou mírou spolehlivosti">
            <a:extLst>
              <a:ext uri="{FF2B5EF4-FFF2-40B4-BE49-F238E27FC236}">
                <a16:creationId xmlns:a16="http://schemas.microsoft.com/office/drawing/2014/main" id="{3A76AD38-DA0B-4596-9CC2-E1B58C15E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992" y="2999373"/>
            <a:ext cx="3902582" cy="219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342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243EB8-5E95-4264-86EA-0B0C994A9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27437"/>
          </a:xfrm>
        </p:spPr>
        <p:txBody>
          <a:bodyPr/>
          <a:lstStyle/>
          <a:p>
            <a:r>
              <a:rPr lang="cs-CZ" dirty="0"/>
              <a:t>Výzkum </a:t>
            </a:r>
            <a:r>
              <a:rPr lang="cs-CZ" dirty="0" err="1"/>
              <a:t>ACEs</a:t>
            </a:r>
            <a:r>
              <a:rPr lang="cs-CZ" dirty="0"/>
              <a:t> v </a:t>
            </a:r>
            <a:r>
              <a:rPr lang="cs-CZ" dirty="0" err="1"/>
              <a:t>čr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6218A4-96DB-4F56-AB16-D32DCD52F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09823"/>
            <a:ext cx="10178322" cy="46697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Velemínský a kol. (2017): průzkum v roce 2013 u 1760 náhodně vybraných studentů z pěti českých univerzit. Respondenti vyplňovali dotazník o negativních zážitcích z dětství. </a:t>
            </a:r>
          </a:p>
          <a:p>
            <a:r>
              <a:rPr lang="cs-CZ" dirty="0"/>
              <a:t>psychické týrání </a:t>
            </a:r>
            <a:r>
              <a:rPr lang="cs-CZ" b="1" dirty="0"/>
              <a:t>20,7 % </a:t>
            </a:r>
            <a:r>
              <a:rPr lang="cs-CZ" dirty="0"/>
              <a:t>respondentů, fyzické týrání 17,1 %, pohlavní zneužívání 6,4 %, hrubé zanedbávání </a:t>
            </a:r>
            <a:r>
              <a:rPr lang="cs-CZ" b="1" dirty="0"/>
              <a:t>8,0 %</a:t>
            </a:r>
          </a:p>
          <a:p>
            <a:r>
              <a:rPr lang="cs-CZ" dirty="0"/>
              <a:t>užívání drog 4,9 %,  abúzus alkoholu 15,3 %</a:t>
            </a:r>
          </a:p>
          <a:p>
            <a:r>
              <a:rPr lang="cs-CZ" dirty="0"/>
              <a:t>duševní poruchy </a:t>
            </a:r>
            <a:r>
              <a:rPr lang="cs-CZ" b="1" dirty="0"/>
              <a:t>13,4 %</a:t>
            </a:r>
          </a:p>
          <a:p>
            <a:r>
              <a:rPr lang="cs-CZ" dirty="0"/>
              <a:t>domácí násilí v roli svědka </a:t>
            </a:r>
            <a:r>
              <a:rPr lang="cs-CZ" b="1" dirty="0"/>
              <a:t>22,1 % </a:t>
            </a:r>
          </a:p>
          <a:p>
            <a:r>
              <a:rPr lang="cs-CZ" dirty="0"/>
              <a:t>rodiče žijící odděleně 23 %.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38 % respondentů nezažilo žádný negativní zážitek z dětství, 9,9 % respondentů zažilo 4 nebo více typů </a:t>
            </a:r>
            <a:r>
              <a:rPr lang="cs-CZ" dirty="0" err="1"/>
              <a:t>ACEs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Negativní důsledky: 24xvyšší pravděpodobnost pokusu o sebevraždu, 4xvyšší pravděpodobnost rizikového sexuálního chování, 3xvyšší šance užívání nelegálních drog, 2x vyšší šance kouření (4 a více ACE vs. 0)</a:t>
            </a:r>
          </a:p>
          <a:p>
            <a:pPr marL="0" indent="0">
              <a:buNone/>
            </a:pPr>
            <a:r>
              <a:rPr lang="cs-CZ" dirty="0"/>
              <a:t>Omezení studie: sebehodnocení, specifická skupina, více žen, non-response/vyřazené dotazníky pro neúplnost</a:t>
            </a:r>
          </a:p>
        </p:txBody>
      </p:sp>
    </p:spTree>
    <p:extLst>
      <p:ext uri="{BB962C8B-B14F-4D97-AF65-F5344CB8AC3E}">
        <p14:creationId xmlns:p14="http://schemas.microsoft.com/office/powerpoint/2010/main" val="1442545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2C180-4481-4C69-92B7-8BE47218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070" y="518718"/>
            <a:ext cx="3208569" cy="5657128"/>
          </a:xfrm>
        </p:spPr>
        <p:txBody>
          <a:bodyPr anchor="t">
            <a:normAutofit/>
          </a:bodyPr>
          <a:lstStyle/>
          <a:p>
            <a:r>
              <a:rPr lang="cs-CZ" sz="3200" dirty="0"/>
              <a:t>Syndrom</a:t>
            </a:r>
            <a:br>
              <a:rPr lang="cs-CZ" sz="3200" dirty="0"/>
            </a:br>
            <a:r>
              <a:rPr lang="cs-CZ" sz="3200" dirty="0"/>
              <a:t>týraného, zneužívaného a zanedbávaného dítěte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child</a:t>
            </a:r>
            <a:r>
              <a:rPr lang="cs-CZ" sz="3200" dirty="0"/>
              <a:t> abuse and </a:t>
            </a:r>
            <a:r>
              <a:rPr lang="cs-CZ" sz="3200" dirty="0" err="1"/>
              <a:t>neglect</a:t>
            </a:r>
            <a:br>
              <a:rPr lang="cs-CZ" sz="3200" dirty="0"/>
            </a:br>
            <a:r>
              <a:rPr lang="cs-CZ" sz="3200" dirty="0"/>
              <a:t>(</a:t>
            </a:r>
            <a:r>
              <a:rPr lang="cs-CZ" sz="3200" dirty="0" err="1"/>
              <a:t>cAN</a:t>
            </a:r>
            <a:r>
              <a:rPr lang="cs-CZ" sz="3200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1EF8A9-BD9A-4132-985A-5835CFB7A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640" y="518718"/>
            <a:ext cx="7226903" cy="5063098"/>
          </a:xfrm>
        </p:spPr>
        <p:txBody>
          <a:bodyPr>
            <a:normAutofit/>
          </a:bodyPr>
          <a:lstStyle/>
          <a:p>
            <a:r>
              <a:rPr lang="cs-CZ" dirty="0"/>
              <a:t>Neuspokojování potřeb – psychická deprivace</a:t>
            </a:r>
          </a:p>
          <a:p>
            <a:r>
              <a:rPr lang="cs-CZ" dirty="0"/>
              <a:t>Poškození tělesného, duševního i společenského stavu a vývoje dítěte</a:t>
            </a:r>
          </a:p>
          <a:p>
            <a:r>
              <a:rPr lang="cs-CZ" dirty="0"/>
              <a:t>Fyzické týrání, psychické týrání, sexuální zneužívání, zanedbávání</a:t>
            </a:r>
          </a:p>
          <a:p>
            <a:r>
              <a:rPr lang="cs-CZ" dirty="0"/>
              <a:t>Charakteristiky rodiny (osobnost rodičů, dítěte, sociální postavení rodiny, negativní zkušenosti)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Riziko </a:t>
            </a:r>
            <a:r>
              <a:rPr lang="cs-CZ" dirty="0">
                <a:hlinkClick r:id="rId3"/>
              </a:rPr>
              <a:t>Sekundární viktimizace</a:t>
            </a:r>
            <a:r>
              <a:rPr lang="cs-CZ" dirty="0"/>
              <a:t>, </a:t>
            </a:r>
            <a:r>
              <a:rPr lang="cs-CZ" dirty="0">
                <a:hlinkClick r:id="rId4"/>
              </a:rPr>
              <a:t>parodický spot</a:t>
            </a:r>
            <a:endParaRPr lang="cs-CZ" dirty="0"/>
          </a:p>
          <a:p>
            <a:r>
              <a:rPr lang="cs-CZ" dirty="0"/>
              <a:t>Vzácně v podobě </a:t>
            </a:r>
            <a:r>
              <a:rPr lang="cs-CZ" dirty="0" err="1">
                <a:hlinkClick r:id="rId5"/>
              </a:rPr>
              <a:t>Münchausenův</a:t>
            </a:r>
            <a:r>
              <a:rPr lang="cs-CZ" dirty="0">
                <a:hlinkClick r:id="rId5"/>
              </a:rPr>
              <a:t> syndrom by </a:t>
            </a:r>
            <a:r>
              <a:rPr lang="cs-CZ" dirty="0" err="1">
                <a:hlinkClick r:id="rId5"/>
              </a:rPr>
              <a:t>proxy</a:t>
            </a:r>
            <a:r>
              <a:rPr lang="cs-CZ" dirty="0"/>
              <a:t> </a:t>
            </a:r>
          </a:p>
          <a:p>
            <a:r>
              <a:rPr lang="cs-CZ" dirty="0">
                <a:hlinkClick r:id="rId6"/>
              </a:rPr>
              <a:t>Posttraumatická stresová porucha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hlinkClick r:id="rId7"/>
              </a:rPr>
              <a:t>Dětské krizové centrum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4CFB63-0449-4259-B1F1-A00CDA8BC2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82149" y="5581816"/>
            <a:ext cx="2003393" cy="127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050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ACFB5F-0638-4831-AC85-86939EE9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67309E-FF11-4EEA-BBA1-636DE39F8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Fischer, Škoda (2014). Sociální patologie. </a:t>
            </a:r>
            <a:r>
              <a:rPr lang="cs-CZ" dirty="0" err="1"/>
              <a:t>Grada</a:t>
            </a:r>
            <a:r>
              <a:rPr lang="cs-CZ" dirty="0"/>
              <a:t>. </a:t>
            </a:r>
          </a:p>
          <a:p>
            <a:r>
              <a:rPr lang="cs-CZ" dirty="0"/>
              <a:t>Jedlička a kol. (2015). Poruchy socializace u dětí a dospívajících. </a:t>
            </a:r>
            <a:r>
              <a:rPr lang="cs-CZ" dirty="0" err="1"/>
              <a:t>Grada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 err="1"/>
              <a:t>Velem</a:t>
            </a:r>
            <a:r>
              <a:rPr lang="cs-CZ" dirty="0" err="1"/>
              <a:t>ínský</a:t>
            </a:r>
            <a:r>
              <a:rPr lang="cs-CZ" dirty="0"/>
              <a:t> a kol. (2017). Studie negativních zážitků z dětství (ACE) v České Republice. Česko-slovenská pediatrie 72 (7). 409 – 420. </a:t>
            </a:r>
          </a:p>
          <a:p>
            <a:r>
              <a:rPr lang="cs-CZ" dirty="0"/>
              <a:t>+ elektronické zdroje v prezentaci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Děkuji za pozornost!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801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15E44-1E3D-4849-A7EC-28F22F93E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prezentace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AF7981-A7A7-463F-A9F5-4E378FD42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Úvodní diskuse </a:t>
            </a:r>
          </a:p>
          <a:p>
            <a:r>
              <a:rPr lang="cs-CZ" sz="2400" dirty="0"/>
              <a:t>Význam rodiny, proměna (vnímání) rodiny</a:t>
            </a:r>
            <a:r>
              <a:rPr lang="en-US" sz="2400" dirty="0"/>
              <a:t>, </a:t>
            </a:r>
            <a:r>
              <a:rPr lang="en-US" sz="2400" dirty="0" err="1"/>
              <a:t>hodnocen</a:t>
            </a:r>
            <a:r>
              <a:rPr lang="cs-CZ" sz="2400" dirty="0"/>
              <a:t>í rodin</a:t>
            </a:r>
          </a:p>
          <a:p>
            <a:r>
              <a:rPr lang="cs-CZ" sz="2400" dirty="0"/>
              <a:t>Negativní zážitky v dětství</a:t>
            </a:r>
          </a:p>
          <a:p>
            <a:r>
              <a:rPr lang="cs-CZ" sz="2400" dirty="0"/>
              <a:t>Syndrom týraného, zneužívaného a zanedbávaného dítěte</a:t>
            </a:r>
          </a:p>
          <a:p>
            <a:r>
              <a:rPr lang="cs-CZ" sz="2400" dirty="0"/>
              <a:t>Prevence – příspěvky studentů a studentek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481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600" b="1" dirty="0">
                <a:hlinkClick r:id="rId2"/>
              </a:rPr>
              <a:t>Co je rodina?</a:t>
            </a:r>
            <a:endParaRPr lang="cs-CZ" sz="6600" b="1" dirty="0"/>
          </a:p>
        </p:txBody>
      </p:sp>
    </p:spTree>
    <p:extLst>
      <p:ext uri="{BB962C8B-B14F-4D97-AF65-F5344CB8AC3E}">
        <p14:creationId xmlns:p14="http://schemas.microsoft.com/office/powerpoint/2010/main" val="3803207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B8B99E-F637-491B-9B57-8886A2EC5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normální rodina?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DD17CF92-B4DF-4635-8055-AB50E44353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76230" y="2400937"/>
            <a:ext cx="2000250" cy="2286000"/>
          </a:xfrm>
        </p:spPr>
      </p:pic>
      <p:pic>
        <p:nvPicPr>
          <p:cNvPr id="9" name="Obrázek 8" descr="Obsah obrázku exteriér, osoba, obloha, hora&#10;&#10;Popis vygenerován s velmi vysokou mírou spolehlivosti">
            <a:extLst>
              <a:ext uri="{FF2B5EF4-FFF2-40B4-BE49-F238E27FC236}">
                <a16:creationId xmlns:a16="http://schemas.microsoft.com/office/drawing/2014/main" id="{B63766B5-F011-4CBD-99FF-1C48F1836A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1561" y="1219804"/>
            <a:ext cx="2619375" cy="1743075"/>
          </a:xfrm>
          <a:prstGeom prst="rect">
            <a:avLst/>
          </a:prstGeom>
        </p:spPr>
      </p:pic>
      <p:pic>
        <p:nvPicPr>
          <p:cNvPr id="11" name="Obrázek 10" descr="Obsah obrázku exteriér, tráva, strom, země&#10;&#10;Popis vygenerován s velmi vysokou mírou spolehlivosti">
            <a:extLst>
              <a:ext uri="{FF2B5EF4-FFF2-40B4-BE49-F238E27FC236}">
                <a16:creationId xmlns:a16="http://schemas.microsoft.com/office/drawing/2014/main" id="{8B6862E9-AC3C-4064-BF3C-47B96D8854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152" y="4923040"/>
            <a:ext cx="2952750" cy="1552575"/>
          </a:xfrm>
          <a:prstGeom prst="rect">
            <a:avLst/>
          </a:prstGeom>
        </p:spPr>
      </p:pic>
      <p:pic>
        <p:nvPicPr>
          <p:cNvPr id="13" name="Obrázek 12" descr="Obsah obrázku osoba, vsedě, postel, interiér&#10;&#10;Popis vygenerován s velmi vysokou mírou spolehlivosti">
            <a:extLst>
              <a:ext uri="{FF2B5EF4-FFF2-40B4-BE49-F238E27FC236}">
                <a16:creationId xmlns:a16="http://schemas.microsoft.com/office/drawing/2014/main" id="{5DCACD1D-D16E-4265-BE62-25BF3DFAE5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42619" y="3013650"/>
            <a:ext cx="2619375" cy="1743075"/>
          </a:xfrm>
          <a:prstGeom prst="rect">
            <a:avLst/>
          </a:prstGeom>
        </p:spPr>
      </p:pic>
      <p:pic>
        <p:nvPicPr>
          <p:cNvPr id="15" name="Obrázek 14" descr="Obsah obrázku tráva, exteriér, osoba, obloha&#10;&#10;Popis vygenerován s velmi vysokou mírou spolehlivosti">
            <a:extLst>
              <a:ext uri="{FF2B5EF4-FFF2-40B4-BE49-F238E27FC236}">
                <a16:creationId xmlns:a16="http://schemas.microsoft.com/office/drawing/2014/main" id="{52F8E520-6B7C-464F-9043-26C1A2AC5A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3502" y="3089850"/>
            <a:ext cx="2743200" cy="1666875"/>
          </a:xfrm>
          <a:prstGeom prst="rect">
            <a:avLst/>
          </a:prstGeom>
        </p:spPr>
      </p:pic>
      <p:pic>
        <p:nvPicPr>
          <p:cNvPr id="17" name="Obrázek 16" descr="Obsah obrázku osoba, exteriér&#10;&#10;Popis vygenerován s velmi vysokou mírou spolehlivosti">
            <a:extLst>
              <a:ext uri="{FF2B5EF4-FFF2-40B4-BE49-F238E27FC236}">
                <a16:creationId xmlns:a16="http://schemas.microsoft.com/office/drawing/2014/main" id="{4DA79A45-5783-4B79-A317-00A480A362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76480" y="1219804"/>
            <a:ext cx="2847975" cy="1600200"/>
          </a:xfrm>
          <a:prstGeom prst="rect">
            <a:avLst/>
          </a:prstGeom>
        </p:spPr>
      </p:pic>
      <p:pic>
        <p:nvPicPr>
          <p:cNvPr id="4" name="Obrázek 3" descr="Obsah obrázku patro, interiér, osoba, zeď&#10;&#10;Popis vygenerován s velmi vysokou mírou spolehlivosti">
            <a:extLst>
              <a:ext uri="{FF2B5EF4-FFF2-40B4-BE49-F238E27FC236}">
                <a16:creationId xmlns:a16="http://schemas.microsoft.com/office/drawing/2014/main" id="{4A60F314-7231-4379-A0F0-14D5097994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10150" y="4478134"/>
            <a:ext cx="2085975" cy="219075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467" y="5158777"/>
            <a:ext cx="2485877" cy="155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939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5D7321-B215-4503-8630-1FDA55629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rodiny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654A3F-978B-47DC-AE96-C8C907E39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97613"/>
            <a:ext cx="10178322" cy="398115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Primární společenská skupina (mezi jednotlivcem a společností)</a:t>
            </a:r>
          </a:p>
          <a:p>
            <a:r>
              <a:rPr lang="cs-CZ" dirty="0"/>
              <a:t>Ovlivňuje vývoj jedince, vytváří citové vazby s dlouhodobým vlivem</a:t>
            </a:r>
          </a:p>
          <a:p>
            <a:r>
              <a:rPr lang="cs-CZ" dirty="0"/>
              <a:t>Modely chování</a:t>
            </a:r>
          </a:p>
          <a:p>
            <a:r>
              <a:rPr lang="cs-CZ" dirty="0"/>
              <a:t>Základní životní hodnoty</a:t>
            </a:r>
          </a:p>
          <a:p>
            <a:r>
              <a:rPr lang="cs-CZ" dirty="0"/>
              <a:t>Uspokojování biologických potřeb (podmínky pro zrání a růst)</a:t>
            </a:r>
          </a:p>
          <a:p>
            <a:r>
              <a:rPr lang="cs-CZ" dirty="0"/>
              <a:t>Řízená výchova (utváření návyků, sebekontrola, odměny a tresty…)</a:t>
            </a:r>
          </a:p>
          <a:p>
            <a:r>
              <a:rPr lang="cs-CZ" dirty="0"/>
              <a:t>Nukleární</a:t>
            </a:r>
            <a:r>
              <a:rPr lang="en-US" dirty="0"/>
              <a:t> </a:t>
            </a:r>
            <a:r>
              <a:rPr lang="en-US" dirty="0" err="1"/>
              <a:t>rodina</a:t>
            </a:r>
            <a:r>
              <a:rPr lang="cs-CZ" dirty="0"/>
              <a:t> – širší rodina – pečovatelé mimo rodinu (kulturní rozdíly</a:t>
            </a:r>
            <a:r>
              <a:rPr lang="en-US" dirty="0"/>
              <a:t> v tom,  co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cs-CZ" dirty="0"/>
              <a:t>běžné/žádoucí))</a:t>
            </a:r>
          </a:p>
          <a:p>
            <a:r>
              <a:rPr lang="cs-CZ" dirty="0"/>
              <a:t>Interakce rodič dítě (obousměrný vliv) </a:t>
            </a:r>
          </a:p>
          <a:p>
            <a:r>
              <a:rPr lang="cs-CZ" dirty="0"/>
              <a:t>Odlišné cíle socializace mezi dělnickou a střední třídou (disciplína vs. rozvoj), nerovnosti; </a:t>
            </a:r>
            <a:r>
              <a:rPr lang="cs-CZ" dirty="0">
                <a:hlinkClick r:id="rId3"/>
              </a:rPr>
              <a:t> A. </a:t>
            </a:r>
            <a:r>
              <a:rPr lang="cs-CZ" dirty="0" err="1">
                <a:hlinkClick r:id="rId3"/>
              </a:rPr>
              <a:t>Laureau</a:t>
            </a:r>
            <a:r>
              <a:rPr lang="cs-CZ" dirty="0">
                <a:hlinkClick r:id="rId3"/>
              </a:rPr>
              <a:t>: </a:t>
            </a:r>
            <a:r>
              <a:rPr lang="cs-CZ" dirty="0" err="1">
                <a:hlinkClick r:id="rId3"/>
              </a:rPr>
              <a:t>Concerted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Cultivation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6303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803721-045C-45EA-A36F-79955E485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proměny – příklad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85F182-9CEA-499E-B7E5-F35A227D6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>
            <a:normAutofit fontScale="92500" lnSpcReduction="20000"/>
          </a:bodyPr>
          <a:lstStyle/>
          <a:p>
            <a:r>
              <a:rPr lang="cs-CZ" sz="1900" dirty="0"/>
              <a:t>V současné době se hodně kritizuje vysoká rozvodovost (nízká sňatečnost), upozorňuje se na problémy soužití dítěte s jedním rodičem, malý počet dětí v rodině..., ale…</a:t>
            </a:r>
          </a:p>
          <a:p>
            <a:pPr lvl="1"/>
            <a:r>
              <a:rPr lang="cs-CZ" sz="1900" dirty="0"/>
              <a:t>Bylo možné odepřít svolení k manželství pro nedostatek příjmů</a:t>
            </a:r>
          </a:p>
          <a:p>
            <a:pPr lvl="1"/>
            <a:r>
              <a:rPr lang="cs-CZ" sz="1900" dirty="0"/>
              <a:t>Ještě na počátku 20. století bylo běžné, že rozvedené ženy děti nechávaly u příbuzných či je dokonce dávaly do sirotčinců</a:t>
            </a:r>
          </a:p>
          <a:p>
            <a:pPr lvl="1"/>
            <a:r>
              <a:rPr lang="cs-CZ" sz="1900" dirty="0"/>
              <a:t>Kvůli vyšší úmrtnosti v průběhu života děti často přišly o biologické rodiče zcela</a:t>
            </a:r>
          </a:p>
          <a:p>
            <a:pPr lvl="1"/>
            <a:endParaRPr lang="cs-CZ" sz="1900" dirty="0"/>
          </a:p>
          <a:p>
            <a:r>
              <a:rPr lang="cs-CZ" sz="1900" dirty="0"/>
              <a:t>Je tedy dnešní situace lepší nebo horší?</a:t>
            </a:r>
          </a:p>
          <a:p>
            <a:pPr lvl="1"/>
            <a:r>
              <a:rPr lang="cs-CZ" sz="1900" dirty="0"/>
              <a:t>Více rodičů i po rozvodu udržuje vztah s dětmi (žijí alespoň s jedním rodičem, stále častěji střídavě s oběma)</a:t>
            </a:r>
          </a:p>
          <a:p>
            <a:pPr lvl="1"/>
            <a:r>
              <a:rPr lang="cs-CZ" sz="1900" dirty="0"/>
              <a:t>Nižší úmrtnost </a:t>
            </a:r>
          </a:p>
          <a:p>
            <a:pPr lvl="1"/>
            <a:r>
              <a:rPr lang="cs-CZ" sz="1900" dirty="0"/>
              <a:t>Méně dětí v rodině může být pro mnohé děti výhodnější </a:t>
            </a:r>
          </a:p>
          <a:p>
            <a:pPr marL="457200" lvl="1" indent="0" algn="r">
              <a:buNone/>
            </a:pPr>
            <a:endParaRPr lang="cs-CZ" sz="12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026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86975-87BE-4D48-B36E-74BBD64C9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Anketa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9213E3-1E9A-4FE4-97DD-5D26978C9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Tráví dnešní matky s dětmi méně nebo více času než v minulosti (v druhé polovině 20. století)?</a:t>
            </a:r>
          </a:p>
        </p:txBody>
      </p:sp>
    </p:spTree>
    <p:extLst>
      <p:ext uri="{BB962C8B-B14F-4D97-AF65-F5344CB8AC3E}">
        <p14:creationId xmlns:p14="http://schemas.microsoft.com/office/powerpoint/2010/main" val="28507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6533F-7467-4B48-8568-C9F922E8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 descr="Obsah obrázku text, mapa&#10;&#10;Popis vygenerován s velmi vysokou mírou spolehlivosti">
            <a:hlinkClick r:id="rId3"/>
            <a:extLst>
              <a:ext uri="{FF2B5EF4-FFF2-40B4-BE49-F238E27FC236}">
                <a16:creationId xmlns:a16="http://schemas.microsoft.com/office/drawing/2014/main" id="{79E98111-4CBA-4A24-B26F-A7295574F6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441902" y="585088"/>
            <a:ext cx="8672769" cy="5457656"/>
          </a:xfrm>
        </p:spPr>
      </p:pic>
    </p:spTree>
    <p:extLst>
      <p:ext uri="{BB962C8B-B14F-4D97-AF65-F5344CB8AC3E}">
        <p14:creationId xmlns:p14="http://schemas.microsoft.com/office/powerpoint/2010/main" val="1355272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2D3FA4-9FCF-4051-B386-B54415F77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rodin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67FBE5-000D-485F-BD71-EA3019C14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/>
              <a:t>Dunovský</a:t>
            </a:r>
            <a:r>
              <a:rPr lang="cs-CZ" dirty="0"/>
              <a:t> a kol. (1999, 1995) – </a:t>
            </a:r>
            <a:r>
              <a:rPr lang="cs-CZ" dirty="0">
                <a:hlinkClick r:id="rId3"/>
              </a:rPr>
              <a:t>Dotazník funkčnosti rodiny</a:t>
            </a:r>
            <a:endParaRPr lang="cs-CZ" dirty="0"/>
          </a:p>
          <a:p>
            <a:pPr lvl="1"/>
            <a:r>
              <a:rPr lang="cs-CZ" dirty="0"/>
              <a:t>Složení rodiny, stabilita rodiny, sociální a </a:t>
            </a:r>
            <a:r>
              <a:rPr lang="cs-CZ" dirty="0" err="1"/>
              <a:t>ekon</a:t>
            </a:r>
            <a:r>
              <a:rPr lang="cs-CZ" dirty="0"/>
              <a:t>. situace, osobnost rodičů, osobnost sourozenců, osobnost dítěte, zájem o dítě, péče o dítě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Funkční rodina (dobrý vývoj, společenská většina   - 85%)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Problémová rodina (problémy je schopná řešit v zásadě vlastními silami, potřeba krátkodobé pomoci, 12-13%)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Dysfunkční rodina (závažné problémy, ohrožují rodinu jako celek a zvláště děti, nutná opatření „sanace rodiny“, cca 2%)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Afunkční</a:t>
            </a:r>
            <a:r>
              <a:rPr lang="cs-CZ" dirty="0"/>
              <a:t> rodina (přestává plnit svůj úkol, dítěti škodí, nutné dítě umístit od náhradní rodinné péče, cca 0,5%)</a:t>
            </a:r>
          </a:p>
        </p:txBody>
      </p:sp>
    </p:spTree>
    <p:extLst>
      <p:ext uri="{BB962C8B-B14F-4D97-AF65-F5344CB8AC3E}">
        <p14:creationId xmlns:p14="http://schemas.microsoft.com/office/powerpoint/2010/main" val="652918161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Značka</Template>
  <TotalTime>2647</TotalTime>
  <Words>1167</Words>
  <Application>Microsoft Office PowerPoint</Application>
  <PresentationFormat>Širokoúhlá obrazovka</PresentationFormat>
  <Paragraphs>106</Paragraphs>
  <Slides>16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Gill Sans MT</vt:lpstr>
      <vt:lpstr>Impact</vt:lpstr>
      <vt:lpstr>Odznáček</vt:lpstr>
      <vt:lpstr>rizikové chování</vt:lpstr>
      <vt:lpstr>Osnova prezentace</vt:lpstr>
      <vt:lpstr>Prezentace aplikace PowerPoint</vt:lpstr>
      <vt:lpstr>Co je normální rodina?</vt:lpstr>
      <vt:lpstr>Význam rodiny</vt:lpstr>
      <vt:lpstr>Historické proměny – příklad </vt:lpstr>
      <vt:lpstr>Anketa</vt:lpstr>
      <vt:lpstr>Prezentace aplikace PowerPoint</vt:lpstr>
      <vt:lpstr>Hodnocení rodin</vt:lpstr>
      <vt:lpstr>Jaké máme od rodiny očekávání?</vt:lpstr>
      <vt:lpstr>Faktory ovlivňující rodinu</vt:lpstr>
      <vt:lpstr>Negativní zážitky v dětství Adverse Childhood Experiences (ACES)</vt:lpstr>
      <vt:lpstr>Odhadnete % výskytu v čr?</vt:lpstr>
      <vt:lpstr>Výzkum ACEs v čr</vt:lpstr>
      <vt:lpstr>Syndrom týraného, zneužívaného a zanedbávaného dítěte - child abuse and neglect (cAN)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patologie</dc:title>
  <dc:creator>Kateřina Machovcová</dc:creator>
  <cp:lastModifiedBy>Kateřina Machovcová</cp:lastModifiedBy>
  <cp:revision>107</cp:revision>
  <dcterms:created xsi:type="dcterms:W3CDTF">2018-09-17T13:38:15Z</dcterms:created>
  <dcterms:modified xsi:type="dcterms:W3CDTF">2020-10-07T09:36:12Z</dcterms:modified>
</cp:coreProperties>
</file>