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6" r:id="rId4"/>
    <p:sldId id="267" r:id="rId5"/>
    <p:sldId id="278" r:id="rId6"/>
    <p:sldId id="268" r:id="rId7"/>
    <p:sldId id="270" r:id="rId8"/>
    <p:sldId id="271" r:id="rId9"/>
    <p:sldId id="272" r:id="rId10"/>
    <p:sldId id="273" r:id="rId11"/>
    <p:sldId id="279" r:id="rId12"/>
    <p:sldId id="274" r:id="rId13"/>
    <p:sldId id="275" r:id="rId14"/>
    <p:sldId id="276" r:id="rId15"/>
    <p:sldId id="280" r:id="rId16"/>
    <p:sldId id="281" r:id="rId17"/>
    <p:sldId id="282" r:id="rId1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1" autoAdjust="0"/>
    <p:restoredTop sz="94660"/>
  </p:normalViewPr>
  <p:slideViewPr>
    <p:cSldViewPr snapToGrid="0">
      <p:cViewPr>
        <p:scale>
          <a:sx n="123" d="100"/>
          <a:sy n="123" d="100"/>
        </p:scale>
        <p:origin x="-12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96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CE2FA53A-AFA9-4B7D-BC37-5F5E8B3127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30AA5E7-795F-453F-8048-F5F6388373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39307" y="0"/>
            <a:ext cx="336311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E8F5184-3EC2-4214-857E-26E1392E7F9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49141A5-BA93-4BD1-AAAF-C3C8CE683D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403450" y="9542062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E4CC6A5B-2ECD-4259-883B-B885934ECC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3521" y="9542061"/>
            <a:ext cx="620542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4B202AE-274A-466B-8A00-58C66E6D70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E8EEC3A-F4ED-44E9-BE0C-756441D2F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28014" r="43525" b="28297"/>
          <a:stretch/>
        </p:blipFill>
        <p:spPr>
          <a:xfrm>
            <a:off x="0" y="598146"/>
            <a:ext cx="7162876" cy="8416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E52A39F-3FBF-4500-9814-136B266A4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4" y="9582814"/>
            <a:ext cx="281973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BCB9DDE-AE6C-490D-BF85-D7520C8993B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xmlns="" id="{AF7BD881-C0D9-4FAE-B7E4-F91A6141BB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403450" y="9542062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xmlns="" id="{37E89948-8A36-4E46-A015-EDB056C82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83521" y="9542061"/>
            <a:ext cx="620542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4B202AE-274A-466B-8A00-58C66E6D70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DA4B87D3-D4DC-41CB-8098-50B546A42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28014" r="43525" b="28297"/>
          <a:stretch/>
        </p:blipFill>
        <p:spPr>
          <a:xfrm>
            <a:off x="0" y="598146"/>
            <a:ext cx="7162876" cy="84161"/>
          </a:xfrm>
          <a:prstGeom prst="rect">
            <a:avLst/>
          </a:prstGeom>
        </p:spPr>
      </p:pic>
      <p:pic>
        <p:nvPicPr>
          <p:cNvPr id="12" name="Obrázek 7">
            <a:extLst>
              <a:ext uri="{FF2B5EF4-FFF2-40B4-BE49-F238E27FC236}">
                <a16:creationId xmlns:a16="http://schemas.microsoft.com/office/drawing/2014/main" xmlns="" id="{B239BF85-DEC3-496D-9241-EC7D2020E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9582814"/>
            <a:ext cx="281973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2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0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585248-BA6B-496B-8C60-E2911EED8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385" y="1376859"/>
            <a:ext cx="11398929" cy="213310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dirty="0"/>
              <a:t>Celý název prezentace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E5A09C1-51A2-4F07-B195-03A201AD6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385" y="3602038"/>
            <a:ext cx="11398929" cy="11985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 prezentace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C4C219D-1244-4BAC-950C-FC681E20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F5E80DF-30B9-412B-AAE9-38CAC007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7AEC559-7D4C-4588-8B8D-BB6EDFBA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BFE4AF0E-2D18-4208-96C2-CA705FF4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xmlns="" id="{46EE66C4-B8E2-4570-9B4B-FB589FB25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309" y="4902200"/>
            <a:ext cx="11398929" cy="604838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Jméno a příjmení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38BC81D-6F48-4932-A4CE-2F1F56F98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1" y="256000"/>
            <a:ext cx="44645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0A3500-3980-428A-B936-502538C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69C7D66-99B4-4F3A-ADE1-C25DF03D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7DD360F-6F81-4C1E-9BEF-6797DC0D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4253121-CC17-465C-92A7-2B9B54C3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BD872FF-32E1-4D35-8612-0712819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xmlns="" id="{ABA4BD8A-93AE-4925-B7F3-CF26E36DE3CF}"/>
              </a:ext>
            </a:extLst>
          </p:cNvPr>
          <p:cNvSpPr/>
          <p:nvPr userDrawn="1"/>
        </p:nvSpPr>
        <p:spPr>
          <a:xfrm>
            <a:off x="0" y="1430322"/>
            <a:ext cx="12222760" cy="54276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4611C2-0554-4FE0-9CE9-B2FA7818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AE220F52-7CB5-41D7-899A-CED68FF8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1949"/>
            <a:ext cx="10515600" cy="147770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57357AC-0FA7-42AB-BC23-50D3390A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564FC18-3361-49F7-AF22-834E83B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1949BD1-A122-47AB-8BB1-B4F06F8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877163-30C3-4005-B4B3-1C48BB5F8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426350"/>
            <a:ext cx="44645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218A92-D015-4EA6-919C-7B8E912E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4189A0A-00F9-4759-99A2-AE54D5926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E25B382E-64C1-449E-B17A-1607E6467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92A9DF6-E962-401D-822D-C6549C86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1E818E7-D4E4-4EA5-83B1-9AE32AB4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0ABDD86-A3AE-48DF-91D4-19EC3AF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3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096594-ACB9-478E-98AE-A5D58D5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09"/>
            <a:ext cx="10517188" cy="925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A1ED7431-3D77-4559-8C0C-6D182EDE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6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EEE24E73-80FC-4A6F-B062-D7EA3F381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8093"/>
            <a:ext cx="5157787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DEE5F621-2F08-4512-AD12-6385B627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36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9FF3F364-1DE1-4FF5-903E-69FA94D3A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8093"/>
            <a:ext cx="5183188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F65341F6-04D1-46BC-99B0-C8848B27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30F3C4D3-DF29-40E0-B29F-19C0C217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2E18D655-6CD9-4A12-A90C-E89922E3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5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890ABE-12BF-446E-BDA7-54521CB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6410B41-50D1-4CBC-B635-B4190D7B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1BDFD0B-DC84-48FB-A798-25184289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A0F61DC-FFFA-4B5A-BAD0-5D9395FF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B61BDE8-7501-41DC-AEEE-C7603C57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7A3E2126-25EE-4D34-BFF8-27892EE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92CDB7A-2F9A-4455-BAED-CA499A8E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F8BC672B-F6A3-4F50-B00C-711EA5B7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92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0CF03AD0-B722-49B1-A7C3-6FACF39F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693"/>
            <a:ext cx="10515600" cy="471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EA169E6-B23F-4815-A12A-95D18B5E3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6945"/>
            <a:ext cx="137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CE5E-F877-4A74-8313-7BC40A8F6716}" type="datetimeFigureOut">
              <a:rPr lang="en-US" smtClean="0"/>
              <a:t>11/23/2023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0B9D027-6C9F-4206-8832-3CF3A5516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4723" y="6336945"/>
            <a:ext cx="580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E5E406B-1B43-433E-873D-81F19E0A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8601" y="6336945"/>
            <a:ext cx="608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B545F15-BD82-4B33-9998-ABC60645C3B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415" y="6306077"/>
            <a:ext cx="281973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6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3E7116-5441-475C-9635-B72B933ED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 smtClean="0"/>
              <a:t>Blood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3FB24E4-693B-46C0-832F-0099355DB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Lecture from the Medical </a:t>
            </a:r>
            <a:r>
              <a:rPr lang="en-US" dirty="0" err="1" smtClean="0"/>
              <a:t>Physiolog</a:t>
            </a:r>
            <a:r>
              <a:rPr lang="cs-CZ" dirty="0" smtClean="0"/>
              <a:t>y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Marie </a:t>
            </a:r>
            <a:r>
              <a:rPr lang="cs-CZ" dirty="0" err="1" smtClean="0"/>
              <a:t>Žaloudíková</a:t>
            </a:r>
            <a:endParaRPr lang="en-US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D49333D-B614-4165-9048-8F2DEAA35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818" y="5429143"/>
            <a:ext cx="11398929" cy="60483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Department of Physiology, Second Faculty of Medicine, Charles University</a:t>
            </a:r>
          </a:p>
        </p:txBody>
      </p:sp>
    </p:spTree>
    <p:extLst>
      <p:ext uri="{BB962C8B-B14F-4D97-AF65-F5344CB8AC3E}">
        <p14:creationId xmlns:p14="http://schemas.microsoft.com/office/powerpoint/2010/main" val="393635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Specifics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cs-CZ" dirty="0" smtClean="0"/>
              <a:t> </a:t>
            </a:r>
            <a:r>
              <a:rPr lang="cs-CZ" dirty="0" err="1" smtClean="0"/>
              <a:t>metabolism</a:t>
            </a:r>
            <a:endParaRPr lang="cs-CZ" dirty="0"/>
          </a:p>
        </p:txBody>
      </p:sp>
      <p:grpSp>
        <p:nvGrpSpPr>
          <p:cNvPr id="4" name="Skupina 2"/>
          <p:cNvGrpSpPr>
            <a:grpSpLocks/>
          </p:cNvGrpSpPr>
          <p:nvPr/>
        </p:nvGrpSpPr>
        <p:grpSpPr bwMode="auto">
          <a:xfrm>
            <a:off x="2621555" y="1280063"/>
            <a:ext cx="7200900" cy="4932363"/>
            <a:chOff x="755576" y="404664"/>
            <a:chExt cx="7560840" cy="5670630"/>
          </a:xfrm>
        </p:grpSpPr>
        <p:pic>
          <p:nvPicPr>
            <p:cNvPr id="5" name="Picture 4" descr="PPT - Introduction to Erythrocyte Metabolism PowerPoint Presentation, free  download - ID:29169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04664"/>
              <a:ext cx="7560840" cy="5670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2315749" y="548849"/>
              <a:ext cx="4463829" cy="647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cxnSp>
        <p:nvCxnSpPr>
          <p:cNvPr id="7" name="Pravoúhlá spojnice 6"/>
          <p:cNvCxnSpPr/>
          <p:nvPr/>
        </p:nvCxnSpPr>
        <p:spPr>
          <a:xfrm rot="10800000" flipV="1">
            <a:off x="3234907" y="4005064"/>
            <a:ext cx="1820175" cy="729936"/>
          </a:xfrm>
          <a:prstGeom prst="bentConnector3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ravoúhlá spojnice 7"/>
          <p:cNvCxnSpPr/>
          <p:nvPr/>
        </p:nvCxnSpPr>
        <p:spPr>
          <a:xfrm rot="10800000">
            <a:off x="3140015" y="4735000"/>
            <a:ext cx="2015448" cy="638216"/>
          </a:xfrm>
          <a:prstGeom prst="bentConnector3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335908" y="5020889"/>
            <a:ext cx="2074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/>
              <a:t>Membrane</a:t>
            </a:r>
            <a:r>
              <a:rPr lang="cs-CZ" b="1" dirty="0" smtClean="0"/>
              <a:t> stability</a:t>
            </a:r>
          </a:p>
          <a:p>
            <a:pPr algn="ctr"/>
            <a:r>
              <a:rPr lang="cs-CZ" b="1" dirty="0" err="1"/>
              <a:t>C</a:t>
            </a:r>
            <a:r>
              <a:rPr lang="cs-CZ" b="1" dirty="0" err="1" smtClean="0"/>
              <a:t>ationt</a:t>
            </a:r>
            <a:r>
              <a:rPr lang="cs-CZ" b="1" dirty="0" smtClean="0"/>
              <a:t> </a:t>
            </a:r>
            <a:r>
              <a:rPr lang="cs-CZ" b="1" dirty="0" err="1" smtClean="0"/>
              <a:t>pumps</a:t>
            </a:r>
            <a:endParaRPr lang="cs-CZ" b="1" dirty="0" smtClean="0"/>
          </a:p>
          <a:p>
            <a:pPr algn="ctr"/>
            <a:r>
              <a:rPr lang="cs-CZ" b="1" dirty="0" err="1" smtClean="0"/>
              <a:t>Glutathion</a:t>
            </a:r>
            <a:r>
              <a:rPr lang="cs-CZ" b="1" dirty="0" smtClean="0"/>
              <a:t> </a:t>
            </a:r>
            <a:r>
              <a:rPr lang="cs-CZ" b="1" dirty="0" err="1" smtClean="0"/>
              <a:t>syntase</a:t>
            </a:r>
            <a:endParaRPr lang="cs-CZ" b="1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2474428" y="4545994"/>
            <a:ext cx="543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ATP</a:t>
            </a:r>
          </a:p>
          <a:p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2286000" y="4524975"/>
            <a:ext cx="854014" cy="420049"/>
          </a:xfrm>
          <a:prstGeom prst="ellipse">
            <a:avLst/>
          </a:prstGeom>
          <a:noFill/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73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Specifics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erythrocytes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949" y="1198051"/>
            <a:ext cx="564913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b="1" dirty="0" err="1" smtClean="0">
                <a:solidFill>
                  <a:srgbClr val="FFC000"/>
                </a:solidFill>
              </a:rPr>
              <a:t>Haemoglobin</a:t>
            </a:r>
            <a:endParaRPr lang="cs-CZ" sz="3200" b="1" dirty="0">
              <a:solidFill>
                <a:srgbClr val="FFC000"/>
              </a:solidFill>
            </a:endParaRPr>
          </a:p>
          <a:p>
            <a:pPr>
              <a:defRPr/>
            </a:pPr>
            <a:endParaRPr lang="cs-CZ" sz="32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b="1" dirty="0" err="1" smtClean="0"/>
              <a:t>Main</a:t>
            </a:r>
            <a:r>
              <a:rPr lang="cs-CZ" b="1" dirty="0" smtClean="0"/>
              <a:t> </a:t>
            </a:r>
            <a:r>
              <a:rPr lang="cs-CZ" b="1" dirty="0" err="1" smtClean="0"/>
              <a:t>functions</a:t>
            </a:r>
            <a:r>
              <a:rPr lang="cs-CZ" b="1" dirty="0" smtClean="0"/>
              <a:t>: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 marL="342900" indent="-342900">
              <a:buFontTx/>
              <a:buAutoNum type="arabicPeriod"/>
              <a:defRPr/>
            </a:pPr>
            <a:r>
              <a:rPr lang="cs-CZ" b="1" dirty="0"/>
              <a:t>Transport </a:t>
            </a:r>
            <a:r>
              <a:rPr lang="cs-CZ" b="1" dirty="0" err="1" smtClean="0"/>
              <a:t>of</a:t>
            </a:r>
            <a:r>
              <a:rPr lang="cs-CZ" b="1" dirty="0" smtClean="0"/>
              <a:t> O</a:t>
            </a:r>
            <a:r>
              <a:rPr lang="cs-CZ" b="1" baseline="-25000" dirty="0" smtClean="0"/>
              <a:t>2</a:t>
            </a:r>
            <a:r>
              <a:rPr lang="cs-CZ" b="1" dirty="0" smtClean="0"/>
              <a:t> </a:t>
            </a:r>
            <a:r>
              <a:rPr lang="cs-CZ" b="1" dirty="0"/>
              <a:t>a CO</a:t>
            </a:r>
            <a:r>
              <a:rPr lang="cs-CZ" b="1" baseline="-25000" dirty="0"/>
              <a:t>2</a:t>
            </a:r>
          </a:p>
          <a:p>
            <a:pPr marL="342900" indent="-342900">
              <a:buFontTx/>
              <a:buAutoNum type="arabicPeriod"/>
              <a:defRPr/>
            </a:pPr>
            <a:r>
              <a:rPr lang="cs-CZ" b="1" dirty="0" err="1" smtClean="0"/>
              <a:t>Buffer</a:t>
            </a:r>
            <a:endParaRPr lang="cs-CZ" b="1" dirty="0"/>
          </a:p>
          <a:p>
            <a:pPr marL="342900" indent="-342900">
              <a:buFontTx/>
              <a:buAutoNum type="arabicPeriod"/>
              <a:defRPr/>
            </a:pPr>
            <a:r>
              <a:rPr lang="cs-CZ" b="1" dirty="0"/>
              <a:t>Transport </a:t>
            </a:r>
            <a:r>
              <a:rPr lang="cs-CZ" b="1" dirty="0" err="1" smtClean="0"/>
              <a:t>of</a:t>
            </a:r>
            <a:r>
              <a:rPr lang="cs-CZ" b="1" dirty="0" smtClean="0"/>
              <a:t> NO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spcBef>
                <a:spcPct val="50000"/>
              </a:spcBef>
              <a:defRPr/>
            </a:pPr>
            <a:r>
              <a:rPr lang="cs-CZ" altLang="cs-CZ" b="1" dirty="0" err="1"/>
              <a:t>Hb</a:t>
            </a:r>
            <a:r>
              <a:rPr lang="cs-CZ" altLang="cs-CZ" b="1" dirty="0"/>
              <a:t> – 135 –170 g/l</a:t>
            </a:r>
          </a:p>
          <a:p>
            <a:pPr>
              <a:spcBef>
                <a:spcPct val="50000"/>
              </a:spcBef>
              <a:defRPr/>
            </a:pPr>
            <a:r>
              <a:rPr lang="cs-CZ" altLang="cs-CZ" b="1" dirty="0" err="1" smtClean="0"/>
              <a:t>Physiological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types</a:t>
            </a:r>
            <a:r>
              <a:rPr lang="cs-CZ" altLang="cs-CZ" b="1" dirty="0" smtClean="0"/>
              <a:t>: A</a:t>
            </a:r>
            <a:r>
              <a:rPr lang="cs-CZ" altLang="cs-CZ" b="1" dirty="0"/>
              <a:t>, F – </a:t>
            </a:r>
            <a:r>
              <a:rPr lang="cs-CZ" altLang="cs-CZ" b="1" dirty="0" err="1" smtClean="0"/>
              <a:t>various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affinity</a:t>
            </a:r>
            <a:r>
              <a:rPr lang="cs-CZ" altLang="cs-CZ" b="1" dirty="0" smtClean="0"/>
              <a:t> to oxygen!</a:t>
            </a:r>
            <a:endParaRPr lang="cs-CZ" altLang="cs-CZ" b="1" dirty="0"/>
          </a:p>
          <a:p>
            <a:pPr>
              <a:spcBef>
                <a:spcPct val="50000"/>
              </a:spcBef>
              <a:defRPr/>
            </a:pPr>
            <a:r>
              <a:rPr lang="cs-CZ" altLang="cs-CZ" b="1" dirty="0" err="1" smtClean="0"/>
              <a:t>Pathological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forms</a:t>
            </a:r>
            <a:r>
              <a:rPr lang="cs-CZ" altLang="cs-CZ" b="1" dirty="0" smtClean="0"/>
              <a:t>: </a:t>
            </a:r>
          </a:p>
          <a:p>
            <a:pPr>
              <a:spcBef>
                <a:spcPct val="50000"/>
              </a:spcBef>
              <a:defRPr/>
            </a:pPr>
            <a:r>
              <a:rPr lang="cs-CZ" altLang="cs-CZ" b="1" dirty="0" err="1" smtClean="0"/>
              <a:t>carboxyhaemoglobin</a:t>
            </a:r>
            <a:r>
              <a:rPr lang="cs-CZ" altLang="cs-CZ" b="1" dirty="0"/>
              <a:t>, </a:t>
            </a:r>
            <a:r>
              <a:rPr lang="cs-CZ" altLang="cs-CZ" b="1" dirty="0" err="1" smtClean="0"/>
              <a:t>methaemoglobin</a:t>
            </a:r>
            <a:endParaRPr lang="cs-CZ" altLang="cs-CZ" b="1" dirty="0"/>
          </a:p>
          <a:p>
            <a:pPr>
              <a:spcBef>
                <a:spcPct val="50000"/>
              </a:spcBef>
              <a:defRPr/>
            </a:pPr>
            <a:endParaRPr lang="cs-CZ" altLang="cs-CZ" b="1" dirty="0"/>
          </a:p>
          <a:p>
            <a:pPr>
              <a:spcBef>
                <a:spcPct val="50000"/>
              </a:spcBef>
              <a:defRPr/>
            </a:pPr>
            <a:r>
              <a:rPr lang="cs-CZ" altLang="cs-CZ" b="1" dirty="0" err="1" smtClean="0"/>
              <a:t>Degradation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product</a:t>
            </a:r>
            <a:r>
              <a:rPr lang="cs-CZ" altLang="cs-CZ" b="1" dirty="0" smtClean="0"/>
              <a:t>: bilirubin </a:t>
            </a:r>
            <a:r>
              <a:rPr lang="cs-CZ" altLang="cs-CZ" b="1" dirty="0"/>
              <a:t>- ! </a:t>
            </a:r>
            <a:r>
              <a:rPr lang="cs-CZ" altLang="cs-CZ" b="1" dirty="0" err="1" smtClean="0"/>
              <a:t>newborn</a:t>
            </a:r>
            <a:endParaRPr lang="cs-CZ" altLang="cs-CZ" b="1" dirty="0"/>
          </a:p>
          <a:p>
            <a:pPr>
              <a:defRPr/>
            </a:pPr>
            <a:endParaRPr lang="cs-CZ" b="1" dirty="0"/>
          </a:p>
        </p:txBody>
      </p:sp>
      <p:pic>
        <p:nvPicPr>
          <p:cNvPr id="5" name="Picture 5" descr="Výsledek obrázku pro disocia&amp;ccaron;ní k&amp;rcaron;iv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327" y="1124219"/>
            <a:ext cx="45212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28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endParaRPr lang="cs-CZ" dirty="0"/>
          </a:p>
        </p:txBody>
      </p:sp>
      <p:pic>
        <p:nvPicPr>
          <p:cNvPr id="4" name="Picture 5" descr="Výsledek obrázku pro BLOOD 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25" y="2449163"/>
            <a:ext cx="583247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165662" y="1401514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latin typeface="Arial Unicode MS" pitchFamily="34" charset="-128"/>
              </a:rPr>
              <a:t>A,B,0               </a:t>
            </a:r>
            <a:r>
              <a:rPr lang="cs-CZ" altLang="cs-CZ" dirty="0" err="1">
                <a:latin typeface="Arial Unicode MS" pitchFamily="34" charset="-128"/>
              </a:rPr>
              <a:t>spontanneously</a:t>
            </a:r>
            <a:r>
              <a:rPr lang="cs-CZ" altLang="cs-CZ" dirty="0">
                <a:latin typeface="Arial Unicode MS" pitchFamily="34" charset="-128"/>
              </a:rPr>
              <a:t> </a:t>
            </a:r>
            <a:r>
              <a:rPr lang="cs-CZ" altLang="cs-CZ" dirty="0" err="1">
                <a:latin typeface="Arial Unicode MS" pitchFamily="34" charset="-128"/>
              </a:rPr>
              <a:t>produced</a:t>
            </a:r>
            <a:r>
              <a:rPr lang="cs-CZ" altLang="cs-CZ" dirty="0">
                <a:latin typeface="Arial Unicode MS" pitchFamily="34" charset="-128"/>
              </a:rPr>
              <a:t> </a:t>
            </a:r>
            <a:r>
              <a:rPr lang="cs-CZ" altLang="cs-CZ" dirty="0" err="1">
                <a:latin typeface="Arial Unicode MS" pitchFamily="34" charset="-128"/>
              </a:rPr>
              <a:t>aglutinins</a:t>
            </a:r>
            <a:endParaRPr lang="cs-CZ" altLang="cs-CZ" dirty="0">
              <a:latin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cs-CZ" altLang="cs-CZ" dirty="0" err="1">
                <a:latin typeface="Arial Unicode MS" pitchFamily="34" charset="-128"/>
              </a:rPr>
              <a:t>Rh</a:t>
            </a:r>
            <a:r>
              <a:rPr lang="cs-CZ" altLang="cs-CZ" dirty="0">
                <a:latin typeface="Arial Unicode MS" pitchFamily="34" charset="-128"/>
              </a:rPr>
              <a:t> (C,</a:t>
            </a:r>
            <a:r>
              <a:rPr lang="cs-CZ" altLang="cs-CZ" b="1" dirty="0">
                <a:latin typeface="Arial Unicode MS" pitchFamily="34" charset="-128"/>
              </a:rPr>
              <a:t>D</a:t>
            </a:r>
            <a:r>
              <a:rPr lang="cs-CZ" altLang="cs-CZ" dirty="0">
                <a:latin typeface="Arial Unicode MS" pitchFamily="34" charset="-128"/>
              </a:rPr>
              <a:t>,E)      </a:t>
            </a:r>
            <a:r>
              <a:rPr lang="cs-CZ" altLang="cs-CZ" dirty="0" err="1">
                <a:latin typeface="Arial Unicode MS" pitchFamily="34" charset="-128"/>
              </a:rPr>
              <a:t>aglutinins</a:t>
            </a:r>
            <a:r>
              <a:rPr lang="cs-CZ" altLang="cs-CZ" dirty="0">
                <a:latin typeface="Arial Unicode MS" pitchFamily="34" charset="-128"/>
              </a:rPr>
              <a:t> </a:t>
            </a:r>
            <a:r>
              <a:rPr lang="cs-CZ" altLang="cs-CZ" dirty="0" err="1">
                <a:latin typeface="Arial Unicode MS" pitchFamily="34" charset="-128"/>
              </a:rPr>
              <a:t>produced</a:t>
            </a:r>
            <a:r>
              <a:rPr lang="cs-CZ" altLang="cs-CZ" dirty="0">
                <a:latin typeface="Arial Unicode MS" pitchFamily="34" charset="-128"/>
              </a:rPr>
              <a:t> </a:t>
            </a:r>
            <a:r>
              <a:rPr lang="cs-CZ" altLang="cs-CZ" dirty="0" err="1">
                <a:latin typeface="Arial Unicode MS" pitchFamily="34" charset="-128"/>
              </a:rPr>
              <a:t>after</a:t>
            </a:r>
            <a:r>
              <a:rPr lang="cs-CZ" altLang="cs-CZ" dirty="0">
                <a:latin typeface="Arial Unicode MS" pitchFamily="34" charset="-128"/>
              </a:rPr>
              <a:t> </a:t>
            </a:r>
            <a:r>
              <a:rPr lang="cs-CZ" altLang="cs-CZ" dirty="0" err="1">
                <a:latin typeface="Arial Unicode MS" pitchFamily="34" charset="-128"/>
              </a:rPr>
              <a:t>exposure</a:t>
            </a:r>
            <a:endParaRPr lang="cs-CZ" altLang="cs-CZ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88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Rh</a:t>
            </a:r>
            <a:r>
              <a:rPr lang="cs-CZ" dirty="0" smtClean="0"/>
              <a:t> </a:t>
            </a:r>
            <a:r>
              <a:rPr lang="cs-CZ" dirty="0" err="1" smtClean="0"/>
              <a:t>incompatibility</a:t>
            </a:r>
            <a:r>
              <a:rPr lang="cs-CZ" dirty="0" smtClean="0"/>
              <a:t> – </a:t>
            </a:r>
            <a:r>
              <a:rPr lang="cs-CZ" dirty="0" err="1" smtClean="0"/>
              <a:t>serious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in </a:t>
            </a:r>
            <a:r>
              <a:rPr lang="cs-CZ" dirty="0" err="1" smtClean="0"/>
              <a:t>pregnancy</a:t>
            </a:r>
            <a:endParaRPr lang="cs-CZ" dirty="0"/>
          </a:p>
        </p:txBody>
      </p:sp>
      <p:pic>
        <p:nvPicPr>
          <p:cNvPr id="4" name="Picture 2" descr="Výsledek obrázku pro Rh incompatibi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2"/>
          <a:stretch/>
        </p:blipFill>
        <p:spPr bwMode="auto">
          <a:xfrm>
            <a:off x="2701307" y="1589834"/>
            <a:ext cx="6934200" cy="4309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28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Hemostasis</a:t>
            </a:r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61" y="1467739"/>
            <a:ext cx="666115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13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Coagulation</a:t>
            </a:r>
            <a:r>
              <a:rPr lang="cs-CZ" dirty="0" smtClean="0"/>
              <a:t> </a:t>
            </a:r>
            <a:r>
              <a:rPr lang="cs-CZ" dirty="0" err="1" smtClean="0"/>
              <a:t>cascade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60" y="1258234"/>
            <a:ext cx="7019439" cy="497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04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Clotting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57" y="1306773"/>
            <a:ext cx="6112790" cy="49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49112" y="1681567"/>
            <a:ext cx="182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Intrinsic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pathway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917770" y="1699606"/>
            <a:ext cx="186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Extrinsic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pathway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64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705" y="2686485"/>
            <a:ext cx="10515600" cy="926576"/>
          </a:xfrm>
        </p:spPr>
        <p:txBody>
          <a:bodyPr/>
          <a:lstStyle/>
          <a:p>
            <a:pPr algn="ctr"/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03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Composition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6D85BE2-CEF1-406D-83BC-D4DF26FD6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Arial" charset="0"/>
              </a:rPr>
              <a:t>8% body </a:t>
            </a:r>
            <a:r>
              <a:rPr lang="cs-CZ" altLang="cs-CZ" dirty="0" err="1">
                <a:latin typeface="Arial" charset="0"/>
              </a:rPr>
              <a:t>weight</a:t>
            </a:r>
            <a:r>
              <a:rPr lang="cs-CZ" altLang="cs-CZ" dirty="0">
                <a:latin typeface="Arial" charset="0"/>
              </a:rPr>
              <a:t>, 5-6 l, </a:t>
            </a:r>
            <a:r>
              <a:rPr lang="cs-CZ" altLang="cs-CZ" dirty="0" err="1">
                <a:latin typeface="Arial" charset="0"/>
              </a:rPr>
              <a:t>transporting</a:t>
            </a:r>
            <a:r>
              <a:rPr lang="cs-CZ" altLang="cs-CZ" dirty="0">
                <a:latin typeface="Arial" charset="0"/>
              </a:rPr>
              <a:t> medium</a:t>
            </a:r>
          </a:p>
          <a:p>
            <a:pPr>
              <a:spcBef>
                <a:spcPct val="50000"/>
              </a:spcBef>
              <a:buNone/>
            </a:pPr>
            <a:endParaRPr lang="cs-CZ" altLang="cs-CZ" dirty="0"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Arial" charset="0"/>
              </a:rPr>
              <a:t>      </a:t>
            </a:r>
            <a:r>
              <a:rPr lang="cs-CZ" altLang="cs-CZ" dirty="0" err="1">
                <a:latin typeface="Arial" charset="0"/>
              </a:rPr>
              <a:t>functions</a:t>
            </a:r>
            <a:r>
              <a:rPr lang="cs-CZ" altLang="cs-CZ" dirty="0">
                <a:latin typeface="Arial" charset="0"/>
              </a:rPr>
              <a:t>: 1. </a:t>
            </a:r>
            <a:r>
              <a:rPr lang="cs-CZ" altLang="cs-CZ" dirty="0" err="1">
                <a:latin typeface="Arial" charset="0"/>
              </a:rPr>
              <a:t>Respiratory</a:t>
            </a:r>
            <a:endParaRPr lang="cs-CZ" altLang="cs-CZ" dirty="0"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Arial" charset="0"/>
              </a:rPr>
              <a:t>                      </a:t>
            </a:r>
            <a:r>
              <a:rPr lang="cs-CZ" altLang="cs-CZ" dirty="0" smtClean="0">
                <a:latin typeface="Arial" charset="0"/>
              </a:rPr>
              <a:t> 2</a:t>
            </a:r>
            <a:r>
              <a:rPr lang="cs-CZ" altLang="cs-CZ" dirty="0">
                <a:latin typeface="Arial" charset="0"/>
              </a:rPr>
              <a:t>. </a:t>
            </a:r>
            <a:r>
              <a:rPr lang="cs-CZ" altLang="cs-CZ" dirty="0" err="1">
                <a:latin typeface="Arial" charset="0"/>
              </a:rPr>
              <a:t>Homeostatic</a:t>
            </a:r>
            <a:r>
              <a:rPr lang="cs-CZ" altLang="cs-CZ" dirty="0">
                <a:latin typeface="Arial" charset="0"/>
              </a:rPr>
              <a:t> a) </a:t>
            </a:r>
            <a:r>
              <a:rPr lang="cs-CZ" altLang="cs-CZ" dirty="0" err="1">
                <a:latin typeface="Arial" charset="0"/>
              </a:rPr>
              <a:t>water</a:t>
            </a:r>
            <a:r>
              <a:rPr lang="cs-CZ" altLang="cs-CZ" dirty="0">
                <a:latin typeface="Arial" charset="0"/>
              </a:rPr>
              <a:t>, </a:t>
            </a:r>
            <a:r>
              <a:rPr lang="cs-CZ" altLang="cs-CZ" dirty="0" err="1">
                <a:latin typeface="Arial" charset="0"/>
              </a:rPr>
              <a:t>ions</a:t>
            </a:r>
            <a:r>
              <a:rPr lang="cs-CZ" altLang="cs-CZ" dirty="0">
                <a:latin typeface="Arial" charset="0"/>
              </a:rPr>
              <a:t>, pH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Arial" charset="0"/>
              </a:rPr>
              <a:t>                                               </a:t>
            </a:r>
            <a:r>
              <a:rPr lang="cs-CZ" altLang="cs-CZ" dirty="0" smtClean="0">
                <a:latin typeface="Arial" charset="0"/>
              </a:rPr>
              <a:t> </a:t>
            </a:r>
            <a:r>
              <a:rPr lang="cs-CZ" altLang="cs-CZ" dirty="0">
                <a:latin typeface="Arial" charset="0"/>
              </a:rPr>
              <a:t>b) </a:t>
            </a:r>
            <a:r>
              <a:rPr lang="cs-CZ" altLang="cs-CZ" dirty="0" err="1">
                <a:latin typeface="Arial" charset="0"/>
              </a:rPr>
              <a:t>temperature</a:t>
            </a:r>
            <a:r>
              <a:rPr lang="cs-CZ" altLang="cs-CZ" dirty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Arial" charset="0"/>
              </a:rPr>
              <a:t>                       3. </a:t>
            </a:r>
            <a:r>
              <a:rPr lang="cs-CZ" altLang="cs-CZ" dirty="0" err="1">
                <a:latin typeface="Arial" charset="0"/>
              </a:rPr>
              <a:t>Excretoric</a:t>
            </a:r>
            <a:endParaRPr lang="cs-CZ" altLang="cs-CZ" dirty="0"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Arial" charset="0"/>
              </a:rPr>
              <a:t>                       4. </a:t>
            </a:r>
            <a:r>
              <a:rPr lang="cs-CZ" altLang="cs-CZ" dirty="0" err="1">
                <a:latin typeface="Arial" charset="0"/>
              </a:rPr>
              <a:t>Chemical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control</a:t>
            </a:r>
            <a:endParaRPr lang="cs-CZ" altLang="cs-CZ" dirty="0"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Arial" charset="0"/>
              </a:rPr>
              <a:t>                       </a:t>
            </a:r>
            <a:r>
              <a:rPr lang="cs-CZ" altLang="cs-CZ" dirty="0" smtClean="0">
                <a:latin typeface="Arial" charset="0"/>
              </a:rPr>
              <a:t>5</a:t>
            </a:r>
            <a:r>
              <a:rPr lang="cs-CZ" altLang="cs-CZ" dirty="0">
                <a:latin typeface="Arial" charset="0"/>
              </a:rPr>
              <a:t>. </a:t>
            </a:r>
            <a:r>
              <a:rPr lang="cs-CZ" altLang="cs-CZ" dirty="0" err="1">
                <a:latin typeface="Arial" charset="0"/>
              </a:rPr>
              <a:t>Immunity</a:t>
            </a:r>
            <a:endParaRPr lang="cs-CZ" altLang="cs-CZ" dirty="0"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Arial" charset="0"/>
              </a:rPr>
              <a:t>                       </a:t>
            </a:r>
            <a:r>
              <a:rPr lang="cs-CZ" altLang="cs-CZ" dirty="0" smtClean="0">
                <a:latin typeface="Arial" charset="0"/>
              </a:rPr>
              <a:t>6</a:t>
            </a:r>
            <a:r>
              <a:rPr lang="cs-CZ" altLang="cs-CZ" dirty="0">
                <a:latin typeface="Arial" charset="0"/>
              </a:rPr>
              <a:t>. </a:t>
            </a:r>
            <a:r>
              <a:rPr lang="cs-CZ" altLang="cs-CZ" dirty="0" err="1">
                <a:latin typeface="Arial" charset="0"/>
              </a:rPr>
              <a:t>Nutritional</a:t>
            </a:r>
            <a:endParaRPr lang="cs-CZ" altLang="cs-CZ" dirty="0"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  <a:buNone/>
            </a:pPr>
            <a:r>
              <a:rPr lang="cs-CZ" altLang="cs-CZ" dirty="0" err="1" smtClean="0">
                <a:latin typeface="Arial" charset="0"/>
              </a:rPr>
              <a:t>formed</a:t>
            </a:r>
            <a:r>
              <a:rPr lang="cs-CZ" altLang="cs-CZ" dirty="0" smtClean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elements</a:t>
            </a:r>
            <a:r>
              <a:rPr lang="cs-CZ" altLang="cs-CZ" dirty="0">
                <a:latin typeface="Arial" charset="0"/>
              </a:rPr>
              <a:t> + plasma</a:t>
            </a:r>
          </a:p>
        </p:txBody>
      </p:sp>
    </p:spTree>
    <p:extLst>
      <p:ext uri="{BB962C8B-B14F-4D97-AF65-F5344CB8AC3E}">
        <p14:creationId xmlns:p14="http://schemas.microsoft.com/office/powerpoint/2010/main" val="62756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xmlns="" id="{3C8ADE18-B22C-42AE-B574-AFA7E3FFDECE}"/>
              </a:ext>
            </a:extLst>
          </p:cNvPr>
          <p:cNvSpPr txBox="1">
            <a:spLocks/>
          </p:cNvSpPr>
          <p:nvPr/>
        </p:nvSpPr>
        <p:spPr>
          <a:xfrm>
            <a:off x="990600" y="490892"/>
            <a:ext cx="10515600" cy="92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dirty="0" err="1" smtClean="0"/>
              <a:t>Composition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endParaRPr lang="en-US" dirty="0"/>
          </a:p>
        </p:txBody>
      </p:sp>
      <p:pic>
        <p:nvPicPr>
          <p:cNvPr id="6" name="Picture 2" descr="Výsledek obrázku pro plasma conten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 r="2013"/>
          <a:stretch/>
        </p:blipFill>
        <p:spPr bwMode="auto">
          <a:xfrm>
            <a:off x="4243089" y="1615161"/>
            <a:ext cx="3705822" cy="435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05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iseuille's Law illustra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/>
          <a:stretch/>
        </p:blipFill>
        <p:spPr bwMode="auto">
          <a:xfrm>
            <a:off x="1331093" y="1790056"/>
            <a:ext cx="4354535" cy="2993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3C8ADE18-B22C-42AE-B574-AFA7E3FFDE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Influence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composition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influence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hematocrit</a:t>
            </a:r>
            <a:endParaRPr lang="en-US" dirty="0"/>
          </a:p>
        </p:txBody>
      </p:sp>
      <p:pic>
        <p:nvPicPr>
          <p:cNvPr id="6" name="Picture 5" descr="in vitro viscosity of b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44" y="1801677"/>
            <a:ext cx="3757484" cy="297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20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Composition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plasma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722195" y="1300109"/>
            <a:ext cx="8084749" cy="5083175"/>
            <a:chOff x="1722195" y="1300109"/>
            <a:chExt cx="8084749" cy="5083175"/>
          </a:xfrm>
        </p:grpSpPr>
        <p:cxnSp>
          <p:nvCxnSpPr>
            <p:cNvPr id="5" name="Přímá spojnice se šipkou 4"/>
            <p:cNvCxnSpPr/>
            <p:nvPr/>
          </p:nvCxnSpPr>
          <p:spPr>
            <a:xfrm flipH="1">
              <a:off x="3454158" y="1300109"/>
              <a:ext cx="1655762" cy="66357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se šipkou 5"/>
            <p:cNvCxnSpPr/>
            <p:nvPr/>
          </p:nvCxnSpPr>
          <p:spPr>
            <a:xfrm>
              <a:off x="5773495" y="1396946"/>
              <a:ext cx="0" cy="72707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se šipkou 6"/>
            <p:cNvCxnSpPr/>
            <p:nvPr/>
          </p:nvCxnSpPr>
          <p:spPr>
            <a:xfrm>
              <a:off x="6478345" y="1300109"/>
              <a:ext cx="1854200" cy="71913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11"/>
            <p:cNvSpPr txBox="1">
              <a:spLocks noChangeArrowheads="1"/>
            </p:cNvSpPr>
            <p:nvPr/>
          </p:nvSpPr>
          <p:spPr bwMode="auto">
            <a:xfrm>
              <a:off x="2588970" y="2027184"/>
              <a:ext cx="1317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dirty="0" err="1" smtClean="0"/>
                <a:t>Water</a:t>
              </a:r>
              <a:r>
                <a:rPr lang="cs-CZ" altLang="cs-CZ" dirty="0" smtClean="0"/>
                <a:t> 91</a:t>
              </a:r>
              <a:r>
                <a:rPr lang="cs-CZ" altLang="cs-CZ" dirty="0"/>
                <a:t>%</a:t>
              </a:r>
            </a:p>
          </p:txBody>
        </p:sp>
        <p:sp>
          <p:nvSpPr>
            <p:cNvPr id="9" name="TextovéPole 12"/>
            <p:cNvSpPr txBox="1">
              <a:spLocks noChangeArrowheads="1"/>
            </p:cNvSpPr>
            <p:nvPr/>
          </p:nvSpPr>
          <p:spPr bwMode="auto">
            <a:xfrm>
              <a:off x="4389195" y="2135134"/>
              <a:ext cx="28135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dirty="0" err="1" smtClean="0"/>
                <a:t>Dissolved</a:t>
              </a:r>
              <a:r>
                <a:rPr lang="cs-CZ" altLang="cs-CZ" dirty="0" smtClean="0"/>
                <a:t> </a:t>
              </a:r>
              <a:r>
                <a:rPr lang="cs-CZ" altLang="cs-CZ" dirty="0" err="1" smtClean="0"/>
                <a:t>substances</a:t>
              </a:r>
              <a:r>
                <a:rPr lang="cs-CZ" altLang="cs-CZ" dirty="0" smtClean="0"/>
                <a:t> 9</a:t>
              </a:r>
              <a:r>
                <a:rPr lang="cs-CZ" altLang="cs-CZ" dirty="0"/>
                <a:t>%</a:t>
              </a:r>
            </a:p>
          </p:txBody>
        </p:sp>
        <p:sp>
          <p:nvSpPr>
            <p:cNvPr id="10" name="TextovéPole 13"/>
            <p:cNvSpPr txBox="1">
              <a:spLocks noChangeArrowheads="1"/>
            </p:cNvSpPr>
            <p:nvPr/>
          </p:nvSpPr>
          <p:spPr bwMode="auto">
            <a:xfrm>
              <a:off x="7868995" y="2124021"/>
              <a:ext cx="14542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dirty="0" err="1" smtClean="0"/>
                <a:t>Blood</a:t>
              </a:r>
              <a:r>
                <a:rPr lang="cs-CZ" altLang="cs-CZ" dirty="0" smtClean="0"/>
                <a:t> </a:t>
              </a:r>
              <a:r>
                <a:rPr lang="cs-CZ" altLang="cs-CZ" dirty="0" err="1" smtClean="0"/>
                <a:t>gases</a:t>
              </a:r>
              <a:endParaRPr lang="cs-CZ" altLang="cs-CZ" dirty="0"/>
            </a:p>
          </p:txBody>
        </p:sp>
        <p:cxnSp>
          <p:nvCxnSpPr>
            <p:cNvPr id="11" name="Přímá spojnice se šipkou 10"/>
            <p:cNvCxnSpPr/>
            <p:nvPr/>
          </p:nvCxnSpPr>
          <p:spPr>
            <a:xfrm flipH="1">
              <a:off x="3812933" y="2557409"/>
              <a:ext cx="1657350" cy="66516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>
              <a:off x="6189420" y="2557409"/>
              <a:ext cx="1800225" cy="7747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9"/>
            <p:cNvSpPr txBox="1">
              <a:spLocks noChangeArrowheads="1"/>
            </p:cNvSpPr>
            <p:nvPr/>
          </p:nvSpPr>
          <p:spPr bwMode="auto">
            <a:xfrm>
              <a:off x="3265245" y="3292421"/>
              <a:ext cx="13901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dirty="0" err="1" smtClean="0"/>
                <a:t>Organic</a:t>
              </a:r>
              <a:r>
                <a:rPr lang="cs-CZ" altLang="cs-CZ" dirty="0" smtClean="0"/>
                <a:t> 8</a:t>
              </a:r>
              <a:r>
                <a:rPr lang="cs-CZ" altLang="cs-CZ" dirty="0"/>
                <a:t>%</a:t>
              </a:r>
            </a:p>
          </p:txBody>
        </p:sp>
        <p:sp>
          <p:nvSpPr>
            <p:cNvPr id="14" name="TextovéPole 20"/>
            <p:cNvSpPr txBox="1">
              <a:spLocks noChangeArrowheads="1"/>
            </p:cNvSpPr>
            <p:nvPr/>
          </p:nvSpPr>
          <p:spPr bwMode="auto">
            <a:xfrm>
              <a:off x="7053020" y="3332109"/>
              <a:ext cx="1518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dirty="0" err="1" smtClean="0"/>
                <a:t>Inorganic</a:t>
              </a:r>
              <a:r>
                <a:rPr lang="cs-CZ" altLang="cs-CZ" dirty="0" smtClean="0"/>
                <a:t> 1</a:t>
              </a:r>
              <a:r>
                <a:rPr lang="cs-CZ" altLang="cs-CZ" dirty="0"/>
                <a:t>%</a:t>
              </a:r>
            </a:p>
          </p:txBody>
        </p:sp>
        <p:cxnSp>
          <p:nvCxnSpPr>
            <p:cNvPr id="15" name="Přímá spojnice se šipkou 14"/>
            <p:cNvCxnSpPr/>
            <p:nvPr/>
          </p:nvCxnSpPr>
          <p:spPr>
            <a:xfrm flipH="1">
              <a:off x="2284170" y="3701996"/>
              <a:ext cx="1657350" cy="66516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>
              <a:off x="4249495" y="3701996"/>
              <a:ext cx="1524000" cy="71913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26"/>
            <p:cNvSpPr txBox="1">
              <a:spLocks noChangeArrowheads="1"/>
            </p:cNvSpPr>
            <p:nvPr/>
          </p:nvSpPr>
          <p:spPr bwMode="auto">
            <a:xfrm>
              <a:off x="1722195" y="4443359"/>
              <a:ext cx="17876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b="1" dirty="0" err="1" smtClean="0"/>
                <a:t>Proteins</a:t>
              </a:r>
              <a:r>
                <a:rPr lang="cs-CZ" altLang="cs-CZ" b="1" dirty="0" smtClean="0"/>
                <a:t> !!! </a:t>
              </a:r>
              <a:r>
                <a:rPr lang="cs-CZ" altLang="cs-CZ" b="1" dirty="0"/>
                <a:t>7%</a:t>
              </a:r>
            </a:p>
          </p:txBody>
        </p:sp>
        <p:sp>
          <p:nvSpPr>
            <p:cNvPr id="18" name="TextovéPole 27"/>
            <p:cNvSpPr txBox="1">
              <a:spLocks noChangeArrowheads="1"/>
            </p:cNvSpPr>
            <p:nvPr/>
          </p:nvSpPr>
          <p:spPr bwMode="auto">
            <a:xfrm>
              <a:off x="5232158" y="4629096"/>
              <a:ext cx="1300162" cy="175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dirty="0"/>
                <a:t>cholesterol</a:t>
              </a:r>
            </a:p>
            <a:p>
              <a:pPr eaLnBrk="1" hangingPunct="1"/>
              <a:r>
                <a:rPr lang="cs-CZ" altLang="cs-CZ" dirty="0" err="1" smtClean="0"/>
                <a:t>glucose</a:t>
              </a:r>
              <a:endParaRPr lang="cs-CZ" altLang="cs-CZ" dirty="0"/>
            </a:p>
            <a:p>
              <a:pPr eaLnBrk="1" hangingPunct="1"/>
              <a:r>
                <a:rPr lang="cs-CZ" altLang="cs-CZ" dirty="0" err="1" smtClean="0"/>
                <a:t>hormones</a:t>
              </a:r>
              <a:endParaRPr lang="cs-CZ" altLang="cs-CZ" dirty="0"/>
            </a:p>
            <a:p>
              <a:pPr eaLnBrk="1" hangingPunct="1"/>
              <a:r>
                <a:rPr lang="cs-CZ" altLang="cs-CZ" dirty="0" err="1" smtClean="0"/>
                <a:t>vitamins</a:t>
              </a:r>
              <a:endParaRPr lang="cs-CZ" altLang="cs-CZ" dirty="0"/>
            </a:p>
            <a:p>
              <a:pPr eaLnBrk="1" hangingPunct="1"/>
              <a:endParaRPr lang="cs-CZ" altLang="cs-CZ" dirty="0"/>
            </a:p>
            <a:p>
              <a:pPr eaLnBrk="1" hangingPunct="1"/>
              <a:endParaRPr lang="cs-CZ" altLang="cs-CZ" dirty="0"/>
            </a:p>
          </p:txBody>
        </p:sp>
        <p:sp>
          <p:nvSpPr>
            <p:cNvPr id="19" name="TextovéPole 28"/>
            <p:cNvSpPr txBox="1">
              <a:spLocks noChangeArrowheads="1"/>
            </p:cNvSpPr>
            <p:nvPr/>
          </p:nvSpPr>
          <p:spPr bwMode="auto">
            <a:xfrm>
              <a:off x="7089533" y="3711521"/>
              <a:ext cx="27174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dirty="0" err="1" smtClean="0"/>
                <a:t>Elektrolytes</a:t>
              </a:r>
              <a:r>
                <a:rPr lang="cs-CZ" altLang="cs-CZ" dirty="0" smtClean="0"/>
                <a:t> </a:t>
              </a:r>
              <a:endParaRPr lang="cs-CZ" altLang="cs-CZ" dirty="0"/>
            </a:p>
            <a:p>
              <a:pPr eaLnBrk="1" hangingPunct="1"/>
              <a:r>
                <a:rPr lang="cs-CZ" altLang="cs-CZ" dirty="0" smtClean="0"/>
                <a:t>(Na</a:t>
              </a:r>
              <a:r>
                <a:rPr lang="cs-CZ" altLang="cs-CZ" dirty="0"/>
                <a:t>+, K+, HCO3-, Ca2</a:t>
              </a:r>
              <a:r>
                <a:rPr lang="cs-CZ" altLang="cs-CZ" dirty="0" smtClean="0"/>
                <a:t>+)</a:t>
              </a:r>
              <a:endParaRPr lang="cs-CZ" alt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68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Erythrocate</a:t>
            </a:r>
            <a:r>
              <a:rPr lang="cs-CZ" dirty="0" smtClean="0"/>
              <a:t> </a:t>
            </a:r>
            <a:r>
              <a:rPr lang="cs-CZ" dirty="0" err="1" smtClean="0"/>
              <a:t>sedimentation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endParaRPr lang="cs-CZ" dirty="0"/>
          </a:p>
        </p:txBody>
      </p:sp>
      <p:pic>
        <p:nvPicPr>
          <p:cNvPr id="4" name="Picture 2" descr="Výsledek obrázku pro blood sedimenta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4" r="726" b="6514"/>
          <a:stretch/>
        </p:blipFill>
        <p:spPr bwMode="auto">
          <a:xfrm>
            <a:off x="2055571" y="1473200"/>
            <a:ext cx="8080857" cy="4638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70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01692" y="489660"/>
            <a:ext cx="5837111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 err="1">
                <a:solidFill>
                  <a:srgbClr val="FF0000"/>
                </a:solidFill>
                <a:latin typeface="+mn-lt"/>
                <a:cs typeface="Arial" charset="0"/>
              </a:rPr>
              <a:t>Main</a:t>
            </a:r>
            <a:r>
              <a:rPr lang="cs-CZ" altLang="cs-CZ" sz="44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cs-CZ" altLang="cs-CZ" sz="4400" b="1" dirty="0" err="1">
                <a:solidFill>
                  <a:srgbClr val="FF0000"/>
                </a:solidFill>
                <a:latin typeface="+mn-lt"/>
                <a:cs typeface="Arial" charset="0"/>
              </a:rPr>
              <a:t>plasmatic</a:t>
            </a:r>
            <a:r>
              <a:rPr lang="cs-CZ" altLang="cs-CZ" sz="44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cs-CZ" altLang="cs-CZ" sz="4400" b="1" dirty="0" err="1">
                <a:solidFill>
                  <a:srgbClr val="FF0000"/>
                </a:solidFill>
                <a:latin typeface="+mn-lt"/>
                <a:cs typeface="Arial" charset="0"/>
              </a:rPr>
              <a:t>proteins</a:t>
            </a:r>
            <a:endParaRPr lang="cs-CZ" altLang="cs-CZ" sz="4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6" name="TextovéPole 1"/>
          <p:cNvSpPr txBox="1">
            <a:spLocks noChangeArrowheads="1"/>
          </p:cNvSpPr>
          <p:nvPr/>
        </p:nvSpPr>
        <p:spPr bwMode="auto">
          <a:xfrm>
            <a:off x="778280" y="2145601"/>
            <a:ext cx="3116262" cy="280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 err="1">
                <a:latin typeface="Arial" charset="0"/>
                <a:cs typeface="Arial" charset="0"/>
              </a:rPr>
              <a:t>Functions</a:t>
            </a:r>
            <a:r>
              <a:rPr lang="cs-CZ" altLang="cs-CZ" sz="1600" b="1" dirty="0">
                <a:latin typeface="Arial" charset="0"/>
                <a:cs typeface="Arial" charset="0"/>
              </a:rPr>
              <a:t> </a:t>
            </a:r>
            <a:r>
              <a:rPr lang="cs-CZ" altLang="cs-CZ" sz="1600" b="1" dirty="0" err="1">
                <a:latin typeface="Arial" charset="0"/>
                <a:cs typeface="Arial" charset="0"/>
              </a:rPr>
              <a:t>of</a:t>
            </a:r>
            <a:r>
              <a:rPr lang="cs-CZ" altLang="cs-CZ" sz="1600" b="1" dirty="0">
                <a:latin typeface="Arial" charset="0"/>
                <a:cs typeface="Arial" charset="0"/>
              </a:rPr>
              <a:t> plasma </a:t>
            </a:r>
            <a:r>
              <a:rPr lang="cs-CZ" altLang="cs-CZ" sz="1600" b="1" dirty="0" err="1">
                <a:latin typeface="Arial" charset="0"/>
                <a:cs typeface="Arial" charset="0"/>
              </a:rPr>
              <a:t>proteins</a:t>
            </a:r>
            <a:r>
              <a:rPr lang="cs-CZ" altLang="cs-CZ" sz="1600" b="1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charset="0"/>
                <a:cs typeface="Arial" charset="0"/>
              </a:rPr>
              <a:t>Transport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>
                <a:latin typeface="Arial" charset="0"/>
                <a:cs typeface="Arial" charset="0"/>
              </a:rPr>
              <a:t>Colloid</a:t>
            </a:r>
            <a:r>
              <a:rPr lang="cs-CZ" altLang="cs-CZ" sz="1600" dirty="0">
                <a:latin typeface="Arial" charset="0"/>
                <a:cs typeface="Arial" charset="0"/>
              </a:rPr>
              <a:t> </a:t>
            </a:r>
            <a:r>
              <a:rPr lang="cs-CZ" altLang="cs-CZ" sz="1600" dirty="0" err="1">
                <a:latin typeface="Arial" charset="0"/>
                <a:cs typeface="Arial" charset="0"/>
              </a:rPr>
              <a:t>osmotic</a:t>
            </a:r>
            <a:r>
              <a:rPr lang="cs-CZ" altLang="cs-CZ" sz="1600" dirty="0">
                <a:latin typeface="Arial" charset="0"/>
                <a:cs typeface="Arial" charset="0"/>
              </a:rPr>
              <a:t> </a:t>
            </a:r>
            <a:r>
              <a:rPr lang="cs-CZ" altLang="cs-CZ" sz="1600" dirty="0" err="1">
                <a:latin typeface="Arial" charset="0"/>
                <a:cs typeface="Arial" charset="0"/>
              </a:rPr>
              <a:t>pressure</a:t>
            </a:r>
            <a:endParaRPr lang="cs-CZ" altLang="cs-CZ" sz="1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>
                <a:latin typeface="Arial" charset="0"/>
                <a:cs typeface="Arial" charset="0"/>
              </a:rPr>
              <a:t>Buffering</a:t>
            </a:r>
            <a:r>
              <a:rPr lang="cs-CZ" altLang="cs-CZ" sz="1600" dirty="0">
                <a:latin typeface="Arial" charset="0"/>
                <a:cs typeface="Arial" charset="0"/>
              </a:rPr>
              <a:t> </a:t>
            </a:r>
            <a:r>
              <a:rPr lang="cs-CZ" altLang="cs-CZ" sz="1600" dirty="0" err="1">
                <a:latin typeface="Arial" charset="0"/>
                <a:cs typeface="Arial" charset="0"/>
              </a:rPr>
              <a:t>action</a:t>
            </a:r>
            <a:endParaRPr lang="cs-CZ" altLang="cs-CZ" sz="1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>
                <a:latin typeface="Arial" charset="0"/>
                <a:cs typeface="Arial" charset="0"/>
              </a:rPr>
              <a:t>Immunity</a:t>
            </a:r>
            <a:endParaRPr lang="cs-CZ" altLang="cs-CZ" sz="1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>
                <a:latin typeface="Arial" charset="0"/>
                <a:cs typeface="Arial" charset="0"/>
              </a:rPr>
              <a:t>Clotting</a:t>
            </a:r>
            <a:endParaRPr lang="cs-CZ" altLang="cs-CZ" sz="1600" dirty="0">
              <a:latin typeface="Arial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636" b="2371"/>
          <a:stretch/>
        </p:blipFill>
        <p:spPr bwMode="auto">
          <a:xfrm>
            <a:off x="5540643" y="2022528"/>
            <a:ext cx="5002051" cy="354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72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5244"/>
            <a:ext cx="10515600" cy="926576"/>
          </a:xfrm>
        </p:spPr>
        <p:txBody>
          <a:bodyPr/>
          <a:lstStyle/>
          <a:p>
            <a:pPr algn="ctr"/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elements</a:t>
            </a:r>
            <a:r>
              <a:rPr lang="cs-CZ" dirty="0" smtClean="0"/>
              <a:t> - </a:t>
            </a:r>
            <a:r>
              <a:rPr lang="cs-CZ" dirty="0" err="1" smtClean="0"/>
              <a:t>development</a:t>
            </a:r>
            <a:endParaRPr lang="cs-CZ" dirty="0"/>
          </a:p>
        </p:txBody>
      </p:sp>
      <p:pic>
        <p:nvPicPr>
          <p:cNvPr id="4" name="Picture 2" descr="Výsledek obrázku pro erythropoi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21" y="1243766"/>
            <a:ext cx="5256213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0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Regulation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erytropoesis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94" y="1305463"/>
            <a:ext cx="561657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781058" y="5694052"/>
            <a:ext cx="7633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 err="1">
                <a:latin typeface="Arial" charset="0"/>
                <a:cs typeface="Arial" charset="0"/>
              </a:rPr>
              <a:t>Hb</a:t>
            </a:r>
            <a:r>
              <a:rPr lang="cs-CZ" altLang="cs-CZ" dirty="0">
                <a:latin typeface="Arial" charset="0"/>
                <a:cs typeface="Arial" charset="0"/>
              </a:rPr>
              <a:t> 130-170 g/l, </a:t>
            </a:r>
            <a:r>
              <a:rPr lang="cs-CZ" altLang="cs-CZ" dirty="0" err="1">
                <a:latin typeface="Arial" charset="0"/>
                <a:cs typeface="Arial" charset="0"/>
              </a:rPr>
              <a:t>various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types</a:t>
            </a:r>
            <a:r>
              <a:rPr lang="cs-CZ" altLang="cs-CZ" dirty="0">
                <a:latin typeface="Arial" charset="0"/>
                <a:cs typeface="Arial" charset="0"/>
              </a:rPr>
              <a:t> (A, F) – </a:t>
            </a:r>
            <a:r>
              <a:rPr lang="cs-CZ" altLang="cs-CZ" dirty="0" err="1">
                <a:latin typeface="Arial" charset="0"/>
                <a:cs typeface="Arial" charset="0"/>
              </a:rPr>
              <a:t>affects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the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dissociation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curve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9719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2L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9"/>
      </a:accent1>
      <a:accent2>
        <a:srgbClr val="616161"/>
      </a:accent2>
      <a:accent3>
        <a:srgbClr val="E6E6E6"/>
      </a:accent3>
      <a:accent4>
        <a:srgbClr val="F57373"/>
      </a:accent4>
      <a:accent5>
        <a:srgbClr val="FA9114"/>
      </a:accent5>
      <a:accent6>
        <a:srgbClr val="914B05"/>
      </a:accent6>
      <a:hlink>
        <a:srgbClr val="ED1C29"/>
      </a:hlink>
      <a:folHlink>
        <a:srgbClr val="B41B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261</Words>
  <Application>Microsoft Office PowerPoint</Application>
  <PresentationFormat>Vlastní</PresentationFormat>
  <Paragraphs>80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Office</vt:lpstr>
      <vt:lpstr>Blood </vt:lpstr>
      <vt:lpstr>Composition of blood</vt:lpstr>
      <vt:lpstr>Prezentace aplikace PowerPoint</vt:lpstr>
      <vt:lpstr>Influence of blood composition on the flow influence of hematocrit</vt:lpstr>
      <vt:lpstr>Composition of plasma</vt:lpstr>
      <vt:lpstr>Erythrocate sedimentation rate</vt:lpstr>
      <vt:lpstr>Main plasmatic proteins</vt:lpstr>
      <vt:lpstr>Blood elements - development</vt:lpstr>
      <vt:lpstr>Regulation of erytropoesis</vt:lpstr>
      <vt:lpstr>Specifics of red blood cells metabolism</vt:lpstr>
      <vt:lpstr>Specifics of erythrocytes</vt:lpstr>
      <vt:lpstr>Blood groups</vt:lpstr>
      <vt:lpstr>Rh incompatibility – serious problem in pregnancy</vt:lpstr>
      <vt:lpstr>Hemostasis</vt:lpstr>
      <vt:lpstr>Coagulation cascade</vt:lpstr>
      <vt:lpstr>Clotting tests</vt:lpstr>
      <vt:lpstr>Thank you for you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 Vinšů</dc:creator>
  <cp:lastModifiedBy>Marie</cp:lastModifiedBy>
  <cp:revision>39</cp:revision>
  <cp:lastPrinted>2018-03-12T16:32:20Z</cp:lastPrinted>
  <dcterms:created xsi:type="dcterms:W3CDTF">2018-03-05T11:03:15Z</dcterms:created>
  <dcterms:modified xsi:type="dcterms:W3CDTF">2023-11-23T12:10:44Z</dcterms:modified>
</cp:coreProperties>
</file>