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 id="272" r:id="rId5"/>
    <p:sldId id="258" r:id="rId6"/>
    <p:sldId id="262" r:id="rId7"/>
    <p:sldId id="263" r:id="rId8"/>
    <p:sldId id="264" r:id="rId9"/>
    <p:sldId id="265" r:id="rId10"/>
    <p:sldId id="269" r:id="rId11"/>
    <p:sldId id="268" r:id="rId1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éta Zandlová" userId="f597e985-6016-45b0-9e05-c32aa333b728" providerId="ADAL" clId="{E9FFB8D3-EB3A-4CDA-85B5-3BB280848B66}"/>
    <pc:docChg chg="custSel modSld">
      <pc:chgData name="Markéta Zandlová" userId="f597e985-6016-45b0-9e05-c32aa333b728" providerId="ADAL" clId="{E9FFB8D3-EB3A-4CDA-85B5-3BB280848B66}" dt="2021-03-08T11:31:37.469" v="85" actId="20577"/>
      <pc:docMkLst>
        <pc:docMk/>
      </pc:docMkLst>
      <pc:sldChg chg="modSp mod">
        <pc:chgData name="Markéta Zandlová" userId="f597e985-6016-45b0-9e05-c32aa333b728" providerId="ADAL" clId="{E9FFB8D3-EB3A-4CDA-85B5-3BB280848B66}" dt="2021-03-08T11:31:37.469" v="85" actId="20577"/>
        <pc:sldMkLst>
          <pc:docMk/>
          <pc:sldMk cId="4135548280" sldId="268"/>
        </pc:sldMkLst>
        <pc:spChg chg="mod">
          <ac:chgData name="Markéta Zandlová" userId="f597e985-6016-45b0-9e05-c32aa333b728" providerId="ADAL" clId="{E9FFB8D3-EB3A-4CDA-85B5-3BB280848B66}" dt="2021-03-08T11:29:42.845" v="1" actId="207"/>
          <ac:spMkLst>
            <pc:docMk/>
            <pc:sldMk cId="4135548280" sldId="268"/>
            <ac:spMk id="2" creationId="{00000000-0000-0000-0000-000000000000}"/>
          </ac:spMkLst>
        </pc:spChg>
        <pc:spChg chg="mod">
          <ac:chgData name="Markéta Zandlová" userId="f597e985-6016-45b0-9e05-c32aa333b728" providerId="ADAL" clId="{E9FFB8D3-EB3A-4CDA-85B5-3BB280848B66}" dt="2021-03-08T11:31:37.469" v="85" actId="20577"/>
          <ac:spMkLst>
            <pc:docMk/>
            <pc:sldMk cId="4135548280" sldId="268"/>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A34D5BDE-2503-48BB-97FD-B61BE0C78B3A}" type="datetimeFigureOut">
              <a:rPr lang="cs-CZ" smtClean="0"/>
              <a:t>27.02.2023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44F35AB-6D70-40FA-9CF0-FB4C74A09FCC}" type="slidenum">
              <a:rPr lang="cs-CZ" smtClean="0"/>
              <a:t>‹#›</a:t>
            </a:fld>
            <a:endParaRPr lang="cs-CZ"/>
          </a:p>
        </p:txBody>
      </p:sp>
    </p:spTree>
    <p:extLst>
      <p:ext uri="{BB962C8B-B14F-4D97-AF65-F5344CB8AC3E}">
        <p14:creationId xmlns:p14="http://schemas.microsoft.com/office/powerpoint/2010/main" val="4096210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A34D5BDE-2503-48BB-97FD-B61BE0C78B3A}" type="datetimeFigureOut">
              <a:rPr lang="cs-CZ" smtClean="0"/>
              <a:t>27.02.2023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44F35AB-6D70-40FA-9CF0-FB4C74A09FCC}" type="slidenum">
              <a:rPr lang="cs-CZ" smtClean="0"/>
              <a:t>‹#›</a:t>
            </a:fld>
            <a:endParaRPr lang="cs-CZ"/>
          </a:p>
        </p:txBody>
      </p:sp>
    </p:spTree>
    <p:extLst>
      <p:ext uri="{BB962C8B-B14F-4D97-AF65-F5344CB8AC3E}">
        <p14:creationId xmlns:p14="http://schemas.microsoft.com/office/powerpoint/2010/main" val="4043023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A34D5BDE-2503-48BB-97FD-B61BE0C78B3A}" type="datetimeFigureOut">
              <a:rPr lang="cs-CZ" smtClean="0"/>
              <a:t>27.02.2023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44F35AB-6D70-40FA-9CF0-FB4C74A09FCC}" type="slidenum">
              <a:rPr lang="cs-CZ" smtClean="0"/>
              <a:t>‹#›</a:t>
            </a:fld>
            <a:endParaRPr lang="cs-CZ"/>
          </a:p>
        </p:txBody>
      </p:sp>
    </p:spTree>
    <p:extLst>
      <p:ext uri="{BB962C8B-B14F-4D97-AF65-F5344CB8AC3E}">
        <p14:creationId xmlns:p14="http://schemas.microsoft.com/office/powerpoint/2010/main" val="2122199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A34D5BDE-2503-48BB-97FD-B61BE0C78B3A}" type="datetimeFigureOut">
              <a:rPr lang="cs-CZ" smtClean="0"/>
              <a:t>27.02.2023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44F35AB-6D70-40FA-9CF0-FB4C74A09FCC}" type="slidenum">
              <a:rPr lang="cs-CZ" smtClean="0"/>
              <a:t>‹#›</a:t>
            </a:fld>
            <a:endParaRPr lang="cs-CZ"/>
          </a:p>
        </p:txBody>
      </p:sp>
    </p:spTree>
    <p:extLst>
      <p:ext uri="{BB962C8B-B14F-4D97-AF65-F5344CB8AC3E}">
        <p14:creationId xmlns:p14="http://schemas.microsoft.com/office/powerpoint/2010/main" val="3970957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A34D5BDE-2503-48BB-97FD-B61BE0C78B3A}" type="datetimeFigureOut">
              <a:rPr lang="cs-CZ" smtClean="0"/>
              <a:t>27.02.2023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44F35AB-6D70-40FA-9CF0-FB4C74A09FCC}" type="slidenum">
              <a:rPr lang="cs-CZ" smtClean="0"/>
              <a:t>‹#›</a:t>
            </a:fld>
            <a:endParaRPr lang="cs-CZ"/>
          </a:p>
        </p:txBody>
      </p:sp>
    </p:spTree>
    <p:extLst>
      <p:ext uri="{BB962C8B-B14F-4D97-AF65-F5344CB8AC3E}">
        <p14:creationId xmlns:p14="http://schemas.microsoft.com/office/powerpoint/2010/main" val="4017223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A34D5BDE-2503-48BB-97FD-B61BE0C78B3A}" type="datetimeFigureOut">
              <a:rPr lang="cs-CZ" smtClean="0"/>
              <a:t>27.02.2023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44F35AB-6D70-40FA-9CF0-FB4C74A09FCC}" type="slidenum">
              <a:rPr lang="cs-CZ" smtClean="0"/>
              <a:t>‹#›</a:t>
            </a:fld>
            <a:endParaRPr lang="cs-CZ"/>
          </a:p>
        </p:txBody>
      </p:sp>
    </p:spTree>
    <p:extLst>
      <p:ext uri="{BB962C8B-B14F-4D97-AF65-F5344CB8AC3E}">
        <p14:creationId xmlns:p14="http://schemas.microsoft.com/office/powerpoint/2010/main" val="635151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A34D5BDE-2503-48BB-97FD-B61BE0C78B3A}" type="datetimeFigureOut">
              <a:rPr lang="cs-CZ" smtClean="0"/>
              <a:t>27.02.2023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044F35AB-6D70-40FA-9CF0-FB4C74A09FCC}" type="slidenum">
              <a:rPr lang="cs-CZ" smtClean="0"/>
              <a:t>‹#›</a:t>
            </a:fld>
            <a:endParaRPr lang="cs-CZ"/>
          </a:p>
        </p:txBody>
      </p:sp>
    </p:spTree>
    <p:extLst>
      <p:ext uri="{BB962C8B-B14F-4D97-AF65-F5344CB8AC3E}">
        <p14:creationId xmlns:p14="http://schemas.microsoft.com/office/powerpoint/2010/main" val="163368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A34D5BDE-2503-48BB-97FD-B61BE0C78B3A}" type="datetimeFigureOut">
              <a:rPr lang="cs-CZ" smtClean="0"/>
              <a:t>27.02.2023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044F35AB-6D70-40FA-9CF0-FB4C74A09FCC}" type="slidenum">
              <a:rPr lang="cs-CZ" smtClean="0"/>
              <a:t>‹#›</a:t>
            </a:fld>
            <a:endParaRPr lang="cs-CZ"/>
          </a:p>
        </p:txBody>
      </p:sp>
    </p:spTree>
    <p:extLst>
      <p:ext uri="{BB962C8B-B14F-4D97-AF65-F5344CB8AC3E}">
        <p14:creationId xmlns:p14="http://schemas.microsoft.com/office/powerpoint/2010/main" val="2827668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A34D5BDE-2503-48BB-97FD-B61BE0C78B3A}" type="datetimeFigureOut">
              <a:rPr lang="cs-CZ" smtClean="0"/>
              <a:t>27.02.2023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044F35AB-6D70-40FA-9CF0-FB4C74A09FCC}" type="slidenum">
              <a:rPr lang="cs-CZ" smtClean="0"/>
              <a:t>‹#›</a:t>
            </a:fld>
            <a:endParaRPr lang="cs-CZ"/>
          </a:p>
        </p:txBody>
      </p:sp>
    </p:spTree>
    <p:extLst>
      <p:ext uri="{BB962C8B-B14F-4D97-AF65-F5344CB8AC3E}">
        <p14:creationId xmlns:p14="http://schemas.microsoft.com/office/powerpoint/2010/main" val="627997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A34D5BDE-2503-48BB-97FD-B61BE0C78B3A}" type="datetimeFigureOut">
              <a:rPr lang="cs-CZ" smtClean="0"/>
              <a:t>27.02.2023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44F35AB-6D70-40FA-9CF0-FB4C74A09FCC}" type="slidenum">
              <a:rPr lang="cs-CZ" smtClean="0"/>
              <a:t>‹#›</a:t>
            </a:fld>
            <a:endParaRPr lang="cs-CZ"/>
          </a:p>
        </p:txBody>
      </p:sp>
    </p:spTree>
    <p:extLst>
      <p:ext uri="{BB962C8B-B14F-4D97-AF65-F5344CB8AC3E}">
        <p14:creationId xmlns:p14="http://schemas.microsoft.com/office/powerpoint/2010/main" val="4253763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A34D5BDE-2503-48BB-97FD-B61BE0C78B3A}" type="datetimeFigureOut">
              <a:rPr lang="cs-CZ" smtClean="0"/>
              <a:t>27.02.2023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44F35AB-6D70-40FA-9CF0-FB4C74A09FCC}" type="slidenum">
              <a:rPr lang="cs-CZ" smtClean="0"/>
              <a:t>‹#›</a:t>
            </a:fld>
            <a:endParaRPr lang="cs-CZ"/>
          </a:p>
        </p:txBody>
      </p:sp>
    </p:spTree>
    <p:extLst>
      <p:ext uri="{BB962C8B-B14F-4D97-AF65-F5344CB8AC3E}">
        <p14:creationId xmlns:p14="http://schemas.microsoft.com/office/powerpoint/2010/main" val="2378783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D5BDE-2503-48BB-97FD-B61BE0C78B3A}" type="datetimeFigureOut">
              <a:rPr lang="cs-CZ" smtClean="0"/>
              <a:t>27.02.2023</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4F35AB-6D70-40FA-9CF0-FB4C74A09FCC}" type="slidenum">
              <a:rPr lang="cs-CZ" smtClean="0"/>
              <a:t>‹#›</a:t>
            </a:fld>
            <a:endParaRPr lang="cs-CZ"/>
          </a:p>
        </p:txBody>
      </p:sp>
    </p:spTree>
    <p:extLst>
      <p:ext uri="{BB962C8B-B14F-4D97-AF65-F5344CB8AC3E}">
        <p14:creationId xmlns:p14="http://schemas.microsoft.com/office/powerpoint/2010/main" val="1631689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wTsp9A7OaBI&amp;list=PLRfzBZJ0A6ivF5ATUxPOwiTWIh88Dzrl8" TargetMode="External"/><Relationship Id="rId2" Type="http://schemas.openxmlformats.org/officeDocument/2006/relationships/hyperlink" Target="https://www.youtube.com/watch?v=0pDE4VX_9K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pZd_6esZkS8&amp;t=88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IWXnnBNX3Z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836713"/>
            <a:ext cx="7772400" cy="5112568"/>
          </a:xfrm>
          <a:solidFill>
            <a:schemeClr val="accent3"/>
          </a:solidFill>
        </p:spPr>
        <p:txBody>
          <a:bodyPr>
            <a:noAutofit/>
          </a:bodyPr>
          <a:lstStyle/>
          <a:p>
            <a:r>
              <a:rPr lang="cs-CZ" sz="3200" b="1" dirty="0"/>
              <a:t>Představení základních strategií vytváření dat</a:t>
            </a:r>
            <a:br>
              <a:rPr lang="cs-CZ" sz="3200" b="1" dirty="0"/>
            </a:br>
            <a:r>
              <a:rPr lang="cs-CZ" sz="3200" b="1" dirty="0"/>
              <a:t/>
            </a:r>
            <a:br>
              <a:rPr lang="cs-CZ" sz="3200" b="1" dirty="0"/>
            </a:br>
            <a:r>
              <a:rPr lang="cs-CZ" sz="3200" b="1" dirty="0"/>
              <a:t>pozorování, rozhovory, práce s dokumenty, mediálními obsahy, studium materiálních objektů </a:t>
            </a:r>
            <a:endParaRPr lang="cs-CZ" sz="3200" dirty="0"/>
          </a:p>
        </p:txBody>
      </p:sp>
    </p:spTree>
    <p:extLst>
      <p:ext uri="{BB962C8B-B14F-4D97-AF65-F5344CB8AC3E}">
        <p14:creationId xmlns:p14="http://schemas.microsoft.com/office/powerpoint/2010/main" val="56957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accent3"/>
          </a:solidFill>
        </p:spPr>
        <p:txBody>
          <a:bodyPr/>
          <a:lstStyle/>
          <a:p>
            <a:r>
              <a:rPr lang="cs-CZ" sz="3600" b="1"/>
              <a:t>Studium materiálních objektů</a:t>
            </a:r>
            <a:endParaRPr lang="cs-CZ" b="1" dirty="0"/>
          </a:p>
        </p:txBody>
      </p:sp>
      <p:pic>
        <p:nvPicPr>
          <p:cNvPr id="5" name="Zástupný obsah 4">
            <a:extLst>
              <a:ext uri="{FF2B5EF4-FFF2-40B4-BE49-F238E27FC236}">
                <a16:creationId xmlns:a16="http://schemas.microsoft.com/office/drawing/2014/main" id="{7AF7164A-3A70-4C12-AA5A-E3EED02B1E6F}"/>
              </a:ext>
            </a:extLst>
          </p:cNvPr>
          <p:cNvPicPr>
            <a:picLocks noGrp="1" noChangeAspect="1"/>
          </p:cNvPicPr>
          <p:nvPr>
            <p:ph idx="1"/>
          </p:nvPr>
        </p:nvPicPr>
        <p:blipFill>
          <a:blip r:embed="rId2"/>
          <a:stretch>
            <a:fillRect/>
          </a:stretch>
        </p:blipFill>
        <p:spPr>
          <a:xfrm>
            <a:off x="1043608" y="1630039"/>
            <a:ext cx="6799568" cy="4525963"/>
          </a:xfrm>
        </p:spPr>
      </p:pic>
      <p:sp>
        <p:nvSpPr>
          <p:cNvPr id="8" name="TextovéPole 7">
            <a:extLst>
              <a:ext uri="{FF2B5EF4-FFF2-40B4-BE49-F238E27FC236}">
                <a16:creationId xmlns:a16="http://schemas.microsoft.com/office/drawing/2014/main" id="{8B47CF5D-939B-4231-9160-AA171B5B2C43}"/>
              </a:ext>
            </a:extLst>
          </p:cNvPr>
          <p:cNvSpPr txBox="1"/>
          <p:nvPr/>
        </p:nvSpPr>
        <p:spPr>
          <a:xfrm>
            <a:off x="323528" y="6368403"/>
            <a:ext cx="8363272" cy="307777"/>
          </a:xfrm>
          <a:prstGeom prst="rect">
            <a:avLst/>
          </a:prstGeom>
          <a:noFill/>
        </p:spPr>
        <p:txBody>
          <a:bodyPr wrap="square">
            <a:spAutoFit/>
          </a:bodyPr>
          <a:lstStyle/>
          <a:p>
            <a:r>
              <a:rPr lang="cs-CZ" sz="1400" dirty="0"/>
              <a:t>https://www.weekendnotes.com/im/009/09/garage-sale-trail-26-october-2013-garage-sale-lawn1.jpg</a:t>
            </a:r>
          </a:p>
        </p:txBody>
      </p:sp>
    </p:spTree>
    <p:extLst>
      <p:ext uri="{BB962C8B-B14F-4D97-AF65-F5344CB8AC3E}">
        <p14:creationId xmlns:p14="http://schemas.microsoft.com/office/powerpoint/2010/main" val="2145097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accent3"/>
          </a:solidFill>
        </p:spPr>
        <p:txBody>
          <a:bodyPr>
            <a:noAutofit/>
          </a:bodyPr>
          <a:lstStyle/>
          <a:p>
            <a:pPr lvl="0"/>
            <a:r>
              <a:rPr lang="cs-CZ" sz="3200" dirty="0"/>
              <a:t>Případová studie a rozšířená případová studie</a:t>
            </a:r>
          </a:p>
        </p:txBody>
      </p:sp>
      <p:sp>
        <p:nvSpPr>
          <p:cNvPr id="3" name="Zástupný symbol pro obsah 2"/>
          <p:cNvSpPr>
            <a:spLocks noGrp="1"/>
          </p:cNvSpPr>
          <p:nvPr>
            <p:ph idx="1"/>
          </p:nvPr>
        </p:nvSpPr>
        <p:spPr/>
        <p:txBody>
          <a:bodyPr>
            <a:normAutofit fontScale="92500" lnSpcReduction="10000"/>
          </a:bodyPr>
          <a:lstStyle/>
          <a:p>
            <a:r>
              <a:rPr lang="cs-CZ" sz="2400" b="1" dirty="0"/>
              <a:t>Případová studie</a:t>
            </a:r>
          </a:p>
          <a:p>
            <a:pPr marL="0" indent="0" algn="ctr">
              <a:buNone/>
            </a:pPr>
            <a:endParaRPr lang="cs-CZ" sz="2200" dirty="0"/>
          </a:p>
          <a:p>
            <a:pPr marL="0" indent="0" algn="ctr">
              <a:buNone/>
            </a:pPr>
            <a:r>
              <a:rPr lang="cs-CZ" sz="2200" dirty="0"/>
              <a:t>Studium jednoho případu v kontextu za účelem porozumění podobným případům, tj. analýza určité konkrétní sociální situace/jevu/fenoménu/procesu…</a:t>
            </a:r>
          </a:p>
          <a:p>
            <a:endParaRPr lang="cs-CZ" sz="2400" dirty="0"/>
          </a:p>
          <a:p>
            <a:r>
              <a:rPr lang="cs-CZ" sz="2400" b="1" dirty="0"/>
              <a:t>Rozšířená případová studie</a:t>
            </a:r>
          </a:p>
          <a:p>
            <a:pPr marL="0" indent="0">
              <a:buNone/>
            </a:pPr>
            <a:endParaRPr lang="cs-CZ" sz="2400" b="1" dirty="0"/>
          </a:p>
          <a:p>
            <a:pPr marL="0" indent="0" algn="ctr">
              <a:buNone/>
            </a:pPr>
            <a:r>
              <a:rPr lang="cs-CZ" sz="2000" dirty="0"/>
              <a:t>„</a:t>
            </a:r>
            <a:r>
              <a:rPr lang="cs-CZ" sz="2000" dirty="0" err="1"/>
              <a:t>The</a:t>
            </a:r>
            <a:r>
              <a:rPr lang="cs-CZ" sz="2000" dirty="0"/>
              <a:t> </a:t>
            </a:r>
            <a:r>
              <a:rPr lang="cs-CZ" sz="2000" i="1" dirty="0" err="1"/>
              <a:t>extended</a:t>
            </a:r>
            <a:r>
              <a:rPr lang="cs-CZ" sz="2000" i="1" dirty="0"/>
              <a:t> case </a:t>
            </a:r>
            <a:r>
              <a:rPr lang="cs-CZ" sz="2000" i="1" dirty="0" err="1"/>
              <a:t>method</a:t>
            </a:r>
            <a:r>
              <a:rPr lang="cs-CZ" sz="2000" i="1" dirty="0"/>
              <a:t> </a:t>
            </a:r>
            <a:r>
              <a:rPr lang="cs-CZ" sz="2000" dirty="0" err="1"/>
              <a:t>applies</a:t>
            </a:r>
            <a:r>
              <a:rPr lang="cs-CZ" sz="2000" dirty="0"/>
              <a:t> </a:t>
            </a:r>
            <a:r>
              <a:rPr lang="cs-CZ" sz="2000" dirty="0" err="1"/>
              <a:t>reflexive</a:t>
            </a:r>
            <a:r>
              <a:rPr lang="cs-CZ" sz="2000" dirty="0"/>
              <a:t> science to </a:t>
            </a:r>
            <a:r>
              <a:rPr lang="cs-CZ" sz="2000" dirty="0" err="1"/>
              <a:t>ethnography</a:t>
            </a:r>
            <a:r>
              <a:rPr lang="cs-CZ" sz="2000" dirty="0"/>
              <a:t> in </a:t>
            </a:r>
            <a:r>
              <a:rPr lang="cs-CZ" sz="2000" dirty="0" err="1"/>
              <a:t>order</a:t>
            </a:r>
            <a:r>
              <a:rPr lang="cs-CZ" sz="2000" dirty="0"/>
              <a:t> to </a:t>
            </a:r>
            <a:r>
              <a:rPr lang="en-US" sz="2000" dirty="0"/>
              <a:t>extract the general from the unique, to move from the “micro” to the “macro,” and to connect the present to the past in anticipation of the future, all by building on preexisting theory.</a:t>
            </a:r>
            <a:r>
              <a:rPr lang="cs-CZ" sz="2000" dirty="0"/>
              <a:t>“    </a:t>
            </a:r>
          </a:p>
          <a:p>
            <a:pPr marL="0" indent="0" algn="r">
              <a:buNone/>
            </a:pPr>
            <a:r>
              <a:rPr lang="cs-CZ" sz="2000" dirty="0"/>
              <a:t>(</a:t>
            </a:r>
            <a:r>
              <a:rPr lang="cs-CZ" sz="2000" dirty="0" err="1" smtClean="0"/>
              <a:t>Bu</a:t>
            </a:r>
            <a:r>
              <a:rPr lang="cs-CZ" sz="1900" dirty="0" err="1" smtClean="0"/>
              <a:t>rawoy</a:t>
            </a:r>
            <a:r>
              <a:rPr lang="cs-CZ" sz="1900" dirty="0"/>
              <a:t>, M. 1998. </a:t>
            </a:r>
            <a:r>
              <a:rPr lang="cs-CZ" sz="1900" i="1" dirty="0" err="1"/>
              <a:t>The</a:t>
            </a:r>
            <a:r>
              <a:rPr lang="cs-CZ" sz="1900" i="1" dirty="0"/>
              <a:t> </a:t>
            </a:r>
            <a:r>
              <a:rPr lang="cs-CZ" sz="1900" i="1" dirty="0" err="1"/>
              <a:t>Extended</a:t>
            </a:r>
            <a:r>
              <a:rPr lang="cs-CZ" sz="1900" i="1" dirty="0"/>
              <a:t> case </a:t>
            </a:r>
            <a:r>
              <a:rPr lang="cs-CZ" sz="1900" i="1" dirty="0" err="1"/>
              <a:t>method</a:t>
            </a:r>
            <a:r>
              <a:rPr lang="cs-CZ" sz="1900" i="1" dirty="0"/>
              <a:t>. </a:t>
            </a:r>
            <a:r>
              <a:rPr lang="cs-CZ" sz="1900" dirty="0" err="1"/>
              <a:t>Social</a:t>
            </a:r>
            <a:r>
              <a:rPr lang="cs-CZ" sz="1900" dirty="0"/>
              <a:t> </a:t>
            </a:r>
            <a:r>
              <a:rPr lang="cs-CZ" sz="1900" dirty="0" err="1"/>
              <a:t>Theory</a:t>
            </a:r>
            <a:r>
              <a:rPr lang="cs-CZ" sz="1900" dirty="0"/>
              <a:t> 16 (1): 4 – 33)</a:t>
            </a:r>
          </a:p>
        </p:txBody>
      </p:sp>
    </p:spTree>
    <p:extLst>
      <p:ext uri="{BB962C8B-B14F-4D97-AF65-F5344CB8AC3E}">
        <p14:creationId xmlns:p14="http://schemas.microsoft.com/office/powerpoint/2010/main" val="4135548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accent3"/>
          </a:solidFill>
        </p:spPr>
        <p:txBody>
          <a:bodyPr/>
          <a:lstStyle/>
          <a:p>
            <a:r>
              <a:rPr lang="cs-CZ" sz="3600" dirty="0"/>
              <a:t>Jak etnograficky zkoumáme</a:t>
            </a:r>
            <a:endParaRPr lang="cs-CZ" dirty="0"/>
          </a:p>
        </p:txBody>
      </p:sp>
      <p:sp>
        <p:nvSpPr>
          <p:cNvPr id="3" name="Zástupný symbol pro obsah 2"/>
          <p:cNvSpPr>
            <a:spLocks noGrp="1"/>
          </p:cNvSpPr>
          <p:nvPr>
            <p:ph idx="1"/>
          </p:nvPr>
        </p:nvSpPr>
        <p:spPr/>
        <p:txBody>
          <a:bodyPr>
            <a:noAutofit/>
          </a:bodyPr>
          <a:lstStyle/>
          <a:p>
            <a:r>
              <a:rPr lang="cs-CZ" sz="2600" dirty="0"/>
              <a:t>pozorování </a:t>
            </a:r>
          </a:p>
          <a:p>
            <a:r>
              <a:rPr lang="cs-CZ" sz="2600" dirty="0"/>
              <a:t>rozhovory </a:t>
            </a:r>
          </a:p>
          <a:p>
            <a:r>
              <a:rPr lang="cs-CZ" sz="2600" dirty="0"/>
              <a:t>práce s dokumenty </a:t>
            </a:r>
          </a:p>
          <a:p>
            <a:r>
              <a:rPr lang="cs-CZ" sz="2600" dirty="0"/>
              <a:t>studium mediálních obsahů</a:t>
            </a:r>
          </a:p>
          <a:p>
            <a:r>
              <a:rPr lang="cs-CZ" sz="2600" dirty="0"/>
              <a:t>digitální etnografie/</a:t>
            </a:r>
            <a:r>
              <a:rPr lang="cs-CZ" sz="2600" dirty="0" err="1"/>
              <a:t>kyberantropologie</a:t>
            </a:r>
            <a:r>
              <a:rPr lang="cs-CZ" sz="2600" dirty="0"/>
              <a:t> </a:t>
            </a:r>
            <a:r>
              <a:rPr lang="cs-CZ" sz="2600" i="1" dirty="0"/>
              <a:t>(„</a:t>
            </a:r>
            <a:r>
              <a:rPr lang="cs-CZ" sz="2600" i="1" dirty="0" err="1"/>
              <a:t>netnography</a:t>
            </a:r>
            <a:r>
              <a:rPr lang="cs-CZ" sz="2600" i="1" dirty="0"/>
              <a:t>“, „</a:t>
            </a:r>
            <a:r>
              <a:rPr lang="cs-CZ" sz="2600" i="1" dirty="0" err="1"/>
              <a:t>virtální</a:t>
            </a:r>
            <a:r>
              <a:rPr lang="cs-CZ" sz="2600" i="1" dirty="0"/>
              <a:t> antropologie“ – vztah digitálních technologií a člověka, kyberprostoru a každodennosti…)</a:t>
            </a:r>
          </a:p>
          <a:p>
            <a:r>
              <a:rPr lang="cs-CZ" sz="2600" dirty="0"/>
              <a:t>studium materiálních objektů</a:t>
            </a:r>
          </a:p>
          <a:p>
            <a:r>
              <a:rPr lang="cs-CZ" sz="2600" dirty="0" err="1"/>
              <a:t>autoetnografie</a:t>
            </a:r>
            <a:r>
              <a:rPr lang="cs-CZ" sz="2600" dirty="0"/>
              <a:t> </a:t>
            </a:r>
          </a:p>
        </p:txBody>
      </p:sp>
    </p:spTree>
    <p:extLst>
      <p:ext uri="{BB962C8B-B14F-4D97-AF65-F5344CB8AC3E}">
        <p14:creationId xmlns:p14="http://schemas.microsoft.com/office/powerpoint/2010/main" val="2903762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642194"/>
          </a:xfrm>
          <a:solidFill>
            <a:schemeClr val="accent3"/>
          </a:solidFill>
          <a:ln>
            <a:solidFill>
              <a:schemeClr val="accent3"/>
            </a:solidFill>
          </a:ln>
        </p:spPr>
        <p:txBody>
          <a:bodyPr>
            <a:normAutofit fontScale="90000"/>
          </a:bodyPr>
          <a:lstStyle/>
          <a:p>
            <a:r>
              <a:rPr lang="cs-CZ" sz="3600" b="1" dirty="0"/>
              <a:t>POZOROVÁNÍ</a:t>
            </a:r>
            <a:br>
              <a:rPr lang="cs-CZ" sz="3600" b="1" dirty="0"/>
            </a:br>
            <a:r>
              <a:rPr lang="cs-CZ" sz="3600" b="1" dirty="0"/>
              <a:t/>
            </a:r>
            <a:br>
              <a:rPr lang="cs-CZ" sz="3600" b="1" dirty="0"/>
            </a:br>
            <a:r>
              <a:rPr lang="cs-CZ" sz="3600" b="1" dirty="0"/>
              <a:t>„Způsoby vidění“</a:t>
            </a:r>
          </a:p>
        </p:txBody>
      </p:sp>
      <p:sp>
        <p:nvSpPr>
          <p:cNvPr id="3" name="Zástupný symbol pro obsah 2"/>
          <p:cNvSpPr>
            <a:spLocks noGrp="1"/>
          </p:cNvSpPr>
          <p:nvPr>
            <p:ph idx="1"/>
          </p:nvPr>
        </p:nvSpPr>
        <p:spPr>
          <a:xfrm>
            <a:off x="457200" y="2996952"/>
            <a:ext cx="8229600" cy="3129211"/>
          </a:xfrm>
        </p:spPr>
        <p:txBody>
          <a:bodyPr/>
          <a:lstStyle/>
          <a:p>
            <a:r>
              <a:rPr lang="cs-CZ" sz="2400" dirty="0" smtClean="0">
                <a:hlinkClick r:id="rId2"/>
              </a:rPr>
              <a:t>https</a:t>
            </a:r>
            <a:r>
              <a:rPr lang="cs-CZ" sz="2400" dirty="0">
                <a:hlinkClick r:id="rId2"/>
              </a:rPr>
              <a:t>://</a:t>
            </a:r>
            <a:r>
              <a:rPr lang="cs-CZ" sz="2400" dirty="0" smtClean="0">
                <a:hlinkClick r:id="rId2"/>
              </a:rPr>
              <a:t>www.youtube.com/watch?v=0pDE4VX_9Kk</a:t>
            </a:r>
            <a:r>
              <a:rPr lang="cs-CZ" sz="2400" dirty="0" smtClean="0"/>
              <a:t> (Berger 1972).</a:t>
            </a:r>
          </a:p>
          <a:p>
            <a:endParaRPr lang="cs-CZ" sz="2400" dirty="0"/>
          </a:p>
          <a:p>
            <a:r>
              <a:rPr lang="cs-CZ" sz="2400" dirty="0">
                <a:hlinkClick r:id="rId3"/>
              </a:rPr>
              <a:t>https://</a:t>
            </a:r>
            <a:r>
              <a:rPr lang="cs-CZ" sz="2400" dirty="0" smtClean="0">
                <a:hlinkClick r:id="rId3"/>
              </a:rPr>
              <a:t>www.youtube.com/watch?v=wTsp9A7OaBI&amp;list=PLRfzBZJ0A6ivF5ATUxPOwiTWIh88Dzrl8</a:t>
            </a:r>
            <a:r>
              <a:rPr lang="cs-CZ" sz="2400" dirty="0" smtClean="0"/>
              <a:t> (Morris 1994).</a:t>
            </a:r>
          </a:p>
          <a:p>
            <a:endParaRPr lang="cs-CZ" sz="2400" dirty="0"/>
          </a:p>
          <a:p>
            <a:endParaRPr lang="cs-CZ" dirty="0"/>
          </a:p>
        </p:txBody>
      </p:sp>
    </p:spTree>
    <p:extLst>
      <p:ext uri="{BB962C8B-B14F-4D97-AF65-F5344CB8AC3E}">
        <p14:creationId xmlns:p14="http://schemas.microsoft.com/office/powerpoint/2010/main" val="1025218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42473419-4476-45D1-8BAF-01AA24E0C44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a:stretch/>
        </p:blipFill>
        <p:spPr bwMode="auto">
          <a:xfrm>
            <a:off x="20" y="10"/>
            <a:ext cx="9143980" cy="6857990"/>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1352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accent3"/>
          </a:solidFill>
        </p:spPr>
        <p:txBody>
          <a:bodyPr>
            <a:normAutofit/>
          </a:bodyPr>
          <a:lstStyle/>
          <a:p>
            <a:r>
              <a:rPr lang="cs-CZ" sz="3600" b="1" dirty="0"/>
              <a:t>Vedení rozhovoru</a:t>
            </a:r>
          </a:p>
        </p:txBody>
      </p:sp>
      <p:sp>
        <p:nvSpPr>
          <p:cNvPr id="3" name="Zástupný symbol pro obsah 2"/>
          <p:cNvSpPr>
            <a:spLocks noGrp="1"/>
          </p:cNvSpPr>
          <p:nvPr>
            <p:ph idx="1"/>
          </p:nvPr>
        </p:nvSpPr>
        <p:spPr/>
        <p:txBody>
          <a:bodyPr/>
          <a:lstStyle/>
          <a:p>
            <a:endParaRPr lang="cs-CZ" sz="2000" dirty="0">
              <a:hlinkClick r:id="rId2"/>
            </a:endParaRPr>
          </a:p>
          <a:p>
            <a:endParaRPr lang="cs-CZ" sz="2000" dirty="0">
              <a:hlinkClick r:id="rId2"/>
            </a:endParaRPr>
          </a:p>
          <a:p>
            <a:r>
              <a:rPr lang="cs-CZ" sz="2000" dirty="0">
                <a:hlinkClick r:id="rId2"/>
              </a:rPr>
              <a:t>https://www.youtube.com/watch?v=pZd_6esZkS8&amp;t=88s</a:t>
            </a:r>
            <a:endParaRPr lang="cs-CZ" sz="2000" dirty="0"/>
          </a:p>
          <a:p>
            <a:endParaRPr lang="cs-CZ" dirty="0"/>
          </a:p>
          <a:p>
            <a:endParaRPr lang="cs-CZ" dirty="0"/>
          </a:p>
        </p:txBody>
      </p:sp>
    </p:spTree>
    <p:extLst>
      <p:ext uri="{BB962C8B-B14F-4D97-AF65-F5344CB8AC3E}">
        <p14:creationId xmlns:p14="http://schemas.microsoft.com/office/powerpoint/2010/main" val="1354795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55784"/>
            <a:ext cx="8229600" cy="1143000"/>
          </a:xfrm>
          <a:solidFill>
            <a:schemeClr val="accent3"/>
          </a:solidFill>
        </p:spPr>
        <p:txBody>
          <a:bodyPr/>
          <a:lstStyle/>
          <a:p>
            <a:r>
              <a:rPr lang="cs-CZ" sz="3600" b="1" dirty="0"/>
              <a:t>Dokumenty</a:t>
            </a:r>
            <a:endParaRPr lang="cs-CZ" b="1" dirty="0"/>
          </a:p>
        </p:txBody>
      </p:sp>
      <p:sp>
        <p:nvSpPr>
          <p:cNvPr id="3" name="Zástupný symbol pro obsah 2"/>
          <p:cNvSpPr>
            <a:spLocks noGrp="1"/>
          </p:cNvSpPr>
          <p:nvPr>
            <p:ph idx="1"/>
          </p:nvPr>
        </p:nvSpPr>
        <p:spPr/>
        <p:txBody>
          <a:bodyPr>
            <a:normAutofit/>
          </a:bodyPr>
          <a:lstStyle/>
          <a:p>
            <a:endParaRPr lang="cs-CZ" dirty="0"/>
          </a:p>
          <a:p>
            <a:r>
              <a:rPr lang="cs-CZ" sz="2800" dirty="0"/>
              <a:t>Co je „dokument“?</a:t>
            </a:r>
          </a:p>
          <a:p>
            <a:endParaRPr lang="cs-CZ" sz="2800" dirty="0"/>
          </a:p>
          <a:p>
            <a:r>
              <a:rPr lang="cs-CZ" sz="2800" dirty="0"/>
              <a:t>Co je primární a sekundární pramen?</a:t>
            </a:r>
          </a:p>
          <a:p>
            <a:endParaRPr lang="cs-CZ" sz="2800" dirty="0"/>
          </a:p>
          <a:p>
            <a:r>
              <a:rPr lang="cs-CZ" sz="2800" dirty="0"/>
              <a:t>„Kritika pramene“</a:t>
            </a:r>
          </a:p>
        </p:txBody>
      </p:sp>
    </p:spTree>
    <p:extLst>
      <p:ext uri="{BB962C8B-B14F-4D97-AF65-F5344CB8AC3E}">
        <p14:creationId xmlns:p14="http://schemas.microsoft.com/office/powerpoint/2010/main" val="176475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accent3"/>
          </a:solidFill>
        </p:spPr>
        <p:txBody>
          <a:bodyPr>
            <a:noAutofit/>
          </a:bodyPr>
          <a:lstStyle/>
          <a:p>
            <a:r>
              <a:rPr lang="cs-CZ" sz="3200" dirty="0"/>
              <a:t>Obrazové, ústní, písemné prameny </a:t>
            </a:r>
            <a:br>
              <a:rPr lang="cs-CZ" sz="3200" dirty="0"/>
            </a:br>
            <a:r>
              <a:rPr lang="cs-CZ" sz="1800" dirty="0"/>
              <a:t>(hmotné – pojednáme v </a:t>
            </a:r>
            <a:r>
              <a:rPr lang="cs-CZ" sz="1800" dirty="0" err="1"/>
              <a:t>material</a:t>
            </a:r>
            <a:r>
              <a:rPr lang="cs-CZ" sz="1800" dirty="0"/>
              <a:t> </a:t>
            </a:r>
            <a:r>
              <a:rPr lang="cs-CZ" sz="1800" dirty="0" err="1"/>
              <a:t>culture</a:t>
            </a:r>
            <a:r>
              <a:rPr lang="cs-CZ" sz="1800" dirty="0"/>
              <a:t>)</a:t>
            </a:r>
            <a:endParaRPr lang="cs-CZ" sz="3200" dirty="0"/>
          </a:p>
        </p:txBody>
      </p:sp>
      <p:sp>
        <p:nvSpPr>
          <p:cNvPr id="3" name="Zástupný symbol pro obsah 2"/>
          <p:cNvSpPr>
            <a:spLocks noGrp="1"/>
          </p:cNvSpPr>
          <p:nvPr>
            <p:ph idx="1"/>
          </p:nvPr>
        </p:nvSpPr>
        <p:spPr/>
        <p:txBody>
          <a:bodyPr>
            <a:normAutofit/>
          </a:bodyPr>
          <a:lstStyle/>
          <a:p>
            <a:r>
              <a:rPr lang="cs-CZ" sz="2400" b="1" dirty="0"/>
              <a:t>Primární </a:t>
            </a:r>
            <a:r>
              <a:rPr lang="cs-CZ" sz="2400" dirty="0"/>
              <a:t>– původní, nové informace = původní (tvůrčí) díla umělecká, vědecká, každodenní (různé dokumenty a původní zprávy o událostech atd.)</a:t>
            </a:r>
          </a:p>
          <a:p>
            <a:pPr lvl="1"/>
            <a:r>
              <a:rPr lang="cs-CZ" sz="2000" dirty="0"/>
              <a:t>Kroniky, deníky, knihy, časopisy, noviny, písně, publikované výsledky vědeckých studií, legislativa, fotografie, obrazy, náčrty, mapy, statistická data, jízdenky, letáky …  </a:t>
            </a:r>
          </a:p>
          <a:p>
            <a:r>
              <a:rPr lang="cs-CZ" sz="2400" b="1" dirty="0"/>
              <a:t>Sekundární </a:t>
            </a:r>
            <a:r>
              <a:rPr lang="cs-CZ" sz="2400" dirty="0"/>
              <a:t>– dokumenty, které vycházejí z primárních pramenů a které analyzují a interpretují původní informace</a:t>
            </a:r>
          </a:p>
          <a:p>
            <a:pPr lvl="1"/>
            <a:r>
              <a:rPr lang="cs-CZ" sz="2000" dirty="0"/>
              <a:t>Vědecké kompilace, přehledové biografie, sborníky, ročenky, slovníky, encyklopedie, biografie, historiografie, recenze a literární kritiky, recenze shrnující výsledky studií a experimentů atd.</a:t>
            </a:r>
          </a:p>
          <a:p>
            <a:endParaRPr lang="cs-CZ" dirty="0"/>
          </a:p>
        </p:txBody>
      </p:sp>
    </p:spTree>
    <p:extLst>
      <p:ext uri="{BB962C8B-B14F-4D97-AF65-F5344CB8AC3E}">
        <p14:creationId xmlns:p14="http://schemas.microsoft.com/office/powerpoint/2010/main" val="2929864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accent3"/>
          </a:solidFill>
        </p:spPr>
        <p:txBody>
          <a:bodyPr/>
          <a:lstStyle/>
          <a:p>
            <a:r>
              <a:rPr lang="cs-CZ" sz="3600" b="1" dirty="0"/>
              <a:t>Mediální obsahy</a:t>
            </a:r>
            <a:endParaRPr lang="cs-CZ" b="1" dirty="0"/>
          </a:p>
        </p:txBody>
      </p:sp>
      <p:sp>
        <p:nvSpPr>
          <p:cNvPr id="3" name="Zástupný symbol pro obsah 2"/>
          <p:cNvSpPr>
            <a:spLocks noGrp="1"/>
          </p:cNvSpPr>
          <p:nvPr>
            <p:ph idx="1"/>
          </p:nvPr>
        </p:nvSpPr>
        <p:spPr/>
        <p:txBody>
          <a:bodyPr/>
          <a:lstStyle/>
          <a:p>
            <a:endParaRPr lang="cs-CZ" sz="2800" dirty="0"/>
          </a:p>
          <a:p>
            <a:r>
              <a:rPr lang="cs-CZ" sz="2800" dirty="0"/>
              <a:t>online i </a:t>
            </a:r>
            <a:r>
              <a:rPr lang="cs-CZ" sz="2800" dirty="0" err="1"/>
              <a:t>offline</a:t>
            </a:r>
            <a:r>
              <a:rPr lang="cs-CZ" sz="2800" dirty="0"/>
              <a:t> </a:t>
            </a:r>
          </a:p>
          <a:p>
            <a:r>
              <a:rPr lang="cs-CZ" sz="2800" dirty="0"/>
              <a:t>nejen obsahy, ale i forma, vizuální stránka!</a:t>
            </a:r>
          </a:p>
          <a:p>
            <a:endParaRPr lang="cs-CZ" dirty="0"/>
          </a:p>
        </p:txBody>
      </p:sp>
    </p:spTree>
    <p:extLst>
      <p:ext uri="{BB962C8B-B14F-4D97-AF65-F5344CB8AC3E}">
        <p14:creationId xmlns:p14="http://schemas.microsoft.com/office/powerpoint/2010/main" val="2775611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accent3"/>
          </a:solidFill>
        </p:spPr>
        <p:txBody>
          <a:bodyPr/>
          <a:lstStyle/>
          <a:p>
            <a:r>
              <a:rPr lang="cs-CZ" sz="3600" b="1" dirty="0"/>
              <a:t>Digitální etnografie</a:t>
            </a:r>
            <a:endParaRPr lang="cs-CZ" b="1" dirty="0"/>
          </a:p>
        </p:txBody>
      </p:sp>
      <p:sp>
        <p:nvSpPr>
          <p:cNvPr id="3" name="Zástupný symbol pro obsah 2"/>
          <p:cNvSpPr>
            <a:spLocks noGrp="1"/>
          </p:cNvSpPr>
          <p:nvPr>
            <p:ph idx="1"/>
          </p:nvPr>
        </p:nvSpPr>
        <p:spPr/>
        <p:txBody>
          <a:bodyPr>
            <a:normAutofit fontScale="92500" lnSpcReduction="10000"/>
          </a:bodyPr>
          <a:lstStyle/>
          <a:p>
            <a:r>
              <a:rPr lang="cs-CZ" sz="2600" dirty="0" err="1"/>
              <a:t>kyberantropologie</a:t>
            </a:r>
            <a:r>
              <a:rPr lang="cs-CZ" sz="2600" dirty="0"/>
              <a:t> (</a:t>
            </a:r>
            <a:r>
              <a:rPr lang="cs-CZ" sz="2600" i="1" dirty="0"/>
              <a:t>„</a:t>
            </a:r>
            <a:r>
              <a:rPr lang="cs-CZ" sz="2600" i="1" dirty="0" err="1"/>
              <a:t>netnography</a:t>
            </a:r>
            <a:r>
              <a:rPr lang="cs-CZ" sz="2600" i="1" dirty="0"/>
              <a:t>“, „</a:t>
            </a:r>
            <a:r>
              <a:rPr lang="cs-CZ" sz="2600" i="1" dirty="0" err="1"/>
              <a:t>virtální</a:t>
            </a:r>
            <a:r>
              <a:rPr lang="cs-CZ" sz="2600" i="1" dirty="0"/>
              <a:t> antropologie“) </a:t>
            </a:r>
          </a:p>
          <a:p>
            <a:endParaRPr lang="cs-CZ" sz="2600" dirty="0"/>
          </a:p>
          <a:p>
            <a:r>
              <a:rPr lang="cs-CZ" sz="2600" dirty="0"/>
              <a:t>vztah digitálních technologií a člověka = DT jsou integrální součástí sociálního světa</a:t>
            </a:r>
          </a:p>
          <a:p>
            <a:endParaRPr lang="cs-CZ" sz="2600" dirty="0"/>
          </a:p>
          <a:p>
            <a:r>
              <a:rPr lang="cs-CZ" sz="2600" dirty="0"/>
              <a:t>vztah kyberprostoru a každodennosti</a:t>
            </a:r>
          </a:p>
          <a:p>
            <a:endParaRPr lang="cs-CZ" sz="2600" dirty="0"/>
          </a:p>
          <a:p>
            <a:r>
              <a:rPr lang="cs-CZ" sz="2600" dirty="0"/>
              <a:t>neplatí analytické rozdělení na svět „online“ a „</a:t>
            </a:r>
            <a:r>
              <a:rPr lang="cs-CZ" sz="2600" dirty="0" err="1"/>
              <a:t>offline</a:t>
            </a:r>
            <a:r>
              <a:rPr lang="cs-CZ" sz="2600" dirty="0"/>
              <a:t>“, virtuální světy jsou reálné</a:t>
            </a:r>
          </a:p>
          <a:p>
            <a:endParaRPr lang="cs-CZ" sz="2600" dirty="0"/>
          </a:p>
          <a:p>
            <a:r>
              <a:rPr lang="cs-CZ" sz="2600" dirty="0">
                <a:hlinkClick r:id="rId2"/>
              </a:rPr>
              <a:t>https://www.youtube.com/watch?v=IWXnnBNX3Z0</a:t>
            </a:r>
            <a:endParaRPr lang="cs-CZ" sz="2600" dirty="0"/>
          </a:p>
          <a:p>
            <a:endParaRPr lang="cs-CZ" sz="2600" dirty="0"/>
          </a:p>
          <a:p>
            <a:endParaRPr lang="cs-CZ" dirty="0"/>
          </a:p>
        </p:txBody>
      </p:sp>
    </p:spTree>
    <p:extLst>
      <p:ext uri="{BB962C8B-B14F-4D97-AF65-F5344CB8AC3E}">
        <p14:creationId xmlns:p14="http://schemas.microsoft.com/office/powerpoint/2010/main" val="1145106339"/>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873</TotalTime>
  <Words>394</Words>
  <Application>Microsoft Office PowerPoint</Application>
  <PresentationFormat>Předvádění na obrazovce (4:3)</PresentationFormat>
  <Paragraphs>54</Paragraphs>
  <Slides>11</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11</vt:i4>
      </vt:variant>
    </vt:vector>
  </HeadingPairs>
  <TitlesOfParts>
    <vt:vector size="14" baseType="lpstr">
      <vt:lpstr>Arial</vt:lpstr>
      <vt:lpstr>Calibri</vt:lpstr>
      <vt:lpstr>Motiv systému Office</vt:lpstr>
      <vt:lpstr>Představení základních strategií vytváření dat  pozorování, rozhovory, práce s dokumenty, mediálními obsahy, studium materiálních objektů </vt:lpstr>
      <vt:lpstr>Jak etnograficky zkoumáme</vt:lpstr>
      <vt:lpstr>POZOROVÁNÍ  „Způsoby vidění“</vt:lpstr>
      <vt:lpstr>Prezentace aplikace PowerPoint</vt:lpstr>
      <vt:lpstr>Vedení rozhovoru</vt:lpstr>
      <vt:lpstr>Dokumenty</vt:lpstr>
      <vt:lpstr>Obrazové, ústní, písemné prameny  (hmotné – pojednáme v material culture)</vt:lpstr>
      <vt:lpstr>Mediální obsahy</vt:lpstr>
      <vt:lpstr>Digitální etnografie</vt:lpstr>
      <vt:lpstr>Studium materiálních objektů</vt:lpstr>
      <vt:lpstr>Případová studie a rozšířená případová studie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zandlova@live.com</dc:creator>
  <cp:lastModifiedBy>Michal Lehečka</cp:lastModifiedBy>
  <cp:revision>18</cp:revision>
  <dcterms:created xsi:type="dcterms:W3CDTF">2020-03-08T12:07:03Z</dcterms:created>
  <dcterms:modified xsi:type="dcterms:W3CDTF">2023-02-27T09:27:08Z</dcterms:modified>
</cp:coreProperties>
</file>