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5" r:id="rId5"/>
    <p:sldId id="258" r:id="rId6"/>
    <p:sldId id="259" r:id="rId7"/>
    <p:sldId id="260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1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FD359C-7D2F-4236-B6AF-FC7292E65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FA96FD-FF4D-4761-90E4-AEB6FFE7D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D587BD-5483-4162-9195-D4931AC27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BE7D-715A-469F-8B5D-34C7E8382C04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E5689A-1689-4A31-9537-B28515D4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CF09A8-770D-4148-BFFC-EC850171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C5B2-8AAB-4155-9D8E-A8F10D471FF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50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6F5F6F-D8B2-482A-A784-076F28A4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D6AFD7-9E81-43BF-92D0-C367BDC70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4230A6-EFD9-456F-9C57-A6D8E862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BE7D-715A-469F-8B5D-34C7E8382C04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2A3514-62DA-4102-ADCB-72E24D98C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88CB42-A988-4A5E-8527-83D84F90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C5B2-8AAB-4155-9D8E-A8F10D471FF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82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FB96A02-C832-4079-A1C1-438B82FD4E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CFC3A6-2CA9-4AB6-BC19-E57CD48A8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195467-5E35-475B-8B3B-B3150691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BE7D-715A-469F-8B5D-34C7E8382C04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81A8A1-6B7C-419D-9BB9-D6930AA4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2CC3B8-B904-4B6D-9FC8-FE51B184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C5B2-8AAB-4155-9D8E-A8F10D471FF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5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15A2F0-585F-4E4A-9280-86D82621A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607712-D4D5-4BF8-A07D-3526D3D12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94100F-687A-415C-8FBA-FF35AC95A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BE7D-715A-469F-8B5D-34C7E8382C04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DEA1A0-37DE-4633-9545-7B42D3B13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46190C-BFC9-4226-AB71-79CFC16E0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C5B2-8AAB-4155-9D8E-A8F10D471FF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559EF8-F084-4402-BDB9-BEA333A8A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E92EB8-2199-4D8F-99E1-63777E406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163A2E-57A9-4DCE-9DF8-8BA4B0C6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BE7D-715A-469F-8B5D-34C7E8382C04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653D4F-EF64-409D-B47A-32E1B31A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AE6F96-92EA-4DD3-966F-29F446EC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C5B2-8AAB-4155-9D8E-A8F10D471FF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84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72CC69-B4E1-4D91-94FA-B46FCE55D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2197B9-1B11-4C23-A7D0-17828C4B0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857577-C657-46C9-AF95-BDA927E7C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CBC92A-9399-40CC-BA14-776250AA5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BE7D-715A-469F-8B5D-34C7E8382C04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E0F146-D065-4FB9-8E7B-D3AA788D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5701BD-E44F-4974-9AD1-7455B348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C5B2-8AAB-4155-9D8E-A8F10D471FF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83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768FBA-33BA-4331-8D72-ADEFEBDC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13B6B2-59E8-495E-8E46-826B8B202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25FEBF-6D3A-44D3-BE47-A49198AEC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DC9F2AF-4390-4F79-AEA7-C3E4C8F1B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00EE6EA-776B-4126-9701-2A672B704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B80A2A0-4614-4C23-858C-27235518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BE7D-715A-469F-8B5D-34C7E8382C04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5D7F68B-F890-4774-98D9-708E5423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B5DF894-A2E3-4CDE-B85F-1E2DA752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C5B2-8AAB-4155-9D8E-A8F10D471FF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2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7E958-511F-4D4D-9B8A-63F22ED4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9B28C2-C1E6-4C76-AF5B-AEF3E96AF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BE7D-715A-469F-8B5D-34C7E8382C04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321614-E1FD-45C8-AED2-CE7745CD8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6ED647-2020-488C-81F6-3E0D9E9A1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C5B2-8AAB-4155-9D8E-A8F10D471FF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74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4BBB3A3-D75B-42B5-9CD7-716A0BDA3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BE7D-715A-469F-8B5D-34C7E8382C04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0ED8E9-C419-44B5-932E-370D98D2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B8D57E-986F-4BC8-A107-C0BCF1CC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C5B2-8AAB-4155-9D8E-A8F10D471FF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8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E81185-3E0D-481C-B6E8-5DB83ABA2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6B0E17-27BA-42EE-8F84-CF08ED08A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A413F5-4A60-4431-9859-3AC2C2E55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2F0BCC-4200-407A-96D1-0F1914BA7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BE7D-715A-469F-8B5D-34C7E8382C04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435B5B-793B-4FDB-9739-E4129F04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A3A9FB-B048-4C36-83EF-696B1B30D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C5B2-8AAB-4155-9D8E-A8F10D471FF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02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2A5B6C-4FCE-4A8B-97AB-396FEF04C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0AB8DF-DBF9-4E05-BA70-5B578CA8B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B23E6A-59E9-440C-8054-1A663C250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11399B-4156-411C-86E2-14825AAA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BE7D-715A-469F-8B5D-34C7E8382C04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99E7B1-AF85-4B06-8182-5F16C5EE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4A7948-A0C3-4031-8A08-A7FBEF8F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C5B2-8AAB-4155-9D8E-A8F10D471FF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43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sylviegoulard.eu/commission-europeenne-constitution-du-futur-college-des-commissaires-la-reponse-de-jean-claude-juncker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D353F37-3F25-4496-8C52-1BA548AA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2C8D98-0006-454C-B06F-AAD0F0684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C2AF90-D9E8-4440-AFCA-053555A07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8BE7D-715A-469F-8B5D-34C7E8382C04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4D13D2-E7C8-4CD7-9CF3-B4942FBB5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04342E-4907-4927-BC53-ABFC08DFF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EC5B2-8AAB-4155-9D8E-A8F10D471FF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54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voltaire.fr/parlement-europeen-traque-eurosceptiques-ferme-yeux-pp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914EC-ADA3-4B06-9635-F49E77538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7359" y="2074228"/>
            <a:ext cx="6329680" cy="2387600"/>
          </a:xfrm>
        </p:spPr>
        <p:txBody>
          <a:bodyPr>
            <a:normAutofit fontScale="90000"/>
          </a:bodyPr>
          <a:lstStyle/>
          <a:p>
            <a:r>
              <a:rPr lang="en-GB" sz="8800" b="1" dirty="0">
                <a:solidFill>
                  <a:srgbClr val="F2E100"/>
                </a:solidFill>
              </a:rPr>
              <a:t>POSITION PAPER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8A0B9EF-1B6A-4054-91A8-47AA8F7BF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3092" y="4394994"/>
            <a:ext cx="3498215" cy="1093787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2E100"/>
                </a:solidFill>
              </a:rPr>
              <a:t>Italy &amp; Greece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8C554A65-DD51-4E1D-8955-D55380173666}"/>
              </a:ext>
            </a:extLst>
          </p:cNvPr>
          <p:cNvSpPr txBox="1">
            <a:spLocks/>
          </p:cNvSpPr>
          <p:nvPr/>
        </p:nvSpPr>
        <p:spPr>
          <a:xfrm>
            <a:off x="193039" y="6364288"/>
            <a:ext cx="9144000" cy="493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>
                <a:solidFill>
                  <a:srgbClr val="F2E100"/>
                </a:solidFill>
              </a:rPr>
              <a:t>Théo GENETET – Felix Homburg – Ale </a:t>
            </a:r>
            <a:r>
              <a:rPr lang="en-GB" sz="1800" dirty="0" err="1">
                <a:solidFill>
                  <a:srgbClr val="F2E100"/>
                </a:solidFill>
              </a:rPr>
              <a:t>Quiles</a:t>
            </a:r>
            <a:endParaRPr lang="en-GB" sz="1800" dirty="0">
              <a:solidFill>
                <a:srgbClr val="F2E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0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1E9E39-2283-491F-B6DB-6DE1FF2D7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806892"/>
            <a:ext cx="11362690" cy="4685347"/>
          </a:xfrm>
        </p:spPr>
        <p:txBody>
          <a:bodyPr>
            <a:normAutofit lnSpcReduction="10000"/>
          </a:bodyPr>
          <a:lstStyle/>
          <a:p>
            <a:r>
              <a:rPr lang="en-GB" sz="3500" dirty="0"/>
              <a:t>Process asylum claims in an even manner after first entry </a:t>
            </a:r>
          </a:p>
          <a:p>
            <a:pPr lvl="1"/>
            <a:r>
              <a:rPr lang="en-GB" sz="3500" dirty="0"/>
              <a:t>Considering a country’s economic status (GDP, unemployment rate, sovereign debt)</a:t>
            </a:r>
          </a:p>
          <a:p>
            <a:pPr lvl="1"/>
            <a:r>
              <a:rPr lang="en-GB" sz="3500" dirty="0"/>
              <a:t>The claimer’s particular preference </a:t>
            </a:r>
          </a:p>
          <a:p>
            <a:pPr lvl="1"/>
            <a:r>
              <a:rPr lang="en-GB" sz="3500" dirty="0"/>
              <a:t>The population density </a:t>
            </a:r>
          </a:p>
          <a:p>
            <a:pPr lvl="1"/>
            <a:r>
              <a:rPr lang="en-GB" sz="3500" dirty="0"/>
              <a:t>The number of asylum applications previously accepted and under process</a:t>
            </a:r>
          </a:p>
          <a:p>
            <a:r>
              <a:rPr lang="en-GB" sz="3500" dirty="0"/>
              <a:t>Have the authoritative power to supervise that responsibilities are being carried out</a:t>
            </a:r>
          </a:p>
          <a:p>
            <a:endParaRPr lang="en-GB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28D1031-65B1-4CC6-8954-8E15F9F1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699769"/>
            <a:ext cx="11468100" cy="815975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Our proposition : </a:t>
            </a:r>
            <a:r>
              <a:rPr lang="en-GB" dirty="0"/>
              <a:t>The creation of a strong European Refugee Agency that would : </a:t>
            </a:r>
            <a:br>
              <a:rPr lang="en-GB" dirty="0"/>
            </a:br>
            <a:r>
              <a:rPr lang="en-GB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702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D0AD0F-F759-4302-ACB7-FF9DD42F6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8800"/>
            <a:ext cx="11049000" cy="5455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“On average across the main reception countries in Europe, the cost for processing and accommodating asylum seekers is estimated around €10 000 per application for the first year”</a:t>
            </a:r>
          </a:p>
          <a:p>
            <a:pPr marL="0" indent="0" algn="ctr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(Migration Policy Debates © OECD n°13 January 2017) 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B1D95F2E-0652-4474-BF33-1028A17D8CD8}"/>
              </a:ext>
            </a:extLst>
          </p:cNvPr>
          <p:cNvSpPr txBox="1">
            <a:spLocks/>
          </p:cNvSpPr>
          <p:nvPr/>
        </p:nvSpPr>
        <p:spPr>
          <a:xfrm>
            <a:off x="382270" y="296704"/>
            <a:ext cx="5144770" cy="1267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400" u="sng" dirty="0"/>
              <a:t>Current context</a:t>
            </a:r>
          </a:p>
        </p:txBody>
      </p:sp>
    </p:spTree>
    <p:extLst>
      <p:ext uri="{BB962C8B-B14F-4D97-AF65-F5344CB8AC3E}">
        <p14:creationId xmlns:p14="http://schemas.microsoft.com/office/powerpoint/2010/main" val="190833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22AA402-60E5-466B-A6B7-C780B40CC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4" t="50000" r="41583" b="21630"/>
          <a:stretch/>
        </p:blipFill>
        <p:spPr>
          <a:xfrm>
            <a:off x="340214" y="2293620"/>
            <a:ext cx="11511572" cy="4191000"/>
          </a:xfrm>
          <a:prstGeom prst="rect">
            <a:avLst/>
          </a:prstGeom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BADB5772-D0E5-4E3B-9F5D-977D149BAADF}"/>
              </a:ext>
            </a:extLst>
          </p:cNvPr>
          <p:cNvSpPr txBox="1">
            <a:spLocks/>
          </p:cNvSpPr>
          <p:nvPr/>
        </p:nvSpPr>
        <p:spPr>
          <a:xfrm>
            <a:off x="666750" y="682784"/>
            <a:ext cx="10858500" cy="1389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/>
              <a:t>How southern Mediterranean countries have had to deal with migration in comparison to Hungary </a:t>
            </a:r>
          </a:p>
        </p:txBody>
      </p:sp>
    </p:spTree>
    <p:extLst>
      <p:ext uri="{BB962C8B-B14F-4D97-AF65-F5344CB8AC3E}">
        <p14:creationId xmlns:p14="http://schemas.microsoft.com/office/powerpoint/2010/main" val="166624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3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DB9703-2E7E-47D0-A584-1BC5D6204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1" t="27916" r="32266" b="8958"/>
          <a:stretch/>
        </p:blipFill>
        <p:spPr>
          <a:xfrm>
            <a:off x="2216551" y="643467"/>
            <a:ext cx="775889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6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AB054342-B3F3-4F70-916E-F313BCF83689}"/>
              </a:ext>
            </a:extLst>
          </p:cNvPr>
          <p:cNvSpPr txBox="1">
            <a:spLocks/>
          </p:cNvSpPr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Italy and Greece have the highest unemployment rates in the EU…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9EDC9EA-A4D9-4D70-93AA-682B16F875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" r="467" b="76741"/>
          <a:stretch/>
        </p:blipFill>
        <p:spPr>
          <a:xfrm>
            <a:off x="769575" y="1820334"/>
            <a:ext cx="1065285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3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E7514E98-AA54-4800-99FF-C9B2FF679BE0}"/>
              </a:ext>
            </a:extLst>
          </p:cNvPr>
          <p:cNvSpPr txBox="1">
            <a:spLocks/>
          </p:cNvSpPr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…while Hungary and Poland have the lowest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DCFCE11-C60F-46BA-9313-057F8A83D6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70626" r="2650" b="7700"/>
          <a:stretch/>
        </p:blipFill>
        <p:spPr>
          <a:xfrm>
            <a:off x="643467" y="1806103"/>
            <a:ext cx="10905066" cy="41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3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0CEA70-0D47-43B2-BBDB-443BEAD1D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120649"/>
            <a:ext cx="10515600" cy="815975"/>
          </a:xfrm>
        </p:spPr>
        <p:txBody>
          <a:bodyPr/>
          <a:lstStyle/>
          <a:p>
            <a:r>
              <a:rPr lang="en-GB" u="sng" dirty="0"/>
              <a:t>Our position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1D801E-FAF2-4090-90E1-4D8D1DF0A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68" y="936624"/>
            <a:ext cx="11244264" cy="528002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“Our frontline countries are not satisfied by the reaction of other European states as we feel side-lined and required to find own solutions to handle the intense challenges; it is unacceptable that our states are left alone to deal with the consequences of the migration crisis while other states do not contribute. […] 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we believe that a stronger response from our partners should rise to the occasion” </a:t>
            </a:r>
          </a:p>
          <a:p>
            <a:pPr marL="0" indent="0" algn="ctr">
              <a:buNone/>
            </a:pPr>
            <a:endParaRPr lang="en-GB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2200" u="sng">
                <a:latin typeface="+mj-lt"/>
                <a:cs typeface="Times New Roman" panose="02020603050405020304" pitchFamily="18" charset="0"/>
              </a:rPr>
              <a:t>Our fellow member states should not forget their international commitments and responsibilities : </a:t>
            </a:r>
          </a:p>
          <a:p>
            <a:pPr fontAlgn="base">
              <a:lnSpc>
                <a:spcPct val="110000"/>
              </a:lnSpc>
            </a:pPr>
            <a:r>
              <a:rPr lang="en-GB" sz="2200">
                <a:latin typeface="+mj-lt"/>
              </a:rPr>
              <a:t>The 1951 Convention on the Status of Refugees has established an international guiding principle of non-refoultment.</a:t>
            </a:r>
          </a:p>
          <a:p>
            <a:pPr fontAlgn="base">
              <a:lnSpc>
                <a:spcPct val="110000"/>
              </a:lnSpc>
            </a:pPr>
            <a:r>
              <a:rPr lang="en-GB" sz="2200">
                <a:latin typeface="+mj-lt"/>
              </a:rPr>
              <a:t>The Universal Declaration of Human Rights of 1948 guarantees the right for asylum-seeking.</a:t>
            </a:r>
          </a:p>
          <a:p>
            <a:pPr fontAlgn="base">
              <a:lnSpc>
                <a:spcPct val="110000"/>
              </a:lnSpc>
            </a:pPr>
            <a:r>
              <a:rPr lang="en-GB" sz="2200">
                <a:latin typeface="+mj-lt"/>
              </a:rPr>
              <a:t>The European Union’s declared commitment to the protection of Human Rights, social inclusion, human dignity, solidarity and equality in a framework of mutual respect and cooperation.</a:t>
            </a:r>
          </a:p>
          <a:p>
            <a:pPr marL="0" indent="0">
              <a:lnSpc>
                <a:spcPct val="110000"/>
              </a:lnSpc>
              <a:buNone/>
            </a:pPr>
            <a:endParaRPr lang="en-GB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3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0CEA70-0D47-43B2-BBDB-443BEAD1D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273049"/>
            <a:ext cx="10515600" cy="815975"/>
          </a:xfrm>
        </p:spPr>
        <p:txBody>
          <a:bodyPr/>
          <a:lstStyle/>
          <a:p>
            <a:r>
              <a:rPr lang="en-GB" u="sng" dirty="0"/>
              <a:t>Our proposition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1D801E-FAF2-4090-90E1-4D8D1DF0A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62" y="1409700"/>
            <a:ext cx="10887075" cy="47672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“As Southern European states, we feel certain that the following policy-mix is the best solution for our nations as well as the European Union respecting the aforementioned circumstances” </a:t>
            </a:r>
          </a:p>
          <a:p>
            <a:pPr marL="0" indent="0" algn="ctr">
              <a:buNone/>
            </a:pP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en-GB" sz="3600" dirty="0">
                <a:latin typeface="+mj-lt"/>
              </a:rPr>
              <a:t>Distribution quotas of asylum seekers</a:t>
            </a:r>
          </a:p>
          <a:p>
            <a:pPr marL="514350" indent="-514350">
              <a:buAutoNum type="arabicParenR"/>
            </a:pPr>
            <a:r>
              <a:rPr lang="en-GB" sz="3600" dirty="0">
                <a:latin typeface="+mj-lt"/>
              </a:rPr>
              <a:t>Fair redistribution of individuals granted asylum </a:t>
            </a:r>
          </a:p>
          <a:p>
            <a:pPr marL="514350" indent="-514350">
              <a:buAutoNum type="arabicParenR"/>
            </a:pPr>
            <a:r>
              <a:rPr lang="en-GB" sz="3600" dirty="0">
                <a:latin typeface="+mj-lt"/>
              </a:rPr>
              <a:t>Conditionality </a:t>
            </a:r>
          </a:p>
          <a:p>
            <a:pPr marL="514350" indent="-514350">
              <a:buAutoNum type="arabicParenR"/>
            </a:pPr>
            <a:r>
              <a:rPr lang="en-GB" sz="3600" dirty="0">
                <a:latin typeface="+mj-lt"/>
              </a:rPr>
              <a:t>An increased budget to control and protect EU borders</a:t>
            </a:r>
          </a:p>
        </p:txBody>
      </p:sp>
    </p:spTree>
    <p:extLst>
      <p:ext uri="{BB962C8B-B14F-4D97-AF65-F5344CB8AC3E}">
        <p14:creationId xmlns:p14="http://schemas.microsoft.com/office/powerpoint/2010/main" val="4151703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0CEA70-0D47-43B2-BBDB-443BEAD1D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801052"/>
            <a:ext cx="11468100" cy="815975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Our proposition : </a:t>
            </a:r>
            <a:r>
              <a:rPr lang="en-GB" dirty="0"/>
              <a:t>The creation of a strong European Refugee Agency that would : </a:t>
            </a:r>
            <a:br>
              <a:rPr lang="en-GB" dirty="0"/>
            </a:br>
            <a:r>
              <a:rPr lang="en-GB" u="sng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1D801E-FAF2-4090-90E1-4D8D1DF0A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330960"/>
            <a:ext cx="11332210" cy="518160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3200" dirty="0"/>
              <a:t>Solve the problem of quotas system when member states do not abide to their responsibilities </a:t>
            </a:r>
          </a:p>
          <a:p>
            <a:r>
              <a:rPr lang="en-GB" sz="3200" dirty="0"/>
              <a:t>Receive its own budget </a:t>
            </a:r>
          </a:p>
          <a:p>
            <a:r>
              <a:rPr lang="en-GB" sz="3200" dirty="0"/>
              <a:t>Strengthen member states’ asylum and reception systems   </a:t>
            </a:r>
          </a:p>
          <a:p>
            <a:r>
              <a:rPr lang="en-GB" sz="3200" dirty="0"/>
              <a:t>Ensure that there is an effective distribution formula that relocates claimers </a:t>
            </a:r>
          </a:p>
          <a:p>
            <a:r>
              <a:rPr lang="en-GB" sz="3200" dirty="0"/>
              <a:t>Work along side the European Border and Coast Guard (FRONTEX) and the UN Refugee Agency </a:t>
            </a:r>
          </a:p>
        </p:txBody>
      </p:sp>
    </p:spTree>
    <p:extLst>
      <p:ext uri="{BB962C8B-B14F-4D97-AF65-F5344CB8AC3E}">
        <p14:creationId xmlns:p14="http://schemas.microsoft.com/office/powerpoint/2010/main" val="10013844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430</Words>
  <Application>Microsoft Office PowerPoint</Application>
  <PresentationFormat>Grand écran</PresentationFormat>
  <Paragraphs>38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Thème Office</vt:lpstr>
      <vt:lpstr>POSITION PAPER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Our position </vt:lpstr>
      <vt:lpstr>Our proposition </vt:lpstr>
      <vt:lpstr>Our proposition : The creation of a strong European Refugee Agency that would :   </vt:lpstr>
      <vt:lpstr>Our proposition : The creation of a strong European Refugee Agency that would :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 PAPER</dc:title>
  <dc:creator>théo genetet</dc:creator>
  <cp:lastModifiedBy>théo genetet</cp:lastModifiedBy>
  <cp:revision>2</cp:revision>
  <dcterms:created xsi:type="dcterms:W3CDTF">2019-03-31T19:06:56Z</dcterms:created>
  <dcterms:modified xsi:type="dcterms:W3CDTF">2019-03-31T19:08:45Z</dcterms:modified>
</cp:coreProperties>
</file>