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9"/>
  </p:notesMasterIdLst>
  <p:sldIdLst>
    <p:sldId id="256" r:id="rId2"/>
    <p:sldId id="265" r:id="rId3"/>
    <p:sldId id="266" r:id="rId4"/>
    <p:sldId id="267" r:id="rId5"/>
    <p:sldId id="258" r:id="rId6"/>
    <p:sldId id="257" r:id="rId7"/>
    <p:sldId id="259"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2" r:id="rId52"/>
    <p:sldId id="311" r:id="rId53"/>
    <p:sldId id="314" r:id="rId54"/>
    <p:sldId id="313" r:id="rId55"/>
    <p:sldId id="315" r:id="rId56"/>
    <p:sldId id="263" r:id="rId57"/>
    <p:sldId id="262" r:id="rId58"/>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876"/>
  </p:normalViewPr>
  <p:slideViewPr>
    <p:cSldViewPr>
      <p:cViewPr varScale="1">
        <p:scale>
          <a:sx n="102" d="100"/>
          <a:sy n="102" d="100"/>
        </p:scale>
        <p:origin x="424" y="17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AutoShape 1">
            <a:extLst>
              <a:ext uri="{FF2B5EF4-FFF2-40B4-BE49-F238E27FC236}">
                <a16:creationId xmlns:a16="http://schemas.microsoft.com/office/drawing/2014/main" id="{9F5DB0ED-C029-C392-7FD9-18B84EC25195}"/>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39" name="AutoShape 2">
            <a:extLst>
              <a:ext uri="{FF2B5EF4-FFF2-40B4-BE49-F238E27FC236}">
                <a16:creationId xmlns:a16="http://schemas.microsoft.com/office/drawing/2014/main" id="{522CE813-EC65-1A39-5D28-8BA02E86E21C}"/>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0" name="AutoShape 3">
            <a:extLst>
              <a:ext uri="{FF2B5EF4-FFF2-40B4-BE49-F238E27FC236}">
                <a16:creationId xmlns:a16="http://schemas.microsoft.com/office/drawing/2014/main" id="{DF695E6A-5C26-E892-DA60-47E946EBCB55}"/>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1" name="AutoShape 4">
            <a:extLst>
              <a:ext uri="{FF2B5EF4-FFF2-40B4-BE49-F238E27FC236}">
                <a16:creationId xmlns:a16="http://schemas.microsoft.com/office/drawing/2014/main" id="{58F9C3C8-41E0-1B44-0852-426B300ACC3D}"/>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2" name="AutoShape 5">
            <a:extLst>
              <a:ext uri="{FF2B5EF4-FFF2-40B4-BE49-F238E27FC236}">
                <a16:creationId xmlns:a16="http://schemas.microsoft.com/office/drawing/2014/main" id="{E4A97CE9-9CD8-C4A4-692F-22303E381C16}"/>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3" name="AutoShape 6">
            <a:extLst>
              <a:ext uri="{FF2B5EF4-FFF2-40B4-BE49-F238E27FC236}">
                <a16:creationId xmlns:a16="http://schemas.microsoft.com/office/drawing/2014/main" id="{B43C28ED-3A3A-103D-69EB-03502043FDD3}"/>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4" name="AutoShape 7">
            <a:extLst>
              <a:ext uri="{FF2B5EF4-FFF2-40B4-BE49-F238E27FC236}">
                <a16:creationId xmlns:a16="http://schemas.microsoft.com/office/drawing/2014/main" id="{98B02E56-C810-B950-7C98-9F5F313F6402}"/>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5" name="AutoShape 8">
            <a:extLst>
              <a:ext uri="{FF2B5EF4-FFF2-40B4-BE49-F238E27FC236}">
                <a16:creationId xmlns:a16="http://schemas.microsoft.com/office/drawing/2014/main" id="{AC0BCA32-C669-F00C-86F4-A540323711C4}"/>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6" name="AutoShape 9">
            <a:extLst>
              <a:ext uri="{FF2B5EF4-FFF2-40B4-BE49-F238E27FC236}">
                <a16:creationId xmlns:a16="http://schemas.microsoft.com/office/drawing/2014/main" id="{0DD0FDC5-F748-F5D8-9F41-F2F348C1EE74}"/>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7" name="AutoShape 10">
            <a:extLst>
              <a:ext uri="{FF2B5EF4-FFF2-40B4-BE49-F238E27FC236}">
                <a16:creationId xmlns:a16="http://schemas.microsoft.com/office/drawing/2014/main" id="{DDBC9928-DD0E-D4EB-43F8-167C9D52878E}"/>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8" name="AutoShape 11">
            <a:extLst>
              <a:ext uri="{FF2B5EF4-FFF2-40B4-BE49-F238E27FC236}">
                <a16:creationId xmlns:a16="http://schemas.microsoft.com/office/drawing/2014/main" id="{31429127-9091-E11E-3271-4474FC06A7D1}"/>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9" name="Rectangle 12">
            <a:extLst>
              <a:ext uri="{FF2B5EF4-FFF2-40B4-BE49-F238E27FC236}">
                <a16:creationId xmlns:a16="http://schemas.microsoft.com/office/drawing/2014/main" id="{235DA6F7-E5EA-5B75-5341-B7783B8EC741}"/>
              </a:ext>
            </a:extLst>
          </p:cNvPr>
          <p:cNvSpPr>
            <a:spLocks noGrp="1" noRot="1" noChangeAspect="1" noChangeArrowheads="1"/>
          </p:cNvSpPr>
          <p:nvPr>
            <p:ph type="sldImg"/>
          </p:nvPr>
        </p:nvSpPr>
        <p:spPr bwMode="auto">
          <a:xfrm>
            <a:off x="1106488" y="812800"/>
            <a:ext cx="5326062"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61" name="Rectangle 13">
            <a:extLst>
              <a:ext uri="{FF2B5EF4-FFF2-40B4-BE49-F238E27FC236}">
                <a16:creationId xmlns:a16="http://schemas.microsoft.com/office/drawing/2014/main" id="{6DDF8C80-24DE-70E5-0403-601BD9F60A67}"/>
              </a:ext>
            </a:extLst>
          </p:cNvPr>
          <p:cNvSpPr>
            <a:spLocks noGrp="1" noChangeArrowheads="1"/>
          </p:cNvSpPr>
          <p:nvPr>
            <p:ph type="body"/>
          </p:nvPr>
        </p:nvSpPr>
        <p:spPr bwMode="auto">
          <a:xfrm>
            <a:off x="755650" y="5078413"/>
            <a:ext cx="6029325" cy="4792662"/>
          </a:xfrm>
          <a:prstGeom prst="rect">
            <a:avLst/>
          </a:prstGeom>
          <a:noFill/>
          <a:ln>
            <a:noFill/>
          </a:ln>
          <a:effectLst/>
        </p:spPr>
        <p:txBody>
          <a:bodyPr vert="horz" wrap="square" lIns="0" tIns="0" rIns="0" bIns="0" numCol="1" anchor="t" anchorCtr="0" compatLnSpc="1">
            <a:prstTxWarp prst="textNoShape">
              <a:avLst/>
            </a:prstTxWarp>
          </a:bodyPr>
          <a:lstStyle/>
          <a:p>
            <a:pPr lvl="0"/>
            <a:endParaRPr lang="de-DE" noProof="0"/>
          </a:p>
        </p:txBody>
      </p:sp>
      <p:sp>
        <p:nvSpPr>
          <p:cNvPr id="2062" name="Rectangle 14">
            <a:extLst>
              <a:ext uri="{FF2B5EF4-FFF2-40B4-BE49-F238E27FC236}">
                <a16:creationId xmlns:a16="http://schemas.microsoft.com/office/drawing/2014/main" id="{FABF0167-F8D2-3C86-49C3-3408F11DD503}"/>
              </a:ext>
            </a:extLst>
          </p:cNvPr>
          <p:cNvSpPr>
            <a:spLocks noGrp="1" noChangeArrowheads="1"/>
          </p:cNvSpPr>
          <p:nvPr>
            <p:ph type="hdr"/>
          </p:nvPr>
        </p:nvSpPr>
        <p:spPr bwMode="auto">
          <a:xfrm>
            <a:off x="0" y="0"/>
            <a:ext cx="3262313" cy="515938"/>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3" name="Rectangle 15">
            <a:extLst>
              <a:ext uri="{FF2B5EF4-FFF2-40B4-BE49-F238E27FC236}">
                <a16:creationId xmlns:a16="http://schemas.microsoft.com/office/drawing/2014/main" id="{A9F4F92C-A582-2BE1-E4F5-6573AFA26EA5}"/>
              </a:ext>
            </a:extLst>
          </p:cNvPr>
          <p:cNvSpPr>
            <a:spLocks noGrp="1" noChangeArrowheads="1"/>
          </p:cNvSpPr>
          <p:nvPr>
            <p:ph type="dt"/>
          </p:nvPr>
        </p:nvSpPr>
        <p:spPr bwMode="auto">
          <a:xfrm>
            <a:off x="4278313" y="0"/>
            <a:ext cx="3262312" cy="515938"/>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4" name="Rectangle 16">
            <a:extLst>
              <a:ext uri="{FF2B5EF4-FFF2-40B4-BE49-F238E27FC236}">
                <a16:creationId xmlns:a16="http://schemas.microsoft.com/office/drawing/2014/main" id="{6BA57314-0100-BC8A-CDC5-D1B3C81A1857}"/>
              </a:ext>
            </a:extLst>
          </p:cNvPr>
          <p:cNvSpPr>
            <a:spLocks noGrp="1" noChangeArrowheads="1"/>
          </p:cNvSpPr>
          <p:nvPr>
            <p:ph type="ftr"/>
          </p:nvPr>
        </p:nvSpPr>
        <p:spPr bwMode="auto">
          <a:xfrm>
            <a:off x="0" y="10155238"/>
            <a:ext cx="3262313" cy="515937"/>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5" name="Rectangle 17">
            <a:extLst>
              <a:ext uri="{FF2B5EF4-FFF2-40B4-BE49-F238E27FC236}">
                <a16:creationId xmlns:a16="http://schemas.microsoft.com/office/drawing/2014/main" id="{78E36F8E-CDC2-4A00-5CC3-0BE443B47843}"/>
              </a:ext>
            </a:extLst>
          </p:cNvPr>
          <p:cNvSpPr>
            <a:spLocks noGrp="1" noChangeArrowheads="1"/>
          </p:cNvSpPr>
          <p:nvPr>
            <p:ph type="sldNum"/>
          </p:nvPr>
        </p:nvSpPr>
        <p:spPr bwMode="auto">
          <a:xfrm>
            <a:off x="4278313" y="10155238"/>
            <a:ext cx="3262312" cy="515937"/>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pPr>
              <a:defRPr/>
            </a:pPr>
            <a:fld id="{65CAF1F2-7BCD-0D46-AE9A-B57D6B46A2E1}" type="slidenum">
              <a:rPr lang="de-CH" altLang="de-CZ"/>
              <a:pPr>
                <a:defRPr/>
              </a:pPr>
              <a:t>‹Nr.›</a:t>
            </a:fld>
            <a:endParaRPr lang="de-CH" altLang="de-CZ"/>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7">
            <a:extLst>
              <a:ext uri="{FF2B5EF4-FFF2-40B4-BE49-F238E27FC236}">
                <a16:creationId xmlns:a16="http://schemas.microsoft.com/office/drawing/2014/main" id="{E8641780-9571-119F-FE23-5D2D39A2AC8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AA78E20E-DA55-7846-BC25-9E0D87E0AE37}" type="slidenum">
              <a:rPr lang="de-CH" altLang="de-CZ" sz="1400" smtClean="0">
                <a:ea typeface="Arial Unicode MS" panose="020B0604020202020204" pitchFamily="34" charset="-128"/>
                <a:cs typeface="Arial Unicode MS" panose="020B0604020202020204" pitchFamily="34" charset="-128"/>
              </a:rPr>
              <a:pPr>
                <a:spcBef>
                  <a:spcPct val="0"/>
                </a:spcBef>
                <a:buClrTx/>
                <a:buFontTx/>
                <a:buNone/>
              </a:pPr>
              <a:t>1</a:t>
            </a:fld>
            <a:endParaRPr lang="de-CH" altLang="de-CZ" sz="1400">
              <a:ea typeface="Arial Unicode MS" panose="020B0604020202020204" pitchFamily="34" charset="-128"/>
              <a:cs typeface="Arial Unicode MS" panose="020B0604020202020204" pitchFamily="34" charset="-128"/>
            </a:endParaRPr>
          </a:p>
        </p:txBody>
      </p:sp>
      <p:sp>
        <p:nvSpPr>
          <p:cNvPr id="16387" name="Text Box 1">
            <a:extLst>
              <a:ext uri="{FF2B5EF4-FFF2-40B4-BE49-F238E27FC236}">
                <a16:creationId xmlns:a16="http://schemas.microsoft.com/office/drawing/2014/main" id="{8ACF20A3-F1C5-1577-E493-90435CC08A3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6626" name="Text Box 2">
            <a:extLst>
              <a:ext uri="{FF2B5EF4-FFF2-40B4-BE49-F238E27FC236}">
                <a16:creationId xmlns:a16="http://schemas.microsoft.com/office/drawing/2014/main" id="{86D81645-BDBB-7A18-94A8-701B96EB33E7}"/>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7">
            <a:extLst>
              <a:ext uri="{FF2B5EF4-FFF2-40B4-BE49-F238E27FC236}">
                <a16:creationId xmlns:a16="http://schemas.microsoft.com/office/drawing/2014/main" id="{045508F1-6BB8-7F8F-A9BB-F36F7E60E41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FC89D4D8-A32E-9F40-8BEA-F4508607E3C1}" type="slidenum">
              <a:rPr lang="de-CH" altLang="de-CZ" sz="1400" smtClean="0">
                <a:ea typeface="Arial Unicode MS" panose="020B0604020202020204" pitchFamily="34" charset="-128"/>
                <a:cs typeface="Arial Unicode MS" panose="020B0604020202020204" pitchFamily="34" charset="-128"/>
              </a:rPr>
              <a:pPr>
                <a:spcBef>
                  <a:spcPct val="0"/>
                </a:spcBef>
                <a:buClrTx/>
                <a:buFontTx/>
                <a:buNone/>
              </a:pPr>
              <a:t>6</a:t>
            </a:fld>
            <a:endParaRPr lang="de-CH" altLang="de-CZ" sz="1400">
              <a:ea typeface="Arial Unicode MS" panose="020B0604020202020204" pitchFamily="34" charset="-128"/>
              <a:cs typeface="Arial Unicode MS" panose="020B0604020202020204" pitchFamily="34" charset="-128"/>
            </a:endParaRPr>
          </a:p>
        </p:txBody>
      </p:sp>
      <p:sp>
        <p:nvSpPr>
          <p:cNvPr id="19459" name="Text Box 1">
            <a:extLst>
              <a:ext uri="{FF2B5EF4-FFF2-40B4-BE49-F238E27FC236}">
                <a16:creationId xmlns:a16="http://schemas.microsoft.com/office/drawing/2014/main" id="{CCAF01EA-30F8-EC14-7410-03426A9FF78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45D2048C-739D-DB50-4D52-D472467CA3EF}"/>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cs-CZ"/>
              <a:t>Mastertitelformat bearbeiten</a:t>
            </a:r>
            <a:endParaRPr lang="de-DE"/>
          </a:p>
        </p:txBody>
      </p:sp>
      <p:sp>
        <p:nvSpPr>
          <p:cNvPr id="3" name="Unt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Master-Untertitelformat bearbeiten</a:t>
            </a:r>
            <a:endParaRPr lang="de-DE"/>
          </a:p>
        </p:txBody>
      </p:sp>
      <p:sp>
        <p:nvSpPr>
          <p:cNvPr id="4" name="Rectangle 3">
            <a:extLst>
              <a:ext uri="{FF2B5EF4-FFF2-40B4-BE49-F238E27FC236}">
                <a16:creationId xmlns:a16="http://schemas.microsoft.com/office/drawing/2014/main" id="{161F3205-E18B-45B6-702D-2FDCF482EE87}"/>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A360B32C-F303-7D3F-C544-854A82F5A2A9}"/>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19D83AD6-9905-3939-D211-CA35CAB4D52E}"/>
              </a:ext>
            </a:extLst>
          </p:cNvPr>
          <p:cNvSpPr>
            <a:spLocks noGrp="1" noChangeArrowheads="1"/>
          </p:cNvSpPr>
          <p:nvPr>
            <p:ph type="sldNum" idx="12"/>
          </p:nvPr>
        </p:nvSpPr>
        <p:spPr>
          <a:ln/>
        </p:spPr>
        <p:txBody>
          <a:bodyPr/>
          <a:lstStyle>
            <a:lvl1pPr>
              <a:defRPr/>
            </a:lvl1pPr>
          </a:lstStyle>
          <a:p>
            <a:pPr>
              <a:defRPr/>
            </a:pPr>
            <a:fld id="{3F5405AD-9ECE-574E-8FE8-E1B67602A24C}" type="slidenum">
              <a:rPr lang="de-CH" altLang="de-CZ"/>
              <a:pPr>
                <a:defRPr/>
              </a:pPr>
              <a:t>‹Nr.›</a:t>
            </a:fld>
            <a:endParaRPr lang="de-CH" altLang="de-CZ"/>
          </a:p>
        </p:txBody>
      </p:sp>
    </p:spTree>
    <p:extLst>
      <p:ext uri="{BB962C8B-B14F-4D97-AF65-F5344CB8AC3E}">
        <p14:creationId xmlns:p14="http://schemas.microsoft.com/office/powerpoint/2010/main" val="1777766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Rectangle 3">
            <a:extLst>
              <a:ext uri="{FF2B5EF4-FFF2-40B4-BE49-F238E27FC236}">
                <a16:creationId xmlns:a16="http://schemas.microsoft.com/office/drawing/2014/main" id="{4ECEEAE5-2020-52FC-AB6B-AB3933623710}"/>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834AE333-B01F-08CC-1F9F-9B2CEE32BFB1}"/>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4E5B4416-76D9-C5FE-3613-5AB0D53EE4D8}"/>
              </a:ext>
            </a:extLst>
          </p:cNvPr>
          <p:cNvSpPr>
            <a:spLocks noGrp="1" noChangeArrowheads="1"/>
          </p:cNvSpPr>
          <p:nvPr>
            <p:ph type="sldNum" idx="12"/>
          </p:nvPr>
        </p:nvSpPr>
        <p:spPr>
          <a:ln/>
        </p:spPr>
        <p:txBody>
          <a:bodyPr/>
          <a:lstStyle>
            <a:lvl1pPr>
              <a:defRPr/>
            </a:lvl1pPr>
          </a:lstStyle>
          <a:p>
            <a:pPr>
              <a:defRPr/>
            </a:pPr>
            <a:fld id="{5D01CC4D-5761-CF4E-AAED-C4E5AA483D78}" type="slidenum">
              <a:rPr lang="de-CH" altLang="de-CZ"/>
              <a:pPr>
                <a:defRPr/>
              </a:pPr>
              <a:t>‹Nr.›</a:t>
            </a:fld>
            <a:endParaRPr lang="de-CH" altLang="de-CZ"/>
          </a:p>
        </p:txBody>
      </p:sp>
    </p:spTree>
    <p:extLst>
      <p:ext uri="{BB962C8B-B14F-4D97-AF65-F5344CB8AC3E}">
        <p14:creationId xmlns:p14="http://schemas.microsoft.com/office/powerpoint/2010/main" val="135462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92975" y="300038"/>
            <a:ext cx="2262188" cy="6438900"/>
          </a:xfrm>
        </p:spPr>
        <p:txBody>
          <a:bodyPr vert="eaVert"/>
          <a:lstStyle/>
          <a:p>
            <a:r>
              <a:rPr lang="cs-CZ"/>
              <a:t>Mastertitelformat bearbeiten</a:t>
            </a:r>
            <a:endParaRPr lang="de-DE"/>
          </a:p>
        </p:txBody>
      </p:sp>
      <p:sp>
        <p:nvSpPr>
          <p:cNvPr id="3" name="Vertikaler Textplatzhalter 2"/>
          <p:cNvSpPr>
            <a:spLocks noGrp="1"/>
          </p:cNvSpPr>
          <p:nvPr>
            <p:ph type="body" orient="vert" idx="1"/>
          </p:nvPr>
        </p:nvSpPr>
        <p:spPr>
          <a:xfrm>
            <a:off x="503238" y="300038"/>
            <a:ext cx="6637337" cy="6438900"/>
          </a:xfrm>
        </p:spPr>
        <p:txBody>
          <a:bodyPr vert="eaVert"/>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Rectangle 3">
            <a:extLst>
              <a:ext uri="{FF2B5EF4-FFF2-40B4-BE49-F238E27FC236}">
                <a16:creationId xmlns:a16="http://schemas.microsoft.com/office/drawing/2014/main" id="{76D2EF5F-D46C-56E2-0B70-5687906CBC54}"/>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23FCDF8A-660A-BEFD-5B4F-9EAC91C0B4B0}"/>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82CE35DA-2E20-6555-C10F-5E3D14DA25C8}"/>
              </a:ext>
            </a:extLst>
          </p:cNvPr>
          <p:cNvSpPr>
            <a:spLocks noGrp="1" noChangeArrowheads="1"/>
          </p:cNvSpPr>
          <p:nvPr>
            <p:ph type="sldNum" idx="12"/>
          </p:nvPr>
        </p:nvSpPr>
        <p:spPr>
          <a:ln/>
        </p:spPr>
        <p:txBody>
          <a:bodyPr/>
          <a:lstStyle>
            <a:lvl1pPr>
              <a:defRPr/>
            </a:lvl1pPr>
          </a:lstStyle>
          <a:p>
            <a:pPr>
              <a:defRPr/>
            </a:pPr>
            <a:fld id="{DA52C357-F905-244D-865D-8F52482E4A98}" type="slidenum">
              <a:rPr lang="de-CH" altLang="de-CZ"/>
              <a:pPr>
                <a:defRPr/>
              </a:pPr>
              <a:t>‹Nr.›</a:t>
            </a:fld>
            <a:endParaRPr lang="de-CH" altLang="de-CZ"/>
          </a:p>
        </p:txBody>
      </p:sp>
    </p:spTree>
    <p:extLst>
      <p:ext uri="{BB962C8B-B14F-4D97-AF65-F5344CB8AC3E}">
        <p14:creationId xmlns:p14="http://schemas.microsoft.com/office/powerpoint/2010/main" val="185715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03238" y="300038"/>
            <a:ext cx="9051925" cy="1244600"/>
          </a:xfrm>
        </p:spPr>
        <p:txBody>
          <a:bodyPr/>
          <a:lstStyle/>
          <a:p>
            <a:r>
              <a:rPr lang="cs-CZ"/>
              <a:t>Mastertitelformat bearbeiten</a:t>
            </a:r>
            <a:endParaRPr lang="de-DE"/>
          </a:p>
        </p:txBody>
      </p:sp>
      <p:sp>
        <p:nvSpPr>
          <p:cNvPr id="3" name="Rectangle 3">
            <a:extLst>
              <a:ext uri="{FF2B5EF4-FFF2-40B4-BE49-F238E27FC236}">
                <a16:creationId xmlns:a16="http://schemas.microsoft.com/office/drawing/2014/main" id="{7F88C10D-940F-12EA-5E74-7BF6DD64FAC4}"/>
              </a:ext>
            </a:extLst>
          </p:cNvPr>
          <p:cNvSpPr>
            <a:spLocks noGrp="1" noChangeArrowheads="1"/>
          </p:cNvSpPr>
          <p:nvPr>
            <p:ph type="dt" idx="10"/>
          </p:nvPr>
        </p:nvSpPr>
        <p:spPr>
          <a:ln/>
        </p:spPr>
        <p:txBody>
          <a:bodyPr/>
          <a:lstStyle>
            <a:lvl1pPr>
              <a:defRPr/>
            </a:lvl1pPr>
          </a:lstStyle>
          <a:p>
            <a:pPr>
              <a:defRPr/>
            </a:pPr>
            <a:endParaRPr lang="de-CH"/>
          </a:p>
        </p:txBody>
      </p:sp>
      <p:sp>
        <p:nvSpPr>
          <p:cNvPr id="4" name="Rectangle 4">
            <a:extLst>
              <a:ext uri="{FF2B5EF4-FFF2-40B4-BE49-F238E27FC236}">
                <a16:creationId xmlns:a16="http://schemas.microsoft.com/office/drawing/2014/main" id="{1FF26865-D076-2F34-B4F0-A7AC2CBBF44A}"/>
              </a:ext>
            </a:extLst>
          </p:cNvPr>
          <p:cNvSpPr>
            <a:spLocks noGrp="1" noChangeArrowheads="1"/>
          </p:cNvSpPr>
          <p:nvPr>
            <p:ph type="ftr" idx="11"/>
          </p:nvPr>
        </p:nvSpPr>
        <p:spPr>
          <a:ln/>
        </p:spPr>
        <p:txBody>
          <a:bodyPr/>
          <a:lstStyle>
            <a:lvl1pPr>
              <a:defRPr/>
            </a:lvl1pPr>
          </a:lstStyle>
          <a:p>
            <a:pPr>
              <a:defRPr/>
            </a:pPr>
            <a:endParaRPr lang="de-CH"/>
          </a:p>
        </p:txBody>
      </p:sp>
      <p:sp>
        <p:nvSpPr>
          <p:cNvPr id="5" name="Rectangle 5">
            <a:extLst>
              <a:ext uri="{FF2B5EF4-FFF2-40B4-BE49-F238E27FC236}">
                <a16:creationId xmlns:a16="http://schemas.microsoft.com/office/drawing/2014/main" id="{6C060E9B-783E-3BA5-9833-F54BA5CB3E56}"/>
              </a:ext>
            </a:extLst>
          </p:cNvPr>
          <p:cNvSpPr>
            <a:spLocks noGrp="1" noChangeArrowheads="1"/>
          </p:cNvSpPr>
          <p:nvPr>
            <p:ph type="sldNum" idx="12"/>
          </p:nvPr>
        </p:nvSpPr>
        <p:spPr>
          <a:ln/>
        </p:spPr>
        <p:txBody>
          <a:bodyPr/>
          <a:lstStyle>
            <a:lvl1pPr>
              <a:defRPr/>
            </a:lvl1pPr>
          </a:lstStyle>
          <a:p>
            <a:pPr>
              <a:defRPr/>
            </a:pPr>
            <a:fld id="{2FCAEF4C-BAB2-A64B-BCB8-349F6FB378C4}" type="slidenum">
              <a:rPr lang="de-CH" altLang="de-CZ"/>
              <a:pPr>
                <a:defRPr/>
              </a:pPr>
              <a:t>‹Nr.›</a:t>
            </a:fld>
            <a:endParaRPr lang="de-CH" altLang="de-CZ"/>
          </a:p>
        </p:txBody>
      </p:sp>
    </p:spTree>
    <p:extLst>
      <p:ext uri="{BB962C8B-B14F-4D97-AF65-F5344CB8AC3E}">
        <p14:creationId xmlns:p14="http://schemas.microsoft.com/office/powerpoint/2010/main" val="123854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a:t>Mastertitelformat bearbeiten</a:t>
            </a:r>
            <a:endParaRPr lang="de-DE"/>
          </a:p>
        </p:txBody>
      </p:sp>
      <p:sp>
        <p:nvSpPr>
          <p:cNvPr id="3" name="Inhaltsplatzhalter 2"/>
          <p:cNvSpPr>
            <a:spLocks noGrp="1"/>
          </p:cNvSpPr>
          <p:nvPr>
            <p:ph idx="1"/>
          </p:nvPr>
        </p:nvSpPr>
        <p:spPr/>
        <p:txBody>
          <a:body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Rectangle 3">
            <a:extLst>
              <a:ext uri="{FF2B5EF4-FFF2-40B4-BE49-F238E27FC236}">
                <a16:creationId xmlns:a16="http://schemas.microsoft.com/office/drawing/2014/main" id="{D8E076B5-3A0D-D2F1-E999-164F8B7B6AC8}"/>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04EDA550-F1DF-E454-36D9-34D4C7EA5796}"/>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162B7217-8829-5E84-11F5-CCA502180AB4}"/>
              </a:ext>
            </a:extLst>
          </p:cNvPr>
          <p:cNvSpPr>
            <a:spLocks noGrp="1" noChangeArrowheads="1"/>
          </p:cNvSpPr>
          <p:nvPr>
            <p:ph type="sldNum" idx="12"/>
          </p:nvPr>
        </p:nvSpPr>
        <p:spPr>
          <a:ln/>
        </p:spPr>
        <p:txBody>
          <a:bodyPr/>
          <a:lstStyle>
            <a:lvl1pPr>
              <a:defRPr/>
            </a:lvl1pPr>
          </a:lstStyle>
          <a:p>
            <a:pPr>
              <a:defRPr/>
            </a:pPr>
            <a:fld id="{077D40CD-6560-754B-9B46-A18B1632C5F4}" type="slidenum">
              <a:rPr lang="de-CH" altLang="de-CZ"/>
              <a:pPr>
                <a:defRPr/>
              </a:pPr>
              <a:t>‹Nr.›</a:t>
            </a:fld>
            <a:endParaRPr lang="de-CH" altLang="de-CZ"/>
          </a:p>
        </p:txBody>
      </p:sp>
    </p:spTree>
    <p:extLst>
      <p:ext uri="{BB962C8B-B14F-4D97-AF65-F5344CB8AC3E}">
        <p14:creationId xmlns:p14="http://schemas.microsoft.com/office/powerpoint/2010/main" val="2386188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cs-CZ"/>
              <a:t>Mastertitelformat bearbeiten</a:t>
            </a:r>
            <a:endParaRPr lang="de-DE"/>
          </a:p>
        </p:txBody>
      </p:sp>
      <p:sp>
        <p:nvSpPr>
          <p:cNvPr id="3" name="Textplatzhalt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Mastertextformat bearbeiten</a:t>
            </a:r>
          </a:p>
        </p:txBody>
      </p:sp>
      <p:sp>
        <p:nvSpPr>
          <p:cNvPr id="4" name="Rectangle 3">
            <a:extLst>
              <a:ext uri="{FF2B5EF4-FFF2-40B4-BE49-F238E27FC236}">
                <a16:creationId xmlns:a16="http://schemas.microsoft.com/office/drawing/2014/main" id="{10BC374D-593B-0276-E79B-93EBB2580B32}"/>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822D29D2-B3EE-FB4F-618F-6FAA0FFBBAFF}"/>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EE317EF3-AEA9-3716-1133-CB2788C6306E}"/>
              </a:ext>
            </a:extLst>
          </p:cNvPr>
          <p:cNvSpPr>
            <a:spLocks noGrp="1" noChangeArrowheads="1"/>
          </p:cNvSpPr>
          <p:nvPr>
            <p:ph type="sldNum" idx="12"/>
          </p:nvPr>
        </p:nvSpPr>
        <p:spPr>
          <a:ln/>
        </p:spPr>
        <p:txBody>
          <a:bodyPr/>
          <a:lstStyle>
            <a:lvl1pPr>
              <a:defRPr/>
            </a:lvl1pPr>
          </a:lstStyle>
          <a:p>
            <a:pPr>
              <a:defRPr/>
            </a:pPr>
            <a:fld id="{48E78171-E1B0-4740-9475-C94AEB4E34AE}" type="slidenum">
              <a:rPr lang="de-CH" altLang="de-CZ"/>
              <a:pPr>
                <a:defRPr/>
              </a:pPr>
              <a:t>‹Nr.›</a:t>
            </a:fld>
            <a:endParaRPr lang="de-CH" altLang="de-CZ"/>
          </a:p>
        </p:txBody>
      </p:sp>
    </p:spTree>
    <p:extLst>
      <p:ext uri="{BB962C8B-B14F-4D97-AF65-F5344CB8AC3E}">
        <p14:creationId xmlns:p14="http://schemas.microsoft.com/office/powerpoint/2010/main" val="4092972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a:t>Mastertitelformat bearbeiten</a:t>
            </a:r>
            <a:endParaRPr lang="de-DE"/>
          </a:p>
        </p:txBody>
      </p:sp>
      <p:sp>
        <p:nvSpPr>
          <p:cNvPr id="3" name="Inhaltsplatzhalter 2"/>
          <p:cNvSpPr>
            <a:spLocks noGrp="1"/>
          </p:cNvSpPr>
          <p:nvPr>
            <p:ph sz="half" idx="1"/>
          </p:nvPr>
        </p:nvSpPr>
        <p:spPr>
          <a:xfrm>
            <a:off x="503238" y="1768475"/>
            <a:ext cx="4449762" cy="497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Inhaltsplatzhalter 3"/>
          <p:cNvSpPr>
            <a:spLocks noGrp="1"/>
          </p:cNvSpPr>
          <p:nvPr>
            <p:ph sz="half" idx="2"/>
          </p:nvPr>
        </p:nvSpPr>
        <p:spPr>
          <a:xfrm>
            <a:off x="5105400" y="1768475"/>
            <a:ext cx="4449763" cy="497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5" name="Rectangle 3">
            <a:extLst>
              <a:ext uri="{FF2B5EF4-FFF2-40B4-BE49-F238E27FC236}">
                <a16:creationId xmlns:a16="http://schemas.microsoft.com/office/drawing/2014/main" id="{41B042DE-33CD-A181-B696-D4073F791AD0}"/>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19C6BF14-23FB-F483-22EB-B9CE77553F14}"/>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2A5B34CB-4A3F-8417-7B5D-C82E8FD5ED71}"/>
              </a:ext>
            </a:extLst>
          </p:cNvPr>
          <p:cNvSpPr>
            <a:spLocks noGrp="1" noChangeArrowheads="1"/>
          </p:cNvSpPr>
          <p:nvPr>
            <p:ph type="sldNum" idx="12"/>
          </p:nvPr>
        </p:nvSpPr>
        <p:spPr>
          <a:ln/>
        </p:spPr>
        <p:txBody>
          <a:bodyPr/>
          <a:lstStyle>
            <a:lvl1pPr>
              <a:defRPr/>
            </a:lvl1pPr>
          </a:lstStyle>
          <a:p>
            <a:pPr>
              <a:defRPr/>
            </a:pPr>
            <a:fld id="{A0273F74-ADEE-5B4D-9CAC-3698D97BCDA3}" type="slidenum">
              <a:rPr lang="de-CH" altLang="de-CZ"/>
              <a:pPr>
                <a:defRPr/>
              </a:pPr>
              <a:t>‹Nr.›</a:t>
            </a:fld>
            <a:endParaRPr lang="de-CH" altLang="de-CZ"/>
          </a:p>
        </p:txBody>
      </p:sp>
    </p:spTree>
    <p:extLst>
      <p:ext uri="{BB962C8B-B14F-4D97-AF65-F5344CB8AC3E}">
        <p14:creationId xmlns:p14="http://schemas.microsoft.com/office/powerpoint/2010/main" val="351423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cs-CZ"/>
              <a:t>Mastertitelformat bearbeiten</a:t>
            </a:r>
            <a:endParaRPr lang="de-DE"/>
          </a:p>
        </p:txBody>
      </p:sp>
      <p:sp>
        <p:nvSpPr>
          <p:cNvPr id="3" name="Textplatzhalt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Mastertextformat bearbeiten</a:t>
            </a:r>
          </a:p>
        </p:txBody>
      </p:sp>
      <p:sp>
        <p:nvSpPr>
          <p:cNvPr id="4" name="Inhaltsplatzhalt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5" name="Textplatzhalt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Mastertextformat bearbeiten</a:t>
            </a:r>
          </a:p>
        </p:txBody>
      </p:sp>
      <p:sp>
        <p:nvSpPr>
          <p:cNvPr id="6" name="Inhaltsplatzhalt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7" name="Rectangle 3">
            <a:extLst>
              <a:ext uri="{FF2B5EF4-FFF2-40B4-BE49-F238E27FC236}">
                <a16:creationId xmlns:a16="http://schemas.microsoft.com/office/drawing/2014/main" id="{76CFDE93-6DCF-620B-42EF-328D9AA1E634}"/>
              </a:ext>
            </a:extLst>
          </p:cNvPr>
          <p:cNvSpPr>
            <a:spLocks noGrp="1" noChangeArrowheads="1"/>
          </p:cNvSpPr>
          <p:nvPr>
            <p:ph type="dt" idx="10"/>
          </p:nvPr>
        </p:nvSpPr>
        <p:spPr>
          <a:ln/>
        </p:spPr>
        <p:txBody>
          <a:bodyPr/>
          <a:lstStyle>
            <a:lvl1pPr>
              <a:defRPr/>
            </a:lvl1pPr>
          </a:lstStyle>
          <a:p>
            <a:pPr>
              <a:defRPr/>
            </a:pPr>
            <a:endParaRPr lang="de-CH"/>
          </a:p>
        </p:txBody>
      </p:sp>
      <p:sp>
        <p:nvSpPr>
          <p:cNvPr id="8" name="Rectangle 4">
            <a:extLst>
              <a:ext uri="{FF2B5EF4-FFF2-40B4-BE49-F238E27FC236}">
                <a16:creationId xmlns:a16="http://schemas.microsoft.com/office/drawing/2014/main" id="{D778D847-75E0-FE92-F5D3-2C6A366056E5}"/>
              </a:ext>
            </a:extLst>
          </p:cNvPr>
          <p:cNvSpPr>
            <a:spLocks noGrp="1" noChangeArrowheads="1"/>
          </p:cNvSpPr>
          <p:nvPr>
            <p:ph type="ftr" idx="11"/>
          </p:nvPr>
        </p:nvSpPr>
        <p:spPr>
          <a:ln/>
        </p:spPr>
        <p:txBody>
          <a:bodyPr/>
          <a:lstStyle>
            <a:lvl1pPr>
              <a:defRPr/>
            </a:lvl1pPr>
          </a:lstStyle>
          <a:p>
            <a:pPr>
              <a:defRPr/>
            </a:pPr>
            <a:endParaRPr lang="de-CH"/>
          </a:p>
        </p:txBody>
      </p:sp>
      <p:sp>
        <p:nvSpPr>
          <p:cNvPr id="9" name="Rectangle 5">
            <a:extLst>
              <a:ext uri="{FF2B5EF4-FFF2-40B4-BE49-F238E27FC236}">
                <a16:creationId xmlns:a16="http://schemas.microsoft.com/office/drawing/2014/main" id="{CC540B18-2B5D-12FD-1EFA-4D80F960457C}"/>
              </a:ext>
            </a:extLst>
          </p:cNvPr>
          <p:cNvSpPr>
            <a:spLocks noGrp="1" noChangeArrowheads="1"/>
          </p:cNvSpPr>
          <p:nvPr>
            <p:ph type="sldNum" idx="12"/>
          </p:nvPr>
        </p:nvSpPr>
        <p:spPr>
          <a:ln/>
        </p:spPr>
        <p:txBody>
          <a:bodyPr/>
          <a:lstStyle>
            <a:lvl1pPr>
              <a:defRPr/>
            </a:lvl1pPr>
          </a:lstStyle>
          <a:p>
            <a:pPr>
              <a:defRPr/>
            </a:pPr>
            <a:fld id="{E3F6EADF-5607-C244-A0F9-E103B74884DF}" type="slidenum">
              <a:rPr lang="de-CH" altLang="de-CZ"/>
              <a:pPr>
                <a:defRPr/>
              </a:pPr>
              <a:t>‹Nr.›</a:t>
            </a:fld>
            <a:endParaRPr lang="de-CH" altLang="de-CZ"/>
          </a:p>
        </p:txBody>
      </p:sp>
    </p:spTree>
    <p:extLst>
      <p:ext uri="{BB962C8B-B14F-4D97-AF65-F5344CB8AC3E}">
        <p14:creationId xmlns:p14="http://schemas.microsoft.com/office/powerpoint/2010/main" val="1244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a:t>Mastertitelformat bearbeiten</a:t>
            </a:r>
            <a:endParaRPr lang="de-DE"/>
          </a:p>
        </p:txBody>
      </p:sp>
      <p:sp>
        <p:nvSpPr>
          <p:cNvPr id="3" name="Rectangle 3">
            <a:extLst>
              <a:ext uri="{FF2B5EF4-FFF2-40B4-BE49-F238E27FC236}">
                <a16:creationId xmlns:a16="http://schemas.microsoft.com/office/drawing/2014/main" id="{911A0CBA-9EE2-47D4-78A2-478A07512B00}"/>
              </a:ext>
            </a:extLst>
          </p:cNvPr>
          <p:cNvSpPr>
            <a:spLocks noGrp="1" noChangeArrowheads="1"/>
          </p:cNvSpPr>
          <p:nvPr>
            <p:ph type="dt" idx="10"/>
          </p:nvPr>
        </p:nvSpPr>
        <p:spPr>
          <a:ln/>
        </p:spPr>
        <p:txBody>
          <a:bodyPr/>
          <a:lstStyle>
            <a:lvl1pPr>
              <a:defRPr/>
            </a:lvl1pPr>
          </a:lstStyle>
          <a:p>
            <a:pPr>
              <a:defRPr/>
            </a:pPr>
            <a:endParaRPr lang="de-CH"/>
          </a:p>
        </p:txBody>
      </p:sp>
      <p:sp>
        <p:nvSpPr>
          <p:cNvPr id="4" name="Rectangle 4">
            <a:extLst>
              <a:ext uri="{FF2B5EF4-FFF2-40B4-BE49-F238E27FC236}">
                <a16:creationId xmlns:a16="http://schemas.microsoft.com/office/drawing/2014/main" id="{73CC0C45-C3DD-076C-E1DA-D156BB3B83C5}"/>
              </a:ext>
            </a:extLst>
          </p:cNvPr>
          <p:cNvSpPr>
            <a:spLocks noGrp="1" noChangeArrowheads="1"/>
          </p:cNvSpPr>
          <p:nvPr>
            <p:ph type="ftr" idx="11"/>
          </p:nvPr>
        </p:nvSpPr>
        <p:spPr>
          <a:ln/>
        </p:spPr>
        <p:txBody>
          <a:bodyPr/>
          <a:lstStyle>
            <a:lvl1pPr>
              <a:defRPr/>
            </a:lvl1pPr>
          </a:lstStyle>
          <a:p>
            <a:pPr>
              <a:defRPr/>
            </a:pPr>
            <a:endParaRPr lang="de-CH"/>
          </a:p>
        </p:txBody>
      </p:sp>
      <p:sp>
        <p:nvSpPr>
          <p:cNvPr id="5" name="Rectangle 5">
            <a:extLst>
              <a:ext uri="{FF2B5EF4-FFF2-40B4-BE49-F238E27FC236}">
                <a16:creationId xmlns:a16="http://schemas.microsoft.com/office/drawing/2014/main" id="{82515639-BDD5-6608-1C33-6B8FA7190925}"/>
              </a:ext>
            </a:extLst>
          </p:cNvPr>
          <p:cNvSpPr>
            <a:spLocks noGrp="1" noChangeArrowheads="1"/>
          </p:cNvSpPr>
          <p:nvPr>
            <p:ph type="sldNum" idx="12"/>
          </p:nvPr>
        </p:nvSpPr>
        <p:spPr>
          <a:ln/>
        </p:spPr>
        <p:txBody>
          <a:bodyPr/>
          <a:lstStyle>
            <a:lvl1pPr>
              <a:defRPr/>
            </a:lvl1pPr>
          </a:lstStyle>
          <a:p>
            <a:pPr>
              <a:defRPr/>
            </a:pPr>
            <a:fld id="{08B12659-21FA-3344-8745-7D48A6B76CD1}" type="slidenum">
              <a:rPr lang="de-CH" altLang="de-CZ"/>
              <a:pPr>
                <a:defRPr/>
              </a:pPr>
              <a:t>‹Nr.›</a:t>
            </a:fld>
            <a:endParaRPr lang="de-CH" altLang="de-CZ"/>
          </a:p>
        </p:txBody>
      </p:sp>
    </p:spTree>
    <p:extLst>
      <p:ext uri="{BB962C8B-B14F-4D97-AF65-F5344CB8AC3E}">
        <p14:creationId xmlns:p14="http://schemas.microsoft.com/office/powerpoint/2010/main" val="193854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2C859DC-08FA-492A-6609-97B732C49492}"/>
              </a:ext>
            </a:extLst>
          </p:cNvPr>
          <p:cNvSpPr>
            <a:spLocks noGrp="1" noChangeArrowheads="1"/>
          </p:cNvSpPr>
          <p:nvPr>
            <p:ph type="dt" idx="10"/>
          </p:nvPr>
        </p:nvSpPr>
        <p:spPr>
          <a:ln/>
        </p:spPr>
        <p:txBody>
          <a:bodyPr/>
          <a:lstStyle>
            <a:lvl1pPr>
              <a:defRPr/>
            </a:lvl1pPr>
          </a:lstStyle>
          <a:p>
            <a:pPr>
              <a:defRPr/>
            </a:pPr>
            <a:endParaRPr lang="de-CH"/>
          </a:p>
        </p:txBody>
      </p:sp>
      <p:sp>
        <p:nvSpPr>
          <p:cNvPr id="3" name="Rectangle 4">
            <a:extLst>
              <a:ext uri="{FF2B5EF4-FFF2-40B4-BE49-F238E27FC236}">
                <a16:creationId xmlns:a16="http://schemas.microsoft.com/office/drawing/2014/main" id="{DED7541E-4BC2-A8F8-9B6A-6DEAE2C2490A}"/>
              </a:ext>
            </a:extLst>
          </p:cNvPr>
          <p:cNvSpPr>
            <a:spLocks noGrp="1" noChangeArrowheads="1"/>
          </p:cNvSpPr>
          <p:nvPr>
            <p:ph type="ftr" idx="11"/>
          </p:nvPr>
        </p:nvSpPr>
        <p:spPr>
          <a:ln/>
        </p:spPr>
        <p:txBody>
          <a:bodyPr/>
          <a:lstStyle>
            <a:lvl1pPr>
              <a:defRPr/>
            </a:lvl1pPr>
          </a:lstStyle>
          <a:p>
            <a:pPr>
              <a:defRPr/>
            </a:pPr>
            <a:endParaRPr lang="de-CH"/>
          </a:p>
        </p:txBody>
      </p:sp>
      <p:sp>
        <p:nvSpPr>
          <p:cNvPr id="4" name="Rectangle 5">
            <a:extLst>
              <a:ext uri="{FF2B5EF4-FFF2-40B4-BE49-F238E27FC236}">
                <a16:creationId xmlns:a16="http://schemas.microsoft.com/office/drawing/2014/main" id="{B0E10F4D-4272-48CE-405A-8EC0B6A02857}"/>
              </a:ext>
            </a:extLst>
          </p:cNvPr>
          <p:cNvSpPr>
            <a:spLocks noGrp="1" noChangeArrowheads="1"/>
          </p:cNvSpPr>
          <p:nvPr>
            <p:ph type="sldNum" idx="12"/>
          </p:nvPr>
        </p:nvSpPr>
        <p:spPr>
          <a:ln/>
        </p:spPr>
        <p:txBody>
          <a:bodyPr/>
          <a:lstStyle>
            <a:lvl1pPr>
              <a:defRPr/>
            </a:lvl1pPr>
          </a:lstStyle>
          <a:p>
            <a:pPr>
              <a:defRPr/>
            </a:pPr>
            <a:fld id="{D106E4F4-73E2-5B44-BBE7-4A396B60F568}" type="slidenum">
              <a:rPr lang="de-CH" altLang="de-CZ"/>
              <a:pPr>
                <a:defRPr/>
              </a:pPr>
              <a:t>‹Nr.›</a:t>
            </a:fld>
            <a:endParaRPr lang="de-CH" altLang="de-CZ"/>
          </a:p>
        </p:txBody>
      </p:sp>
    </p:spTree>
    <p:extLst>
      <p:ext uri="{BB962C8B-B14F-4D97-AF65-F5344CB8AC3E}">
        <p14:creationId xmlns:p14="http://schemas.microsoft.com/office/powerpoint/2010/main" val="246138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cs-CZ"/>
              <a:t>Mastertitelformat bearbeiten</a:t>
            </a:r>
            <a:endParaRPr lang="de-DE"/>
          </a:p>
        </p:txBody>
      </p:sp>
      <p:sp>
        <p:nvSpPr>
          <p:cNvPr id="3" name="Inhaltsplatzhalt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Textplatzhalt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Mastertextformat bearbeiten</a:t>
            </a:r>
          </a:p>
        </p:txBody>
      </p:sp>
      <p:sp>
        <p:nvSpPr>
          <p:cNvPr id="5" name="Rectangle 3">
            <a:extLst>
              <a:ext uri="{FF2B5EF4-FFF2-40B4-BE49-F238E27FC236}">
                <a16:creationId xmlns:a16="http://schemas.microsoft.com/office/drawing/2014/main" id="{A92C1017-BCA8-BF28-9E9D-94E41E4036B2}"/>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006D0AB6-89A3-EF14-ED8F-87268C6341F3}"/>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9AA8F068-4B2F-B8B9-4822-D6F7A89FF5BD}"/>
              </a:ext>
            </a:extLst>
          </p:cNvPr>
          <p:cNvSpPr>
            <a:spLocks noGrp="1" noChangeArrowheads="1"/>
          </p:cNvSpPr>
          <p:nvPr>
            <p:ph type="sldNum" idx="12"/>
          </p:nvPr>
        </p:nvSpPr>
        <p:spPr>
          <a:ln/>
        </p:spPr>
        <p:txBody>
          <a:bodyPr/>
          <a:lstStyle>
            <a:lvl1pPr>
              <a:defRPr/>
            </a:lvl1pPr>
          </a:lstStyle>
          <a:p>
            <a:pPr>
              <a:defRPr/>
            </a:pPr>
            <a:fld id="{97152827-524A-6F4A-B836-8CA40DDAA8DC}" type="slidenum">
              <a:rPr lang="de-CH" altLang="de-CZ"/>
              <a:pPr>
                <a:defRPr/>
              </a:pPr>
              <a:t>‹Nr.›</a:t>
            </a:fld>
            <a:endParaRPr lang="de-CH" altLang="de-CZ"/>
          </a:p>
        </p:txBody>
      </p:sp>
    </p:spTree>
    <p:extLst>
      <p:ext uri="{BB962C8B-B14F-4D97-AF65-F5344CB8AC3E}">
        <p14:creationId xmlns:p14="http://schemas.microsoft.com/office/powerpoint/2010/main" val="249245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cs-CZ"/>
              <a:t>Mastertitelformat bearbeiten</a:t>
            </a:r>
            <a:endParaRPr lang="de-DE"/>
          </a:p>
        </p:txBody>
      </p:sp>
      <p:sp>
        <p:nvSpPr>
          <p:cNvPr id="3" name="Bildplatzhalt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Mastertextformat bearbeiten</a:t>
            </a:r>
          </a:p>
        </p:txBody>
      </p:sp>
      <p:sp>
        <p:nvSpPr>
          <p:cNvPr id="5" name="Rectangle 3">
            <a:extLst>
              <a:ext uri="{FF2B5EF4-FFF2-40B4-BE49-F238E27FC236}">
                <a16:creationId xmlns:a16="http://schemas.microsoft.com/office/drawing/2014/main" id="{76602803-3125-0EE5-A0BB-5494A39CDD4F}"/>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74233B96-C17C-5EFE-1B21-04BBBC547848}"/>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2DC25C83-ECED-CE47-47F6-633373883B7C}"/>
              </a:ext>
            </a:extLst>
          </p:cNvPr>
          <p:cNvSpPr>
            <a:spLocks noGrp="1" noChangeArrowheads="1"/>
          </p:cNvSpPr>
          <p:nvPr>
            <p:ph type="sldNum" idx="12"/>
          </p:nvPr>
        </p:nvSpPr>
        <p:spPr>
          <a:ln/>
        </p:spPr>
        <p:txBody>
          <a:bodyPr/>
          <a:lstStyle>
            <a:lvl1pPr>
              <a:defRPr/>
            </a:lvl1pPr>
          </a:lstStyle>
          <a:p>
            <a:pPr>
              <a:defRPr/>
            </a:pPr>
            <a:fld id="{D72F304F-0546-5242-A46A-46398AE14CB6}" type="slidenum">
              <a:rPr lang="de-CH" altLang="de-CZ"/>
              <a:pPr>
                <a:defRPr/>
              </a:pPr>
              <a:t>‹Nr.›</a:t>
            </a:fld>
            <a:endParaRPr lang="de-CH" altLang="de-CZ"/>
          </a:p>
        </p:txBody>
      </p:sp>
    </p:spTree>
    <p:extLst>
      <p:ext uri="{BB962C8B-B14F-4D97-AF65-F5344CB8AC3E}">
        <p14:creationId xmlns:p14="http://schemas.microsoft.com/office/powerpoint/2010/main" val="399243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3D84A2DC-DD39-1F4E-646C-9270FD0CD703}"/>
              </a:ext>
            </a:extLst>
          </p:cNvPr>
          <p:cNvSpPr>
            <a:spLocks noGrp="1" noChangeArrowheads="1"/>
          </p:cNvSpPr>
          <p:nvPr>
            <p:ph type="title"/>
          </p:nvPr>
        </p:nvSpPr>
        <p:spPr bwMode="auto">
          <a:xfrm>
            <a:off x="503238" y="300038"/>
            <a:ext cx="90519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de-CZ"/>
              <a:t>Klicken Sie, um das Format des Titeltextes zu bearbeiten</a:t>
            </a:r>
          </a:p>
        </p:txBody>
      </p:sp>
      <p:sp>
        <p:nvSpPr>
          <p:cNvPr id="1027" name="Rectangle 2">
            <a:extLst>
              <a:ext uri="{FF2B5EF4-FFF2-40B4-BE49-F238E27FC236}">
                <a16:creationId xmlns:a16="http://schemas.microsoft.com/office/drawing/2014/main" id="{B2BB34B2-8545-6872-2F6B-9759563B704E}"/>
              </a:ext>
            </a:extLst>
          </p:cNvPr>
          <p:cNvSpPr>
            <a:spLocks noGrp="1" noChangeArrowheads="1"/>
          </p:cNvSpPr>
          <p:nvPr>
            <p:ph type="body" idx="1"/>
          </p:nvPr>
        </p:nvSpPr>
        <p:spPr bwMode="auto">
          <a:xfrm>
            <a:off x="503238" y="1768475"/>
            <a:ext cx="9051925"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8080" rIns="0" bIns="0" numCol="1" anchor="t" anchorCtr="0" compatLnSpc="1">
            <a:prstTxWarp prst="textNoShape">
              <a:avLst/>
            </a:prstTxWarp>
          </a:bodyPr>
          <a:lstStyle/>
          <a:p>
            <a:pPr lvl="0"/>
            <a:r>
              <a:rPr lang="en-GB" altLang="de-CZ"/>
              <a:t>Klicken Sie, um die Formate des Gliederungstextes zu bearbeiten</a:t>
            </a:r>
          </a:p>
          <a:p>
            <a:pPr lvl="1"/>
            <a:r>
              <a:rPr lang="en-GB" altLang="de-CZ"/>
              <a:t>Zweite Gliederungsebene</a:t>
            </a:r>
          </a:p>
          <a:p>
            <a:pPr lvl="2"/>
            <a:r>
              <a:rPr lang="en-GB" altLang="de-CZ"/>
              <a:t>Dritte Gliederungsebene</a:t>
            </a:r>
          </a:p>
          <a:p>
            <a:pPr lvl="3"/>
            <a:r>
              <a:rPr lang="en-GB" altLang="de-CZ"/>
              <a:t>Vierte Gliederungsebene</a:t>
            </a:r>
          </a:p>
          <a:p>
            <a:pPr lvl="4"/>
            <a:r>
              <a:rPr lang="en-GB" altLang="de-CZ"/>
              <a:t>Fünfte Gliederungsebene</a:t>
            </a:r>
          </a:p>
          <a:p>
            <a:pPr lvl="4"/>
            <a:r>
              <a:rPr lang="en-GB" altLang="de-CZ"/>
              <a:t>Sechste Gliederungsebene</a:t>
            </a:r>
          </a:p>
          <a:p>
            <a:pPr lvl="4"/>
            <a:r>
              <a:rPr lang="en-GB" altLang="de-CZ"/>
              <a:t>Siebente Gliederungsebene</a:t>
            </a:r>
          </a:p>
          <a:p>
            <a:pPr lvl="4"/>
            <a:r>
              <a:rPr lang="en-GB" altLang="de-CZ"/>
              <a:t>Achte Gliederungsebene</a:t>
            </a:r>
          </a:p>
          <a:p>
            <a:pPr lvl="4"/>
            <a:r>
              <a:rPr lang="en-GB" altLang="de-CZ"/>
              <a:t>Neunte Gliederungsebene</a:t>
            </a:r>
          </a:p>
        </p:txBody>
      </p:sp>
      <p:sp>
        <p:nvSpPr>
          <p:cNvPr id="2" name="Rectangle 3">
            <a:extLst>
              <a:ext uri="{FF2B5EF4-FFF2-40B4-BE49-F238E27FC236}">
                <a16:creationId xmlns:a16="http://schemas.microsoft.com/office/drawing/2014/main" id="{AD239AB1-554A-9026-D56D-A8635BEC98C3}"/>
              </a:ext>
            </a:extLst>
          </p:cNvPr>
          <p:cNvSpPr>
            <a:spLocks noGrp="1" noChangeArrowheads="1"/>
          </p:cNvSpPr>
          <p:nvPr>
            <p:ph type="dt"/>
          </p:nvPr>
        </p:nvSpPr>
        <p:spPr bwMode="auto">
          <a:xfrm>
            <a:off x="503238" y="6886575"/>
            <a:ext cx="2328862" cy="50165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stStyle>
          <a:p>
            <a:pPr>
              <a:defRPr/>
            </a:pPr>
            <a:endParaRPr lang="de-CH"/>
          </a:p>
        </p:txBody>
      </p:sp>
      <p:sp>
        <p:nvSpPr>
          <p:cNvPr id="1028" name="Rectangle 4">
            <a:extLst>
              <a:ext uri="{FF2B5EF4-FFF2-40B4-BE49-F238E27FC236}">
                <a16:creationId xmlns:a16="http://schemas.microsoft.com/office/drawing/2014/main" id="{FAC9B136-E974-AE3C-D01B-4799EA89DDD5}"/>
              </a:ext>
            </a:extLst>
          </p:cNvPr>
          <p:cNvSpPr>
            <a:spLocks noGrp="1" noChangeArrowheads="1"/>
          </p:cNvSpPr>
          <p:nvPr>
            <p:ph type="ftr"/>
          </p:nvPr>
        </p:nvSpPr>
        <p:spPr bwMode="auto">
          <a:xfrm>
            <a:off x="3448050" y="6886575"/>
            <a:ext cx="3176588" cy="50165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stStyle>
          <a:p>
            <a:pPr>
              <a:defRPr/>
            </a:pPr>
            <a:endParaRPr lang="de-CH"/>
          </a:p>
        </p:txBody>
      </p:sp>
      <p:sp>
        <p:nvSpPr>
          <p:cNvPr id="1029" name="Rectangle 5">
            <a:extLst>
              <a:ext uri="{FF2B5EF4-FFF2-40B4-BE49-F238E27FC236}">
                <a16:creationId xmlns:a16="http://schemas.microsoft.com/office/drawing/2014/main" id="{2ADC612D-9572-1330-4846-7F1DD046B061}"/>
              </a:ext>
            </a:extLst>
          </p:cNvPr>
          <p:cNvSpPr>
            <a:spLocks noGrp="1" noChangeArrowheads="1"/>
          </p:cNvSpPr>
          <p:nvPr>
            <p:ph type="sldNum"/>
          </p:nvPr>
        </p:nvSpPr>
        <p:spPr bwMode="auto">
          <a:xfrm>
            <a:off x="7227888" y="6886575"/>
            <a:ext cx="2328862" cy="50165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fld id="{A0FC24FC-0DBF-EF44-800A-05C462297EAC}" type="slidenum">
              <a:rPr lang="de-CH" altLang="de-CZ"/>
              <a:pPr>
                <a:defRPr/>
              </a:pPr>
              <a:t>‹Nr.›</a:t>
            </a:fld>
            <a:endParaRPr lang="de-CH" altLang="de-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F14A5253-C9F3-8EFC-E89B-65BAF35F9F1A}"/>
              </a:ext>
            </a:extLst>
          </p:cNvPr>
          <p:cNvSpPr>
            <a:spLocks noGrp="1" noChangeArrowheads="1"/>
          </p:cNvSpPr>
          <p:nvPr>
            <p:ph type="title"/>
          </p:nvPr>
        </p:nvSpPr>
        <p:spPr>
          <a:xfrm>
            <a:off x="503238" y="744538"/>
            <a:ext cx="9070975" cy="1285875"/>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de-CZ">
                <a:latin typeface="Times New Roman" panose="02020603050405020304" pitchFamily="18" charset="0"/>
              </a:rPr>
              <a:t>Lexikologie a slovotvorba ruštiny</a:t>
            </a:r>
          </a:p>
        </p:txBody>
      </p:sp>
      <p:sp>
        <p:nvSpPr>
          <p:cNvPr id="15363" name="Rectangle 2">
            <a:extLst>
              <a:ext uri="{FF2B5EF4-FFF2-40B4-BE49-F238E27FC236}">
                <a16:creationId xmlns:a16="http://schemas.microsoft.com/office/drawing/2014/main" id="{6D84D12E-6EC0-7602-53F0-FD4B93C858BB}"/>
              </a:ext>
            </a:extLst>
          </p:cNvPr>
          <p:cNvSpPr>
            <a:spLocks noGrp="1" noChangeArrowheads="1"/>
          </p:cNvSpPr>
          <p:nvPr>
            <p:ph type="subTitle" idx="4294967295"/>
          </p:nvPr>
        </p:nvSpPr>
        <p:spPr>
          <a:xfrm>
            <a:off x="503238" y="1768475"/>
            <a:ext cx="9070975" cy="4989513"/>
          </a:xfrm>
        </p:spPr>
        <p:txBody>
          <a:bodyPr anchor="ctr"/>
          <a:lstStyle/>
          <a:p>
            <a:pPr marL="0" indent="0" algn="ctr" eaLnBrk="1">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de-CH" altLang="de-CZ">
                <a:latin typeface="Times New Roman" panose="02020603050405020304" pitchFamily="18" charset="0"/>
              </a:rPr>
              <a:t>Markus Giger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343477"/>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Sémiotika – věda o znacích, o znakových systémech</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Lidský jazyk </a:t>
            </a:r>
            <a:r>
              <a:rPr lang="cs-CZ" sz="2800" dirty="0">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jeden systém znaků, jeden komunikační systém (pro člověka ústřední)</a:t>
            </a:r>
          </a:p>
          <a:p>
            <a:pPr marL="457200" indent="-457200">
              <a:buFont typeface="Arial" panose="020B0604020202020204" pitchFamily="34" charset="0"/>
              <a:buChar char="•"/>
            </a:pPr>
            <a:r>
              <a:rPr lang="cs-CZ" sz="2800" dirty="0">
                <a:latin typeface="Times New Roman" panose="02020603050405020304" pitchFamily="18" charset="0"/>
                <a:ea typeface="Times New Roman" panose="02020603050405020304" pitchFamily="18" charset="0"/>
              </a:rPr>
              <a:t>M</a:t>
            </a:r>
            <a:r>
              <a:rPr lang="cs-CZ" sz="2800" dirty="0">
                <a:effectLst/>
                <a:latin typeface="Times New Roman" panose="02020603050405020304" pitchFamily="18" charset="0"/>
                <a:ea typeface="Times New Roman" panose="02020603050405020304" pitchFamily="18" charset="0"/>
              </a:rPr>
              <a:t>ožná nejsložitější a určitě nejvíc zkoumaný systém znaků</a:t>
            </a:r>
          </a:p>
          <a:p>
            <a:pPr marL="457200" indent="-457200">
              <a:buFont typeface="Arial" panose="020B0604020202020204" pitchFamily="34" charset="0"/>
              <a:buChar char="•"/>
            </a:pPr>
            <a:endParaRPr lang="cs-CZ" sz="2800" dirty="0">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cs-CZ" sz="2800" dirty="0">
                <a:latin typeface="Times New Roman" panose="02020603050405020304" pitchFamily="18" charset="0"/>
                <a:ea typeface="Times New Roman" panose="02020603050405020304" pitchFamily="18" charset="0"/>
              </a:rPr>
              <a:t>J</a:t>
            </a:r>
            <a:r>
              <a:rPr lang="cs-CZ" sz="2800" dirty="0">
                <a:effectLst/>
                <a:latin typeface="Times New Roman" panose="02020603050405020304" pitchFamily="18" charset="0"/>
                <a:ea typeface="Times New Roman" panose="02020603050405020304" pitchFamily="18" charset="0"/>
              </a:rPr>
              <a:t>azykové znaky nejsou jedinými znaky, se kterými se dostáváme do kontaktu. </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Jaké jiné znaky potkáváme?</a:t>
            </a:r>
            <a:r>
              <a:rPr lang="de-CZ" sz="2800" dirty="0">
                <a:effectLst/>
                <a:latin typeface="Times New Roman" panose="02020603050405020304" pitchFamily="18" charset="0"/>
                <a:cs typeface="Times New Roman" panose="02020603050405020304" pitchFamily="18" charset="0"/>
              </a:rPr>
              <a:t> </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de-CZ" sz="2800" dirty="0"/>
          </a:p>
        </p:txBody>
      </p:sp>
    </p:spTree>
    <p:extLst>
      <p:ext uri="{BB962C8B-B14F-4D97-AF65-F5344CB8AC3E}">
        <p14:creationId xmlns:p14="http://schemas.microsoft.com/office/powerpoint/2010/main" val="2172463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343477"/>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Sémiotika – věda o znacích, o znakových systémech</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Lidský jazyk </a:t>
            </a:r>
            <a:r>
              <a:rPr lang="cs-CZ" sz="2800" dirty="0">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jeden systém znaků, jeden komunikační systém (pro člověka ústřední)</a:t>
            </a:r>
          </a:p>
          <a:p>
            <a:pPr marL="457200" indent="-457200">
              <a:buFont typeface="Arial" panose="020B0604020202020204" pitchFamily="34" charset="0"/>
              <a:buChar char="•"/>
            </a:pPr>
            <a:r>
              <a:rPr lang="cs-CZ" sz="2800" dirty="0">
                <a:latin typeface="Times New Roman" panose="02020603050405020304" pitchFamily="18" charset="0"/>
                <a:ea typeface="Times New Roman" panose="02020603050405020304" pitchFamily="18" charset="0"/>
              </a:rPr>
              <a:t>M</a:t>
            </a:r>
            <a:r>
              <a:rPr lang="cs-CZ" sz="2800" dirty="0">
                <a:effectLst/>
                <a:latin typeface="Times New Roman" panose="02020603050405020304" pitchFamily="18" charset="0"/>
                <a:ea typeface="Times New Roman" panose="02020603050405020304" pitchFamily="18" charset="0"/>
              </a:rPr>
              <a:t>ožná nejsložitější a určitě nejvíc zkoumaný systém znaků</a:t>
            </a:r>
          </a:p>
          <a:p>
            <a:pPr marL="457200" indent="-457200">
              <a:buFont typeface="Arial" panose="020B0604020202020204" pitchFamily="34" charset="0"/>
              <a:buChar char="•"/>
            </a:pPr>
            <a:endParaRPr lang="cs-CZ" sz="2800" dirty="0">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cs-CZ" sz="2800" dirty="0">
                <a:latin typeface="Times New Roman" panose="02020603050405020304" pitchFamily="18" charset="0"/>
                <a:ea typeface="Times New Roman" panose="02020603050405020304" pitchFamily="18" charset="0"/>
              </a:rPr>
              <a:t>J</a:t>
            </a:r>
            <a:r>
              <a:rPr lang="cs-CZ" sz="2800" dirty="0">
                <a:effectLst/>
                <a:latin typeface="Times New Roman" panose="02020603050405020304" pitchFamily="18" charset="0"/>
                <a:ea typeface="Times New Roman" panose="02020603050405020304" pitchFamily="18" charset="0"/>
              </a:rPr>
              <a:t>azykové znaky nejsou jedinými znaky, se kterými se dostáváme do kontaktu. </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Jaké jiné znaky potkáváme?</a:t>
            </a:r>
          </a:p>
          <a:p>
            <a:pPr marL="457200" indent="-457200">
              <a:buFont typeface="Arial" panose="020B0604020202020204" pitchFamily="34" charset="0"/>
              <a:buChar char="•"/>
            </a:pPr>
            <a:r>
              <a:rPr lang="cs-CZ" sz="2800" dirty="0">
                <a:latin typeface="Times New Roman" panose="02020603050405020304" pitchFamily="18" charset="0"/>
                <a:ea typeface="Times New Roman" panose="02020603050405020304" pitchFamily="18" charset="0"/>
              </a:rPr>
              <a:t>O</a:t>
            </a:r>
            <a:r>
              <a:rPr lang="cs-CZ" sz="2800" dirty="0">
                <a:effectLst/>
                <a:latin typeface="Times New Roman" panose="02020603050405020304" pitchFamily="18" charset="0"/>
                <a:ea typeface="Times New Roman" panose="02020603050405020304" pitchFamily="18" charset="0"/>
              </a:rPr>
              <a:t>brazy, fotografie, stopy v písku nebo ve sněhu, dopravní značky…</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de-CZ" sz="2800" dirty="0"/>
          </a:p>
        </p:txBody>
      </p:sp>
    </p:spTree>
    <p:extLst>
      <p:ext uri="{BB962C8B-B14F-4D97-AF65-F5344CB8AC3E}">
        <p14:creationId xmlns:p14="http://schemas.microsoft.com/office/powerpoint/2010/main" val="2023704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984776"/>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Sémiotika – věda o znacích, o znakových systémech</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Lidský jazyk </a:t>
            </a:r>
            <a:r>
              <a:rPr lang="cs-CZ" sz="2800" dirty="0">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jeden systém znaků, jeden komunikační systém (pro člověka ústřední)</a:t>
            </a:r>
          </a:p>
          <a:p>
            <a:pPr marL="457200" indent="-457200">
              <a:buFont typeface="Arial" panose="020B0604020202020204" pitchFamily="34" charset="0"/>
              <a:buChar char="•"/>
            </a:pPr>
            <a:r>
              <a:rPr lang="cs-CZ" sz="2800" dirty="0">
                <a:latin typeface="Times New Roman" panose="02020603050405020304" pitchFamily="18" charset="0"/>
                <a:ea typeface="Times New Roman" panose="02020603050405020304" pitchFamily="18" charset="0"/>
              </a:rPr>
              <a:t>M</a:t>
            </a:r>
            <a:r>
              <a:rPr lang="cs-CZ" sz="2800" dirty="0">
                <a:effectLst/>
                <a:latin typeface="Times New Roman" panose="02020603050405020304" pitchFamily="18" charset="0"/>
                <a:ea typeface="Times New Roman" panose="02020603050405020304" pitchFamily="18" charset="0"/>
              </a:rPr>
              <a:t>ožná nejsložitější a určitě nejvíc zkoumaný systém znaků</a:t>
            </a:r>
          </a:p>
          <a:p>
            <a:pPr marL="457200" indent="-457200">
              <a:buFont typeface="Arial" panose="020B0604020202020204" pitchFamily="34" charset="0"/>
              <a:buChar char="•"/>
            </a:pPr>
            <a:endParaRPr lang="cs-CZ" sz="2800" dirty="0">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cs-CZ" sz="2800" dirty="0">
                <a:latin typeface="Times New Roman" panose="02020603050405020304" pitchFamily="18" charset="0"/>
                <a:ea typeface="Times New Roman" panose="02020603050405020304" pitchFamily="18" charset="0"/>
              </a:rPr>
              <a:t>J</a:t>
            </a:r>
            <a:r>
              <a:rPr lang="cs-CZ" sz="2800" dirty="0">
                <a:effectLst/>
                <a:latin typeface="Times New Roman" panose="02020603050405020304" pitchFamily="18" charset="0"/>
                <a:ea typeface="Times New Roman" panose="02020603050405020304" pitchFamily="18" charset="0"/>
              </a:rPr>
              <a:t>azykové znaky nejsou jedinými znaky, se kterými se dostáváme do kontaktu. </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Jaké jiné znaky potkáváme?</a:t>
            </a:r>
          </a:p>
          <a:p>
            <a:pPr marL="457200" indent="-457200">
              <a:buFont typeface="Arial" panose="020B0604020202020204" pitchFamily="34" charset="0"/>
              <a:buChar char="•"/>
            </a:pPr>
            <a:r>
              <a:rPr lang="cs-CZ" sz="2800" dirty="0">
                <a:latin typeface="Times New Roman" panose="02020603050405020304" pitchFamily="18" charset="0"/>
                <a:ea typeface="Times New Roman" panose="02020603050405020304" pitchFamily="18" charset="0"/>
              </a:rPr>
              <a:t>O</a:t>
            </a:r>
            <a:r>
              <a:rPr lang="cs-CZ" sz="2800" dirty="0">
                <a:effectLst/>
                <a:latin typeface="Times New Roman" panose="02020603050405020304" pitchFamily="18" charset="0"/>
                <a:ea typeface="Times New Roman" panose="02020603050405020304" pitchFamily="18" charset="0"/>
              </a:rPr>
              <a:t>brazy, fotografie, stopy v písku nebo ve sněhu, dopravní značky…</a:t>
            </a:r>
          </a:p>
          <a:p>
            <a:pPr marL="457200" indent="-457200">
              <a:buFont typeface="Arial" panose="020B0604020202020204" pitchFamily="34" charset="0"/>
              <a:buChar char="•"/>
            </a:pPr>
            <a:endParaRPr lang="cs-CZ"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Jaké jsou rozdíly mezi těmito skupinami znaků? Jaký je jejich vztah k jazykovým znakům?</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de-CZ" sz="2800" dirty="0"/>
          </a:p>
        </p:txBody>
      </p:sp>
    </p:spTree>
    <p:extLst>
      <p:ext uri="{BB962C8B-B14F-4D97-AF65-F5344CB8AC3E}">
        <p14:creationId xmlns:p14="http://schemas.microsoft.com/office/powerpoint/2010/main" val="2258580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984776"/>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Někdy je něco zobrazováno, to znamená mezi formou označujícího a označovaného je přímý vztah, a to vztah podobnosti (např. některé kresby, malované obrazy, fotografie, </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u dopravních značek jen velmi částečně, např. směr zatáčky). T</a:t>
            </a:r>
            <a:r>
              <a:rPr lang="cs-CZ" sz="2800" dirty="0">
                <a:effectLst/>
                <a:latin typeface="Times New Roman" panose="02020603050405020304" pitchFamily="18" charset="0"/>
                <a:ea typeface="Times New Roman" panose="02020603050405020304" pitchFamily="18" charset="0"/>
              </a:rPr>
              <a:t>akovému typu znaku se říká </a:t>
            </a:r>
            <a:r>
              <a:rPr lang="cs-CZ" sz="2800" u="sng" dirty="0">
                <a:effectLst/>
                <a:latin typeface="Times New Roman" panose="02020603050405020304" pitchFamily="18" charset="0"/>
                <a:ea typeface="Times New Roman" panose="02020603050405020304" pitchFamily="18" charset="0"/>
              </a:rPr>
              <a:t>ikon</a:t>
            </a:r>
            <a:r>
              <a:rPr lang="cs-CZ" sz="2800" dirty="0">
                <a:effectLst/>
                <a:latin typeface="Times New Roman" panose="02020603050405020304" pitchFamily="18" charset="0"/>
                <a:ea typeface="Times New Roman" panose="02020603050405020304" pitchFamily="18" charset="0"/>
              </a:rPr>
              <a:t>.</a:t>
            </a:r>
            <a:endParaRPr lang="de-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344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984776"/>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Někdy je něco zobrazováno, to znamená mezi formou označujícího a označovaného je přímý vztah, a to vztah podobnosti (např. některé kresby, malované obrazy, fotografie, </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u dopravních značek jen velmi částečně, např. směr zatáčky). T</a:t>
            </a:r>
            <a:r>
              <a:rPr lang="cs-CZ" sz="2800" dirty="0">
                <a:effectLst/>
                <a:latin typeface="Times New Roman" panose="02020603050405020304" pitchFamily="18" charset="0"/>
                <a:ea typeface="Times New Roman" panose="02020603050405020304" pitchFamily="18" charset="0"/>
              </a:rPr>
              <a:t>akovému typu znaku se říká </a:t>
            </a:r>
            <a:r>
              <a:rPr lang="cs-CZ" sz="2800" u="sng" dirty="0">
                <a:effectLst/>
                <a:latin typeface="Times New Roman" panose="02020603050405020304" pitchFamily="18" charset="0"/>
                <a:ea typeface="Times New Roman" panose="02020603050405020304" pitchFamily="18" charset="0"/>
              </a:rPr>
              <a:t>ikon</a:t>
            </a:r>
            <a:r>
              <a:rPr lang="cs-CZ" sz="2800" dirty="0">
                <a:effectLst/>
                <a:latin typeface="Times New Roman" panose="02020603050405020304" pitchFamily="18" charset="0"/>
                <a:ea typeface="Times New Roman" panose="02020603050405020304" pitchFamily="18" charset="0"/>
              </a:rPr>
              <a:t>.</a:t>
            </a:r>
          </a:p>
          <a:p>
            <a:pPr marL="457200" indent="-457200">
              <a:buFont typeface="Arial" panose="020B0604020202020204" pitchFamily="34" charset="0"/>
              <a:buChar char="•"/>
            </a:pPr>
            <a:r>
              <a:rPr lang="de-CZ" sz="2800" dirty="0">
                <a:latin typeface="Times New Roman" panose="02020603050405020304" pitchFamily="18" charset="0"/>
                <a:cs typeface="Times New Roman" panose="02020603050405020304" pitchFamily="18" charset="0"/>
              </a:rPr>
              <a:t>Jindy </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něco poukazuje na něco jiného (např. stopa ve sněhu na člověka nebo zvíře, které tam bylo). Znak je jakousi průvodní okolností toho, na co poukazuje. Je tam přímý vztah, vztah příčiny a následku. Takovému znaku se říká </a:t>
            </a:r>
            <a:r>
              <a:rPr lang="cs-CZ" sz="2800" u="sng" dirty="0">
                <a:effectLst/>
                <a:latin typeface="Times New Roman" panose="02020603050405020304" pitchFamily="18" charset="0"/>
                <a:ea typeface="Times New Roman" panose="02020603050405020304" pitchFamily="18" charset="0"/>
                <a:cs typeface="Times New Roman" panose="02020603050405020304" pitchFamily="18" charset="0"/>
              </a:rPr>
              <a:t>index</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Často není používán cíleně</a:t>
            </a:r>
            <a:r>
              <a:rPr lang="de-CZ"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2532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984776"/>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Někdy je něco zobrazováno, to znamená mezi formou označujícího a označovaného je přímý vztah, a to vztah podobnosti (např. některé kresby, malované obrazy, fotografie, </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u dopravních značek jen velmi částečně, např. směr zatáčky). T</a:t>
            </a:r>
            <a:r>
              <a:rPr lang="cs-CZ" sz="2800" dirty="0">
                <a:effectLst/>
                <a:latin typeface="Times New Roman" panose="02020603050405020304" pitchFamily="18" charset="0"/>
                <a:ea typeface="Times New Roman" panose="02020603050405020304" pitchFamily="18" charset="0"/>
              </a:rPr>
              <a:t>akovému typu znaku se říká </a:t>
            </a:r>
            <a:r>
              <a:rPr lang="cs-CZ" sz="2800" u="sng" dirty="0">
                <a:effectLst/>
                <a:latin typeface="Times New Roman" panose="02020603050405020304" pitchFamily="18" charset="0"/>
                <a:ea typeface="Times New Roman" panose="02020603050405020304" pitchFamily="18" charset="0"/>
              </a:rPr>
              <a:t>ikon</a:t>
            </a:r>
            <a:r>
              <a:rPr lang="cs-CZ" sz="2800" dirty="0">
                <a:effectLst/>
                <a:latin typeface="Times New Roman" panose="02020603050405020304" pitchFamily="18" charset="0"/>
                <a:ea typeface="Times New Roman" panose="02020603050405020304" pitchFamily="18" charset="0"/>
              </a:rPr>
              <a:t>.</a:t>
            </a:r>
          </a:p>
          <a:p>
            <a:pPr marL="457200" indent="-457200">
              <a:buFont typeface="Arial" panose="020B0604020202020204" pitchFamily="34" charset="0"/>
              <a:buChar char="•"/>
            </a:pPr>
            <a:r>
              <a:rPr lang="de-CZ" sz="2800" dirty="0">
                <a:latin typeface="Times New Roman" panose="02020603050405020304" pitchFamily="18" charset="0"/>
                <a:cs typeface="Times New Roman" panose="02020603050405020304" pitchFamily="18" charset="0"/>
              </a:rPr>
              <a:t>Jindy </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něco poukazuje na něco jiného (např. stopa ve sněhu na člověka nebo zvíře, které tam bylo). Znak je jakousi průvodní okolností toho, na co poukazuje. Je tam přímý vztah, vztah příčiny a následku. Takovému znaku se říká </a:t>
            </a:r>
            <a:r>
              <a:rPr lang="cs-CZ" sz="2800" u="sng" dirty="0">
                <a:effectLst/>
                <a:latin typeface="Times New Roman" panose="02020603050405020304" pitchFamily="18" charset="0"/>
                <a:ea typeface="Times New Roman" panose="02020603050405020304" pitchFamily="18" charset="0"/>
                <a:cs typeface="Times New Roman" panose="02020603050405020304" pitchFamily="18" charset="0"/>
              </a:rPr>
              <a:t>index</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Často není používán cíleně</a:t>
            </a:r>
            <a:r>
              <a:rPr lang="de-CZ"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endParaRPr lang="de-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Jak to vypadá s jazykovými znaky (a částečně i s dopravními značkami – srov. na špičku postavený bílý trojúhelník s červeným rámcem, který znamená „dávat přednost“)?</a:t>
            </a:r>
            <a:endParaRPr lang="de-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18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984776"/>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Zde evidentně žádný předem daný vztah mezi označujícím a označovaným neexistuje. Tento vztah je pouze věcí konvence. Říká se, že je </a:t>
            </a:r>
            <a:r>
              <a:rPr lang="cs-CZ" sz="2800" u="sng" dirty="0">
                <a:effectLst/>
                <a:latin typeface="Times New Roman" panose="02020603050405020304" pitchFamily="18" charset="0"/>
                <a:ea typeface="Times New Roman" panose="02020603050405020304" pitchFamily="18" charset="0"/>
              </a:rPr>
              <a:t>arbitrární</a:t>
            </a:r>
            <a:r>
              <a:rPr lang="cs-CZ" sz="2800" dirty="0">
                <a:effectLst/>
                <a:latin typeface="Times New Roman" panose="02020603050405020304" pitchFamily="18" charset="0"/>
                <a:ea typeface="Times New Roman" panose="02020603050405020304" pitchFamily="18" charset="0"/>
              </a:rPr>
              <a:t> (libovolný). Těmto typům znaků se říká </a:t>
            </a:r>
            <a:r>
              <a:rPr lang="cs-CZ" sz="2800" u="sng" dirty="0">
                <a:effectLst/>
                <a:latin typeface="Times New Roman" panose="02020603050405020304" pitchFamily="18" charset="0"/>
                <a:ea typeface="Times New Roman" panose="02020603050405020304" pitchFamily="18" charset="0"/>
              </a:rPr>
              <a:t>symboly</a:t>
            </a:r>
            <a:r>
              <a:rPr lang="cs-CZ" sz="2800" dirty="0">
                <a:effectLst/>
                <a:latin typeface="Times New Roman" panose="02020603050405020304" pitchFamily="18" charset="0"/>
                <a:ea typeface="Times New Roman" panose="02020603050405020304" pitchFamily="18" charset="0"/>
              </a:rPr>
              <a:t>. Jejich význam musí použivatel znaku znát, nemůže ho dedukovat. Musí znát odpovídající konvenci</a:t>
            </a:r>
            <a:r>
              <a:rPr lang="de-CZ" sz="2800" dirty="0">
                <a:latin typeface="Times New Roman" panose="02020603050405020304" pitchFamily="18" charset="0"/>
                <a:cs typeface="Times New Roman" panose="02020603050405020304" pitchFamily="18" charset="0"/>
              </a:rPr>
              <a:t>. =&gt; Charles Peirce (1839-1914)</a:t>
            </a:r>
          </a:p>
        </p:txBody>
      </p:sp>
    </p:spTree>
    <p:extLst>
      <p:ext uri="{BB962C8B-B14F-4D97-AF65-F5344CB8AC3E}">
        <p14:creationId xmlns:p14="http://schemas.microsoft.com/office/powerpoint/2010/main" val="2297200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984776"/>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Zde evidentně žádný předem daný vztah mezi označujícím a označovaným neexistuje. Tento vztah je pouze věcí konvence. Říká se, že je </a:t>
            </a:r>
            <a:r>
              <a:rPr lang="cs-CZ" sz="2800" u="sng" dirty="0">
                <a:effectLst/>
                <a:latin typeface="Times New Roman" panose="02020603050405020304" pitchFamily="18" charset="0"/>
                <a:ea typeface="Times New Roman" panose="02020603050405020304" pitchFamily="18" charset="0"/>
              </a:rPr>
              <a:t>arbitrární</a:t>
            </a:r>
            <a:r>
              <a:rPr lang="cs-CZ" sz="2800" dirty="0">
                <a:effectLst/>
                <a:latin typeface="Times New Roman" panose="02020603050405020304" pitchFamily="18" charset="0"/>
                <a:ea typeface="Times New Roman" panose="02020603050405020304" pitchFamily="18" charset="0"/>
              </a:rPr>
              <a:t> (libovolný). Těmto typům znaků se říká </a:t>
            </a:r>
            <a:r>
              <a:rPr lang="cs-CZ" sz="2800" u="sng" dirty="0">
                <a:effectLst/>
                <a:latin typeface="Times New Roman" panose="02020603050405020304" pitchFamily="18" charset="0"/>
                <a:ea typeface="Times New Roman" panose="02020603050405020304" pitchFamily="18" charset="0"/>
              </a:rPr>
              <a:t>symboly</a:t>
            </a:r>
            <a:r>
              <a:rPr lang="cs-CZ" sz="2800" dirty="0">
                <a:effectLst/>
                <a:latin typeface="Times New Roman" panose="02020603050405020304" pitchFamily="18" charset="0"/>
                <a:ea typeface="Times New Roman" panose="02020603050405020304" pitchFamily="18" charset="0"/>
              </a:rPr>
              <a:t>. Jejich význam musí použivatel znaku znát, nemůže ho dedukovat. Musí znát odpovídající konvenci</a:t>
            </a:r>
            <a:r>
              <a:rPr lang="de-CZ" sz="2800" dirty="0">
                <a:latin typeface="Times New Roman" panose="02020603050405020304" pitchFamily="18" charset="0"/>
                <a:cs typeface="Times New Roman" panose="02020603050405020304" pitchFamily="18" charset="0"/>
              </a:rPr>
              <a:t>. =&gt; Charles Peirce (1839-1914)</a:t>
            </a:r>
          </a:p>
          <a:p>
            <a:pPr marL="457200" indent="-457200">
              <a:buFont typeface="Arial" panose="020B0604020202020204" pitchFamily="34" charset="0"/>
              <a:buChar char="•"/>
            </a:pPr>
            <a:endParaRPr lang="de-CZ"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Jak jsme řekli na začátku přednášky Fonetika a fonologie, v 19. stol. otázky jako ty, o nichž jsme právě mluvili, nebyly v centru pozornosti jazykovědců. Zájem o vývoj jazyka většinou odsunul zájem o fungování jazyka někam do pozadí.</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Obrat přinesou na konci 19. a na začátku 20. stol. zejm. Polák Jan </a:t>
            </a:r>
            <a:r>
              <a:rPr lang="cs-CZ" sz="2800" dirty="0" err="1">
                <a:effectLst/>
                <a:latin typeface="Times New Roman" panose="02020603050405020304" pitchFamily="18" charset="0"/>
                <a:ea typeface="Times New Roman" panose="02020603050405020304" pitchFamily="18" charset="0"/>
              </a:rPr>
              <a:t>Baudouin</a:t>
            </a:r>
            <a:r>
              <a:rPr lang="cs-CZ" sz="2800" dirty="0">
                <a:effectLst/>
                <a:latin typeface="Times New Roman" panose="02020603050405020304" pitchFamily="18" charset="0"/>
                <a:ea typeface="Times New Roman" panose="02020603050405020304" pitchFamily="18" charset="0"/>
              </a:rPr>
              <a:t> de </a:t>
            </a:r>
            <a:r>
              <a:rPr lang="cs-CZ" sz="2800" dirty="0" err="1">
                <a:effectLst/>
                <a:latin typeface="Times New Roman" panose="02020603050405020304" pitchFamily="18" charset="0"/>
                <a:ea typeface="Times New Roman" panose="02020603050405020304" pitchFamily="18" charset="0"/>
              </a:rPr>
              <a:t>Courtenay</a:t>
            </a:r>
            <a:r>
              <a:rPr lang="cs-CZ" sz="2800" dirty="0">
                <a:effectLst/>
                <a:latin typeface="Times New Roman" panose="02020603050405020304" pitchFamily="18" charset="0"/>
                <a:ea typeface="Times New Roman" panose="02020603050405020304" pitchFamily="18" charset="0"/>
              </a:rPr>
              <a:t> (1845-1929) a Ženevan Ferdinand de </a:t>
            </a:r>
            <a:r>
              <a:rPr lang="cs-CZ" sz="2800" dirty="0" err="1">
                <a:effectLst/>
                <a:latin typeface="Times New Roman" panose="02020603050405020304" pitchFamily="18" charset="0"/>
                <a:ea typeface="Times New Roman" panose="02020603050405020304" pitchFamily="18" charset="0"/>
              </a:rPr>
              <a:t>Saussure</a:t>
            </a:r>
            <a:r>
              <a:rPr lang="cs-CZ" sz="2800" dirty="0">
                <a:effectLst/>
                <a:latin typeface="Times New Roman" panose="02020603050405020304" pitchFamily="18" charset="0"/>
                <a:ea typeface="Times New Roman" panose="02020603050405020304" pitchFamily="18" charset="0"/>
              </a:rPr>
              <a:t> (1857-1913).</a:t>
            </a:r>
            <a:endParaRPr lang="de-CZ"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de-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5366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984776"/>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Byli to de </a:t>
            </a:r>
            <a:r>
              <a:rPr lang="cs-CZ" sz="2800" dirty="0" err="1">
                <a:effectLst/>
                <a:latin typeface="Times New Roman" panose="02020603050405020304" pitchFamily="18" charset="0"/>
                <a:ea typeface="Times New Roman" panose="02020603050405020304" pitchFamily="18" charset="0"/>
              </a:rPr>
              <a:t>Saussureovi</a:t>
            </a:r>
            <a:r>
              <a:rPr lang="cs-CZ" sz="2800" dirty="0">
                <a:effectLst/>
                <a:latin typeface="Times New Roman" panose="02020603050405020304" pitchFamily="18" charset="0"/>
                <a:ea typeface="Times New Roman" panose="02020603050405020304" pitchFamily="18" charset="0"/>
              </a:rPr>
              <a:t> žáci, kteří 1916, tedy sto let po průkopné indoevropeistické práci Němce Franze </a:t>
            </a:r>
            <a:r>
              <a:rPr lang="cs-CZ" sz="2800" dirty="0" err="1">
                <a:effectLst/>
                <a:latin typeface="Times New Roman" panose="02020603050405020304" pitchFamily="18" charset="0"/>
                <a:ea typeface="Times New Roman" panose="02020603050405020304" pitchFamily="18" charset="0"/>
              </a:rPr>
              <a:t>Boppa</a:t>
            </a:r>
            <a:r>
              <a:rPr lang="cs-CZ" sz="2800" dirty="0">
                <a:effectLst/>
                <a:latin typeface="Times New Roman" panose="02020603050405020304" pitchFamily="18" charset="0"/>
                <a:ea typeface="Times New Roman" panose="02020603050405020304" pitchFamily="18" charset="0"/>
              </a:rPr>
              <a:t> a tři roky po de </a:t>
            </a:r>
            <a:r>
              <a:rPr lang="cs-CZ" sz="2800" dirty="0" err="1">
                <a:effectLst/>
                <a:latin typeface="Times New Roman" panose="02020603050405020304" pitchFamily="18" charset="0"/>
                <a:ea typeface="Times New Roman" panose="02020603050405020304" pitchFamily="18" charset="0"/>
              </a:rPr>
              <a:t>Saussureově</a:t>
            </a:r>
            <a:r>
              <a:rPr lang="cs-CZ" sz="2800" dirty="0">
                <a:effectLst/>
                <a:latin typeface="Times New Roman" panose="02020603050405020304" pitchFamily="18" charset="0"/>
                <a:ea typeface="Times New Roman" panose="02020603050405020304" pitchFamily="18" charset="0"/>
              </a:rPr>
              <a:t> smrti, publikovali své zápisy z přednášek jako „</a:t>
            </a:r>
            <a:r>
              <a:rPr lang="cs-CZ" sz="2800" dirty="0" err="1">
                <a:effectLst/>
                <a:latin typeface="Times New Roman" panose="02020603050405020304" pitchFamily="18" charset="0"/>
                <a:ea typeface="Times New Roman" panose="02020603050405020304" pitchFamily="18" charset="0"/>
              </a:rPr>
              <a:t>Cours</a:t>
            </a:r>
            <a:r>
              <a:rPr lang="cs-CZ" sz="2800" dirty="0">
                <a:effectLst/>
                <a:latin typeface="Times New Roman" panose="02020603050405020304" pitchFamily="18" charset="0"/>
                <a:ea typeface="Times New Roman" panose="02020603050405020304" pitchFamily="18" charset="0"/>
              </a:rPr>
              <a:t> de </a:t>
            </a:r>
            <a:r>
              <a:rPr lang="cs-CZ" sz="2800" dirty="0" err="1">
                <a:effectLst/>
                <a:latin typeface="Times New Roman" panose="02020603050405020304" pitchFamily="18" charset="0"/>
                <a:ea typeface="Times New Roman" panose="02020603050405020304" pitchFamily="18" charset="0"/>
              </a:rPr>
              <a:t>linguistique</a:t>
            </a:r>
            <a:r>
              <a:rPr lang="cs-CZ" sz="2800" dirty="0">
                <a:effectLst/>
                <a:latin typeface="Times New Roman" panose="02020603050405020304" pitchFamily="18" charset="0"/>
                <a:ea typeface="Times New Roman" panose="02020603050405020304" pitchFamily="18" charset="0"/>
              </a:rPr>
              <a:t> </a:t>
            </a:r>
            <a:r>
              <a:rPr lang="cs-CZ" sz="2800" dirty="0" err="1">
                <a:effectLst/>
                <a:latin typeface="Times New Roman" panose="02020603050405020304" pitchFamily="18" charset="0"/>
                <a:ea typeface="Times New Roman" panose="02020603050405020304" pitchFamily="18" charset="0"/>
              </a:rPr>
              <a:t>générale</a:t>
            </a:r>
            <a:r>
              <a:rPr lang="cs-CZ" sz="2800" dirty="0">
                <a:effectLst/>
                <a:latin typeface="Times New Roman" panose="02020603050405020304" pitchFamily="18" charset="0"/>
                <a:ea typeface="Times New Roman" panose="02020603050405020304" pitchFamily="18" charset="0"/>
              </a:rPr>
              <a:t>“, tedy Kurs všeobecné jazykovědy.</a:t>
            </a:r>
            <a:endParaRPr lang="de-CZ"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de-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0150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2232248"/>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Byli to de </a:t>
            </a:r>
            <a:r>
              <a:rPr lang="cs-CZ" sz="2800" dirty="0" err="1">
                <a:effectLst/>
                <a:latin typeface="Times New Roman" panose="02020603050405020304" pitchFamily="18" charset="0"/>
                <a:ea typeface="Times New Roman" panose="02020603050405020304" pitchFamily="18" charset="0"/>
              </a:rPr>
              <a:t>Saussureovi</a:t>
            </a:r>
            <a:r>
              <a:rPr lang="cs-CZ" sz="2800" dirty="0">
                <a:effectLst/>
                <a:latin typeface="Times New Roman" panose="02020603050405020304" pitchFamily="18" charset="0"/>
                <a:ea typeface="Times New Roman" panose="02020603050405020304" pitchFamily="18" charset="0"/>
              </a:rPr>
              <a:t> žáci, kteří 1916, tedy sto let po průkopné indoevropeistické práci Němce Franze </a:t>
            </a:r>
            <a:r>
              <a:rPr lang="cs-CZ" sz="2800" dirty="0" err="1">
                <a:effectLst/>
                <a:latin typeface="Times New Roman" panose="02020603050405020304" pitchFamily="18" charset="0"/>
                <a:ea typeface="Times New Roman" panose="02020603050405020304" pitchFamily="18" charset="0"/>
              </a:rPr>
              <a:t>Boppa</a:t>
            </a:r>
            <a:r>
              <a:rPr lang="cs-CZ" sz="2800" dirty="0">
                <a:effectLst/>
                <a:latin typeface="Times New Roman" panose="02020603050405020304" pitchFamily="18" charset="0"/>
                <a:ea typeface="Times New Roman" panose="02020603050405020304" pitchFamily="18" charset="0"/>
              </a:rPr>
              <a:t> a tři roky po de </a:t>
            </a:r>
            <a:r>
              <a:rPr lang="cs-CZ" sz="2800" dirty="0" err="1">
                <a:effectLst/>
                <a:latin typeface="Times New Roman" panose="02020603050405020304" pitchFamily="18" charset="0"/>
                <a:ea typeface="Times New Roman" panose="02020603050405020304" pitchFamily="18" charset="0"/>
              </a:rPr>
              <a:t>Saussureově</a:t>
            </a:r>
            <a:r>
              <a:rPr lang="cs-CZ" sz="2800" dirty="0">
                <a:effectLst/>
                <a:latin typeface="Times New Roman" panose="02020603050405020304" pitchFamily="18" charset="0"/>
                <a:ea typeface="Times New Roman" panose="02020603050405020304" pitchFamily="18" charset="0"/>
              </a:rPr>
              <a:t> smrti, publikovali své zápisy z přednášek jako „</a:t>
            </a:r>
            <a:r>
              <a:rPr lang="cs-CZ" sz="2800" dirty="0" err="1">
                <a:effectLst/>
                <a:latin typeface="Times New Roman" panose="02020603050405020304" pitchFamily="18" charset="0"/>
                <a:ea typeface="Times New Roman" panose="02020603050405020304" pitchFamily="18" charset="0"/>
              </a:rPr>
              <a:t>Cours</a:t>
            </a:r>
            <a:r>
              <a:rPr lang="cs-CZ" sz="2800" dirty="0">
                <a:effectLst/>
                <a:latin typeface="Times New Roman" panose="02020603050405020304" pitchFamily="18" charset="0"/>
                <a:ea typeface="Times New Roman" panose="02020603050405020304" pitchFamily="18" charset="0"/>
              </a:rPr>
              <a:t> de </a:t>
            </a:r>
            <a:r>
              <a:rPr lang="cs-CZ" sz="2800" dirty="0" err="1">
                <a:effectLst/>
                <a:latin typeface="Times New Roman" panose="02020603050405020304" pitchFamily="18" charset="0"/>
                <a:ea typeface="Times New Roman" panose="02020603050405020304" pitchFamily="18" charset="0"/>
              </a:rPr>
              <a:t>linguistique</a:t>
            </a:r>
            <a:r>
              <a:rPr lang="cs-CZ" sz="2800" dirty="0">
                <a:effectLst/>
                <a:latin typeface="Times New Roman" panose="02020603050405020304" pitchFamily="18" charset="0"/>
                <a:ea typeface="Times New Roman" panose="02020603050405020304" pitchFamily="18" charset="0"/>
              </a:rPr>
              <a:t> </a:t>
            </a:r>
            <a:r>
              <a:rPr lang="cs-CZ" sz="2800" dirty="0" err="1">
                <a:effectLst/>
                <a:latin typeface="Times New Roman" panose="02020603050405020304" pitchFamily="18" charset="0"/>
                <a:ea typeface="Times New Roman" panose="02020603050405020304" pitchFamily="18" charset="0"/>
              </a:rPr>
              <a:t>générale</a:t>
            </a:r>
            <a:r>
              <a:rPr lang="cs-CZ" sz="2800" dirty="0">
                <a:effectLst/>
                <a:latin typeface="Times New Roman" panose="02020603050405020304" pitchFamily="18" charset="0"/>
                <a:ea typeface="Times New Roman" panose="02020603050405020304" pitchFamily="18" charset="0"/>
              </a:rPr>
              <a:t>“, tedy Kurs všeobecné jazykovědy.</a:t>
            </a:r>
          </a:p>
          <a:p>
            <a:pPr marL="457200" indent="-457200">
              <a:buFont typeface="Arial" panose="020B0604020202020204" pitchFamily="34" charset="0"/>
              <a:buChar char="•"/>
            </a:pPr>
            <a:endParaRPr lang="de-CZ"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de-CZ" sz="2800" dirty="0">
              <a:latin typeface="Times New Roman" panose="02020603050405020304" pitchFamily="18" charset="0"/>
              <a:cs typeface="Times New Roman" panose="02020603050405020304" pitchFamily="18" charset="0"/>
            </a:endParaRPr>
          </a:p>
        </p:txBody>
      </p:sp>
      <p:pic>
        <p:nvPicPr>
          <p:cNvPr id="4" name="Grafik 3">
            <a:extLst>
              <a:ext uri="{FF2B5EF4-FFF2-40B4-BE49-F238E27FC236}">
                <a16:creationId xmlns:a16="http://schemas.microsoft.com/office/drawing/2014/main" id="{3901C53D-8C74-0CE4-023A-011C9B0DEC5E}"/>
              </a:ext>
            </a:extLst>
          </p:cNvPr>
          <p:cNvPicPr>
            <a:picLocks noChangeAspect="1"/>
          </p:cNvPicPr>
          <p:nvPr/>
        </p:nvPicPr>
        <p:blipFill>
          <a:blip r:embed="rId2"/>
          <a:stretch>
            <a:fillRect/>
          </a:stretch>
        </p:blipFill>
        <p:spPr>
          <a:xfrm>
            <a:off x="287784" y="2843733"/>
            <a:ext cx="6451600" cy="3797300"/>
          </a:xfrm>
          <a:prstGeom prst="rect">
            <a:avLst/>
          </a:prstGeom>
        </p:spPr>
      </p:pic>
      <p:pic>
        <p:nvPicPr>
          <p:cNvPr id="6" name="Grafik 5">
            <a:extLst>
              <a:ext uri="{FF2B5EF4-FFF2-40B4-BE49-F238E27FC236}">
                <a16:creationId xmlns:a16="http://schemas.microsoft.com/office/drawing/2014/main" id="{210E47C3-EDFF-97CA-BA3B-6032A5CEC62C}"/>
              </a:ext>
            </a:extLst>
          </p:cNvPr>
          <p:cNvPicPr>
            <a:picLocks noChangeAspect="1"/>
          </p:cNvPicPr>
          <p:nvPr/>
        </p:nvPicPr>
        <p:blipFill>
          <a:blip r:embed="rId3"/>
          <a:stretch>
            <a:fillRect/>
          </a:stretch>
        </p:blipFill>
        <p:spPr>
          <a:xfrm>
            <a:off x="6480472" y="3563813"/>
            <a:ext cx="3508666" cy="2079604"/>
          </a:xfrm>
          <a:prstGeom prst="rect">
            <a:avLst/>
          </a:prstGeom>
        </p:spPr>
      </p:pic>
    </p:spTree>
    <p:extLst>
      <p:ext uri="{BB962C8B-B14F-4D97-AF65-F5344CB8AC3E}">
        <p14:creationId xmlns:p14="http://schemas.microsoft.com/office/powerpoint/2010/main" val="181942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C6726-E810-CAC4-3805-C374266EFC45}"/>
              </a:ext>
            </a:extLst>
          </p:cNvPr>
          <p:cNvSpPr>
            <a:spLocks noGrp="1"/>
          </p:cNvSpPr>
          <p:nvPr>
            <p:ph type="title"/>
          </p:nvPr>
        </p:nvSpPr>
        <p:spPr/>
        <p:txBody>
          <a:bodyPr/>
          <a:lstStyle/>
          <a:p>
            <a:r>
              <a:rPr lang="cs-CZ" sz="3200" dirty="0">
                <a:latin typeface="Times New Roman" panose="02020603050405020304" pitchFamily="18" charset="0"/>
                <a:cs typeface="Times New Roman" panose="02020603050405020304" pitchFamily="18" charset="0"/>
              </a:rPr>
              <a:t>Jazykový systém</a:t>
            </a:r>
            <a:endParaRPr lang="de-CZ" sz="3200" dirty="0"/>
          </a:p>
        </p:txBody>
      </p:sp>
      <p:sp>
        <p:nvSpPr>
          <p:cNvPr id="3" name="Textfeld 2">
            <a:extLst>
              <a:ext uri="{FF2B5EF4-FFF2-40B4-BE49-F238E27FC236}">
                <a16:creationId xmlns:a16="http://schemas.microsoft.com/office/drawing/2014/main" id="{8A82A842-51F6-7FCE-66F3-78DB7D8ECA49}"/>
              </a:ext>
            </a:extLst>
          </p:cNvPr>
          <p:cNvSpPr txBox="1"/>
          <p:nvPr/>
        </p:nvSpPr>
        <p:spPr>
          <a:xfrm>
            <a:off x="503238" y="1763613"/>
            <a:ext cx="9217594" cy="800219"/>
          </a:xfrm>
          <a:prstGeom prst="rect">
            <a:avLst/>
          </a:prstGeom>
          <a:noFill/>
        </p:spPr>
        <p:txBody>
          <a:bodyPr wrap="square" rtlCol="0">
            <a:spAutoFit/>
          </a:bodyPr>
          <a:lstStyle/>
          <a:p>
            <a:pPr marL="285750" indent="-285750">
              <a:buFont typeface="Arial" panose="020B0604020202020204" pitchFamily="34" charset="0"/>
              <a:buChar char="•"/>
            </a:pPr>
            <a:r>
              <a:rPr lang="cs-CZ" sz="2800" dirty="0">
                <a:solidFill>
                  <a:schemeClr val="tx1"/>
                </a:solidFill>
                <a:latin typeface="Times New Roman" panose="02020603050405020304" pitchFamily="18" charset="0"/>
                <a:cs typeface="Times New Roman" panose="02020603050405020304" pitchFamily="18" charset="0"/>
              </a:rPr>
              <a:t>Jaké dílčí systémy („roviny“) obsahuje jazykový systém?</a:t>
            </a:r>
            <a:endParaRPr lang="de-CZ" sz="28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de-CZ" dirty="0"/>
          </a:p>
        </p:txBody>
      </p:sp>
    </p:spTree>
    <p:extLst>
      <p:ext uri="{BB962C8B-B14F-4D97-AF65-F5344CB8AC3E}">
        <p14:creationId xmlns:p14="http://schemas.microsoft.com/office/powerpoint/2010/main" val="2506402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840760"/>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De </a:t>
            </a:r>
            <a:r>
              <a:rPr lang="cs-CZ" sz="2800" dirty="0" err="1">
                <a:effectLst/>
                <a:latin typeface="Times New Roman" panose="02020603050405020304" pitchFamily="18" charset="0"/>
                <a:ea typeface="Times New Roman" panose="02020603050405020304" pitchFamily="18" charset="0"/>
              </a:rPr>
              <a:t>Saussure</a:t>
            </a:r>
            <a:r>
              <a:rPr lang="cs-CZ" sz="2800" dirty="0">
                <a:effectLst/>
                <a:latin typeface="Times New Roman" panose="02020603050405020304" pitchFamily="18" charset="0"/>
                <a:ea typeface="Times New Roman" panose="02020603050405020304" pitchFamily="18" charset="0"/>
              </a:rPr>
              <a:t> tedy popsal v jazykovém znaku dvě dimenze, „signifiant“ a „signifié“, označující a označované, první sestávající z určité skupiny hlásek, druhé – význam, koncept, který má mluvčí daného jazyka v paměti.</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Dnes bychom však postulovali minimálně čtyři dimenze: označující, označované, syntaktiku (jak se spojuje znak s dalšími znaky) a pragmatiku (jaký je vztah mezi znakem a jeho uživatelem).</a:t>
            </a:r>
          </a:p>
          <a:p>
            <a:pPr marL="457200" indent="-457200">
              <a:buFont typeface="Arial" panose="020B0604020202020204" pitchFamily="34" charset="0"/>
              <a:buChar char="•"/>
            </a:pPr>
            <a:endParaRPr lang="de-CZ"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de-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136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840760"/>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De </a:t>
            </a:r>
            <a:r>
              <a:rPr lang="cs-CZ" sz="2800" dirty="0" err="1">
                <a:effectLst/>
                <a:latin typeface="Times New Roman" panose="02020603050405020304" pitchFamily="18" charset="0"/>
                <a:ea typeface="Times New Roman" panose="02020603050405020304" pitchFamily="18" charset="0"/>
              </a:rPr>
              <a:t>Saussure</a:t>
            </a:r>
            <a:r>
              <a:rPr lang="cs-CZ" sz="2800" dirty="0">
                <a:effectLst/>
                <a:latin typeface="Times New Roman" panose="02020603050405020304" pitchFamily="18" charset="0"/>
                <a:ea typeface="Times New Roman" panose="02020603050405020304" pitchFamily="18" charset="0"/>
              </a:rPr>
              <a:t> tedy popsal v jazykovém znaku dvě dimenze, „signifiant“ a „signifié“, označující a označované, první sestávající z určité skupiny hlásek, druhé – význam, koncept, který má mluvčí daného jazyka v paměti.</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Dnes bychom však postulovali minimálně čtyři dimenze: označující, označované, syntaktiku (jak se spojuje znak s dalšími znaky) a pragmatiku (jaký je vztah mezi znakem a jeho uživatelem).</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Jazykové znaky jsou drtivou většinou symboly, tedy arbitrární znaky. Srov. fakt, že velmi podobné, alespoň na první pohled identické koncepty (významy) jsou vyjadřovány </a:t>
            </a:r>
            <a:r>
              <a:rPr lang="cs-CZ" sz="2800" dirty="0">
                <a:latin typeface="Times New Roman" panose="02020603050405020304" pitchFamily="18" charset="0"/>
                <a:ea typeface="Times New Roman" panose="02020603050405020304" pitchFamily="18" charset="0"/>
              </a:rPr>
              <a:t>ú</a:t>
            </a:r>
            <a:r>
              <a:rPr lang="cs-CZ" sz="2800" dirty="0">
                <a:effectLst/>
                <a:latin typeface="Times New Roman" panose="02020603050405020304" pitchFamily="18" charset="0"/>
                <a:ea typeface="Times New Roman" panose="02020603050405020304" pitchFamily="18" charset="0"/>
              </a:rPr>
              <a:t>plně jinými vnějšími formami v různých jazycích. Např. </a:t>
            </a:r>
            <a:r>
              <a:rPr lang="cs-CZ" sz="2800" i="1" dirty="0">
                <a:effectLst/>
                <a:latin typeface="Times New Roman" panose="02020603050405020304" pitchFamily="18" charset="0"/>
                <a:ea typeface="Times New Roman" panose="02020603050405020304" pitchFamily="18" charset="0"/>
              </a:rPr>
              <a:t>strom, </a:t>
            </a:r>
            <a:r>
              <a:rPr lang="ru-RU" sz="2800" i="1" dirty="0">
                <a:effectLst/>
                <a:latin typeface="Times New Roman" panose="02020603050405020304" pitchFamily="18" charset="0"/>
                <a:ea typeface="Times New Roman" panose="02020603050405020304" pitchFamily="18" charset="0"/>
              </a:rPr>
              <a:t>дерево</a:t>
            </a:r>
            <a:r>
              <a:rPr lang="cs-CZ" sz="2800" i="1" dirty="0">
                <a:effectLst/>
                <a:latin typeface="Times New Roman" panose="02020603050405020304" pitchFamily="18" charset="0"/>
                <a:ea typeface="Times New Roman" panose="02020603050405020304" pitchFamily="18" charset="0"/>
              </a:rPr>
              <a:t>, </a:t>
            </a:r>
            <a:r>
              <a:rPr lang="cs-CZ" sz="2800" i="1" dirty="0" err="1">
                <a:effectLst/>
                <a:latin typeface="Times New Roman" panose="02020603050405020304" pitchFamily="18" charset="0"/>
                <a:ea typeface="Times New Roman" panose="02020603050405020304" pitchFamily="18" charset="0"/>
              </a:rPr>
              <a:t>arbre</a:t>
            </a:r>
            <a:r>
              <a:rPr lang="cs-CZ" sz="2800" i="1" dirty="0">
                <a:effectLst/>
                <a:latin typeface="Times New Roman" panose="02020603050405020304" pitchFamily="18" charset="0"/>
                <a:ea typeface="Times New Roman" panose="02020603050405020304" pitchFamily="18" charset="0"/>
              </a:rPr>
              <a:t>, </a:t>
            </a:r>
            <a:r>
              <a:rPr lang="cs-CZ" sz="2800" i="1" dirty="0" err="1">
                <a:effectLst/>
                <a:latin typeface="Times New Roman" panose="02020603050405020304" pitchFamily="18" charset="0"/>
                <a:ea typeface="Times New Roman" panose="02020603050405020304" pitchFamily="18" charset="0"/>
              </a:rPr>
              <a:t>Baum</a:t>
            </a:r>
            <a:r>
              <a:rPr lang="cs-CZ" sz="2800" i="1" dirty="0">
                <a:effectLst/>
                <a:latin typeface="Times New Roman" panose="02020603050405020304" pitchFamily="18" charset="0"/>
                <a:ea typeface="Times New Roman" panose="02020603050405020304" pitchFamily="18" charset="0"/>
              </a:rPr>
              <a:t>, </a:t>
            </a:r>
            <a:r>
              <a:rPr lang="cs-CZ" sz="2800" i="1" dirty="0" err="1">
                <a:effectLst/>
                <a:latin typeface="Times New Roman" panose="02020603050405020304" pitchFamily="18" charset="0"/>
                <a:ea typeface="Times New Roman" panose="02020603050405020304" pitchFamily="18" charset="0"/>
              </a:rPr>
              <a:t>tree</a:t>
            </a:r>
            <a:r>
              <a:rPr lang="cs-CZ" sz="2800" dirty="0">
                <a:effectLst/>
                <a:latin typeface="Times New Roman" panose="02020603050405020304" pitchFamily="18" charset="0"/>
                <a:ea typeface="Times New Roman" panose="02020603050405020304" pitchFamily="18" charset="0"/>
              </a:rPr>
              <a:t> atd</a:t>
            </a:r>
            <a:r>
              <a:rPr lang="cs-CZ" sz="2800" dirty="0">
                <a:latin typeface="Times New Roman" panose="02020603050405020304" pitchFamily="18" charset="0"/>
                <a:ea typeface="Times New Roman" panose="02020603050405020304" pitchFamily="18" charset="0"/>
              </a:rPr>
              <a:t>.</a:t>
            </a:r>
            <a:endParaRPr lang="cs-CZ" sz="2800" dirty="0">
              <a:effectLst/>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endParaRPr lang="de-CZ"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de-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2376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840760"/>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Jazyk obsahuje však i určité ikonické elementy. Jsou to tzv. </a:t>
            </a:r>
            <a:r>
              <a:rPr lang="cs-CZ" sz="2800" dirty="0" err="1">
                <a:effectLst/>
                <a:latin typeface="Times New Roman" panose="02020603050405020304" pitchFamily="18" charset="0"/>
                <a:ea typeface="Times New Roman" panose="02020603050405020304" pitchFamily="18" charset="0"/>
              </a:rPr>
              <a:t>onomatopoia</a:t>
            </a:r>
            <a:r>
              <a:rPr lang="cs-CZ" sz="2800" dirty="0">
                <a:effectLst/>
                <a:latin typeface="Times New Roman" panose="02020603050405020304" pitchFamily="18" charset="0"/>
                <a:ea typeface="Times New Roman" panose="02020603050405020304" pitchFamily="18" charset="0"/>
              </a:rPr>
              <a:t> (onomatopoická nebo zvukomalebná slova). Takovými slovy se vyjadřují hlavně zvuky přírody, např. zvířat </a:t>
            </a:r>
            <a:r>
              <a:rPr lang="cs-CZ" sz="2800" i="1" dirty="0">
                <a:effectLst/>
                <a:latin typeface="Times New Roman" panose="02020603050405020304" pitchFamily="18" charset="0"/>
                <a:ea typeface="Times New Roman" panose="02020603050405020304" pitchFamily="18" charset="0"/>
              </a:rPr>
              <a:t>(haf-haf)</a:t>
            </a:r>
            <a:r>
              <a:rPr lang="cs-CZ" sz="2800" dirty="0">
                <a:effectLst/>
                <a:latin typeface="Times New Roman" panose="02020603050405020304" pitchFamily="18" charset="0"/>
                <a:ea typeface="Times New Roman" panose="02020603050405020304" pitchFamily="18" charset="0"/>
              </a:rPr>
              <a:t>.</a:t>
            </a:r>
            <a:endParaRPr lang="de-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938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840760"/>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Jazyk obsahuje však i určité ikonické elementy. Jsou to tzv. </a:t>
            </a:r>
            <a:r>
              <a:rPr lang="cs-CZ" sz="2800" dirty="0" err="1">
                <a:effectLst/>
                <a:latin typeface="Times New Roman" panose="02020603050405020304" pitchFamily="18" charset="0"/>
                <a:ea typeface="Times New Roman" panose="02020603050405020304" pitchFamily="18" charset="0"/>
              </a:rPr>
              <a:t>onomatopoia</a:t>
            </a:r>
            <a:r>
              <a:rPr lang="cs-CZ" sz="2800" dirty="0">
                <a:effectLst/>
                <a:latin typeface="Times New Roman" panose="02020603050405020304" pitchFamily="18" charset="0"/>
                <a:ea typeface="Times New Roman" panose="02020603050405020304" pitchFamily="18" charset="0"/>
              </a:rPr>
              <a:t> (onomatopoická nebo zvukomalebná slova). Takovými slovy se vyjadřují hlavně zvuky přírody, např. zvířat </a:t>
            </a:r>
            <a:r>
              <a:rPr lang="cs-CZ" sz="2800" i="1" dirty="0">
                <a:effectLst/>
                <a:latin typeface="Times New Roman" panose="02020603050405020304" pitchFamily="18" charset="0"/>
                <a:ea typeface="Times New Roman" panose="02020603050405020304" pitchFamily="18" charset="0"/>
              </a:rPr>
              <a:t>(haf-haf)</a:t>
            </a:r>
            <a:r>
              <a:rPr lang="cs-CZ" sz="2800" dirty="0">
                <a:effectLst/>
                <a:latin typeface="Times New Roman" panose="02020603050405020304" pitchFamily="18" charset="0"/>
                <a:ea typeface="Times New Roman" panose="02020603050405020304" pitchFamily="18" charset="0"/>
              </a:rPr>
              <a:t>.</a:t>
            </a:r>
            <a:endParaRPr lang="ru-RU" sz="2800" dirty="0">
              <a:effectLst/>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Ovšem: podobnost je pouze relativní, protože i onomatopoická slova jsou arbitrární do určité míry a přizpůsobená hláskoslovnému systému daného jazyka, srov. r. </a:t>
            </a:r>
            <a:r>
              <a:rPr lang="ru-RU" sz="2800" i="1" dirty="0">
                <a:effectLst/>
                <a:latin typeface="Times New Roman" panose="02020603050405020304" pitchFamily="18" charset="0"/>
                <a:ea typeface="Times New Roman" panose="02020603050405020304" pitchFamily="18" charset="0"/>
              </a:rPr>
              <a:t>гав</a:t>
            </a:r>
            <a:r>
              <a:rPr lang="cs-CZ" sz="2800" i="1" dirty="0">
                <a:effectLst/>
                <a:latin typeface="Times New Roman" panose="02020603050405020304" pitchFamily="18" charset="0"/>
                <a:ea typeface="Times New Roman" panose="02020603050405020304" pitchFamily="18" charset="0"/>
              </a:rPr>
              <a:t>-</a:t>
            </a:r>
            <a:r>
              <a:rPr lang="ru-RU" sz="2800" i="1" dirty="0">
                <a:effectLst/>
                <a:latin typeface="Times New Roman" panose="02020603050405020304" pitchFamily="18" charset="0"/>
                <a:ea typeface="Times New Roman" panose="02020603050405020304" pitchFamily="18" charset="0"/>
              </a:rPr>
              <a:t>гав</a:t>
            </a:r>
            <a:r>
              <a:rPr lang="cs-CZ" sz="2800" dirty="0">
                <a:effectLst/>
                <a:latin typeface="Times New Roman" panose="02020603050405020304" pitchFamily="18" charset="0"/>
                <a:ea typeface="Times New Roman" panose="02020603050405020304" pitchFamily="18" charset="0"/>
              </a:rPr>
              <a:t>, </a:t>
            </a:r>
            <a:r>
              <a:rPr lang="cs-CZ" sz="2800" dirty="0" err="1">
                <a:effectLst/>
                <a:latin typeface="Times New Roman" panose="02020603050405020304" pitchFamily="18" charset="0"/>
                <a:ea typeface="Times New Roman" panose="02020603050405020304" pitchFamily="18" charset="0"/>
              </a:rPr>
              <a:t>slc</a:t>
            </a:r>
            <a:r>
              <a:rPr lang="cs-CZ" sz="2800" dirty="0">
                <a:effectLst/>
                <a:latin typeface="Times New Roman" panose="02020603050405020304" pitchFamily="18" charset="0"/>
                <a:ea typeface="Times New Roman" panose="02020603050405020304" pitchFamily="18" charset="0"/>
              </a:rPr>
              <a:t>. </a:t>
            </a:r>
            <a:r>
              <a:rPr lang="cs-CZ" sz="2800" i="1" dirty="0" err="1">
                <a:effectLst/>
                <a:latin typeface="Times New Roman" panose="02020603050405020304" pitchFamily="18" charset="0"/>
                <a:ea typeface="Times New Roman" panose="02020603050405020304" pitchFamily="18" charset="0"/>
              </a:rPr>
              <a:t>hav-hav</a:t>
            </a:r>
            <a:r>
              <a:rPr lang="cs-CZ" sz="2800" dirty="0">
                <a:effectLst/>
                <a:latin typeface="Times New Roman" panose="02020603050405020304" pitchFamily="18" charset="0"/>
                <a:ea typeface="Times New Roman" panose="02020603050405020304" pitchFamily="18" charset="0"/>
              </a:rPr>
              <a:t>, frc. </a:t>
            </a:r>
            <a:r>
              <a:rPr lang="cs-CZ" sz="2800" i="1" dirty="0" err="1">
                <a:effectLst/>
                <a:latin typeface="Times New Roman" panose="02020603050405020304" pitchFamily="18" charset="0"/>
                <a:ea typeface="Times New Roman" panose="02020603050405020304" pitchFamily="18" charset="0"/>
              </a:rPr>
              <a:t>vou-vou</a:t>
            </a:r>
            <a:r>
              <a:rPr lang="cs-CZ" sz="2800" dirty="0">
                <a:effectLst/>
                <a:latin typeface="Times New Roman" panose="02020603050405020304" pitchFamily="18" charset="0"/>
                <a:ea typeface="Times New Roman" panose="02020603050405020304" pitchFamily="18" charset="0"/>
              </a:rPr>
              <a:t>, něm. </a:t>
            </a:r>
            <a:r>
              <a:rPr lang="cs-CZ" sz="2800" i="1" dirty="0" err="1">
                <a:effectLst/>
                <a:latin typeface="Times New Roman" panose="02020603050405020304" pitchFamily="18" charset="0"/>
                <a:ea typeface="Times New Roman" panose="02020603050405020304" pitchFamily="18" charset="0"/>
              </a:rPr>
              <a:t>wau-wau</a:t>
            </a:r>
            <a:r>
              <a:rPr lang="cs-CZ" sz="2800" dirty="0">
                <a:effectLst/>
                <a:latin typeface="Times New Roman" panose="02020603050405020304" pitchFamily="18" charset="0"/>
                <a:ea typeface="Times New Roman" panose="02020603050405020304" pitchFamily="18" charset="0"/>
              </a:rPr>
              <a:t>; dále u kohoutů r. </a:t>
            </a:r>
            <a:r>
              <a:rPr lang="ru-RU" sz="2800" i="1" dirty="0">
                <a:effectLst/>
                <a:latin typeface="Times New Roman" panose="02020603050405020304" pitchFamily="18" charset="0"/>
                <a:ea typeface="Times New Roman" panose="02020603050405020304" pitchFamily="18" charset="0"/>
              </a:rPr>
              <a:t>кукареку</a:t>
            </a:r>
            <a:r>
              <a:rPr lang="ru-RU" sz="2800" dirty="0">
                <a:effectLst/>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něm. </a:t>
            </a:r>
            <a:r>
              <a:rPr lang="cs-CZ" sz="2800" i="1" dirty="0" err="1">
                <a:effectLst/>
                <a:latin typeface="Times New Roman" panose="02020603050405020304" pitchFamily="18" charset="0"/>
                <a:ea typeface="Times New Roman" panose="02020603050405020304" pitchFamily="18" charset="0"/>
              </a:rPr>
              <a:t>kikeriki</a:t>
            </a:r>
            <a:r>
              <a:rPr lang="cs-CZ" sz="2800" i="1" dirty="0">
                <a:effectLst/>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(alemansky </a:t>
            </a:r>
            <a:r>
              <a:rPr lang="cs-CZ" sz="2800" dirty="0" err="1">
                <a:effectLst/>
                <a:latin typeface="Times New Roman" panose="02020603050405020304" pitchFamily="18" charset="0"/>
                <a:ea typeface="Times New Roman" panose="02020603050405020304" pitchFamily="18" charset="0"/>
              </a:rPr>
              <a:t>dial</a:t>
            </a:r>
            <a:r>
              <a:rPr lang="cs-CZ" sz="2800" dirty="0">
                <a:effectLst/>
                <a:latin typeface="Times New Roman" panose="02020603050405020304" pitchFamily="18" charset="0"/>
                <a:ea typeface="Times New Roman" panose="02020603050405020304" pitchFamily="18" charset="0"/>
              </a:rPr>
              <a:t>. </a:t>
            </a:r>
            <a:r>
              <a:rPr lang="cs-CZ" sz="2800" i="1" dirty="0" err="1">
                <a:effectLst/>
                <a:latin typeface="Times New Roman" panose="02020603050405020304" pitchFamily="18" charset="0"/>
                <a:ea typeface="Times New Roman" panose="02020603050405020304" pitchFamily="18" charset="0"/>
              </a:rPr>
              <a:t>güggerüggü</a:t>
            </a:r>
            <a:r>
              <a:rPr lang="cs-CZ" sz="2800" dirty="0">
                <a:effectLst/>
                <a:latin typeface="Times New Roman" panose="02020603050405020304" pitchFamily="18" charset="0"/>
                <a:ea typeface="Times New Roman" panose="02020603050405020304" pitchFamily="18" charset="0"/>
              </a:rPr>
              <a:t>), č. </a:t>
            </a:r>
            <a:r>
              <a:rPr lang="cs-CZ" sz="2800" i="1" dirty="0">
                <a:effectLst/>
                <a:latin typeface="Times New Roman" panose="02020603050405020304" pitchFamily="18" charset="0"/>
                <a:ea typeface="Times New Roman" panose="02020603050405020304" pitchFamily="18" charset="0"/>
              </a:rPr>
              <a:t>kykyryký</a:t>
            </a:r>
            <a:r>
              <a:rPr lang="cs-CZ" sz="2800" dirty="0">
                <a:effectLst/>
                <a:latin typeface="Times New Roman" panose="02020603050405020304" pitchFamily="18" charset="0"/>
                <a:ea typeface="Times New Roman" panose="02020603050405020304" pitchFamily="18" charset="0"/>
              </a:rPr>
              <a:t>, frc. </a:t>
            </a:r>
            <a:r>
              <a:rPr lang="cs-CZ" sz="2800" i="1" dirty="0" err="1">
                <a:latin typeface="Times New Roman" panose="02020603050405020304" pitchFamily="18" charset="0"/>
                <a:ea typeface="Times New Roman" panose="02020603050405020304" pitchFamily="18" charset="0"/>
              </a:rPr>
              <a:t>c</a:t>
            </a:r>
            <a:r>
              <a:rPr lang="cs-CZ" sz="2800" i="1" dirty="0" err="1">
                <a:effectLst/>
                <a:latin typeface="Times New Roman" panose="02020603050405020304" pitchFamily="18" charset="0"/>
                <a:ea typeface="Times New Roman" panose="02020603050405020304" pitchFamily="18" charset="0"/>
              </a:rPr>
              <a:t>ocorico</a:t>
            </a:r>
            <a:r>
              <a:rPr lang="cs-CZ" sz="2800" dirty="0">
                <a:latin typeface="Times New Roman" panose="02020603050405020304" pitchFamily="18" charset="0"/>
                <a:ea typeface="Times New Roman" panose="02020603050405020304" pitchFamily="18" charset="0"/>
              </a:rPr>
              <a:t>, angl. </a:t>
            </a:r>
            <a:r>
              <a:rPr lang="de-DE" sz="2800" b="0" i="1" u="none" strike="noStrike" dirty="0" err="1">
                <a:solidFill>
                  <a:srgbClr val="474747"/>
                </a:solidFill>
                <a:effectLst/>
                <a:latin typeface="Times New Roman" panose="02020603050405020304" pitchFamily="18" charset="0"/>
                <a:cs typeface="Times New Roman" panose="02020603050405020304" pitchFamily="18" charset="0"/>
              </a:rPr>
              <a:t>cock</a:t>
            </a:r>
            <a:r>
              <a:rPr lang="de-DE" sz="2800" b="0" i="1" u="none" strike="noStrike" dirty="0">
                <a:solidFill>
                  <a:srgbClr val="474747"/>
                </a:solidFill>
                <a:effectLst/>
                <a:latin typeface="Times New Roman" panose="02020603050405020304" pitchFamily="18" charset="0"/>
                <a:cs typeface="Times New Roman" panose="02020603050405020304" pitchFamily="18" charset="0"/>
              </a:rPr>
              <a:t>-a-doodle-</a:t>
            </a:r>
            <a:r>
              <a:rPr lang="de-DE" sz="2800" b="0" i="1" u="none" strike="noStrike" dirty="0" err="1">
                <a:solidFill>
                  <a:srgbClr val="474747"/>
                </a:solidFill>
                <a:effectLst/>
                <a:latin typeface="Times New Roman" panose="02020603050405020304" pitchFamily="18" charset="0"/>
                <a:cs typeface="Times New Roman" panose="02020603050405020304" pitchFamily="18" charset="0"/>
              </a:rPr>
              <a:t>doo</a:t>
            </a:r>
            <a:r>
              <a:rPr lang="cs-CZ" sz="2800" dirty="0">
                <a:latin typeface="Times New Roman" panose="02020603050405020304" pitchFamily="18" charset="0"/>
                <a:ea typeface="Times New Roman" panose="02020603050405020304" pitchFamily="18" charset="0"/>
              </a:rPr>
              <a:t>.</a:t>
            </a:r>
            <a:endParaRPr lang="de-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779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840760"/>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Jazyk obsahuje však i určité ikonické elementy. Jsou to tzv. </a:t>
            </a:r>
            <a:r>
              <a:rPr lang="cs-CZ" sz="2800" dirty="0" err="1">
                <a:effectLst/>
                <a:latin typeface="Times New Roman" panose="02020603050405020304" pitchFamily="18" charset="0"/>
                <a:ea typeface="Times New Roman" panose="02020603050405020304" pitchFamily="18" charset="0"/>
              </a:rPr>
              <a:t>onomatopoia</a:t>
            </a:r>
            <a:r>
              <a:rPr lang="cs-CZ" sz="2800" dirty="0">
                <a:effectLst/>
                <a:latin typeface="Times New Roman" panose="02020603050405020304" pitchFamily="18" charset="0"/>
                <a:ea typeface="Times New Roman" panose="02020603050405020304" pitchFamily="18" charset="0"/>
              </a:rPr>
              <a:t> (onomatopoická nebo zvukomalebná slova). Takovými slovy se vyjadřují hlavně zvuky přírody, např. zvířat </a:t>
            </a:r>
            <a:r>
              <a:rPr lang="cs-CZ" sz="2800" i="1" dirty="0">
                <a:effectLst/>
                <a:latin typeface="Times New Roman" panose="02020603050405020304" pitchFamily="18" charset="0"/>
                <a:ea typeface="Times New Roman" panose="02020603050405020304" pitchFamily="18" charset="0"/>
              </a:rPr>
              <a:t>(haf-haf)</a:t>
            </a:r>
            <a:r>
              <a:rPr lang="cs-CZ" sz="2800" dirty="0">
                <a:effectLst/>
                <a:latin typeface="Times New Roman" panose="02020603050405020304" pitchFamily="18" charset="0"/>
                <a:ea typeface="Times New Roman" panose="02020603050405020304" pitchFamily="18" charset="0"/>
              </a:rPr>
              <a:t>.</a:t>
            </a:r>
            <a:endParaRPr lang="ru-RU" sz="2800" dirty="0">
              <a:effectLst/>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Ovšem: podobnost je pouze relativní, protože i onomatopoická slova jsou arbitrární do určité míry a přizpůsobená hláskoslovnému systému daného jazyka, srov. r. </a:t>
            </a:r>
            <a:r>
              <a:rPr lang="ru-RU" sz="2800" i="1" dirty="0">
                <a:effectLst/>
                <a:latin typeface="Times New Roman" panose="02020603050405020304" pitchFamily="18" charset="0"/>
                <a:ea typeface="Times New Roman" panose="02020603050405020304" pitchFamily="18" charset="0"/>
              </a:rPr>
              <a:t>гав</a:t>
            </a:r>
            <a:r>
              <a:rPr lang="cs-CZ" sz="2800" i="1" dirty="0">
                <a:effectLst/>
                <a:latin typeface="Times New Roman" panose="02020603050405020304" pitchFamily="18" charset="0"/>
                <a:ea typeface="Times New Roman" panose="02020603050405020304" pitchFamily="18" charset="0"/>
              </a:rPr>
              <a:t>-</a:t>
            </a:r>
            <a:r>
              <a:rPr lang="ru-RU" sz="2800" i="1" dirty="0">
                <a:effectLst/>
                <a:latin typeface="Times New Roman" panose="02020603050405020304" pitchFamily="18" charset="0"/>
                <a:ea typeface="Times New Roman" panose="02020603050405020304" pitchFamily="18" charset="0"/>
              </a:rPr>
              <a:t>гав</a:t>
            </a:r>
            <a:r>
              <a:rPr lang="cs-CZ" sz="2800" dirty="0">
                <a:effectLst/>
                <a:latin typeface="Times New Roman" panose="02020603050405020304" pitchFamily="18" charset="0"/>
                <a:ea typeface="Times New Roman" panose="02020603050405020304" pitchFamily="18" charset="0"/>
              </a:rPr>
              <a:t>, </a:t>
            </a:r>
            <a:r>
              <a:rPr lang="cs-CZ" sz="2800" dirty="0" err="1">
                <a:effectLst/>
                <a:latin typeface="Times New Roman" panose="02020603050405020304" pitchFamily="18" charset="0"/>
                <a:ea typeface="Times New Roman" panose="02020603050405020304" pitchFamily="18" charset="0"/>
              </a:rPr>
              <a:t>slc</a:t>
            </a:r>
            <a:r>
              <a:rPr lang="cs-CZ" sz="2800" dirty="0">
                <a:effectLst/>
                <a:latin typeface="Times New Roman" panose="02020603050405020304" pitchFamily="18" charset="0"/>
                <a:ea typeface="Times New Roman" panose="02020603050405020304" pitchFamily="18" charset="0"/>
              </a:rPr>
              <a:t>. </a:t>
            </a:r>
            <a:r>
              <a:rPr lang="cs-CZ" sz="2800" i="1" dirty="0" err="1">
                <a:effectLst/>
                <a:latin typeface="Times New Roman" panose="02020603050405020304" pitchFamily="18" charset="0"/>
                <a:ea typeface="Times New Roman" panose="02020603050405020304" pitchFamily="18" charset="0"/>
              </a:rPr>
              <a:t>hav-hav</a:t>
            </a:r>
            <a:r>
              <a:rPr lang="cs-CZ" sz="2800" dirty="0">
                <a:effectLst/>
                <a:latin typeface="Times New Roman" panose="02020603050405020304" pitchFamily="18" charset="0"/>
                <a:ea typeface="Times New Roman" panose="02020603050405020304" pitchFamily="18" charset="0"/>
              </a:rPr>
              <a:t>, frc. </a:t>
            </a:r>
            <a:r>
              <a:rPr lang="cs-CZ" sz="2800" i="1" dirty="0" err="1">
                <a:effectLst/>
                <a:latin typeface="Times New Roman" panose="02020603050405020304" pitchFamily="18" charset="0"/>
                <a:ea typeface="Times New Roman" panose="02020603050405020304" pitchFamily="18" charset="0"/>
              </a:rPr>
              <a:t>vou-vou</a:t>
            </a:r>
            <a:r>
              <a:rPr lang="cs-CZ" sz="2800" dirty="0">
                <a:effectLst/>
                <a:latin typeface="Times New Roman" panose="02020603050405020304" pitchFamily="18" charset="0"/>
                <a:ea typeface="Times New Roman" panose="02020603050405020304" pitchFamily="18" charset="0"/>
              </a:rPr>
              <a:t>, něm. </a:t>
            </a:r>
            <a:r>
              <a:rPr lang="cs-CZ" sz="2800" i="1" dirty="0" err="1">
                <a:effectLst/>
                <a:latin typeface="Times New Roman" panose="02020603050405020304" pitchFamily="18" charset="0"/>
                <a:ea typeface="Times New Roman" panose="02020603050405020304" pitchFamily="18" charset="0"/>
              </a:rPr>
              <a:t>wau-wau</a:t>
            </a:r>
            <a:r>
              <a:rPr lang="cs-CZ" sz="2800" dirty="0">
                <a:effectLst/>
                <a:latin typeface="Times New Roman" panose="02020603050405020304" pitchFamily="18" charset="0"/>
                <a:ea typeface="Times New Roman" panose="02020603050405020304" pitchFamily="18" charset="0"/>
              </a:rPr>
              <a:t>; dále u kohoutů r. </a:t>
            </a:r>
            <a:r>
              <a:rPr lang="ru-RU" sz="2800" i="1" dirty="0">
                <a:effectLst/>
                <a:latin typeface="Times New Roman" panose="02020603050405020304" pitchFamily="18" charset="0"/>
                <a:ea typeface="Times New Roman" panose="02020603050405020304" pitchFamily="18" charset="0"/>
              </a:rPr>
              <a:t>кукареку</a:t>
            </a:r>
            <a:r>
              <a:rPr lang="ru-RU" sz="2800" dirty="0">
                <a:effectLst/>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něm. </a:t>
            </a:r>
            <a:r>
              <a:rPr lang="cs-CZ" sz="2800" i="1" dirty="0" err="1">
                <a:effectLst/>
                <a:latin typeface="Times New Roman" panose="02020603050405020304" pitchFamily="18" charset="0"/>
                <a:ea typeface="Times New Roman" panose="02020603050405020304" pitchFamily="18" charset="0"/>
              </a:rPr>
              <a:t>kikeriki</a:t>
            </a:r>
            <a:r>
              <a:rPr lang="cs-CZ" sz="2800" i="1" dirty="0">
                <a:effectLst/>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(alemansky </a:t>
            </a:r>
            <a:r>
              <a:rPr lang="cs-CZ" sz="2800" dirty="0" err="1">
                <a:effectLst/>
                <a:latin typeface="Times New Roman" panose="02020603050405020304" pitchFamily="18" charset="0"/>
                <a:ea typeface="Times New Roman" panose="02020603050405020304" pitchFamily="18" charset="0"/>
              </a:rPr>
              <a:t>dial</a:t>
            </a:r>
            <a:r>
              <a:rPr lang="cs-CZ" sz="2800" dirty="0">
                <a:effectLst/>
                <a:latin typeface="Times New Roman" panose="02020603050405020304" pitchFamily="18" charset="0"/>
                <a:ea typeface="Times New Roman" panose="02020603050405020304" pitchFamily="18" charset="0"/>
              </a:rPr>
              <a:t>. </a:t>
            </a:r>
            <a:r>
              <a:rPr lang="cs-CZ" sz="2800" i="1" dirty="0" err="1">
                <a:effectLst/>
                <a:latin typeface="Times New Roman" panose="02020603050405020304" pitchFamily="18" charset="0"/>
                <a:ea typeface="Times New Roman" panose="02020603050405020304" pitchFamily="18" charset="0"/>
              </a:rPr>
              <a:t>güggerüggü</a:t>
            </a:r>
            <a:r>
              <a:rPr lang="cs-CZ" sz="2800" dirty="0">
                <a:effectLst/>
                <a:latin typeface="Times New Roman" panose="02020603050405020304" pitchFamily="18" charset="0"/>
                <a:ea typeface="Times New Roman" panose="02020603050405020304" pitchFamily="18" charset="0"/>
              </a:rPr>
              <a:t>), č. </a:t>
            </a:r>
            <a:r>
              <a:rPr lang="cs-CZ" sz="2800" i="1" dirty="0">
                <a:effectLst/>
                <a:latin typeface="Times New Roman" panose="02020603050405020304" pitchFamily="18" charset="0"/>
                <a:ea typeface="Times New Roman" panose="02020603050405020304" pitchFamily="18" charset="0"/>
              </a:rPr>
              <a:t>kykyryký</a:t>
            </a:r>
            <a:r>
              <a:rPr lang="cs-CZ" sz="2800" dirty="0">
                <a:effectLst/>
                <a:latin typeface="Times New Roman" panose="02020603050405020304" pitchFamily="18" charset="0"/>
                <a:ea typeface="Times New Roman" panose="02020603050405020304" pitchFamily="18" charset="0"/>
              </a:rPr>
              <a:t>, frc. </a:t>
            </a:r>
            <a:r>
              <a:rPr lang="cs-CZ" sz="2800" i="1" dirty="0" err="1">
                <a:latin typeface="Times New Roman" panose="02020603050405020304" pitchFamily="18" charset="0"/>
                <a:ea typeface="Times New Roman" panose="02020603050405020304" pitchFamily="18" charset="0"/>
              </a:rPr>
              <a:t>c</a:t>
            </a:r>
            <a:r>
              <a:rPr lang="cs-CZ" sz="2800" i="1" dirty="0" err="1">
                <a:effectLst/>
                <a:latin typeface="Times New Roman" panose="02020603050405020304" pitchFamily="18" charset="0"/>
                <a:ea typeface="Times New Roman" panose="02020603050405020304" pitchFamily="18" charset="0"/>
              </a:rPr>
              <a:t>ocorico</a:t>
            </a:r>
            <a:r>
              <a:rPr lang="cs-CZ" sz="2800" dirty="0">
                <a:latin typeface="Times New Roman" panose="02020603050405020304" pitchFamily="18" charset="0"/>
                <a:ea typeface="Times New Roman" panose="02020603050405020304" pitchFamily="18" charset="0"/>
              </a:rPr>
              <a:t>, angl. </a:t>
            </a:r>
            <a:r>
              <a:rPr lang="de-DE" sz="2800" b="0" i="1" u="none" strike="noStrike" dirty="0" err="1">
                <a:solidFill>
                  <a:srgbClr val="474747"/>
                </a:solidFill>
                <a:effectLst/>
                <a:latin typeface="Times New Roman" panose="02020603050405020304" pitchFamily="18" charset="0"/>
                <a:cs typeface="Times New Roman" panose="02020603050405020304" pitchFamily="18" charset="0"/>
              </a:rPr>
              <a:t>cock</a:t>
            </a:r>
            <a:r>
              <a:rPr lang="de-DE" sz="2800" b="0" i="1" u="none" strike="noStrike" dirty="0">
                <a:solidFill>
                  <a:srgbClr val="474747"/>
                </a:solidFill>
                <a:effectLst/>
                <a:latin typeface="Times New Roman" panose="02020603050405020304" pitchFamily="18" charset="0"/>
                <a:cs typeface="Times New Roman" panose="02020603050405020304" pitchFamily="18" charset="0"/>
              </a:rPr>
              <a:t>-a-doodle-</a:t>
            </a:r>
            <a:r>
              <a:rPr lang="de-DE" sz="2800" b="0" i="1" u="none" strike="noStrike" dirty="0" err="1">
                <a:solidFill>
                  <a:srgbClr val="474747"/>
                </a:solidFill>
                <a:effectLst/>
                <a:latin typeface="Times New Roman" panose="02020603050405020304" pitchFamily="18" charset="0"/>
                <a:cs typeface="Times New Roman" panose="02020603050405020304" pitchFamily="18" charset="0"/>
              </a:rPr>
              <a:t>doo</a:t>
            </a:r>
            <a:r>
              <a:rPr lang="cs-CZ" sz="2800" dirty="0">
                <a:latin typeface="Times New Roman" panose="02020603050405020304" pitchFamily="18" charset="0"/>
                <a:ea typeface="Times New Roman" panose="02020603050405020304" pitchFamily="18" charset="0"/>
              </a:rPr>
              <a:t>.</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Ikonický bývá v jazyce obyčejně sled události, pokud něco jiného není signalizováno zvláštními slovy:</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ru-RU" sz="2800" b="0" i="0" u="none" strike="noStrike" dirty="0">
                <a:effectLst/>
                <a:latin typeface="Times New Roman" panose="02020603050405020304" pitchFamily="18" charset="0"/>
                <a:cs typeface="Times New Roman" panose="02020603050405020304" pitchFamily="18" charset="0"/>
              </a:rPr>
              <a:t> </a:t>
            </a:r>
            <a:r>
              <a:rPr lang="ru-RU" sz="2800" i="1" u="none" strike="noStrike" dirty="0">
                <a:solidFill>
                  <a:schemeClr val="tx1"/>
                </a:solidFill>
                <a:effectLst/>
                <a:latin typeface="Times New Roman" panose="02020603050405020304" pitchFamily="18" charset="0"/>
                <a:cs typeface="Times New Roman" panose="02020603050405020304" pitchFamily="18" charset="0"/>
              </a:rPr>
              <a:t>Она пришла, села и заказала себе бокал белого вина</a:t>
            </a:r>
            <a:endParaRPr lang="de-CZ" sz="28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584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840760"/>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Jazyk obsahuje však i určité ikonické elementy. Jsou to tzv. </a:t>
            </a:r>
            <a:r>
              <a:rPr lang="cs-CZ" sz="2800" dirty="0" err="1">
                <a:effectLst/>
                <a:latin typeface="Times New Roman" panose="02020603050405020304" pitchFamily="18" charset="0"/>
                <a:ea typeface="Times New Roman" panose="02020603050405020304" pitchFamily="18" charset="0"/>
              </a:rPr>
              <a:t>onomatopoia</a:t>
            </a:r>
            <a:r>
              <a:rPr lang="cs-CZ" sz="2800" dirty="0">
                <a:effectLst/>
                <a:latin typeface="Times New Roman" panose="02020603050405020304" pitchFamily="18" charset="0"/>
                <a:ea typeface="Times New Roman" panose="02020603050405020304" pitchFamily="18" charset="0"/>
              </a:rPr>
              <a:t> (onomatopoická nebo zvukomalebná slova). Takovými slovy se vyjadřují hlavně zvuky přírody, např. zvířat </a:t>
            </a:r>
            <a:r>
              <a:rPr lang="cs-CZ" sz="2800" i="1" dirty="0">
                <a:effectLst/>
                <a:latin typeface="Times New Roman" panose="02020603050405020304" pitchFamily="18" charset="0"/>
                <a:ea typeface="Times New Roman" panose="02020603050405020304" pitchFamily="18" charset="0"/>
              </a:rPr>
              <a:t>(haf-haf)</a:t>
            </a:r>
            <a:r>
              <a:rPr lang="cs-CZ" sz="2800" dirty="0">
                <a:effectLst/>
                <a:latin typeface="Times New Roman" panose="02020603050405020304" pitchFamily="18" charset="0"/>
                <a:ea typeface="Times New Roman" panose="02020603050405020304" pitchFamily="18" charset="0"/>
              </a:rPr>
              <a:t>.</a:t>
            </a:r>
            <a:endParaRPr lang="ru-RU" sz="2800" dirty="0">
              <a:effectLst/>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Ovšem: podobnost je pouze relativní, protože i onomatopoická slova jsou arbitrární do určité míry a přizpůsobená hláskoslovnému systému daného jazyka, srov. r. </a:t>
            </a:r>
            <a:r>
              <a:rPr lang="ru-RU" sz="2800" i="1" dirty="0">
                <a:effectLst/>
                <a:latin typeface="Times New Roman" panose="02020603050405020304" pitchFamily="18" charset="0"/>
                <a:ea typeface="Times New Roman" panose="02020603050405020304" pitchFamily="18" charset="0"/>
              </a:rPr>
              <a:t>гав</a:t>
            </a:r>
            <a:r>
              <a:rPr lang="cs-CZ" sz="2800" i="1" dirty="0">
                <a:effectLst/>
                <a:latin typeface="Times New Roman" panose="02020603050405020304" pitchFamily="18" charset="0"/>
                <a:ea typeface="Times New Roman" panose="02020603050405020304" pitchFamily="18" charset="0"/>
              </a:rPr>
              <a:t>-</a:t>
            </a:r>
            <a:r>
              <a:rPr lang="ru-RU" sz="2800" i="1" dirty="0">
                <a:effectLst/>
                <a:latin typeface="Times New Roman" panose="02020603050405020304" pitchFamily="18" charset="0"/>
                <a:ea typeface="Times New Roman" panose="02020603050405020304" pitchFamily="18" charset="0"/>
              </a:rPr>
              <a:t>гав</a:t>
            </a:r>
            <a:r>
              <a:rPr lang="cs-CZ" sz="2800" dirty="0">
                <a:effectLst/>
                <a:latin typeface="Times New Roman" panose="02020603050405020304" pitchFamily="18" charset="0"/>
                <a:ea typeface="Times New Roman" panose="02020603050405020304" pitchFamily="18" charset="0"/>
              </a:rPr>
              <a:t>, </a:t>
            </a:r>
            <a:r>
              <a:rPr lang="cs-CZ" sz="2800" dirty="0" err="1">
                <a:effectLst/>
                <a:latin typeface="Times New Roman" panose="02020603050405020304" pitchFamily="18" charset="0"/>
                <a:ea typeface="Times New Roman" panose="02020603050405020304" pitchFamily="18" charset="0"/>
              </a:rPr>
              <a:t>slc</a:t>
            </a:r>
            <a:r>
              <a:rPr lang="cs-CZ" sz="2800" dirty="0">
                <a:effectLst/>
                <a:latin typeface="Times New Roman" panose="02020603050405020304" pitchFamily="18" charset="0"/>
                <a:ea typeface="Times New Roman" panose="02020603050405020304" pitchFamily="18" charset="0"/>
              </a:rPr>
              <a:t>. </a:t>
            </a:r>
            <a:r>
              <a:rPr lang="cs-CZ" sz="2800" i="1" dirty="0" err="1">
                <a:effectLst/>
                <a:latin typeface="Times New Roman" panose="02020603050405020304" pitchFamily="18" charset="0"/>
                <a:ea typeface="Times New Roman" panose="02020603050405020304" pitchFamily="18" charset="0"/>
              </a:rPr>
              <a:t>hav-hav</a:t>
            </a:r>
            <a:r>
              <a:rPr lang="cs-CZ" sz="2800" dirty="0">
                <a:effectLst/>
                <a:latin typeface="Times New Roman" panose="02020603050405020304" pitchFamily="18" charset="0"/>
                <a:ea typeface="Times New Roman" panose="02020603050405020304" pitchFamily="18" charset="0"/>
              </a:rPr>
              <a:t>, frc. </a:t>
            </a:r>
            <a:r>
              <a:rPr lang="cs-CZ" sz="2800" i="1" dirty="0" err="1">
                <a:effectLst/>
                <a:latin typeface="Times New Roman" panose="02020603050405020304" pitchFamily="18" charset="0"/>
                <a:ea typeface="Times New Roman" panose="02020603050405020304" pitchFamily="18" charset="0"/>
              </a:rPr>
              <a:t>vou-vou</a:t>
            </a:r>
            <a:r>
              <a:rPr lang="cs-CZ" sz="2800" dirty="0">
                <a:effectLst/>
                <a:latin typeface="Times New Roman" panose="02020603050405020304" pitchFamily="18" charset="0"/>
                <a:ea typeface="Times New Roman" panose="02020603050405020304" pitchFamily="18" charset="0"/>
              </a:rPr>
              <a:t>, něm. </a:t>
            </a:r>
            <a:r>
              <a:rPr lang="cs-CZ" sz="2800" i="1" dirty="0" err="1">
                <a:effectLst/>
                <a:latin typeface="Times New Roman" panose="02020603050405020304" pitchFamily="18" charset="0"/>
                <a:ea typeface="Times New Roman" panose="02020603050405020304" pitchFamily="18" charset="0"/>
              </a:rPr>
              <a:t>wau-wau</a:t>
            </a:r>
            <a:r>
              <a:rPr lang="cs-CZ" sz="2800" dirty="0">
                <a:effectLst/>
                <a:latin typeface="Times New Roman" panose="02020603050405020304" pitchFamily="18" charset="0"/>
                <a:ea typeface="Times New Roman" panose="02020603050405020304" pitchFamily="18" charset="0"/>
              </a:rPr>
              <a:t>; dále u kohoutů r. </a:t>
            </a:r>
            <a:r>
              <a:rPr lang="ru-RU" sz="2800" i="1" dirty="0">
                <a:effectLst/>
                <a:latin typeface="Times New Roman" panose="02020603050405020304" pitchFamily="18" charset="0"/>
                <a:ea typeface="Times New Roman" panose="02020603050405020304" pitchFamily="18" charset="0"/>
              </a:rPr>
              <a:t>кукареку</a:t>
            </a:r>
            <a:r>
              <a:rPr lang="ru-RU" sz="2800" dirty="0">
                <a:effectLst/>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něm. </a:t>
            </a:r>
            <a:r>
              <a:rPr lang="cs-CZ" sz="2800" i="1" dirty="0" err="1">
                <a:effectLst/>
                <a:latin typeface="Times New Roman" panose="02020603050405020304" pitchFamily="18" charset="0"/>
                <a:ea typeface="Times New Roman" panose="02020603050405020304" pitchFamily="18" charset="0"/>
              </a:rPr>
              <a:t>kikeriki</a:t>
            </a:r>
            <a:r>
              <a:rPr lang="cs-CZ" sz="2800" i="1" dirty="0">
                <a:effectLst/>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(alemansky </a:t>
            </a:r>
            <a:r>
              <a:rPr lang="cs-CZ" sz="2800" dirty="0" err="1">
                <a:effectLst/>
                <a:latin typeface="Times New Roman" panose="02020603050405020304" pitchFamily="18" charset="0"/>
                <a:ea typeface="Times New Roman" panose="02020603050405020304" pitchFamily="18" charset="0"/>
              </a:rPr>
              <a:t>dial</a:t>
            </a:r>
            <a:r>
              <a:rPr lang="cs-CZ" sz="2800" dirty="0">
                <a:effectLst/>
                <a:latin typeface="Times New Roman" panose="02020603050405020304" pitchFamily="18" charset="0"/>
                <a:ea typeface="Times New Roman" panose="02020603050405020304" pitchFamily="18" charset="0"/>
              </a:rPr>
              <a:t>. </a:t>
            </a:r>
            <a:r>
              <a:rPr lang="cs-CZ" sz="2800" i="1" dirty="0" err="1">
                <a:effectLst/>
                <a:latin typeface="Times New Roman" panose="02020603050405020304" pitchFamily="18" charset="0"/>
                <a:ea typeface="Times New Roman" panose="02020603050405020304" pitchFamily="18" charset="0"/>
              </a:rPr>
              <a:t>güggerüggü</a:t>
            </a:r>
            <a:r>
              <a:rPr lang="cs-CZ" sz="2800" dirty="0">
                <a:effectLst/>
                <a:latin typeface="Times New Roman" panose="02020603050405020304" pitchFamily="18" charset="0"/>
                <a:ea typeface="Times New Roman" panose="02020603050405020304" pitchFamily="18" charset="0"/>
              </a:rPr>
              <a:t>), č. </a:t>
            </a:r>
            <a:r>
              <a:rPr lang="cs-CZ" sz="2800" i="1" dirty="0">
                <a:effectLst/>
                <a:latin typeface="Times New Roman" panose="02020603050405020304" pitchFamily="18" charset="0"/>
                <a:ea typeface="Times New Roman" panose="02020603050405020304" pitchFamily="18" charset="0"/>
              </a:rPr>
              <a:t>kykyryký</a:t>
            </a:r>
            <a:r>
              <a:rPr lang="cs-CZ" sz="2800" dirty="0">
                <a:effectLst/>
                <a:latin typeface="Times New Roman" panose="02020603050405020304" pitchFamily="18" charset="0"/>
                <a:ea typeface="Times New Roman" panose="02020603050405020304" pitchFamily="18" charset="0"/>
              </a:rPr>
              <a:t>, frc. </a:t>
            </a:r>
            <a:r>
              <a:rPr lang="cs-CZ" sz="2800" i="1" dirty="0" err="1">
                <a:latin typeface="Times New Roman" panose="02020603050405020304" pitchFamily="18" charset="0"/>
                <a:ea typeface="Times New Roman" panose="02020603050405020304" pitchFamily="18" charset="0"/>
              </a:rPr>
              <a:t>c</a:t>
            </a:r>
            <a:r>
              <a:rPr lang="cs-CZ" sz="2800" i="1" dirty="0" err="1">
                <a:effectLst/>
                <a:latin typeface="Times New Roman" panose="02020603050405020304" pitchFamily="18" charset="0"/>
                <a:ea typeface="Times New Roman" panose="02020603050405020304" pitchFamily="18" charset="0"/>
              </a:rPr>
              <a:t>ocorico</a:t>
            </a:r>
            <a:r>
              <a:rPr lang="cs-CZ" sz="2800" dirty="0">
                <a:latin typeface="Times New Roman" panose="02020603050405020304" pitchFamily="18" charset="0"/>
                <a:ea typeface="Times New Roman" panose="02020603050405020304" pitchFamily="18" charset="0"/>
              </a:rPr>
              <a:t>, angl. </a:t>
            </a:r>
            <a:r>
              <a:rPr lang="de-DE" sz="2800" b="0" i="1" u="none" strike="noStrike" dirty="0" err="1">
                <a:solidFill>
                  <a:srgbClr val="474747"/>
                </a:solidFill>
                <a:effectLst/>
                <a:latin typeface="Times New Roman" panose="02020603050405020304" pitchFamily="18" charset="0"/>
                <a:cs typeface="Times New Roman" panose="02020603050405020304" pitchFamily="18" charset="0"/>
              </a:rPr>
              <a:t>cock</a:t>
            </a:r>
            <a:r>
              <a:rPr lang="de-DE" sz="2800" b="0" i="1" u="none" strike="noStrike" dirty="0">
                <a:solidFill>
                  <a:srgbClr val="474747"/>
                </a:solidFill>
                <a:effectLst/>
                <a:latin typeface="Times New Roman" panose="02020603050405020304" pitchFamily="18" charset="0"/>
                <a:cs typeface="Times New Roman" panose="02020603050405020304" pitchFamily="18" charset="0"/>
              </a:rPr>
              <a:t>-a-doodle-</a:t>
            </a:r>
            <a:r>
              <a:rPr lang="de-DE" sz="2800" b="0" i="1" u="none" strike="noStrike" dirty="0" err="1">
                <a:solidFill>
                  <a:srgbClr val="474747"/>
                </a:solidFill>
                <a:effectLst/>
                <a:latin typeface="Times New Roman" panose="02020603050405020304" pitchFamily="18" charset="0"/>
                <a:cs typeface="Times New Roman" panose="02020603050405020304" pitchFamily="18" charset="0"/>
              </a:rPr>
              <a:t>doo</a:t>
            </a:r>
            <a:r>
              <a:rPr lang="cs-CZ" sz="2800" dirty="0">
                <a:latin typeface="Times New Roman" panose="02020603050405020304" pitchFamily="18" charset="0"/>
                <a:ea typeface="Times New Roman" panose="02020603050405020304" pitchFamily="18" charset="0"/>
              </a:rPr>
              <a:t>.</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Ikonický bývá v jazyce obyčejně sled události, pokud něco jiného není signalizováno zvláštními slovy:</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ru-RU" sz="2800" b="0" i="0" u="none" strike="noStrike" dirty="0">
                <a:effectLst/>
                <a:latin typeface="Times New Roman" panose="02020603050405020304" pitchFamily="18" charset="0"/>
                <a:cs typeface="Times New Roman" panose="02020603050405020304" pitchFamily="18" charset="0"/>
              </a:rPr>
              <a:t> </a:t>
            </a:r>
            <a:r>
              <a:rPr lang="ru-RU" sz="2800" i="1" u="none" strike="noStrike" dirty="0">
                <a:solidFill>
                  <a:schemeClr val="tx1"/>
                </a:solidFill>
                <a:effectLst/>
                <a:latin typeface="Times New Roman" panose="02020603050405020304" pitchFamily="18" charset="0"/>
                <a:cs typeface="Times New Roman" panose="02020603050405020304" pitchFamily="18" charset="0"/>
              </a:rPr>
              <a:t>Она пришла, села и заказала себе бокал белого вина</a:t>
            </a:r>
          </a:p>
          <a:p>
            <a:pPr marL="457200" indent="-457200">
              <a:buFont typeface="Arial" panose="020B0604020202020204" pitchFamily="34" charset="0"/>
              <a:buChar char="•"/>
            </a:pPr>
            <a:r>
              <a:rPr lang="de-CH" sz="2800" i="1" dirty="0">
                <a:solidFill>
                  <a:schemeClr val="tx1"/>
                </a:solidFill>
                <a:latin typeface="Times New Roman" panose="02020603050405020304" pitchFamily="18" charset="0"/>
                <a:cs typeface="Times New Roman" panose="02020603050405020304" pitchFamily="18" charset="0"/>
              </a:rPr>
              <a:t>=&gt; ??</a:t>
            </a:r>
            <a:r>
              <a:rPr lang="ru-RU" sz="2800" i="1" u="none" strike="noStrike" dirty="0">
                <a:solidFill>
                  <a:schemeClr val="tx1"/>
                </a:solidFill>
                <a:effectLst/>
                <a:latin typeface="Times New Roman" panose="02020603050405020304" pitchFamily="18" charset="0"/>
                <a:cs typeface="Times New Roman" panose="02020603050405020304" pitchFamily="18" charset="0"/>
              </a:rPr>
              <a:t> Она села</a:t>
            </a:r>
            <a:r>
              <a:rPr lang="de-CH" sz="2800" i="1" u="none" strike="noStrike" dirty="0">
                <a:solidFill>
                  <a:schemeClr val="tx1"/>
                </a:solidFill>
                <a:effectLst/>
                <a:latin typeface="Times New Roman" panose="02020603050405020304" pitchFamily="18" charset="0"/>
                <a:cs typeface="Times New Roman" panose="02020603050405020304" pitchFamily="18" charset="0"/>
              </a:rPr>
              <a:t>, </a:t>
            </a:r>
            <a:r>
              <a:rPr lang="ru-RU" sz="2800" i="1" u="none" strike="noStrike" dirty="0">
                <a:solidFill>
                  <a:schemeClr val="tx1"/>
                </a:solidFill>
                <a:effectLst/>
                <a:latin typeface="Times New Roman" panose="02020603050405020304" pitchFamily="18" charset="0"/>
                <a:cs typeface="Times New Roman" panose="02020603050405020304" pitchFamily="18" charset="0"/>
              </a:rPr>
              <a:t>пришла, и заказала себе…</a:t>
            </a:r>
            <a:endParaRPr lang="de-CZ" sz="28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442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840760"/>
          </a:xfrm>
        </p:spPr>
        <p:txBody>
          <a:bodyPr/>
          <a:lstStyle/>
          <a:p>
            <a:pPr marL="457200" indent="-457200">
              <a:buFont typeface="Arial" panose="020B0604020202020204" pitchFamily="34" charset="0"/>
              <a:buChar char="•"/>
            </a:pPr>
            <a:r>
              <a:rPr lang="cs-CZ" sz="2800" dirty="0">
                <a:solidFill>
                  <a:schemeClr val="tx1"/>
                </a:solidFill>
                <a:latin typeface="Times New Roman" panose="02020603050405020304" pitchFamily="18" charset="0"/>
                <a:cs typeface="Times New Roman" panose="02020603050405020304" pitchFamily="18" charset="0"/>
              </a:rPr>
              <a:t>Je vhodné o</a:t>
            </a:r>
            <a:r>
              <a:rPr lang="cs-CZ" sz="2800" dirty="0">
                <a:effectLst/>
                <a:latin typeface="Times New Roman" panose="02020603050405020304" pitchFamily="18" charset="0"/>
                <a:ea typeface="Times New Roman" panose="02020603050405020304" pitchFamily="18" charset="0"/>
              </a:rPr>
              <a:t>d arbitrárnosti znaku terminologicky lišit jeho případnou </a:t>
            </a:r>
            <a:r>
              <a:rPr lang="cs-CZ" sz="2800" u="sng" dirty="0">
                <a:effectLst/>
                <a:latin typeface="Times New Roman" panose="02020603050405020304" pitchFamily="18" charset="0"/>
                <a:ea typeface="Times New Roman" panose="02020603050405020304" pitchFamily="18" charset="0"/>
              </a:rPr>
              <a:t>motivovanost</a:t>
            </a:r>
            <a:r>
              <a:rPr lang="cs-CZ" sz="2800" dirty="0">
                <a:effectLst/>
                <a:latin typeface="Times New Roman" panose="02020603050405020304" pitchFamily="18" charset="0"/>
                <a:ea typeface="Times New Roman" panose="02020603050405020304" pitchFamily="18" charset="0"/>
              </a:rPr>
              <a:t>. U motivovanosti jde o vztah jazykového znaku k jiným jazykovým znakům, nikoliv ke konceptu, který označuje.</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Např. vztah </a:t>
            </a:r>
            <a:r>
              <a:rPr lang="cs-CZ" sz="2800" dirty="0">
                <a:latin typeface="Times New Roman" panose="02020603050405020304" pitchFamily="18" charset="0"/>
                <a:ea typeface="Times New Roman" panose="02020603050405020304" pitchFamily="18" charset="0"/>
              </a:rPr>
              <a:t>mezi označujícím a označovaným u </a:t>
            </a:r>
            <a:r>
              <a:rPr lang="cs-CZ" sz="2800" dirty="0">
                <a:effectLst/>
                <a:latin typeface="Times New Roman" panose="02020603050405020304" pitchFamily="18" charset="0"/>
                <a:ea typeface="Times New Roman" panose="02020603050405020304" pitchFamily="18" charset="0"/>
              </a:rPr>
              <a:t>jazykového znaku </a:t>
            </a:r>
            <a:r>
              <a:rPr lang="cs-CZ" sz="2800" i="1" dirty="0">
                <a:effectLst/>
                <a:latin typeface="Times New Roman" panose="02020603050405020304" pitchFamily="18" charset="0"/>
                <a:ea typeface="Times New Roman" panose="02020603050405020304" pitchFamily="18" charset="0"/>
              </a:rPr>
              <a:t>stůl</a:t>
            </a:r>
            <a:r>
              <a:rPr lang="cs-CZ" sz="2800" dirty="0">
                <a:effectLst/>
                <a:latin typeface="Times New Roman" panose="02020603050405020304" pitchFamily="18" charset="0"/>
                <a:ea typeface="Times New Roman" panose="02020603050405020304" pitchFamily="18" charset="0"/>
              </a:rPr>
              <a:t> je arbitrární – není na stole nic, že by se musel jmenovat </a:t>
            </a:r>
            <a:r>
              <a:rPr lang="cs-CZ" sz="2800" i="1" dirty="0">
                <a:effectLst/>
                <a:latin typeface="Times New Roman" panose="02020603050405020304" pitchFamily="18" charset="0"/>
                <a:ea typeface="Times New Roman" panose="02020603050405020304" pitchFamily="18" charset="0"/>
              </a:rPr>
              <a:t>stůl</a:t>
            </a:r>
            <a:r>
              <a:rPr lang="cs-CZ" sz="2800" dirty="0">
                <a:effectLst/>
                <a:latin typeface="Times New Roman" panose="02020603050405020304" pitchFamily="18" charset="0"/>
                <a:ea typeface="Times New Roman" panose="02020603050405020304" pitchFamily="18" charset="0"/>
              </a:rPr>
              <a:t>. Rovněž arbitrární je vztah </a:t>
            </a:r>
            <a:r>
              <a:rPr lang="cs-CZ" sz="2800" dirty="0">
                <a:latin typeface="Times New Roman" panose="02020603050405020304" pitchFamily="18" charset="0"/>
                <a:ea typeface="Times New Roman" panose="02020603050405020304" pitchFamily="18" charset="0"/>
              </a:rPr>
              <a:t>mezi označujícím a označovaným u </a:t>
            </a:r>
            <a:r>
              <a:rPr lang="cs-CZ" sz="2800" dirty="0">
                <a:effectLst/>
                <a:latin typeface="Times New Roman" panose="02020603050405020304" pitchFamily="18" charset="0"/>
                <a:ea typeface="Times New Roman" panose="02020603050405020304" pitchFamily="18" charset="0"/>
              </a:rPr>
              <a:t>jazykového znaku </a:t>
            </a:r>
            <a:r>
              <a:rPr lang="cs-CZ" sz="2800" i="1" dirty="0">
                <a:effectLst/>
                <a:latin typeface="Times New Roman" panose="02020603050405020304" pitchFamily="18" charset="0"/>
                <a:ea typeface="Times New Roman" panose="02020603050405020304" pitchFamily="18" charset="0"/>
              </a:rPr>
              <a:t>stolek</a:t>
            </a:r>
            <a:r>
              <a:rPr lang="cs-CZ" sz="2800" dirty="0">
                <a:effectLst/>
                <a:latin typeface="Times New Roman" panose="02020603050405020304" pitchFamily="18" charset="0"/>
                <a:ea typeface="Times New Roman" panose="02020603050405020304" pitchFamily="18" charset="0"/>
              </a:rPr>
              <a:t> – není na stolku nic, že by se musel jmenovat </a:t>
            </a:r>
            <a:r>
              <a:rPr lang="cs-CZ" sz="2800" i="1" dirty="0">
                <a:effectLst/>
                <a:latin typeface="Times New Roman" panose="02020603050405020304" pitchFamily="18" charset="0"/>
                <a:ea typeface="Times New Roman" panose="02020603050405020304" pitchFamily="18" charset="0"/>
              </a:rPr>
              <a:t>stolek</a:t>
            </a:r>
            <a:r>
              <a:rPr lang="cs-CZ" sz="2800" dirty="0">
                <a:effectLst/>
                <a:latin typeface="Times New Roman" panose="02020603050405020304" pitchFamily="18" charset="0"/>
                <a:ea typeface="Times New Roman" panose="02020603050405020304" pitchFamily="18" charset="0"/>
              </a:rPr>
              <a:t>. Ale jazykový znak </a:t>
            </a:r>
            <a:r>
              <a:rPr lang="cs-CZ" sz="2800" i="1" dirty="0">
                <a:effectLst/>
                <a:latin typeface="Times New Roman" panose="02020603050405020304" pitchFamily="18" charset="0"/>
                <a:ea typeface="Times New Roman" panose="02020603050405020304" pitchFamily="18" charset="0"/>
              </a:rPr>
              <a:t>stolek</a:t>
            </a:r>
            <a:r>
              <a:rPr lang="cs-CZ" sz="2800" dirty="0">
                <a:effectLst/>
                <a:latin typeface="Times New Roman" panose="02020603050405020304" pitchFamily="18" charset="0"/>
                <a:ea typeface="Times New Roman" panose="02020603050405020304" pitchFamily="18" charset="0"/>
              </a:rPr>
              <a:t> je </a:t>
            </a:r>
            <a:r>
              <a:rPr lang="cs-CZ" sz="2800" u="sng" dirty="0">
                <a:effectLst/>
                <a:latin typeface="Times New Roman" panose="02020603050405020304" pitchFamily="18" charset="0"/>
                <a:ea typeface="Times New Roman" panose="02020603050405020304" pitchFamily="18" charset="0"/>
              </a:rPr>
              <a:t>motivován slovotvorně</a:t>
            </a:r>
            <a:r>
              <a:rPr lang="cs-CZ" sz="2800" dirty="0">
                <a:effectLst/>
                <a:latin typeface="Times New Roman" panose="02020603050405020304" pitchFamily="18" charset="0"/>
                <a:ea typeface="Times New Roman" panose="02020603050405020304" pitchFamily="18" charset="0"/>
              </a:rPr>
              <a:t> jazykovým znakem </a:t>
            </a:r>
            <a:r>
              <a:rPr lang="cs-CZ" sz="2800" i="1" dirty="0">
                <a:effectLst/>
                <a:latin typeface="Times New Roman" panose="02020603050405020304" pitchFamily="18" charset="0"/>
                <a:ea typeface="Times New Roman" panose="02020603050405020304" pitchFamily="18" charset="0"/>
              </a:rPr>
              <a:t>stůl</a:t>
            </a:r>
            <a:r>
              <a:rPr lang="cs-CZ" sz="2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64558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840760"/>
          </a:xfrm>
        </p:spPr>
        <p:txBody>
          <a:bodyPr/>
          <a:lstStyle/>
          <a:p>
            <a:pPr marL="457200" indent="-457200">
              <a:buFont typeface="Arial" panose="020B0604020202020204" pitchFamily="34" charset="0"/>
              <a:buChar char="•"/>
            </a:pPr>
            <a:r>
              <a:rPr lang="cs-CZ" sz="2800" dirty="0">
                <a:solidFill>
                  <a:schemeClr val="tx1"/>
                </a:solidFill>
                <a:latin typeface="Times New Roman" panose="02020603050405020304" pitchFamily="18" charset="0"/>
                <a:cs typeface="Times New Roman" panose="02020603050405020304" pitchFamily="18" charset="0"/>
              </a:rPr>
              <a:t>Motivovanost může být různě jednoduchá a problematická. </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Odvozená (derivovaná) slova mohou být motivována svými součástmi. Srov. např. r. </a:t>
            </a:r>
            <a:r>
              <a:rPr lang="ru-RU" sz="2800" i="1" dirty="0">
                <a:effectLst/>
                <a:latin typeface="Times New Roman" panose="02020603050405020304" pitchFamily="18" charset="0"/>
                <a:ea typeface="Times New Roman" panose="02020603050405020304" pitchFamily="18" charset="0"/>
                <a:cs typeface="Times New Roman" panose="02020603050405020304" pitchFamily="18" charset="0"/>
              </a:rPr>
              <a:t>зубочистка</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(párátko) ,něco, co čistí zuby‘, </a:t>
            </a:r>
            <a:r>
              <a:rPr lang="ru-RU" sz="2800" i="1" dirty="0">
                <a:effectLst/>
                <a:latin typeface="Times New Roman" panose="02020603050405020304" pitchFamily="18" charset="0"/>
                <a:ea typeface="Times New Roman" panose="02020603050405020304" pitchFamily="18" charset="0"/>
                <a:cs typeface="Times New Roman" panose="02020603050405020304" pitchFamily="18" charset="0"/>
              </a:rPr>
              <a:t>ракета</a:t>
            </a:r>
            <a:r>
              <a:rPr lang="cs-CZ"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800" i="1" dirty="0">
                <a:effectLst/>
                <a:latin typeface="Times New Roman" panose="02020603050405020304" pitchFamily="18" charset="0"/>
                <a:ea typeface="Times New Roman" panose="02020603050405020304" pitchFamily="18" charset="0"/>
                <a:cs typeface="Times New Roman" panose="02020603050405020304" pitchFamily="18" charset="0"/>
              </a:rPr>
              <a:t>носитель</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(nosná raketa) ,taková raketa, která něco nosí‘. Ale tato motivovanost jinými slovy (slovotvorně základnějšími jazykovými znaky) nemění nic na celkové arbitrárnosti jazykového znaku: není na párátku nic, co způsobuje, že se musí rusky zrovna nazývat </a:t>
            </a:r>
            <a:r>
              <a:rPr lang="ru-RU" sz="2800" i="1" dirty="0">
                <a:effectLst/>
                <a:latin typeface="Times New Roman" panose="02020603050405020304" pitchFamily="18" charset="0"/>
                <a:ea typeface="Times New Roman" panose="02020603050405020304" pitchFamily="18" charset="0"/>
                <a:cs typeface="Times New Roman" panose="02020603050405020304" pitchFamily="18" charset="0"/>
              </a:rPr>
              <a:t>зубочистка</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(nebo č. </a:t>
            </a:r>
            <a:r>
              <a:rPr lang="cs-CZ" sz="2800" i="1" dirty="0">
                <a:effectLst/>
                <a:latin typeface="Times New Roman" panose="02020603050405020304" pitchFamily="18" charset="0"/>
                <a:ea typeface="Times New Roman" panose="02020603050405020304" pitchFamily="18" charset="0"/>
                <a:cs typeface="Times New Roman" panose="02020603050405020304" pitchFamily="18" charset="0"/>
              </a:rPr>
              <a:t>párátko</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a není na nosné raketě nic, že se musí rusky nazývat </a:t>
            </a:r>
            <a:r>
              <a:rPr lang="ru-RU" sz="2800" i="1" dirty="0">
                <a:effectLst/>
                <a:latin typeface="Times New Roman" panose="02020603050405020304" pitchFamily="18" charset="0"/>
                <a:ea typeface="Times New Roman" panose="02020603050405020304" pitchFamily="18" charset="0"/>
                <a:cs typeface="Times New Roman" panose="02020603050405020304" pitchFamily="18" charset="0"/>
              </a:rPr>
              <a:t>ракета</a:t>
            </a:r>
            <a:r>
              <a:rPr lang="cs-CZ"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800" i="1" dirty="0">
                <a:effectLst/>
                <a:latin typeface="Times New Roman" panose="02020603050405020304" pitchFamily="18" charset="0"/>
                <a:ea typeface="Times New Roman" panose="02020603050405020304" pitchFamily="18" charset="0"/>
                <a:cs typeface="Times New Roman" panose="02020603050405020304" pitchFamily="18" charset="0"/>
              </a:rPr>
              <a:t>носитель</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CZ" sz="2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780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840760"/>
          </a:xfrm>
        </p:spPr>
        <p:txBody>
          <a:bodyPr/>
          <a:lstStyle/>
          <a:p>
            <a:pPr marL="457200" indent="-457200">
              <a:buFont typeface="Arial" panose="020B0604020202020204" pitchFamily="34" charset="0"/>
              <a:buChar char="•"/>
            </a:pPr>
            <a:r>
              <a:rPr lang="cs-CZ" sz="2800" dirty="0">
                <a:solidFill>
                  <a:schemeClr val="tx1"/>
                </a:solidFill>
                <a:latin typeface="Times New Roman" panose="02020603050405020304" pitchFamily="18" charset="0"/>
                <a:cs typeface="Times New Roman" panose="02020603050405020304" pitchFamily="18" charset="0"/>
              </a:rPr>
              <a:t>Motivovanost může být různě jednoduchá a problematická. </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Odvozená (derivovaná) slova mohou být motivována svými součástmi. Srov. např. r. </a:t>
            </a:r>
            <a:r>
              <a:rPr lang="ru-RU" sz="2800" i="1" dirty="0">
                <a:effectLst/>
                <a:latin typeface="Times New Roman" panose="02020603050405020304" pitchFamily="18" charset="0"/>
                <a:ea typeface="Times New Roman" panose="02020603050405020304" pitchFamily="18" charset="0"/>
                <a:cs typeface="Times New Roman" panose="02020603050405020304" pitchFamily="18" charset="0"/>
              </a:rPr>
              <a:t>зубочистка</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(párátko) ,něco, co čistí zuby‘, </a:t>
            </a:r>
            <a:r>
              <a:rPr lang="ru-RU" sz="2800" i="1" dirty="0">
                <a:effectLst/>
                <a:latin typeface="Times New Roman" panose="02020603050405020304" pitchFamily="18" charset="0"/>
                <a:ea typeface="Times New Roman" panose="02020603050405020304" pitchFamily="18" charset="0"/>
                <a:cs typeface="Times New Roman" panose="02020603050405020304" pitchFamily="18" charset="0"/>
              </a:rPr>
              <a:t>ракета</a:t>
            </a:r>
            <a:r>
              <a:rPr lang="cs-CZ"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800" i="1" dirty="0">
                <a:effectLst/>
                <a:latin typeface="Times New Roman" panose="02020603050405020304" pitchFamily="18" charset="0"/>
                <a:ea typeface="Times New Roman" panose="02020603050405020304" pitchFamily="18" charset="0"/>
                <a:cs typeface="Times New Roman" panose="02020603050405020304" pitchFamily="18" charset="0"/>
              </a:rPr>
              <a:t>носитель</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(nosná raketa) ,taková raketa, která něco nosí‘. Ale tato motivovanost jinými slovy (slovotvorně základnějšími jazykovými znaky) nemění nic na celkové arbitrárnosti jazykového znaku: není na párátku nic, co způsobuje, že se musí rusky zrovna nazývat </a:t>
            </a:r>
            <a:r>
              <a:rPr lang="ru-RU" sz="2800" i="1" dirty="0">
                <a:effectLst/>
                <a:latin typeface="Times New Roman" panose="02020603050405020304" pitchFamily="18" charset="0"/>
                <a:ea typeface="Times New Roman" panose="02020603050405020304" pitchFamily="18" charset="0"/>
                <a:cs typeface="Times New Roman" panose="02020603050405020304" pitchFamily="18" charset="0"/>
              </a:rPr>
              <a:t>зубочистка</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(nebo č. </a:t>
            </a:r>
            <a:r>
              <a:rPr lang="cs-CZ" sz="2800" i="1" dirty="0">
                <a:effectLst/>
                <a:latin typeface="Times New Roman" panose="02020603050405020304" pitchFamily="18" charset="0"/>
                <a:ea typeface="Times New Roman" panose="02020603050405020304" pitchFamily="18" charset="0"/>
                <a:cs typeface="Times New Roman" panose="02020603050405020304" pitchFamily="18" charset="0"/>
              </a:rPr>
              <a:t>párátko</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a není na nosné raketě nic, že se musí rusky nazývat </a:t>
            </a:r>
            <a:r>
              <a:rPr lang="ru-RU" sz="2800" i="1" dirty="0">
                <a:effectLst/>
                <a:latin typeface="Times New Roman" panose="02020603050405020304" pitchFamily="18" charset="0"/>
                <a:ea typeface="Times New Roman" panose="02020603050405020304" pitchFamily="18" charset="0"/>
                <a:cs typeface="Times New Roman" panose="02020603050405020304" pitchFamily="18" charset="0"/>
              </a:rPr>
              <a:t>ракета</a:t>
            </a:r>
            <a:r>
              <a:rPr lang="cs-CZ"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800" i="1" dirty="0">
                <a:effectLst/>
                <a:latin typeface="Times New Roman" panose="02020603050405020304" pitchFamily="18" charset="0"/>
                <a:ea typeface="Times New Roman" panose="02020603050405020304" pitchFamily="18" charset="0"/>
                <a:cs typeface="Times New Roman" panose="02020603050405020304" pitchFamily="18" charset="0"/>
              </a:rPr>
              <a:t>носитель</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CZ" sz="2800" dirty="0">
              <a:effectLst/>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Ostatně: odkud víme, že </a:t>
            </a:r>
            <a:r>
              <a:rPr lang="ru-RU" sz="2800" i="1" dirty="0">
                <a:effectLst/>
                <a:latin typeface="Times New Roman" panose="02020603050405020304" pitchFamily="18" charset="0"/>
                <a:ea typeface="Times New Roman" panose="02020603050405020304" pitchFamily="18" charset="0"/>
                <a:cs typeface="Times New Roman" panose="02020603050405020304" pitchFamily="18" charset="0"/>
              </a:rPr>
              <a:t>зубочистка</a:t>
            </a:r>
            <a:r>
              <a:rPr lang="cs-CZ" sz="2800" dirty="0">
                <a:effectLst/>
                <a:latin typeface="Times New Roman" panose="02020603050405020304" pitchFamily="18" charset="0"/>
                <a:ea typeface="Times New Roman" panose="02020603050405020304" pitchFamily="18" charset="0"/>
              </a:rPr>
              <a:t> je právě párátko a ne např. kartáček na zuby (r. </a:t>
            </a:r>
            <a:r>
              <a:rPr lang="ru-RU" sz="2800" i="1" dirty="0">
                <a:latin typeface="Times New Roman" panose="02020603050405020304" pitchFamily="18" charset="0"/>
                <a:ea typeface="Times New Roman" panose="02020603050405020304" pitchFamily="18" charset="0"/>
              </a:rPr>
              <a:t>з</a:t>
            </a:r>
            <a:r>
              <a:rPr lang="ru-RU" sz="2800" i="1" dirty="0">
                <a:effectLst/>
                <a:latin typeface="Times New Roman" panose="02020603050405020304" pitchFamily="18" charset="0"/>
                <a:ea typeface="Times New Roman" panose="02020603050405020304" pitchFamily="18" charset="0"/>
              </a:rPr>
              <a:t>убная щётка</a:t>
            </a:r>
            <a:r>
              <a:rPr lang="cs-CZ" sz="2800" dirty="0">
                <a:effectLst/>
                <a:latin typeface="Times New Roman" panose="02020603050405020304" pitchFamily="18" charset="0"/>
                <a:ea typeface="Times New Roman" panose="02020603050405020304" pitchFamily="18" charset="0"/>
              </a:rPr>
              <a:t>)? I to se musíme naučit.</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508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840760"/>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Co je </a:t>
            </a:r>
            <a:r>
              <a:rPr lang="ru-RU" sz="2800" i="1" dirty="0">
                <a:effectLst/>
                <a:latin typeface="Times New Roman" panose="02020603050405020304" pitchFamily="18" charset="0"/>
                <a:ea typeface="Times New Roman" panose="02020603050405020304" pitchFamily="18" charset="0"/>
                <a:cs typeface="Times New Roman" panose="02020603050405020304" pitchFamily="18" charset="0"/>
              </a:rPr>
              <a:t>громкоговоритель</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Někdo, kdo hlasitě mluví?</a:t>
            </a:r>
          </a:p>
        </p:txBody>
      </p:sp>
    </p:spTree>
    <p:extLst>
      <p:ext uri="{BB962C8B-B14F-4D97-AF65-F5344CB8AC3E}">
        <p14:creationId xmlns:p14="http://schemas.microsoft.com/office/powerpoint/2010/main" val="87583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C6726-E810-CAC4-3805-C374266EFC45}"/>
              </a:ext>
            </a:extLst>
          </p:cNvPr>
          <p:cNvSpPr>
            <a:spLocks noGrp="1"/>
          </p:cNvSpPr>
          <p:nvPr>
            <p:ph type="title"/>
          </p:nvPr>
        </p:nvSpPr>
        <p:spPr/>
        <p:txBody>
          <a:bodyPr/>
          <a:lstStyle/>
          <a:p>
            <a:r>
              <a:rPr lang="cs-CZ" sz="3200" dirty="0">
                <a:latin typeface="Times New Roman" panose="02020603050405020304" pitchFamily="18" charset="0"/>
                <a:cs typeface="Times New Roman" panose="02020603050405020304" pitchFamily="18" charset="0"/>
              </a:rPr>
              <a:t>Jazykový systém</a:t>
            </a:r>
            <a:endParaRPr lang="de-CZ" sz="3200" dirty="0"/>
          </a:p>
        </p:txBody>
      </p:sp>
      <p:sp>
        <p:nvSpPr>
          <p:cNvPr id="3" name="Textfeld 2">
            <a:extLst>
              <a:ext uri="{FF2B5EF4-FFF2-40B4-BE49-F238E27FC236}">
                <a16:creationId xmlns:a16="http://schemas.microsoft.com/office/drawing/2014/main" id="{8A82A842-51F6-7FCE-66F3-78DB7D8ECA49}"/>
              </a:ext>
            </a:extLst>
          </p:cNvPr>
          <p:cNvSpPr txBox="1"/>
          <p:nvPr/>
        </p:nvSpPr>
        <p:spPr>
          <a:xfrm>
            <a:off x="503238" y="1763613"/>
            <a:ext cx="9217594" cy="1231106"/>
          </a:xfrm>
          <a:prstGeom prst="rect">
            <a:avLst/>
          </a:prstGeom>
          <a:noFill/>
        </p:spPr>
        <p:txBody>
          <a:bodyPr wrap="square" rtlCol="0">
            <a:spAutoFit/>
          </a:bodyPr>
          <a:lstStyle/>
          <a:p>
            <a:pPr marL="285750" indent="-285750">
              <a:buFont typeface="Arial" panose="020B0604020202020204" pitchFamily="34" charset="0"/>
              <a:buChar char="•"/>
            </a:pPr>
            <a:r>
              <a:rPr lang="cs-CZ" sz="2800" dirty="0">
                <a:solidFill>
                  <a:schemeClr val="tx1"/>
                </a:solidFill>
                <a:latin typeface="Times New Roman" panose="02020603050405020304" pitchFamily="18" charset="0"/>
                <a:cs typeface="Times New Roman" panose="02020603050405020304" pitchFamily="18" charset="0"/>
              </a:rPr>
              <a:t>Jaké dílčí systémy („roviny“) obsahuje jazykový systém?</a:t>
            </a:r>
            <a:endParaRPr lang="de-CZ" sz="28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cs-CZ" sz="2800" dirty="0">
                <a:solidFill>
                  <a:schemeClr val="tx1"/>
                </a:solidFill>
                <a:latin typeface="Times New Roman" panose="02020603050405020304" pitchFamily="18" charset="0"/>
                <a:cs typeface="Times New Roman" panose="02020603050405020304" pitchFamily="18" charset="0"/>
              </a:rPr>
              <a:t>Čím se vyznačují jednotlivé roviny?</a:t>
            </a:r>
          </a:p>
          <a:p>
            <a:pPr marL="285750" indent="-285750">
              <a:buFont typeface="Arial" panose="020B0604020202020204" pitchFamily="34" charset="0"/>
              <a:buChar char="•"/>
            </a:pPr>
            <a:endParaRPr lang="de-CZ" dirty="0"/>
          </a:p>
        </p:txBody>
      </p:sp>
    </p:spTree>
    <p:extLst>
      <p:ext uri="{BB962C8B-B14F-4D97-AF65-F5344CB8AC3E}">
        <p14:creationId xmlns:p14="http://schemas.microsoft.com/office/powerpoint/2010/main" val="3752374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840760"/>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Co je </a:t>
            </a:r>
            <a:r>
              <a:rPr lang="ru-RU" sz="2800" i="1" dirty="0">
                <a:effectLst/>
                <a:latin typeface="Times New Roman" panose="02020603050405020304" pitchFamily="18" charset="0"/>
                <a:ea typeface="Times New Roman" panose="02020603050405020304" pitchFamily="18" charset="0"/>
                <a:cs typeface="Times New Roman" panose="02020603050405020304" pitchFamily="18" charset="0"/>
              </a:rPr>
              <a:t>громкоговоритель</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Někdo, kdo hlasitě mluví?</a:t>
            </a:r>
          </a:p>
          <a:p>
            <a:pPr marL="457200" indent="-457200">
              <a:buFont typeface="Arial" panose="020B0604020202020204" pitchFamily="34" charset="0"/>
              <a:buChar char="•"/>
            </a:pPr>
            <a:endParaRPr lang="cs-CZ"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Ne, je to určitý přístroj, který potřebujeme např. v hi-fi věži, reproduktor. Ani toto nelze prostě dedukovat z významu částí.</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Ale kromě toho, *</a:t>
            </a:r>
            <a:r>
              <a:rPr lang="ru-RU" sz="2800" i="1" dirty="0" err="1">
                <a:effectLst/>
                <a:latin typeface="Times New Roman" panose="02020603050405020304" pitchFamily="18" charset="0"/>
                <a:ea typeface="Times New Roman" panose="02020603050405020304" pitchFamily="18" charset="0"/>
                <a:cs typeface="Times New Roman" panose="02020603050405020304" pitchFamily="18" charset="0"/>
              </a:rPr>
              <a:t>говоритель</a:t>
            </a:r>
            <a:r>
              <a:rPr lang="cs-CZ"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samostatně neexistuje, i zde je motivovanost pouze omezená. NB:</a:t>
            </a:r>
            <a:r>
              <a:rPr lang="de-CZ" sz="2800" dirty="0">
                <a:effectLst/>
                <a:latin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cs typeface="Times New Roman" panose="02020603050405020304" pitchFamily="18" charset="0"/>
              </a:rPr>
              <a:t>V</a:t>
            </a:r>
            <a:r>
              <a:rPr lang="cs-CZ" sz="2800" dirty="0">
                <a:effectLst/>
                <a:latin typeface="Times New Roman" panose="02020603050405020304" pitchFamily="18" charset="0"/>
                <a:cs typeface="Times New Roman" panose="02020603050405020304" pitchFamily="18" charset="0"/>
              </a:rPr>
              <a:t>hledem k angl. </a:t>
            </a:r>
            <a:r>
              <a:rPr lang="cs-CZ" sz="2800" i="1" dirty="0" err="1">
                <a:effectLst/>
                <a:latin typeface="Times New Roman" panose="02020603050405020304" pitchFamily="18" charset="0"/>
                <a:cs typeface="Times New Roman" panose="02020603050405020304" pitchFamily="18" charset="0"/>
              </a:rPr>
              <a:t>loudspeaker</a:t>
            </a:r>
            <a:r>
              <a:rPr lang="cs-CZ" sz="2800" dirty="0">
                <a:effectLst/>
                <a:latin typeface="Times New Roman" panose="02020603050405020304" pitchFamily="18" charset="0"/>
                <a:cs typeface="Times New Roman" panose="02020603050405020304" pitchFamily="18" charset="0"/>
              </a:rPr>
              <a:t>, něm. </a:t>
            </a:r>
            <a:r>
              <a:rPr lang="cs-CZ" sz="2800" i="1" dirty="0" err="1">
                <a:latin typeface="Times New Roman" panose="02020603050405020304" pitchFamily="18" charset="0"/>
                <a:cs typeface="Times New Roman" panose="02020603050405020304" pitchFamily="18" charset="0"/>
              </a:rPr>
              <a:t>L</a:t>
            </a:r>
            <a:r>
              <a:rPr lang="cs-CZ" sz="2800" i="1" dirty="0" err="1">
                <a:effectLst/>
                <a:latin typeface="Times New Roman" panose="02020603050405020304" pitchFamily="18" charset="0"/>
                <a:cs typeface="Times New Roman" panose="02020603050405020304" pitchFamily="18" charset="0"/>
              </a:rPr>
              <a:t>autsprecher</a:t>
            </a:r>
            <a:r>
              <a:rPr lang="cs-CZ" sz="2800" dirty="0">
                <a:effectLst/>
                <a:latin typeface="Times New Roman" panose="02020603050405020304" pitchFamily="18" charset="0"/>
                <a:cs typeface="Times New Roman" panose="02020603050405020304" pitchFamily="18" charset="0"/>
              </a:rPr>
              <a:t>, frc. </a:t>
            </a:r>
            <a:r>
              <a:rPr lang="cs-CZ" sz="2800" i="1" dirty="0" err="1">
                <a:effectLst/>
                <a:latin typeface="Times New Roman" panose="02020603050405020304" pitchFamily="18" charset="0"/>
                <a:cs typeface="Times New Roman" panose="02020603050405020304" pitchFamily="18" charset="0"/>
              </a:rPr>
              <a:t>haut</a:t>
            </a:r>
            <a:r>
              <a:rPr lang="cs-CZ" sz="2800" i="1" dirty="0" err="1">
                <a:latin typeface="Times New Roman" panose="02020603050405020304" pitchFamily="18" charset="0"/>
                <a:cs typeface="Times New Roman" panose="02020603050405020304" pitchFamily="18" charset="0"/>
              </a:rPr>
              <a:t>-</a:t>
            </a:r>
            <a:r>
              <a:rPr lang="cs-CZ" sz="2800" i="1" dirty="0" err="1">
                <a:effectLst/>
                <a:latin typeface="Times New Roman" panose="02020603050405020304" pitchFamily="18" charset="0"/>
                <a:cs typeface="Times New Roman" panose="02020603050405020304" pitchFamily="18" charset="0"/>
              </a:rPr>
              <a:t>parleur</a:t>
            </a:r>
            <a:r>
              <a:rPr lang="cs-CZ" sz="2800" dirty="0">
                <a:effectLst/>
                <a:latin typeface="Times New Roman" panose="02020603050405020304" pitchFamily="18" charset="0"/>
                <a:cs typeface="Times New Roman" panose="02020603050405020304" pitchFamily="18" charset="0"/>
              </a:rPr>
              <a:t> je zřetelné, že jde o kalk.</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438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840760"/>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Jinými slovy: každý jazykový znak je arbitrární, je symbol, s výjimkou – ale jen do určité míry – zvukomalebných slov (onomatopoií). Ta mají – do jisté míry – ikonickou povahu. </a:t>
            </a:r>
            <a:r>
              <a:rPr lang="cs-CZ" sz="2800" u="sng" dirty="0">
                <a:effectLst/>
                <a:latin typeface="Times New Roman" panose="02020603050405020304" pitchFamily="18" charset="0"/>
                <a:ea typeface="Times New Roman" panose="02020603050405020304" pitchFamily="18" charset="0"/>
                <a:cs typeface="Times New Roman" panose="02020603050405020304" pitchFamily="18" charset="0"/>
              </a:rPr>
              <a:t>Odvozeniny jsou také arbitrární, mohou však být více méně motivované</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Tato motivovanost je někdy mnohem problematičtější, než se na první pohled zdá.</a:t>
            </a:r>
            <a:r>
              <a:rPr lang="de-CZ" sz="2800" dirty="0">
                <a:effectLst/>
                <a:latin typeface="Times New Roman" panose="02020603050405020304" pitchFamily="18" charset="0"/>
                <a:cs typeface="Times New Roman" panose="02020603050405020304" pitchFamily="18" charset="0"/>
              </a:rPr>
              <a:t>  =&gt; Část přednášky o slovotvorbě.</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3857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840760"/>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Jinými slovy: každý jazykový znak je arbitrární, je symbol, s výjimkou – ale jen do určité míry – zvukomalebných slov (onomatopoií). Ta mají – do jisté míry – ikonickou povahu. </a:t>
            </a:r>
            <a:r>
              <a:rPr lang="cs-CZ" sz="2800" u="sng" dirty="0">
                <a:effectLst/>
                <a:latin typeface="Times New Roman" panose="02020603050405020304" pitchFamily="18" charset="0"/>
                <a:ea typeface="Times New Roman" panose="02020603050405020304" pitchFamily="18" charset="0"/>
                <a:cs typeface="Times New Roman" panose="02020603050405020304" pitchFamily="18" charset="0"/>
              </a:rPr>
              <a:t>Odvozeniny jsou také arbitrární, mohou však být více méně motivované</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Tato motivovanost je někdy mnohem problematičtější, než se na první pohled zdá.</a:t>
            </a:r>
            <a:r>
              <a:rPr lang="de-CZ" sz="2800" dirty="0">
                <a:effectLst/>
                <a:latin typeface="Times New Roman" panose="02020603050405020304" pitchFamily="18" charset="0"/>
                <a:cs typeface="Times New Roman" panose="02020603050405020304" pitchFamily="18" charset="0"/>
              </a:rPr>
              <a:t>  =&gt; Část přednášky o slovotvorbě.</a:t>
            </a:r>
          </a:p>
          <a:p>
            <a:pPr marL="457200" indent="-457200">
              <a:buFont typeface="Arial" panose="020B0604020202020204" pitchFamily="34" charset="0"/>
              <a:buChar char="•"/>
            </a:pPr>
            <a:endParaRPr lang="de-CZ"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de-CZ" sz="2800" dirty="0">
                <a:effectLst/>
                <a:latin typeface="Times New Roman" panose="02020603050405020304" pitchFamily="18" charset="0"/>
                <a:ea typeface="Times New Roman" panose="02020603050405020304" pitchFamily="18" charset="0"/>
                <a:cs typeface="Times New Roman" panose="02020603050405020304" pitchFamily="18" charset="0"/>
              </a:rPr>
              <a:t>Možné čtení:</a:t>
            </a:r>
          </a:p>
          <a:p>
            <a:pPr algn="just"/>
            <a:r>
              <a:rPr lang="cs-CZ" sz="2800" dirty="0">
                <a:effectLst/>
                <a:latin typeface="Times New Roman" panose="02020603050405020304" pitchFamily="18" charset="0"/>
                <a:ea typeface="Times New Roman" panose="02020603050405020304" pitchFamily="18" charset="0"/>
              </a:rPr>
              <a:t>	vývoj jazykovědy:</a:t>
            </a:r>
            <a:r>
              <a:rPr lang="de-CZ" sz="2800" dirty="0">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Čermák: 208-214</a:t>
            </a:r>
            <a:endParaRPr lang="de-CZ" sz="2800" dirty="0">
              <a:effectLst/>
              <a:latin typeface="Times New Roman" panose="02020603050405020304" pitchFamily="18" charset="0"/>
              <a:ea typeface="Times New Roman" panose="02020603050405020304" pitchFamily="18" charset="0"/>
            </a:endParaRPr>
          </a:p>
          <a:p>
            <a:pPr algn="just"/>
            <a:r>
              <a:rPr lang="cs-CZ" sz="2800" dirty="0">
                <a:effectLst/>
                <a:latin typeface="Times New Roman" panose="02020603050405020304" pitchFamily="18" charset="0"/>
                <a:ea typeface="Times New Roman" panose="02020603050405020304" pitchFamily="18" charset="0"/>
              </a:rPr>
              <a:t> </a:t>
            </a:r>
            <a:endParaRPr lang="de-CZ" sz="2800" dirty="0">
              <a:effectLst/>
              <a:latin typeface="Times New Roman" panose="02020603050405020304" pitchFamily="18" charset="0"/>
              <a:ea typeface="Times New Roman" panose="02020603050405020304" pitchFamily="18" charset="0"/>
            </a:endParaRPr>
          </a:p>
          <a:p>
            <a:pPr algn="just"/>
            <a:r>
              <a:rPr lang="cs-CZ" sz="2800" dirty="0">
                <a:effectLst/>
                <a:latin typeface="Times New Roman" panose="02020603050405020304" pitchFamily="18" charset="0"/>
                <a:ea typeface="Times New Roman" panose="02020603050405020304" pitchFamily="18" charset="0"/>
              </a:rPr>
              <a:t>	teorie znaku:</a:t>
            </a:r>
            <a:r>
              <a:rPr lang="de-CZ" sz="2800" dirty="0">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Čermák: 22-28</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898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840760"/>
          </a:xfrm>
        </p:spPr>
        <p:txBody>
          <a:bodyPr/>
          <a:lstStyle/>
          <a:p>
            <a:pPr marL="457200" indent="-457200" algn="just">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Jazykový systém („</a:t>
            </a:r>
            <a:r>
              <a:rPr lang="cs-CZ" sz="2800" dirty="0" err="1">
                <a:effectLst/>
                <a:latin typeface="Times New Roman" panose="02020603050405020304" pitchFamily="18" charset="0"/>
                <a:ea typeface="Times New Roman" panose="02020603050405020304" pitchFamily="18" charset="0"/>
              </a:rPr>
              <a:t>langue</a:t>
            </a:r>
            <a:r>
              <a:rPr lang="cs-CZ" sz="2800" dirty="0">
                <a:effectLst/>
                <a:latin typeface="Times New Roman" panose="02020603050405020304" pitchFamily="18" charset="0"/>
                <a:ea typeface="Times New Roman" panose="02020603050405020304" pitchFamily="18" charset="0"/>
              </a:rPr>
              <a:t>“) je podle de </a:t>
            </a:r>
            <a:r>
              <a:rPr lang="cs-CZ" sz="2800" dirty="0" err="1">
                <a:effectLst/>
                <a:latin typeface="Times New Roman" panose="02020603050405020304" pitchFamily="18" charset="0"/>
                <a:ea typeface="Times New Roman" panose="02020603050405020304" pitchFamily="18" charset="0"/>
              </a:rPr>
              <a:t>Saussurea</a:t>
            </a:r>
            <a:r>
              <a:rPr lang="cs-CZ" sz="2800" dirty="0">
                <a:effectLst/>
                <a:latin typeface="Times New Roman" panose="02020603050405020304" pitchFamily="18" charset="0"/>
                <a:ea typeface="Times New Roman" panose="02020603050405020304" pitchFamily="18" charset="0"/>
              </a:rPr>
              <a:t> „</a:t>
            </a:r>
            <a:r>
              <a:rPr lang="cs-CZ" sz="2800" dirty="0" err="1">
                <a:effectLst/>
                <a:latin typeface="Times New Roman" panose="02020603050405020304" pitchFamily="18" charset="0"/>
                <a:ea typeface="Times New Roman" panose="02020603050405020304" pitchFamily="18" charset="0"/>
              </a:rPr>
              <a:t>un</a:t>
            </a:r>
            <a:r>
              <a:rPr lang="cs-CZ" sz="2800" dirty="0">
                <a:effectLst/>
                <a:latin typeface="Times New Roman" panose="02020603050405020304" pitchFamily="18" charset="0"/>
                <a:ea typeface="Times New Roman" panose="02020603050405020304" pitchFamily="18" charset="0"/>
              </a:rPr>
              <a:t> </a:t>
            </a:r>
            <a:r>
              <a:rPr lang="cs-CZ" sz="2800" dirty="0" err="1">
                <a:effectLst/>
                <a:latin typeface="Times New Roman" panose="02020603050405020304" pitchFamily="18" charset="0"/>
                <a:ea typeface="Times New Roman" panose="02020603050405020304" pitchFamily="18" charset="0"/>
              </a:rPr>
              <a:t>système</a:t>
            </a:r>
            <a:r>
              <a:rPr lang="cs-CZ" sz="2800" dirty="0">
                <a:effectLst/>
                <a:latin typeface="Times New Roman" panose="02020603050405020304" pitchFamily="18" charset="0"/>
                <a:ea typeface="Times New Roman" panose="02020603050405020304" pitchFamily="18" charset="0"/>
              </a:rPr>
              <a:t>, </a:t>
            </a:r>
            <a:r>
              <a:rPr lang="cs-CZ" sz="2800" dirty="0" err="1">
                <a:effectLst/>
                <a:latin typeface="Times New Roman" panose="02020603050405020304" pitchFamily="18" charset="0"/>
                <a:ea typeface="Times New Roman" panose="02020603050405020304" pitchFamily="18" charset="0"/>
              </a:rPr>
              <a:t>où</a:t>
            </a:r>
            <a:r>
              <a:rPr lang="cs-CZ" sz="2800" dirty="0">
                <a:effectLst/>
                <a:latin typeface="Times New Roman" panose="02020603050405020304" pitchFamily="18" charset="0"/>
                <a:ea typeface="Times New Roman" panose="02020603050405020304" pitchFamily="18" charset="0"/>
              </a:rPr>
              <a:t> </a:t>
            </a:r>
            <a:r>
              <a:rPr lang="cs-CZ" sz="2800" dirty="0" err="1">
                <a:effectLst/>
                <a:latin typeface="Times New Roman" panose="02020603050405020304" pitchFamily="18" charset="0"/>
                <a:ea typeface="Times New Roman" panose="02020603050405020304" pitchFamily="18" charset="0"/>
              </a:rPr>
              <a:t>tout</a:t>
            </a:r>
            <a:r>
              <a:rPr lang="cs-CZ" sz="2800" dirty="0">
                <a:effectLst/>
                <a:latin typeface="Times New Roman" panose="02020603050405020304" pitchFamily="18" charset="0"/>
                <a:ea typeface="Times New Roman" panose="02020603050405020304" pitchFamily="18" charset="0"/>
              </a:rPr>
              <a:t> se </a:t>
            </a:r>
            <a:r>
              <a:rPr lang="cs-CZ" sz="2800" dirty="0" err="1">
                <a:effectLst/>
                <a:latin typeface="Times New Roman" panose="02020603050405020304" pitchFamily="18" charset="0"/>
                <a:ea typeface="Times New Roman" panose="02020603050405020304" pitchFamily="18" charset="0"/>
              </a:rPr>
              <a:t>tient</a:t>
            </a:r>
            <a:r>
              <a:rPr lang="cs-CZ" sz="2800" dirty="0">
                <a:effectLst/>
                <a:latin typeface="Times New Roman" panose="02020603050405020304" pitchFamily="18" charset="0"/>
                <a:ea typeface="Times New Roman" panose="02020603050405020304" pitchFamily="18" charset="0"/>
              </a:rPr>
              <a:t>“, tedy systém, ve kterém je všechno spojeno, kde hodnota jednoho prvku je daná jeho opozicí k ostatním prvkům. Element nelze definovat pozitivně, pouze negativně ohraničit od ostatních.</a:t>
            </a:r>
            <a:endParaRPr lang="de-CZ" sz="2800" dirty="0">
              <a:effectLst/>
              <a:latin typeface="Times New Roman" panose="02020603050405020304" pitchFamily="18" charset="0"/>
              <a:ea typeface="Times New Roman" panose="02020603050405020304" pitchFamily="18" charset="0"/>
            </a:endParaRPr>
          </a:p>
          <a:p>
            <a:pPr marL="457200" indent="-457200" algn="just">
              <a:buFont typeface="Arial" panose="020B0604020202020204" pitchFamily="34" charset="0"/>
              <a:buChar char="•"/>
            </a:pPr>
            <a:endParaRPr lang="de-CZ" sz="2800" dirty="0">
              <a:effectLst/>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Tedy: jestli tvrdíme, že v nějakém jazyce je akuzativ, tak se musíme podívat na cely systém skloňování, musíme zjistit, které elementy s tím akuzativem konkurují atd. V jazyce o sedm pádů, jako je čeština, vyjde něco jiného než v jazyce o čtyři pády, jako je němčina.</a:t>
            </a:r>
          </a:p>
          <a:p>
            <a:pPr marL="457200" indent="-457200">
              <a:buFont typeface="Arial" panose="020B0604020202020204" pitchFamily="34" charset="0"/>
              <a:buChar char="•"/>
            </a:pPr>
            <a:endParaRPr lang="cs-CZ"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4882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840760"/>
          </a:xfrm>
        </p:spPr>
        <p:txBody>
          <a:bodyPr/>
          <a:lstStyle/>
          <a:p>
            <a:pPr marL="457200" indent="-457200" algn="just">
              <a:lnSpc>
                <a:spcPct val="100000"/>
              </a:lnSpc>
              <a:spcAft>
                <a:spcPts val="0"/>
              </a:spcAft>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Když myslíme na fenomén jako vid v slovanských jazycích, kde nás jazykový systém nutí vybírat ze dvou možných tvarů vždy jeden: existuje pouze imperfektivní (nedokonavý) vid, když existuje i perfektivní (dokonavý).</a:t>
            </a:r>
          </a:p>
          <a:p>
            <a:pPr marL="457200" indent="-457200" algn="just">
              <a:lnSpc>
                <a:spcPct val="100000"/>
              </a:lnSpc>
              <a:spcAft>
                <a:spcPts val="0"/>
              </a:spcAft>
              <a:buFont typeface="Arial" panose="020B0604020202020204" pitchFamily="34" charset="0"/>
              <a:buChar char="•"/>
            </a:pPr>
            <a:endParaRPr lang="cs-CZ" sz="2800" dirty="0">
              <a:effectLst/>
              <a:latin typeface="Times New Roman" panose="02020603050405020304" pitchFamily="18" charset="0"/>
              <a:ea typeface="Times New Roman" panose="02020603050405020304" pitchFamily="18" charset="0"/>
            </a:endParaRPr>
          </a:p>
          <a:p>
            <a:pPr marL="457200" indent="-457200" algn="just">
              <a:lnSpc>
                <a:spcPct val="100000"/>
              </a:lnSpc>
              <a:spcAft>
                <a:spcPts val="0"/>
              </a:spcAft>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Anebo myslíme na opozici členů v západoevropských a balkánských jazycích: sice mají obě dvě tyto skupiny určitý člen. Ale toto je pouze označení, protože skutečná jazyková hodnota vyplývá pouze z opozice, a ta je různá: zatímco v západoevropských jazycích určitý člen stojí v opozici jak k neurčitému tak k nule (používání podstatného jména bez členu), tak v bulharštině stojí (zatím) v opozici pouze k nule, protože neurčitý člen (ještě) neexistuje.</a:t>
            </a:r>
            <a:endParaRPr lang="de-CZ" sz="2800" dirty="0">
              <a:effectLst/>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8485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840760"/>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Takové úvahy se však netýkají pouze výrazové strany jazykového znaku nebo gramatiky, týkají se i strany obsahové a lexikálního systému.</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Když bereme české slovo </a:t>
            </a:r>
            <a:r>
              <a:rPr lang="cs-CZ" sz="2800" i="1" dirty="0">
                <a:effectLst/>
                <a:latin typeface="Times New Roman" panose="02020603050405020304" pitchFamily="18" charset="0"/>
                <a:ea typeface="Times New Roman" panose="02020603050405020304" pitchFamily="18" charset="0"/>
              </a:rPr>
              <a:t>noha</a:t>
            </a:r>
            <a:r>
              <a:rPr lang="cs-CZ" sz="2800" dirty="0">
                <a:effectLst/>
                <a:latin typeface="Times New Roman" panose="02020603050405020304" pitchFamily="18" charset="0"/>
                <a:ea typeface="Times New Roman" panose="02020603050405020304" pitchFamily="18" charset="0"/>
              </a:rPr>
              <a:t> nebo ruské slovo </a:t>
            </a:r>
            <a:r>
              <a:rPr lang="ru-RU" sz="2800" i="1" dirty="0">
                <a:effectLst/>
                <a:latin typeface="Times New Roman" panose="02020603050405020304" pitchFamily="18" charset="0"/>
                <a:ea typeface="Times New Roman" panose="02020603050405020304" pitchFamily="18" charset="0"/>
              </a:rPr>
              <a:t>нога</a:t>
            </a:r>
            <a:r>
              <a:rPr lang="cs-CZ" sz="2800" dirty="0">
                <a:effectLst/>
                <a:latin typeface="Times New Roman" panose="02020603050405020304" pitchFamily="18" charset="0"/>
                <a:ea typeface="Times New Roman" panose="02020603050405020304" pitchFamily="18" charset="0"/>
              </a:rPr>
              <a:t>, tak se sice německým slovem </a:t>
            </a:r>
            <a:r>
              <a:rPr lang="cs-CZ" sz="2800" i="1" dirty="0" err="1">
                <a:effectLst/>
                <a:latin typeface="Times New Roman" panose="02020603050405020304" pitchFamily="18" charset="0"/>
                <a:ea typeface="Times New Roman" panose="02020603050405020304" pitchFamily="18" charset="0"/>
              </a:rPr>
              <a:t>Fuss</a:t>
            </a:r>
            <a:r>
              <a:rPr lang="cs-CZ" sz="2800" dirty="0">
                <a:effectLst/>
                <a:latin typeface="Times New Roman" panose="02020603050405020304" pitchFamily="18" charset="0"/>
                <a:ea typeface="Times New Roman" panose="02020603050405020304" pitchFamily="18" charset="0"/>
              </a:rPr>
              <a:t> nebo anglickým slovem </a:t>
            </a:r>
            <a:r>
              <a:rPr lang="cs-CZ" sz="2800" i="1" dirty="0" err="1">
                <a:effectLst/>
                <a:latin typeface="Times New Roman" panose="02020603050405020304" pitchFamily="18" charset="0"/>
                <a:ea typeface="Times New Roman" panose="02020603050405020304" pitchFamily="18" charset="0"/>
              </a:rPr>
              <a:t>foot</a:t>
            </a:r>
            <a:r>
              <a:rPr lang="cs-CZ" sz="2800" dirty="0">
                <a:effectLst/>
                <a:latin typeface="Times New Roman" panose="02020603050405020304" pitchFamily="18" charset="0"/>
                <a:ea typeface="Times New Roman" panose="02020603050405020304" pitchFamily="18" charset="0"/>
              </a:rPr>
              <a:t> dají přeložit, jejich postavení v sémantickém systému češtiny, resp. ruštiny je však jiné, protože nestojí v opozici k takovým slovům, jako jsou něm. </a:t>
            </a:r>
            <a:r>
              <a:rPr lang="cs-CZ" sz="2800" i="1" dirty="0" err="1">
                <a:effectLst/>
                <a:latin typeface="Times New Roman" panose="02020603050405020304" pitchFamily="18" charset="0"/>
                <a:ea typeface="Times New Roman" panose="02020603050405020304" pitchFamily="18" charset="0"/>
              </a:rPr>
              <a:t>Bein</a:t>
            </a:r>
            <a:r>
              <a:rPr lang="cs-CZ" sz="2800" dirty="0">
                <a:effectLst/>
                <a:latin typeface="Times New Roman" panose="02020603050405020304" pitchFamily="18" charset="0"/>
                <a:ea typeface="Times New Roman" panose="02020603050405020304" pitchFamily="18" charset="0"/>
              </a:rPr>
              <a:t>, resp. </a:t>
            </a:r>
            <a:r>
              <a:rPr lang="cs-CZ" sz="2800" dirty="0" err="1">
                <a:effectLst/>
                <a:latin typeface="Times New Roman" panose="02020603050405020304" pitchFamily="18" charset="0"/>
                <a:ea typeface="Times New Roman" panose="02020603050405020304" pitchFamily="18" charset="0"/>
              </a:rPr>
              <a:t>ang</a:t>
            </a:r>
            <a:r>
              <a:rPr lang="cs-CZ" sz="2800" dirty="0">
                <a:effectLst/>
                <a:latin typeface="Times New Roman" panose="02020603050405020304" pitchFamily="18" charset="0"/>
                <a:ea typeface="Times New Roman" panose="02020603050405020304" pitchFamily="18" charset="0"/>
              </a:rPr>
              <a:t>. </a:t>
            </a:r>
            <a:r>
              <a:rPr lang="cs-CZ" sz="2800" i="1" dirty="0">
                <a:effectLst/>
                <a:latin typeface="Times New Roman" panose="02020603050405020304" pitchFamily="18" charset="0"/>
                <a:ea typeface="Times New Roman" panose="02020603050405020304" pitchFamily="18" charset="0"/>
              </a:rPr>
              <a:t>leg</a:t>
            </a:r>
            <a:r>
              <a:rPr lang="cs-CZ" sz="2800" dirty="0">
                <a:effectLst/>
                <a:latin typeface="Times New Roman" panose="02020603050405020304" pitchFamily="18" charset="0"/>
                <a:ea typeface="Times New Roman" panose="02020603050405020304" pitchFamily="18" charset="0"/>
              </a:rPr>
              <a:t>.</a:t>
            </a:r>
            <a:endParaRPr lang="ru-RU" sz="2800" dirty="0">
              <a:effectLst/>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Známý a ilustrativní příklad je vždy označování barev v různých jazycích. Zde má právě i ruština zvláštnost: zatímco česky je opozice </a:t>
            </a:r>
            <a:r>
              <a:rPr lang="cs-CZ" sz="2800" i="1" dirty="0">
                <a:effectLst/>
                <a:latin typeface="Times New Roman" panose="02020603050405020304" pitchFamily="18" charset="0"/>
                <a:ea typeface="Times New Roman" panose="02020603050405020304" pitchFamily="18" charset="0"/>
              </a:rPr>
              <a:t>zelený</a:t>
            </a:r>
            <a:r>
              <a:rPr lang="cs-CZ" sz="2800" dirty="0">
                <a:effectLst/>
                <a:latin typeface="Times New Roman" panose="02020603050405020304" pitchFamily="18" charset="0"/>
                <a:ea typeface="Times New Roman" panose="02020603050405020304" pitchFamily="18" charset="0"/>
              </a:rPr>
              <a:t> vs. </a:t>
            </a:r>
            <a:r>
              <a:rPr lang="cs-CZ" sz="2800" i="1" dirty="0">
                <a:effectLst/>
                <a:latin typeface="Times New Roman" panose="02020603050405020304" pitchFamily="18" charset="0"/>
                <a:ea typeface="Times New Roman" panose="02020603050405020304" pitchFamily="18" charset="0"/>
              </a:rPr>
              <a:t>modrý</a:t>
            </a:r>
            <a:r>
              <a:rPr lang="cs-CZ" sz="2800" dirty="0">
                <a:effectLst/>
                <a:latin typeface="Times New Roman" panose="02020603050405020304" pitchFamily="18" charset="0"/>
                <a:ea typeface="Times New Roman" panose="02020603050405020304" pitchFamily="18" charset="0"/>
              </a:rPr>
              <a:t>, najdeme v ruštině trojčlennou opozici </a:t>
            </a:r>
            <a:r>
              <a:rPr lang="ru-RU" sz="2800" i="1" dirty="0">
                <a:effectLst/>
                <a:latin typeface="Times New Roman" panose="02020603050405020304" pitchFamily="18" charset="0"/>
                <a:ea typeface="Times New Roman" panose="02020603050405020304" pitchFamily="18" charset="0"/>
              </a:rPr>
              <a:t>зелёный</a:t>
            </a:r>
            <a:r>
              <a:rPr lang="cs-CZ" sz="2800" i="1" dirty="0">
                <a:effectLst/>
                <a:latin typeface="Times New Roman" panose="02020603050405020304" pitchFamily="18" charset="0"/>
                <a:ea typeface="Times New Roman" panose="02020603050405020304" pitchFamily="18" charset="0"/>
              </a:rPr>
              <a:t>, </a:t>
            </a:r>
            <a:r>
              <a:rPr lang="ru-RU" sz="2800" i="1" dirty="0">
                <a:effectLst/>
                <a:latin typeface="Times New Roman" panose="02020603050405020304" pitchFamily="18" charset="0"/>
                <a:ea typeface="Times New Roman" panose="02020603050405020304" pitchFamily="18" charset="0"/>
              </a:rPr>
              <a:t>синий</a:t>
            </a:r>
            <a:r>
              <a:rPr lang="cs-CZ" sz="2800" dirty="0">
                <a:effectLst/>
                <a:latin typeface="Times New Roman" panose="02020603050405020304" pitchFamily="18" charset="0"/>
                <a:ea typeface="Times New Roman" panose="02020603050405020304" pitchFamily="18" charset="0"/>
              </a:rPr>
              <a:t> a </a:t>
            </a:r>
            <a:r>
              <a:rPr lang="ru-RU" sz="2800" i="1" dirty="0">
                <a:effectLst/>
                <a:latin typeface="Times New Roman" panose="02020603050405020304" pitchFamily="18" charset="0"/>
                <a:ea typeface="Times New Roman" panose="02020603050405020304" pitchFamily="18" charset="0"/>
              </a:rPr>
              <a:t>голубой</a:t>
            </a:r>
            <a:r>
              <a:rPr lang="cs-CZ" sz="2800" dirty="0">
                <a:effectLst/>
                <a:latin typeface="Times New Roman" panose="02020603050405020304" pitchFamily="18" charset="0"/>
                <a:ea typeface="Times New Roman" panose="02020603050405020304" pitchFamily="18" charset="0"/>
              </a:rPr>
              <a:t>, z čehož vyplývá, že žádná ze tří ruských jednotek neodpovídá přesně jedné jednotce české.</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875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1440160"/>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Je ilustrativní se podívat na vysvětlení barev pro malé děti v různých jazycích. Srovnáme-li česká a ruská schémata na internetu, je jasné, že ruština má „o barvu víc“:</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A17B2198-EB48-7651-FF14-0AE0DC626ACA}"/>
              </a:ext>
            </a:extLst>
          </p:cNvPr>
          <p:cNvPicPr>
            <a:picLocks noChangeAspect="1"/>
          </p:cNvPicPr>
          <p:nvPr/>
        </p:nvPicPr>
        <p:blipFill>
          <a:blip r:embed="rId2"/>
          <a:stretch>
            <a:fillRect/>
          </a:stretch>
        </p:blipFill>
        <p:spPr>
          <a:xfrm>
            <a:off x="1030933" y="2915741"/>
            <a:ext cx="2489200" cy="1879600"/>
          </a:xfrm>
          <a:prstGeom prst="rect">
            <a:avLst/>
          </a:prstGeom>
        </p:spPr>
      </p:pic>
      <p:pic>
        <p:nvPicPr>
          <p:cNvPr id="4" name="Grafik 3">
            <a:extLst>
              <a:ext uri="{FF2B5EF4-FFF2-40B4-BE49-F238E27FC236}">
                <a16:creationId xmlns:a16="http://schemas.microsoft.com/office/drawing/2014/main" id="{367215B6-8E67-75CA-CBD1-77B8CA1CED16}"/>
              </a:ext>
            </a:extLst>
          </p:cNvPr>
          <p:cNvPicPr>
            <a:picLocks noChangeAspect="1"/>
          </p:cNvPicPr>
          <p:nvPr/>
        </p:nvPicPr>
        <p:blipFill>
          <a:blip r:embed="rId3"/>
          <a:stretch>
            <a:fillRect/>
          </a:stretch>
        </p:blipFill>
        <p:spPr>
          <a:xfrm>
            <a:off x="5739589" y="2547937"/>
            <a:ext cx="3289300" cy="2463800"/>
          </a:xfrm>
          <a:prstGeom prst="rect">
            <a:avLst/>
          </a:prstGeom>
        </p:spPr>
      </p:pic>
    </p:spTree>
    <p:extLst>
      <p:ext uri="{BB962C8B-B14F-4D97-AF65-F5344CB8AC3E}">
        <p14:creationId xmlns:p14="http://schemas.microsoft.com/office/powerpoint/2010/main" val="585470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792088"/>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NB: Co říkáte na toto? Díváme se opět na oblast „modré“! NB: první schéma je z ruské stránky!</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Grafik 3">
            <a:extLst>
              <a:ext uri="{FF2B5EF4-FFF2-40B4-BE49-F238E27FC236}">
                <a16:creationId xmlns:a16="http://schemas.microsoft.com/office/drawing/2014/main" id="{BB7F9A99-351A-B525-0742-1FA7000617AD}"/>
              </a:ext>
            </a:extLst>
          </p:cNvPr>
          <p:cNvPicPr>
            <a:picLocks noChangeAspect="1"/>
          </p:cNvPicPr>
          <p:nvPr/>
        </p:nvPicPr>
        <p:blipFill>
          <a:blip r:embed="rId2"/>
          <a:stretch>
            <a:fillRect/>
          </a:stretch>
        </p:blipFill>
        <p:spPr>
          <a:xfrm>
            <a:off x="695800" y="1821335"/>
            <a:ext cx="2743200" cy="1879600"/>
          </a:xfrm>
          <a:prstGeom prst="rect">
            <a:avLst/>
          </a:prstGeom>
        </p:spPr>
      </p:pic>
      <p:pic>
        <p:nvPicPr>
          <p:cNvPr id="5" name="Grafik 4">
            <a:extLst>
              <a:ext uri="{FF2B5EF4-FFF2-40B4-BE49-F238E27FC236}">
                <a16:creationId xmlns:a16="http://schemas.microsoft.com/office/drawing/2014/main" id="{EC5E26A7-B8FF-BC34-0D31-9837F041C664}"/>
              </a:ext>
            </a:extLst>
          </p:cNvPr>
          <p:cNvPicPr>
            <a:picLocks noChangeAspect="1"/>
          </p:cNvPicPr>
          <p:nvPr/>
        </p:nvPicPr>
        <p:blipFill>
          <a:blip r:embed="rId3"/>
          <a:stretch>
            <a:fillRect/>
          </a:stretch>
        </p:blipFill>
        <p:spPr>
          <a:xfrm>
            <a:off x="5328344" y="1800675"/>
            <a:ext cx="3953329" cy="2964996"/>
          </a:xfrm>
          <a:prstGeom prst="rect">
            <a:avLst/>
          </a:prstGeom>
        </p:spPr>
      </p:pic>
      <p:pic>
        <p:nvPicPr>
          <p:cNvPr id="6" name="Grafik 5">
            <a:extLst>
              <a:ext uri="{FF2B5EF4-FFF2-40B4-BE49-F238E27FC236}">
                <a16:creationId xmlns:a16="http://schemas.microsoft.com/office/drawing/2014/main" id="{4AA2D551-4510-FAE4-62E8-A972E45FAB63}"/>
              </a:ext>
            </a:extLst>
          </p:cNvPr>
          <p:cNvPicPr>
            <a:picLocks noChangeAspect="1"/>
          </p:cNvPicPr>
          <p:nvPr/>
        </p:nvPicPr>
        <p:blipFill>
          <a:blip r:embed="rId4"/>
          <a:stretch>
            <a:fillRect/>
          </a:stretch>
        </p:blipFill>
        <p:spPr>
          <a:xfrm>
            <a:off x="673248" y="4334721"/>
            <a:ext cx="3162300" cy="2565400"/>
          </a:xfrm>
          <a:prstGeom prst="rect">
            <a:avLst/>
          </a:prstGeom>
        </p:spPr>
      </p:pic>
    </p:spTree>
    <p:extLst>
      <p:ext uri="{BB962C8B-B14F-4D97-AF65-F5344CB8AC3E}">
        <p14:creationId xmlns:p14="http://schemas.microsoft.com/office/powerpoint/2010/main" val="4067705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696744"/>
          </a:xfrm>
        </p:spPr>
        <p:txBody>
          <a:bodyPr/>
          <a:lstStyle/>
          <a:p>
            <a:pPr marL="457200" indent="-457200">
              <a:buFont typeface="Arial" panose="020B0604020202020204" pitchFamily="34" charset="0"/>
              <a:buChar char="•"/>
            </a:pPr>
            <a:r>
              <a:rPr lang="cs-CZ" sz="2800" dirty="0">
                <a:latin typeface="Times New Roman" panose="02020603050405020304" pitchFamily="18" charset="0"/>
                <a:ea typeface="Times New Roman" panose="02020603050405020304" pitchFamily="18" charset="0"/>
                <a:cs typeface="Times New Roman" panose="02020603050405020304" pitchFamily="18" charset="0"/>
              </a:rPr>
              <a:t>Samozřejmě lze význam ruských konceptů </a:t>
            </a:r>
            <a:r>
              <a:rPr lang="ru-RU" sz="2800" i="1" dirty="0">
                <a:effectLst/>
                <a:latin typeface="Times New Roman" panose="02020603050405020304" pitchFamily="18" charset="0"/>
                <a:ea typeface="Times New Roman" panose="02020603050405020304" pitchFamily="18" charset="0"/>
              </a:rPr>
              <a:t>синий</a:t>
            </a:r>
            <a:r>
              <a:rPr lang="cs-CZ" sz="2800" dirty="0">
                <a:effectLst/>
                <a:latin typeface="Times New Roman" panose="02020603050405020304" pitchFamily="18" charset="0"/>
                <a:ea typeface="Times New Roman" panose="02020603050405020304" pitchFamily="18" charset="0"/>
              </a:rPr>
              <a:t> a </a:t>
            </a:r>
            <a:r>
              <a:rPr lang="ru-RU" sz="2800" i="1" dirty="0">
                <a:effectLst/>
                <a:latin typeface="Times New Roman" panose="02020603050405020304" pitchFamily="18" charset="0"/>
                <a:ea typeface="Times New Roman" panose="02020603050405020304" pitchFamily="18" charset="0"/>
              </a:rPr>
              <a:t>голубой </a:t>
            </a:r>
            <a:r>
              <a:rPr lang="cs-CZ" sz="2800" dirty="0">
                <a:latin typeface="Times New Roman" panose="02020603050405020304" pitchFamily="18" charset="0"/>
                <a:ea typeface="Times New Roman" panose="02020603050405020304" pitchFamily="18" charset="0"/>
                <a:cs typeface="Times New Roman" panose="02020603050405020304" pitchFamily="18" charset="0"/>
              </a:rPr>
              <a:t>vyjádřit i česky nebo anglicky. Ale český koncept </a:t>
            </a:r>
            <a:r>
              <a:rPr lang="cs-CZ" sz="2800" i="1" dirty="0">
                <a:latin typeface="Times New Roman" panose="02020603050405020304" pitchFamily="18" charset="0"/>
                <a:ea typeface="Times New Roman" panose="02020603050405020304" pitchFamily="18" charset="0"/>
                <a:cs typeface="Times New Roman" panose="02020603050405020304" pitchFamily="18" charset="0"/>
              </a:rPr>
              <a:t>modrý</a:t>
            </a:r>
            <a:r>
              <a:rPr lang="cs-CZ" sz="2800" dirty="0">
                <a:latin typeface="Times New Roman" panose="02020603050405020304" pitchFamily="18" charset="0"/>
                <a:ea typeface="Times New Roman" panose="02020603050405020304" pitchFamily="18" charset="0"/>
                <a:cs typeface="Times New Roman" panose="02020603050405020304" pitchFamily="18" charset="0"/>
              </a:rPr>
              <a:t> a angl. koncept </a:t>
            </a:r>
            <a:r>
              <a:rPr lang="cs-CZ" sz="2800" i="1" dirty="0">
                <a:latin typeface="Times New Roman" panose="02020603050405020304" pitchFamily="18" charset="0"/>
                <a:ea typeface="Times New Roman" panose="02020603050405020304" pitchFamily="18" charset="0"/>
                <a:cs typeface="Times New Roman" panose="02020603050405020304" pitchFamily="18" charset="0"/>
              </a:rPr>
              <a:t>blue</a:t>
            </a:r>
            <a:r>
              <a:rPr lang="cs-CZ" sz="2800" dirty="0">
                <a:latin typeface="Times New Roman" panose="02020603050405020304" pitchFamily="18" charset="0"/>
                <a:ea typeface="Times New Roman" panose="02020603050405020304" pitchFamily="18" charset="0"/>
                <a:cs typeface="Times New Roman" panose="02020603050405020304" pitchFamily="18" charset="0"/>
              </a:rPr>
              <a:t> obsahují evidentně i ruský koncept </a:t>
            </a:r>
            <a:r>
              <a:rPr lang="ru-RU" sz="2800" i="1" dirty="0">
                <a:effectLst/>
                <a:latin typeface="Times New Roman" panose="02020603050405020304" pitchFamily="18" charset="0"/>
                <a:ea typeface="Times New Roman" panose="02020603050405020304" pitchFamily="18" charset="0"/>
              </a:rPr>
              <a:t>синий</a:t>
            </a:r>
            <a:r>
              <a:rPr lang="cs-CZ" sz="2800" dirty="0">
                <a:effectLst/>
                <a:latin typeface="Times New Roman" panose="02020603050405020304" pitchFamily="18" charset="0"/>
                <a:ea typeface="Times New Roman" panose="02020603050405020304" pitchFamily="18" charset="0"/>
              </a:rPr>
              <a:t> i </a:t>
            </a:r>
            <a:r>
              <a:rPr lang="cs-CZ" sz="2800" dirty="0">
                <a:latin typeface="Times New Roman" panose="02020603050405020304" pitchFamily="18" charset="0"/>
                <a:ea typeface="Times New Roman" panose="02020603050405020304" pitchFamily="18" charset="0"/>
                <a:cs typeface="Times New Roman" panose="02020603050405020304" pitchFamily="18" charset="0"/>
              </a:rPr>
              <a:t>ruský koncept </a:t>
            </a:r>
            <a:r>
              <a:rPr lang="ru-RU" sz="2800" i="1" dirty="0">
                <a:effectLst/>
                <a:latin typeface="Times New Roman" panose="02020603050405020304" pitchFamily="18" charset="0"/>
                <a:ea typeface="Times New Roman" panose="02020603050405020304" pitchFamily="18" charset="0"/>
              </a:rPr>
              <a:t>голубой</a:t>
            </a:r>
            <a:r>
              <a:rPr lang="cs-CZ" sz="2800" dirty="0">
                <a:latin typeface="Times New Roman" panose="02020603050405020304" pitchFamily="18" charset="0"/>
                <a:ea typeface="Times New Roman" panose="02020603050405020304" pitchFamily="18" charset="0"/>
                <a:cs typeface="Times New Roman" panose="02020603050405020304" pitchFamily="18" charset="0"/>
              </a:rPr>
              <a:t>. Rozdíl se vyjadřuje pouze, pokud je to zvlášť nutné.</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Je jasné, že systémovost je v lexikální části jazykového systému mnohem skrytější než v gramatické části, nicméně je třeba s ní počítat i zde.</a:t>
            </a:r>
          </a:p>
        </p:txBody>
      </p:sp>
    </p:spTree>
    <p:extLst>
      <p:ext uri="{BB962C8B-B14F-4D97-AF65-F5344CB8AC3E}">
        <p14:creationId xmlns:p14="http://schemas.microsoft.com/office/powerpoint/2010/main" val="3274871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696744"/>
          </a:xfrm>
        </p:spPr>
        <p:txBody>
          <a:bodyPr/>
          <a:lstStyle/>
          <a:p>
            <a:pPr marL="457200" indent="-457200">
              <a:buFont typeface="Arial" panose="020B0604020202020204" pitchFamily="34" charset="0"/>
              <a:buChar char="•"/>
            </a:pPr>
            <a:r>
              <a:rPr lang="cs-CZ" sz="2800" dirty="0">
                <a:latin typeface="Times New Roman" panose="02020603050405020304" pitchFamily="18" charset="0"/>
                <a:ea typeface="Times New Roman" panose="02020603050405020304" pitchFamily="18" charset="0"/>
                <a:cs typeface="Times New Roman" panose="02020603050405020304" pitchFamily="18" charset="0"/>
              </a:rPr>
              <a:t>Samozřejmě lze význam ruských konceptů </a:t>
            </a:r>
            <a:r>
              <a:rPr lang="ru-RU" sz="2800" i="1" dirty="0">
                <a:effectLst/>
                <a:latin typeface="Times New Roman" panose="02020603050405020304" pitchFamily="18" charset="0"/>
                <a:ea typeface="Times New Roman" panose="02020603050405020304" pitchFamily="18" charset="0"/>
              </a:rPr>
              <a:t>синий</a:t>
            </a:r>
            <a:r>
              <a:rPr lang="cs-CZ" sz="2800" dirty="0">
                <a:effectLst/>
                <a:latin typeface="Times New Roman" panose="02020603050405020304" pitchFamily="18" charset="0"/>
                <a:ea typeface="Times New Roman" panose="02020603050405020304" pitchFamily="18" charset="0"/>
              </a:rPr>
              <a:t> a </a:t>
            </a:r>
            <a:r>
              <a:rPr lang="ru-RU" sz="2800" i="1" dirty="0">
                <a:effectLst/>
                <a:latin typeface="Times New Roman" panose="02020603050405020304" pitchFamily="18" charset="0"/>
                <a:ea typeface="Times New Roman" panose="02020603050405020304" pitchFamily="18" charset="0"/>
              </a:rPr>
              <a:t>голубой </a:t>
            </a:r>
            <a:r>
              <a:rPr lang="cs-CZ" sz="2800" dirty="0">
                <a:latin typeface="Times New Roman" panose="02020603050405020304" pitchFamily="18" charset="0"/>
                <a:ea typeface="Times New Roman" panose="02020603050405020304" pitchFamily="18" charset="0"/>
                <a:cs typeface="Times New Roman" panose="02020603050405020304" pitchFamily="18" charset="0"/>
              </a:rPr>
              <a:t>vyjádřit i česky nebo anglicky. Ale český koncept </a:t>
            </a:r>
            <a:r>
              <a:rPr lang="cs-CZ" sz="2800" i="1" dirty="0">
                <a:latin typeface="Times New Roman" panose="02020603050405020304" pitchFamily="18" charset="0"/>
                <a:ea typeface="Times New Roman" panose="02020603050405020304" pitchFamily="18" charset="0"/>
                <a:cs typeface="Times New Roman" panose="02020603050405020304" pitchFamily="18" charset="0"/>
              </a:rPr>
              <a:t>modrý</a:t>
            </a:r>
            <a:r>
              <a:rPr lang="cs-CZ" sz="2800" dirty="0">
                <a:latin typeface="Times New Roman" panose="02020603050405020304" pitchFamily="18" charset="0"/>
                <a:ea typeface="Times New Roman" panose="02020603050405020304" pitchFamily="18" charset="0"/>
                <a:cs typeface="Times New Roman" panose="02020603050405020304" pitchFamily="18" charset="0"/>
              </a:rPr>
              <a:t> a angl. koncept </a:t>
            </a:r>
            <a:r>
              <a:rPr lang="cs-CZ" sz="2800" i="1" dirty="0">
                <a:latin typeface="Times New Roman" panose="02020603050405020304" pitchFamily="18" charset="0"/>
                <a:ea typeface="Times New Roman" panose="02020603050405020304" pitchFamily="18" charset="0"/>
                <a:cs typeface="Times New Roman" panose="02020603050405020304" pitchFamily="18" charset="0"/>
              </a:rPr>
              <a:t>blue</a:t>
            </a:r>
            <a:r>
              <a:rPr lang="cs-CZ" sz="2800" dirty="0">
                <a:latin typeface="Times New Roman" panose="02020603050405020304" pitchFamily="18" charset="0"/>
                <a:ea typeface="Times New Roman" panose="02020603050405020304" pitchFamily="18" charset="0"/>
                <a:cs typeface="Times New Roman" panose="02020603050405020304" pitchFamily="18" charset="0"/>
              </a:rPr>
              <a:t> obsahují evidentně i ruský koncept </a:t>
            </a:r>
            <a:r>
              <a:rPr lang="ru-RU" sz="2800" i="1" dirty="0">
                <a:effectLst/>
                <a:latin typeface="Times New Roman" panose="02020603050405020304" pitchFamily="18" charset="0"/>
                <a:ea typeface="Times New Roman" panose="02020603050405020304" pitchFamily="18" charset="0"/>
              </a:rPr>
              <a:t>синий</a:t>
            </a:r>
            <a:r>
              <a:rPr lang="cs-CZ" sz="2800" dirty="0">
                <a:effectLst/>
                <a:latin typeface="Times New Roman" panose="02020603050405020304" pitchFamily="18" charset="0"/>
                <a:ea typeface="Times New Roman" panose="02020603050405020304" pitchFamily="18" charset="0"/>
              </a:rPr>
              <a:t> i </a:t>
            </a:r>
            <a:r>
              <a:rPr lang="cs-CZ" sz="2800" dirty="0">
                <a:latin typeface="Times New Roman" panose="02020603050405020304" pitchFamily="18" charset="0"/>
                <a:ea typeface="Times New Roman" panose="02020603050405020304" pitchFamily="18" charset="0"/>
                <a:cs typeface="Times New Roman" panose="02020603050405020304" pitchFamily="18" charset="0"/>
              </a:rPr>
              <a:t>ruský koncept </a:t>
            </a:r>
            <a:r>
              <a:rPr lang="ru-RU" sz="2800" i="1" dirty="0">
                <a:effectLst/>
                <a:latin typeface="Times New Roman" panose="02020603050405020304" pitchFamily="18" charset="0"/>
                <a:ea typeface="Times New Roman" panose="02020603050405020304" pitchFamily="18" charset="0"/>
              </a:rPr>
              <a:t>голубой</a:t>
            </a:r>
            <a:r>
              <a:rPr lang="cs-CZ" sz="2800" dirty="0">
                <a:latin typeface="Times New Roman" panose="02020603050405020304" pitchFamily="18" charset="0"/>
                <a:ea typeface="Times New Roman" panose="02020603050405020304" pitchFamily="18" charset="0"/>
                <a:cs typeface="Times New Roman" panose="02020603050405020304" pitchFamily="18" charset="0"/>
              </a:rPr>
              <a:t>. Rozdíl se vyjadřuje pouze, pokud je to zvlášť nutné.</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Je jasné, že systémovost je v lexikální části jazykového systému mnohem skrytější než v gramatické části, nicméně je třeba s ní počítat i zde.</a:t>
            </a:r>
          </a:p>
          <a:p>
            <a:pPr marL="457200" indent="-457200">
              <a:buFont typeface="Arial" panose="020B0604020202020204" pitchFamily="34" charset="0"/>
              <a:buChar char="•"/>
            </a:pPr>
            <a:endParaRPr lang="cs-CZ" sz="2800" dirty="0">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Lze to ukázat na další de </a:t>
            </a:r>
            <a:r>
              <a:rPr lang="cs-CZ" sz="2800" dirty="0" err="1">
                <a:effectLst/>
                <a:latin typeface="Times New Roman" panose="02020603050405020304" pitchFamily="18" charset="0"/>
                <a:ea typeface="Times New Roman" panose="02020603050405020304" pitchFamily="18" charset="0"/>
              </a:rPr>
              <a:t>Saussureově</a:t>
            </a:r>
            <a:r>
              <a:rPr lang="cs-CZ" sz="2800" dirty="0">
                <a:effectLst/>
                <a:latin typeface="Times New Roman" panose="02020603050405020304" pitchFamily="18" charset="0"/>
                <a:ea typeface="Times New Roman" panose="02020603050405020304" pitchFamily="18" charset="0"/>
              </a:rPr>
              <a:t> dichotomii, na protikladu mezi vztahy paradigmatickými a syntagmatickými, v nichž stojí jazykové znaky. Co je tím myšleno?</a:t>
            </a:r>
          </a:p>
        </p:txBody>
      </p:sp>
    </p:spTree>
    <p:extLst>
      <p:ext uri="{BB962C8B-B14F-4D97-AF65-F5344CB8AC3E}">
        <p14:creationId xmlns:p14="http://schemas.microsoft.com/office/powerpoint/2010/main" val="751397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C6726-E810-CAC4-3805-C374266EFC45}"/>
              </a:ext>
            </a:extLst>
          </p:cNvPr>
          <p:cNvSpPr>
            <a:spLocks noGrp="1"/>
          </p:cNvSpPr>
          <p:nvPr>
            <p:ph type="title"/>
          </p:nvPr>
        </p:nvSpPr>
        <p:spPr/>
        <p:txBody>
          <a:bodyPr/>
          <a:lstStyle/>
          <a:p>
            <a:r>
              <a:rPr lang="cs-CZ" sz="3200" dirty="0">
                <a:latin typeface="Times New Roman" panose="02020603050405020304" pitchFamily="18" charset="0"/>
                <a:cs typeface="Times New Roman" panose="02020603050405020304" pitchFamily="18" charset="0"/>
              </a:rPr>
              <a:t>Jazykový systém</a:t>
            </a:r>
            <a:endParaRPr lang="de-CZ" sz="3200" dirty="0"/>
          </a:p>
        </p:txBody>
      </p:sp>
      <p:sp>
        <p:nvSpPr>
          <p:cNvPr id="3" name="Textfeld 2">
            <a:extLst>
              <a:ext uri="{FF2B5EF4-FFF2-40B4-BE49-F238E27FC236}">
                <a16:creationId xmlns:a16="http://schemas.microsoft.com/office/drawing/2014/main" id="{8A82A842-51F6-7FCE-66F3-78DB7D8ECA49}"/>
              </a:ext>
            </a:extLst>
          </p:cNvPr>
          <p:cNvSpPr txBox="1"/>
          <p:nvPr/>
        </p:nvSpPr>
        <p:spPr>
          <a:xfrm>
            <a:off x="503238" y="1763613"/>
            <a:ext cx="9217594" cy="2954655"/>
          </a:xfrm>
          <a:prstGeom prst="rect">
            <a:avLst/>
          </a:prstGeom>
          <a:noFill/>
        </p:spPr>
        <p:txBody>
          <a:bodyPr wrap="square" rtlCol="0">
            <a:spAutoFit/>
          </a:bodyPr>
          <a:lstStyle/>
          <a:p>
            <a:pPr marL="285750" indent="-285750">
              <a:buFont typeface="Arial" panose="020B0604020202020204" pitchFamily="34" charset="0"/>
              <a:buChar char="•"/>
            </a:pPr>
            <a:r>
              <a:rPr lang="cs-CZ" sz="2800" dirty="0">
                <a:solidFill>
                  <a:schemeClr val="tx1"/>
                </a:solidFill>
                <a:latin typeface="Times New Roman" panose="02020603050405020304" pitchFamily="18" charset="0"/>
                <a:cs typeface="Times New Roman" panose="02020603050405020304" pitchFamily="18" charset="0"/>
              </a:rPr>
              <a:t>Jaké dílčí systémy („roviny“) obsahuje jazykový systém?</a:t>
            </a:r>
            <a:endParaRPr lang="de-CZ" sz="28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cs-CZ" sz="2800" dirty="0">
                <a:solidFill>
                  <a:schemeClr val="tx1"/>
                </a:solidFill>
                <a:latin typeface="Times New Roman" panose="02020603050405020304" pitchFamily="18" charset="0"/>
                <a:cs typeface="Times New Roman" panose="02020603050405020304" pitchFamily="18" charset="0"/>
              </a:rPr>
              <a:t>Čím se vyznačují jednotlivé roviny?</a:t>
            </a:r>
          </a:p>
          <a:p>
            <a:pPr marL="285750" indent="-285750">
              <a:buFont typeface="Arial" panose="020B0604020202020204" pitchFamily="34" charset="0"/>
              <a:buChar char="•"/>
            </a:pPr>
            <a:r>
              <a:rPr lang="cs-CZ" sz="2800" dirty="0">
                <a:solidFill>
                  <a:schemeClr val="tx1"/>
                </a:solidFill>
                <a:latin typeface="Times New Roman" panose="02020603050405020304" pitchFamily="18" charset="0"/>
                <a:cs typeface="Times New Roman" panose="02020603050405020304" pitchFamily="18" charset="0"/>
              </a:rPr>
              <a:t>Jaká je úloha lexikálního systému v jazykovém systému?</a:t>
            </a:r>
            <a:endParaRPr lang="de-CZ" sz="28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de-CZ" sz="28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de-CZ" sz="28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de-CZ" sz="28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de-CZ" dirty="0"/>
          </a:p>
        </p:txBody>
      </p:sp>
    </p:spTree>
    <p:extLst>
      <p:ext uri="{BB962C8B-B14F-4D97-AF65-F5344CB8AC3E}">
        <p14:creationId xmlns:p14="http://schemas.microsoft.com/office/powerpoint/2010/main" val="3629523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696744"/>
          </a:xfrm>
        </p:spPr>
        <p:txBody>
          <a:bodyPr/>
          <a:lstStyle/>
          <a:p>
            <a:pPr marL="457200" indent="-457200">
              <a:buFont typeface="Arial" panose="020B0604020202020204" pitchFamily="34" charset="0"/>
              <a:buChar char="•"/>
            </a:pPr>
            <a:r>
              <a:rPr lang="cs-CZ" sz="2800" dirty="0">
                <a:latin typeface="Times New Roman" panose="02020603050405020304" pitchFamily="18" charset="0"/>
                <a:ea typeface="Times New Roman" panose="02020603050405020304" pitchFamily="18" charset="0"/>
                <a:cs typeface="Times New Roman" panose="02020603050405020304" pitchFamily="18" charset="0"/>
              </a:rPr>
              <a:t>Samozřejmě lze význam ruských konceptů </a:t>
            </a:r>
            <a:r>
              <a:rPr lang="ru-RU" sz="2800" i="1" dirty="0">
                <a:effectLst/>
                <a:latin typeface="Times New Roman" panose="02020603050405020304" pitchFamily="18" charset="0"/>
                <a:ea typeface="Times New Roman" panose="02020603050405020304" pitchFamily="18" charset="0"/>
              </a:rPr>
              <a:t>синий</a:t>
            </a:r>
            <a:r>
              <a:rPr lang="cs-CZ" sz="2800" dirty="0">
                <a:effectLst/>
                <a:latin typeface="Times New Roman" panose="02020603050405020304" pitchFamily="18" charset="0"/>
                <a:ea typeface="Times New Roman" panose="02020603050405020304" pitchFamily="18" charset="0"/>
              </a:rPr>
              <a:t> a </a:t>
            </a:r>
            <a:r>
              <a:rPr lang="ru-RU" sz="2800" i="1" dirty="0">
                <a:effectLst/>
                <a:latin typeface="Times New Roman" panose="02020603050405020304" pitchFamily="18" charset="0"/>
                <a:ea typeface="Times New Roman" panose="02020603050405020304" pitchFamily="18" charset="0"/>
              </a:rPr>
              <a:t>голубой </a:t>
            </a:r>
            <a:r>
              <a:rPr lang="cs-CZ" sz="2800" dirty="0">
                <a:latin typeface="Times New Roman" panose="02020603050405020304" pitchFamily="18" charset="0"/>
                <a:ea typeface="Times New Roman" panose="02020603050405020304" pitchFamily="18" charset="0"/>
                <a:cs typeface="Times New Roman" panose="02020603050405020304" pitchFamily="18" charset="0"/>
              </a:rPr>
              <a:t>vyjádřit i česky nebo anglicky. Ale český koncept </a:t>
            </a:r>
            <a:r>
              <a:rPr lang="cs-CZ" sz="2800" i="1" dirty="0">
                <a:latin typeface="Times New Roman" panose="02020603050405020304" pitchFamily="18" charset="0"/>
                <a:ea typeface="Times New Roman" panose="02020603050405020304" pitchFamily="18" charset="0"/>
                <a:cs typeface="Times New Roman" panose="02020603050405020304" pitchFamily="18" charset="0"/>
              </a:rPr>
              <a:t>modrý</a:t>
            </a:r>
            <a:r>
              <a:rPr lang="cs-CZ" sz="2800" dirty="0">
                <a:latin typeface="Times New Roman" panose="02020603050405020304" pitchFamily="18" charset="0"/>
                <a:ea typeface="Times New Roman" panose="02020603050405020304" pitchFamily="18" charset="0"/>
                <a:cs typeface="Times New Roman" panose="02020603050405020304" pitchFamily="18" charset="0"/>
              </a:rPr>
              <a:t> a angl. koncept </a:t>
            </a:r>
            <a:r>
              <a:rPr lang="cs-CZ" sz="2800" i="1" dirty="0">
                <a:latin typeface="Times New Roman" panose="02020603050405020304" pitchFamily="18" charset="0"/>
                <a:ea typeface="Times New Roman" panose="02020603050405020304" pitchFamily="18" charset="0"/>
                <a:cs typeface="Times New Roman" panose="02020603050405020304" pitchFamily="18" charset="0"/>
              </a:rPr>
              <a:t>blue</a:t>
            </a:r>
            <a:r>
              <a:rPr lang="cs-CZ" sz="2800" dirty="0">
                <a:latin typeface="Times New Roman" panose="02020603050405020304" pitchFamily="18" charset="0"/>
                <a:ea typeface="Times New Roman" panose="02020603050405020304" pitchFamily="18" charset="0"/>
                <a:cs typeface="Times New Roman" panose="02020603050405020304" pitchFamily="18" charset="0"/>
              </a:rPr>
              <a:t> obsahují evidentně i ruský koncept </a:t>
            </a:r>
            <a:r>
              <a:rPr lang="ru-RU" sz="2800" i="1" dirty="0">
                <a:effectLst/>
                <a:latin typeface="Times New Roman" panose="02020603050405020304" pitchFamily="18" charset="0"/>
                <a:ea typeface="Times New Roman" panose="02020603050405020304" pitchFamily="18" charset="0"/>
              </a:rPr>
              <a:t>синий</a:t>
            </a:r>
            <a:r>
              <a:rPr lang="cs-CZ" sz="2800" dirty="0">
                <a:effectLst/>
                <a:latin typeface="Times New Roman" panose="02020603050405020304" pitchFamily="18" charset="0"/>
                <a:ea typeface="Times New Roman" panose="02020603050405020304" pitchFamily="18" charset="0"/>
              </a:rPr>
              <a:t> i </a:t>
            </a:r>
            <a:r>
              <a:rPr lang="cs-CZ" sz="2800" dirty="0">
                <a:latin typeface="Times New Roman" panose="02020603050405020304" pitchFamily="18" charset="0"/>
                <a:ea typeface="Times New Roman" panose="02020603050405020304" pitchFamily="18" charset="0"/>
                <a:cs typeface="Times New Roman" panose="02020603050405020304" pitchFamily="18" charset="0"/>
              </a:rPr>
              <a:t>ruský koncept </a:t>
            </a:r>
            <a:r>
              <a:rPr lang="ru-RU" sz="2800" i="1" dirty="0">
                <a:effectLst/>
                <a:latin typeface="Times New Roman" panose="02020603050405020304" pitchFamily="18" charset="0"/>
                <a:ea typeface="Times New Roman" panose="02020603050405020304" pitchFamily="18" charset="0"/>
              </a:rPr>
              <a:t>голубой</a:t>
            </a:r>
            <a:r>
              <a:rPr lang="cs-CZ" sz="2800" dirty="0">
                <a:latin typeface="Times New Roman" panose="02020603050405020304" pitchFamily="18" charset="0"/>
                <a:ea typeface="Times New Roman" panose="02020603050405020304" pitchFamily="18" charset="0"/>
                <a:cs typeface="Times New Roman" panose="02020603050405020304" pitchFamily="18" charset="0"/>
              </a:rPr>
              <a:t>. Rozdíl se vyjadřuje pouze, pokud je to zvlášť nutné.</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Je jasné, že systémovost je v lexikální části jazykového systému mnohem skrytější než v gramatické části, nicméně je třeba s ní počítat i zde.</a:t>
            </a:r>
          </a:p>
          <a:p>
            <a:pPr marL="457200" indent="-457200">
              <a:buFont typeface="Arial" panose="020B0604020202020204" pitchFamily="34" charset="0"/>
              <a:buChar char="•"/>
            </a:pPr>
            <a:endParaRPr lang="cs-CZ" sz="2800" dirty="0">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Lze to ukázat na další de </a:t>
            </a:r>
            <a:r>
              <a:rPr lang="cs-CZ" sz="2800" dirty="0" err="1">
                <a:effectLst/>
                <a:latin typeface="Times New Roman" panose="02020603050405020304" pitchFamily="18" charset="0"/>
                <a:ea typeface="Times New Roman" panose="02020603050405020304" pitchFamily="18" charset="0"/>
              </a:rPr>
              <a:t>Saussureově</a:t>
            </a:r>
            <a:r>
              <a:rPr lang="cs-CZ" sz="2800" dirty="0">
                <a:effectLst/>
                <a:latin typeface="Times New Roman" panose="02020603050405020304" pitchFamily="18" charset="0"/>
                <a:ea typeface="Times New Roman" panose="02020603050405020304" pitchFamily="18" charset="0"/>
              </a:rPr>
              <a:t> dichotomii, na protikladu mezi vztahy paradigmatickými a syntagmatickými, v nichž stojí jazykové znaky. Co je tím myšleno?</a:t>
            </a:r>
          </a:p>
        </p:txBody>
      </p:sp>
    </p:spTree>
    <p:extLst>
      <p:ext uri="{BB962C8B-B14F-4D97-AF65-F5344CB8AC3E}">
        <p14:creationId xmlns:p14="http://schemas.microsoft.com/office/powerpoint/2010/main" val="3306270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696744"/>
          </a:xfrm>
        </p:spPr>
        <p:txBody>
          <a:bodyPr/>
          <a:lstStyle/>
          <a:p>
            <a:pPr marL="457200" indent="-457200">
              <a:buFont typeface="Arial" panose="020B0604020202020204" pitchFamily="34" charset="0"/>
              <a:buChar char="•"/>
            </a:pPr>
            <a:r>
              <a:rPr lang="cs-CZ" sz="2800" u="sng" dirty="0">
                <a:effectLst/>
                <a:latin typeface="Times New Roman" panose="02020603050405020304" pitchFamily="18" charset="0"/>
                <a:ea typeface="Times New Roman" panose="02020603050405020304" pitchFamily="18" charset="0"/>
              </a:rPr>
              <a:t>Syntagmatické vztahy</a:t>
            </a:r>
            <a:r>
              <a:rPr lang="cs-CZ" sz="2800" dirty="0">
                <a:effectLst/>
                <a:latin typeface="Times New Roman" panose="02020603050405020304" pitchFamily="18" charset="0"/>
                <a:ea typeface="Times New Roman" panose="02020603050405020304" pitchFamily="18" charset="0"/>
              </a:rPr>
              <a:t> jsou vztahy znaku k znakům, které stojí vedle něho (např. </a:t>
            </a:r>
            <a:r>
              <a:rPr lang="ru-RU" sz="2800" i="1" dirty="0">
                <a:effectLst/>
                <a:latin typeface="Times New Roman" panose="02020603050405020304" pitchFamily="18" charset="0"/>
                <a:ea typeface="Times New Roman" panose="02020603050405020304" pitchFamily="18" charset="0"/>
              </a:rPr>
              <a:t>птица</a:t>
            </a:r>
            <a:r>
              <a:rPr lang="cs-CZ" sz="2800" i="1" dirty="0">
                <a:effectLst/>
                <a:latin typeface="Times New Roman" panose="02020603050405020304" pitchFamily="18" charset="0"/>
                <a:ea typeface="Times New Roman" panose="02020603050405020304" pitchFamily="18" charset="0"/>
              </a:rPr>
              <a:t> </a:t>
            </a:r>
            <a:r>
              <a:rPr lang="ru-RU" sz="2800" i="1" dirty="0">
                <a:effectLst/>
                <a:latin typeface="Times New Roman" panose="02020603050405020304" pitchFamily="18" charset="0"/>
                <a:ea typeface="Times New Roman" panose="02020603050405020304" pitchFamily="18" charset="0"/>
              </a:rPr>
              <a:t>летает</a:t>
            </a:r>
            <a:r>
              <a:rPr lang="cs-CZ" sz="2800" dirty="0">
                <a:effectLst/>
                <a:latin typeface="Times New Roman" panose="02020603050405020304" pitchFamily="18" charset="0"/>
                <a:ea typeface="Times New Roman" panose="02020603050405020304" pitchFamily="18" charset="0"/>
              </a:rPr>
              <a:t> vs. *</a:t>
            </a:r>
            <a:r>
              <a:rPr lang="ru-RU" sz="2800" i="1" dirty="0">
                <a:effectLst/>
                <a:latin typeface="Times New Roman" panose="02020603050405020304" pitchFamily="18" charset="0"/>
                <a:ea typeface="Times New Roman" panose="02020603050405020304" pitchFamily="18" charset="0"/>
              </a:rPr>
              <a:t> птица</a:t>
            </a:r>
            <a:r>
              <a:rPr lang="ru-RU" sz="2800" i="1" dirty="0">
                <a:latin typeface="Times New Roman" panose="02020603050405020304" pitchFamily="18" charset="0"/>
                <a:ea typeface="Times New Roman" panose="02020603050405020304" pitchFamily="18" charset="0"/>
              </a:rPr>
              <a:t> </a:t>
            </a:r>
            <a:r>
              <a:rPr lang="ru-RU" sz="2800" i="1" dirty="0">
                <a:effectLst/>
                <a:latin typeface="Times New Roman" panose="02020603050405020304" pitchFamily="18" charset="0"/>
                <a:ea typeface="Times New Roman" panose="02020603050405020304" pitchFamily="18" charset="0"/>
              </a:rPr>
              <a:t>летают</a:t>
            </a:r>
            <a:r>
              <a:rPr lang="cs-CZ" sz="2800" dirty="0">
                <a:effectLst/>
                <a:latin typeface="Times New Roman" panose="02020603050405020304" pitchFamily="18" charset="0"/>
                <a:ea typeface="Times New Roman" panose="02020603050405020304" pitchFamily="18" charset="0"/>
              </a:rPr>
              <a:t>, </a:t>
            </a:r>
            <a:r>
              <a:rPr lang="ru-RU" sz="2800" i="1" dirty="0">
                <a:effectLst/>
                <a:latin typeface="Times New Roman" panose="02020603050405020304" pitchFamily="18" charset="0"/>
                <a:ea typeface="Times New Roman" panose="02020603050405020304" pitchFamily="18" charset="0"/>
              </a:rPr>
              <a:t>Маша</a:t>
            </a:r>
            <a:r>
              <a:rPr lang="cs-CZ" sz="2800" i="1" dirty="0">
                <a:effectLst/>
                <a:latin typeface="Times New Roman" panose="02020603050405020304" pitchFamily="18" charset="0"/>
                <a:ea typeface="Times New Roman" panose="02020603050405020304" pitchFamily="18" charset="0"/>
              </a:rPr>
              <a:t> </a:t>
            </a:r>
            <a:r>
              <a:rPr lang="ru-RU" sz="2800" i="1" dirty="0">
                <a:effectLst/>
                <a:latin typeface="Times New Roman" panose="02020603050405020304" pitchFamily="18" charset="0"/>
                <a:ea typeface="Times New Roman" panose="02020603050405020304" pitchFamily="18" charset="0"/>
              </a:rPr>
              <a:t>идет</a:t>
            </a:r>
            <a:r>
              <a:rPr lang="cs-CZ" sz="2800" i="1" dirty="0">
                <a:effectLst/>
                <a:latin typeface="Times New Roman" panose="02020603050405020304" pitchFamily="18" charset="0"/>
                <a:ea typeface="Times New Roman" panose="02020603050405020304" pitchFamily="18" charset="0"/>
              </a:rPr>
              <a:t> </a:t>
            </a:r>
            <a:r>
              <a:rPr lang="ru-RU" sz="2800" i="1" dirty="0">
                <a:effectLst/>
                <a:latin typeface="Times New Roman" panose="02020603050405020304" pitchFamily="18" charset="0"/>
                <a:ea typeface="Times New Roman" panose="02020603050405020304" pitchFamily="18" charset="0"/>
              </a:rPr>
              <a:t>в</a:t>
            </a:r>
            <a:r>
              <a:rPr lang="cs-CZ" sz="2800" i="1" dirty="0">
                <a:effectLst/>
                <a:latin typeface="Times New Roman" panose="02020603050405020304" pitchFamily="18" charset="0"/>
                <a:ea typeface="Times New Roman" panose="02020603050405020304" pitchFamily="18" charset="0"/>
              </a:rPr>
              <a:t> </a:t>
            </a:r>
            <a:r>
              <a:rPr lang="ru-RU" sz="2800" i="1" dirty="0">
                <a:latin typeface="Times New Roman" panose="02020603050405020304" pitchFamily="18" charset="0"/>
                <a:ea typeface="Times New Roman" panose="02020603050405020304" pitchFamily="18" charset="0"/>
              </a:rPr>
              <a:t>школу</a:t>
            </a:r>
            <a:r>
              <a:rPr lang="cs-CZ" sz="2800" dirty="0">
                <a:effectLst/>
                <a:latin typeface="Times New Roman" panose="02020603050405020304" pitchFamily="18" charset="0"/>
                <a:ea typeface="Times New Roman" panose="02020603050405020304" pitchFamily="18" charset="0"/>
              </a:rPr>
              <a:t> vs.</a:t>
            </a:r>
            <a:r>
              <a:rPr lang="cs-CZ" sz="2800" i="1" dirty="0">
                <a:effectLst/>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a:t>
            </a:r>
            <a:r>
              <a:rPr lang="ru-RU" sz="2800" i="1" dirty="0">
                <a:effectLst/>
                <a:latin typeface="Times New Roman" panose="02020603050405020304" pitchFamily="18" charset="0"/>
                <a:ea typeface="Times New Roman" panose="02020603050405020304" pitchFamily="18" charset="0"/>
              </a:rPr>
              <a:t> Маша</a:t>
            </a:r>
            <a:r>
              <a:rPr lang="cs-CZ" sz="2800" i="1" dirty="0">
                <a:effectLst/>
                <a:latin typeface="Times New Roman" panose="02020603050405020304" pitchFamily="18" charset="0"/>
                <a:ea typeface="Times New Roman" panose="02020603050405020304" pitchFamily="18" charset="0"/>
              </a:rPr>
              <a:t> </a:t>
            </a:r>
            <a:r>
              <a:rPr lang="ru-RU" sz="2800" i="1" dirty="0">
                <a:effectLst/>
                <a:latin typeface="Times New Roman" panose="02020603050405020304" pitchFamily="18" charset="0"/>
                <a:ea typeface="Times New Roman" panose="02020603050405020304" pitchFamily="18" charset="0"/>
              </a:rPr>
              <a:t>идет</a:t>
            </a:r>
            <a:r>
              <a:rPr lang="cs-CZ" sz="2800" i="1" dirty="0">
                <a:effectLst/>
                <a:latin typeface="Times New Roman" panose="02020603050405020304" pitchFamily="18" charset="0"/>
                <a:ea typeface="Times New Roman" panose="02020603050405020304" pitchFamily="18" charset="0"/>
              </a:rPr>
              <a:t> </a:t>
            </a:r>
            <a:r>
              <a:rPr lang="ru-RU" sz="2800" i="1" dirty="0">
                <a:effectLst/>
                <a:latin typeface="Times New Roman" panose="02020603050405020304" pitchFamily="18" charset="0"/>
                <a:ea typeface="Times New Roman" panose="02020603050405020304" pitchFamily="18" charset="0"/>
              </a:rPr>
              <a:t>в</a:t>
            </a:r>
            <a:r>
              <a:rPr lang="cs-CZ" sz="2800" i="1" dirty="0">
                <a:effectLst/>
                <a:latin typeface="Times New Roman" panose="02020603050405020304" pitchFamily="18" charset="0"/>
                <a:ea typeface="Times New Roman" panose="02020603050405020304" pitchFamily="18" charset="0"/>
              </a:rPr>
              <a:t> </a:t>
            </a:r>
            <a:r>
              <a:rPr lang="ru-RU" sz="2800" i="1" dirty="0">
                <a:latin typeface="Times New Roman" panose="02020603050405020304" pitchFamily="18" charset="0"/>
                <a:ea typeface="Times New Roman" panose="02020603050405020304" pitchFamily="18" charset="0"/>
              </a:rPr>
              <a:t>школа</a:t>
            </a:r>
            <a:r>
              <a:rPr lang="cs-CZ" sz="2800" dirty="0">
                <a:effectLst/>
                <a:latin typeface="Times New Roman" panose="02020603050405020304" pitchFamily="18" charset="0"/>
                <a:ea typeface="Times New Roman" panose="02020603050405020304" pitchFamily="18" charset="0"/>
              </a:rPr>
              <a:t>). Jedná se o možnosti kombinace znaků. Mluví se proto také o horizontální ose jazyka.</a:t>
            </a:r>
          </a:p>
          <a:p>
            <a:pPr marL="457200" indent="-457200">
              <a:buFont typeface="Arial" panose="020B0604020202020204" pitchFamily="34" charset="0"/>
              <a:buChar char="•"/>
            </a:pPr>
            <a:r>
              <a:rPr lang="cs-CZ" sz="2800" u="sng" dirty="0">
                <a:effectLst/>
                <a:latin typeface="Times New Roman" panose="02020603050405020304" pitchFamily="18" charset="0"/>
                <a:ea typeface="Times New Roman" panose="02020603050405020304" pitchFamily="18" charset="0"/>
              </a:rPr>
              <a:t>Paradigmatické vztahy</a:t>
            </a:r>
            <a:r>
              <a:rPr lang="cs-CZ" sz="2800" dirty="0">
                <a:effectLst/>
                <a:latin typeface="Times New Roman" panose="02020603050405020304" pitchFamily="18" charset="0"/>
                <a:ea typeface="Times New Roman" panose="02020603050405020304" pitchFamily="18" charset="0"/>
              </a:rPr>
              <a:t> jsou vztahy znaku k znakům stejného druhu nebo funkce, které však s ním v řadě nestojí, mohly by ho však tam nahradit: např. </a:t>
            </a:r>
            <a:r>
              <a:rPr lang="ru-RU" sz="2800" i="1" dirty="0">
                <a:effectLst/>
                <a:latin typeface="Times New Roman" panose="02020603050405020304" pitchFamily="18" charset="0"/>
                <a:ea typeface="Times New Roman" panose="02020603050405020304" pitchFamily="18" charset="0"/>
              </a:rPr>
              <a:t>Птица</a:t>
            </a:r>
            <a:r>
              <a:rPr lang="cs-CZ" sz="2800" i="1" dirty="0">
                <a:effectLst/>
                <a:latin typeface="Times New Roman" panose="02020603050405020304" pitchFamily="18" charset="0"/>
                <a:ea typeface="Times New Roman" panose="02020603050405020304" pitchFamily="18" charset="0"/>
              </a:rPr>
              <a:t> </a:t>
            </a:r>
            <a:r>
              <a:rPr lang="ru-RU" sz="2800" i="1" dirty="0">
                <a:effectLst/>
                <a:latin typeface="Times New Roman" panose="02020603050405020304" pitchFamily="18" charset="0"/>
                <a:ea typeface="Times New Roman" panose="02020603050405020304" pitchFamily="18" charset="0"/>
              </a:rPr>
              <a:t>летает</a:t>
            </a:r>
            <a:r>
              <a:rPr lang="cs-CZ" sz="2800" i="1" dirty="0">
                <a:effectLst/>
                <a:latin typeface="Times New Roman" panose="02020603050405020304" pitchFamily="18" charset="0"/>
                <a:ea typeface="Times New Roman" panose="02020603050405020304" pitchFamily="18" charset="0"/>
              </a:rPr>
              <a:t> / </a:t>
            </a:r>
            <a:r>
              <a:rPr lang="ru-RU" sz="2800" i="1" dirty="0">
                <a:effectLst/>
                <a:latin typeface="Times New Roman" panose="02020603050405020304" pitchFamily="18" charset="0"/>
                <a:ea typeface="Times New Roman" panose="02020603050405020304" pitchFamily="18" charset="0"/>
              </a:rPr>
              <a:t>летала</a:t>
            </a:r>
            <a:r>
              <a:rPr lang="cs-CZ" sz="2800" i="1" dirty="0">
                <a:effectLst/>
                <a:latin typeface="Times New Roman" panose="02020603050405020304" pitchFamily="18" charset="0"/>
                <a:ea typeface="Times New Roman" panose="02020603050405020304" pitchFamily="18" charset="0"/>
              </a:rPr>
              <a:t> / </a:t>
            </a:r>
            <a:r>
              <a:rPr lang="ru-RU" sz="2800" i="1" dirty="0">
                <a:effectLst/>
                <a:latin typeface="Times New Roman" panose="02020603050405020304" pitchFamily="18" charset="0"/>
                <a:ea typeface="Times New Roman" panose="02020603050405020304" pitchFamily="18" charset="0"/>
              </a:rPr>
              <a:t>будет летать / летала бы</a:t>
            </a:r>
            <a:r>
              <a:rPr lang="cs-CZ" sz="2800" i="1" dirty="0">
                <a:effectLst/>
                <a:latin typeface="Times New Roman" panose="02020603050405020304" pitchFamily="18" charset="0"/>
                <a:ea typeface="Times New Roman" panose="02020603050405020304" pitchFamily="18" charset="0"/>
              </a:rPr>
              <a:t>, </a:t>
            </a:r>
            <a:r>
              <a:rPr lang="ru-RU" sz="2800" i="1" dirty="0">
                <a:effectLst/>
                <a:latin typeface="Times New Roman" panose="02020603050405020304" pitchFamily="18" charset="0"/>
                <a:ea typeface="Times New Roman" panose="02020603050405020304" pitchFamily="18" charset="0"/>
              </a:rPr>
              <a:t>Маша</a:t>
            </a:r>
            <a:r>
              <a:rPr lang="cs-CZ" sz="2800" i="1" dirty="0">
                <a:effectLst/>
                <a:latin typeface="Times New Roman" panose="02020603050405020304" pitchFamily="18" charset="0"/>
                <a:ea typeface="Times New Roman" panose="02020603050405020304" pitchFamily="18" charset="0"/>
              </a:rPr>
              <a:t> </a:t>
            </a:r>
            <a:r>
              <a:rPr lang="ru-RU" sz="2800" i="1" dirty="0">
                <a:effectLst/>
                <a:latin typeface="Times New Roman" panose="02020603050405020304" pitchFamily="18" charset="0"/>
                <a:ea typeface="Times New Roman" panose="02020603050405020304" pitchFamily="18" charset="0"/>
              </a:rPr>
              <a:t>идет</a:t>
            </a:r>
            <a:r>
              <a:rPr lang="cs-CZ" sz="2800" i="1" dirty="0">
                <a:effectLst/>
                <a:latin typeface="Times New Roman" panose="02020603050405020304" pitchFamily="18" charset="0"/>
                <a:ea typeface="Times New Roman" panose="02020603050405020304" pitchFamily="18" charset="0"/>
              </a:rPr>
              <a:t> </a:t>
            </a:r>
            <a:r>
              <a:rPr lang="ru-RU" sz="2800" i="1" dirty="0">
                <a:effectLst/>
                <a:latin typeface="Times New Roman" panose="02020603050405020304" pitchFamily="18" charset="0"/>
                <a:ea typeface="Times New Roman" panose="02020603050405020304" pitchFamily="18" charset="0"/>
              </a:rPr>
              <a:t>в</a:t>
            </a:r>
            <a:r>
              <a:rPr lang="cs-CZ" sz="2800" i="1" dirty="0">
                <a:effectLst/>
                <a:latin typeface="Times New Roman" panose="02020603050405020304" pitchFamily="18" charset="0"/>
                <a:ea typeface="Times New Roman" panose="02020603050405020304" pitchFamily="18" charset="0"/>
              </a:rPr>
              <a:t> </a:t>
            </a:r>
            <a:r>
              <a:rPr lang="ru-RU" sz="2800" i="1" dirty="0">
                <a:latin typeface="Times New Roman" panose="02020603050405020304" pitchFamily="18" charset="0"/>
                <a:ea typeface="Times New Roman" panose="02020603050405020304" pitchFamily="18" charset="0"/>
              </a:rPr>
              <a:t>школу</a:t>
            </a:r>
            <a:r>
              <a:rPr lang="cs-CZ" sz="2800" dirty="0">
                <a:effectLst/>
                <a:latin typeface="Times New Roman" panose="02020603050405020304" pitchFamily="18" charset="0"/>
                <a:ea typeface="Times New Roman" panose="02020603050405020304" pitchFamily="18" charset="0"/>
              </a:rPr>
              <a:t> </a:t>
            </a:r>
            <a:r>
              <a:rPr lang="cs-CZ" sz="2800" i="1" dirty="0">
                <a:effectLst/>
                <a:latin typeface="Times New Roman" panose="02020603050405020304" pitchFamily="18" charset="0"/>
                <a:ea typeface="Times New Roman" panose="02020603050405020304" pitchFamily="18" charset="0"/>
              </a:rPr>
              <a:t>/ </a:t>
            </a:r>
            <a:r>
              <a:rPr lang="ru-RU" sz="2800" i="1" dirty="0">
                <a:effectLst/>
                <a:latin typeface="Times New Roman" panose="02020603050405020304" pitchFamily="18" charset="0"/>
                <a:ea typeface="Times New Roman" panose="02020603050405020304" pitchFamily="18" charset="0"/>
              </a:rPr>
              <a:t>в</a:t>
            </a:r>
            <a:r>
              <a:rPr lang="cs-CZ" sz="2800" i="1" dirty="0">
                <a:effectLst/>
                <a:latin typeface="Times New Roman" panose="02020603050405020304" pitchFamily="18" charset="0"/>
                <a:ea typeface="Times New Roman" panose="02020603050405020304" pitchFamily="18" charset="0"/>
              </a:rPr>
              <a:t> </a:t>
            </a:r>
            <a:r>
              <a:rPr lang="ru-RU" sz="2800" i="1" dirty="0">
                <a:effectLst/>
                <a:latin typeface="Times New Roman" panose="02020603050405020304" pitchFamily="18" charset="0"/>
                <a:ea typeface="Times New Roman" panose="02020603050405020304" pitchFamily="18" charset="0"/>
              </a:rPr>
              <a:t>ресторан</a:t>
            </a:r>
            <a:r>
              <a:rPr lang="cs-CZ" sz="2800" i="1" dirty="0">
                <a:effectLst/>
                <a:latin typeface="Times New Roman" panose="02020603050405020304" pitchFamily="18" charset="0"/>
                <a:ea typeface="Times New Roman" panose="02020603050405020304" pitchFamily="18" charset="0"/>
              </a:rPr>
              <a:t> / </a:t>
            </a:r>
            <a:r>
              <a:rPr lang="ru-RU" sz="2800" i="1" dirty="0">
                <a:effectLst/>
                <a:latin typeface="Times New Roman" panose="02020603050405020304" pitchFamily="18" charset="0"/>
                <a:ea typeface="Times New Roman" panose="02020603050405020304" pitchFamily="18" charset="0"/>
              </a:rPr>
              <a:t>в</a:t>
            </a:r>
            <a:r>
              <a:rPr lang="cs-CZ" sz="2800" i="1" dirty="0">
                <a:effectLst/>
                <a:latin typeface="Times New Roman" panose="02020603050405020304" pitchFamily="18" charset="0"/>
                <a:ea typeface="Times New Roman" panose="02020603050405020304" pitchFamily="18" charset="0"/>
              </a:rPr>
              <a:t> </a:t>
            </a:r>
            <a:r>
              <a:rPr lang="ru-RU" sz="2800" i="1" dirty="0">
                <a:effectLst/>
                <a:latin typeface="Times New Roman" panose="02020603050405020304" pitchFamily="18" charset="0"/>
                <a:ea typeface="Times New Roman" panose="02020603050405020304" pitchFamily="18" charset="0"/>
              </a:rPr>
              <a:t>общежитие</a:t>
            </a:r>
            <a:r>
              <a:rPr lang="cs-CZ" sz="2800" dirty="0">
                <a:effectLst/>
                <a:latin typeface="Times New Roman" panose="02020603050405020304" pitchFamily="18" charset="0"/>
                <a:ea typeface="Times New Roman" panose="02020603050405020304" pitchFamily="18" charset="0"/>
              </a:rPr>
              <a:t>. Podle toho se tvoří např. paradigmata, kterým se při výuce cizích jazyků učíme.</a:t>
            </a:r>
          </a:p>
        </p:txBody>
      </p:sp>
    </p:spTree>
    <p:extLst>
      <p:ext uri="{BB962C8B-B14F-4D97-AF65-F5344CB8AC3E}">
        <p14:creationId xmlns:p14="http://schemas.microsoft.com/office/powerpoint/2010/main" val="1460827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696744"/>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Protože si často tyto skupiny tvarů a slov představujeme jako stojící nad sebou a pod sebou v řadě možných výpovědí, mluví se také o vertikální ose jazyka.</a:t>
            </a:r>
          </a:p>
          <a:p>
            <a:pPr marL="457200" indent="-457200">
              <a:buFont typeface="Arial" panose="020B0604020202020204" pitchFamily="34" charset="0"/>
              <a:buChar char="•"/>
            </a:pPr>
            <a:endParaRPr lang="cs-C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2421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696744"/>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Protože si často tyto skupiny tvarů a slov představujeme jako stojící nad sebou a pod sebou v řadě možných výpovědí, mluví se také o vertikální ose jazyka.</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Vedle morfologicko-syntaktických příkladů k syntagmatickým a paradigmatickým vztahům by se daly používat i sémantické. Např. můžeme najít v lingvistické literatuře věty označené hvězdičkou jako nepřijatelné jako *</a:t>
            </a:r>
            <a:r>
              <a:rPr lang="cs-CZ" sz="2800" i="1" dirty="0">
                <a:effectLst/>
                <a:latin typeface="Times New Roman" panose="02020603050405020304" pitchFamily="18" charset="0"/>
                <a:ea typeface="Times New Roman" panose="02020603050405020304" pitchFamily="18" charset="0"/>
              </a:rPr>
              <a:t>Ryba štěká</a:t>
            </a:r>
            <a:r>
              <a:rPr lang="cs-CZ" sz="2800" dirty="0">
                <a:effectLst/>
                <a:latin typeface="Times New Roman" panose="02020603050405020304" pitchFamily="18" charset="0"/>
                <a:ea typeface="Times New Roman" panose="02020603050405020304" pitchFamily="18" charset="0"/>
              </a:rPr>
              <a:t>, *</a:t>
            </a:r>
            <a:r>
              <a:rPr lang="cs-CZ" sz="2800" i="1" dirty="0">
                <a:effectLst/>
                <a:latin typeface="Times New Roman" panose="02020603050405020304" pitchFamily="18" charset="0"/>
                <a:ea typeface="Times New Roman" panose="02020603050405020304" pitchFamily="18" charset="0"/>
              </a:rPr>
              <a:t>Pes mluví pravdu</a:t>
            </a:r>
            <a:r>
              <a:rPr lang="cs-CZ" sz="2800" dirty="0">
                <a:effectLst/>
                <a:latin typeface="Times New Roman" panose="02020603050405020304" pitchFamily="18" charset="0"/>
                <a:ea typeface="Times New Roman" panose="02020603050405020304" pitchFamily="18" charset="0"/>
              </a:rPr>
              <a:t>, protože prý </a:t>
            </a:r>
            <a:r>
              <a:rPr lang="cs-CZ" sz="2800" i="1" dirty="0">
                <a:effectLst/>
                <a:latin typeface="Times New Roman" panose="02020603050405020304" pitchFamily="18" charset="0"/>
                <a:ea typeface="Times New Roman" panose="02020603050405020304" pitchFamily="18" charset="0"/>
              </a:rPr>
              <a:t>štěkat</a:t>
            </a:r>
            <a:r>
              <a:rPr lang="cs-CZ" sz="2800" dirty="0">
                <a:effectLst/>
                <a:latin typeface="Times New Roman" panose="02020603050405020304" pitchFamily="18" charset="0"/>
                <a:ea typeface="Times New Roman" panose="02020603050405020304" pitchFamily="18" charset="0"/>
              </a:rPr>
              <a:t> nepatří do sémantického paradigmatu, z něhož lze vybrat činnosti ryb, resp. protože podstatné jméno </a:t>
            </a:r>
            <a:r>
              <a:rPr lang="cs-CZ" sz="2800" i="1" dirty="0">
                <a:effectLst/>
                <a:latin typeface="Times New Roman" panose="02020603050405020304" pitchFamily="18" charset="0"/>
                <a:ea typeface="Times New Roman" panose="02020603050405020304" pitchFamily="18" charset="0"/>
              </a:rPr>
              <a:t>pes</a:t>
            </a:r>
            <a:r>
              <a:rPr lang="cs-CZ" sz="2800" dirty="0">
                <a:effectLst/>
                <a:latin typeface="Times New Roman" panose="02020603050405020304" pitchFamily="18" charset="0"/>
                <a:ea typeface="Times New Roman" panose="02020603050405020304" pitchFamily="18" charset="0"/>
              </a:rPr>
              <a:t> se ze sémantických důvodů nespojuje syntakticky se slovesem </a:t>
            </a:r>
            <a:r>
              <a:rPr lang="cs-CZ" sz="2800" i="1" dirty="0">
                <a:effectLst/>
                <a:latin typeface="Times New Roman" panose="02020603050405020304" pitchFamily="18" charset="0"/>
                <a:ea typeface="Times New Roman" panose="02020603050405020304" pitchFamily="18" charset="0"/>
              </a:rPr>
              <a:t>mluvit</a:t>
            </a:r>
            <a:r>
              <a:rPr lang="cs-CZ" sz="2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697130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696744"/>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Protože si často tyto skupiny tvarů a slov představujeme jako stojící nad sebou a pod sebou v řadě možných výpovědí, mluví se také o vertikální ose jazyka.</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Vedle morfologicko-syntaktických příkladů k syntagmatickým a paradigmatickým vztahům by se daly používat i sémantické. Např. můžeme najít v lingvistické literatuře věty označené hvězdičkou jako nepřijatelné jako *</a:t>
            </a:r>
            <a:r>
              <a:rPr lang="cs-CZ" sz="2800" i="1" dirty="0">
                <a:effectLst/>
                <a:latin typeface="Times New Roman" panose="02020603050405020304" pitchFamily="18" charset="0"/>
                <a:ea typeface="Times New Roman" panose="02020603050405020304" pitchFamily="18" charset="0"/>
              </a:rPr>
              <a:t>Ryba štěká</a:t>
            </a:r>
            <a:r>
              <a:rPr lang="cs-CZ" sz="2800" dirty="0">
                <a:effectLst/>
                <a:latin typeface="Times New Roman" panose="02020603050405020304" pitchFamily="18" charset="0"/>
                <a:ea typeface="Times New Roman" panose="02020603050405020304" pitchFamily="18" charset="0"/>
              </a:rPr>
              <a:t>, *</a:t>
            </a:r>
            <a:r>
              <a:rPr lang="cs-CZ" sz="2800" i="1" dirty="0">
                <a:effectLst/>
                <a:latin typeface="Times New Roman" panose="02020603050405020304" pitchFamily="18" charset="0"/>
                <a:ea typeface="Times New Roman" panose="02020603050405020304" pitchFamily="18" charset="0"/>
              </a:rPr>
              <a:t>Pes mluví pravdu</a:t>
            </a:r>
            <a:r>
              <a:rPr lang="cs-CZ" sz="2800" dirty="0">
                <a:effectLst/>
                <a:latin typeface="Times New Roman" panose="02020603050405020304" pitchFamily="18" charset="0"/>
                <a:ea typeface="Times New Roman" panose="02020603050405020304" pitchFamily="18" charset="0"/>
              </a:rPr>
              <a:t>, protože prý </a:t>
            </a:r>
            <a:r>
              <a:rPr lang="cs-CZ" sz="2800" i="1" dirty="0">
                <a:effectLst/>
                <a:latin typeface="Times New Roman" panose="02020603050405020304" pitchFamily="18" charset="0"/>
                <a:ea typeface="Times New Roman" panose="02020603050405020304" pitchFamily="18" charset="0"/>
              </a:rPr>
              <a:t>štěkat</a:t>
            </a:r>
            <a:r>
              <a:rPr lang="cs-CZ" sz="2800" dirty="0">
                <a:effectLst/>
                <a:latin typeface="Times New Roman" panose="02020603050405020304" pitchFamily="18" charset="0"/>
                <a:ea typeface="Times New Roman" panose="02020603050405020304" pitchFamily="18" charset="0"/>
              </a:rPr>
              <a:t> nepatří do sémantického paradigmatu, z něhož lze vybrat činnosti ryb, resp. protože podstatné jméno </a:t>
            </a:r>
            <a:r>
              <a:rPr lang="cs-CZ" sz="2800" i="1" dirty="0">
                <a:effectLst/>
                <a:latin typeface="Times New Roman" panose="02020603050405020304" pitchFamily="18" charset="0"/>
                <a:ea typeface="Times New Roman" panose="02020603050405020304" pitchFamily="18" charset="0"/>
              </a:rPr>
              <a:t>pes</a:t>
            </a:r>
            <a:r>
              <a:rPr lang="cs-CZ" sz="2800" dirty="0">
                <a:effectLst/>
                <a:latin typeface="Times New Roman" panose="02020603050405020304" pitchFamily="18" charset="0"/>
                <a:ea typeface="Times New Roman" panose="02020603050405020304" pitchFamily="18" charset="0"/>
              </a:rPr>
              <a:t> se ze sémantických důvodů nespojuje syntakticky se slovesem </a:t>
            </a:r>
            <a:r>
              <a:rPr lang="cs-CZ" sz="2800" i="1" dirty="0">
                <a:effectLst/>
                <a:latin typeface="Times New Roman" panose="02020603050405020304" pitchFamily="18" charset="0"/>
                <a:ea typeface="Times New Roman" panose="02020603050405020304" pitchFamily="18" charset="0"/>
              </a:rPr>
              <a:t>mluvit</a:t>
            </a:r>
            <a:r>
              <a:rPr lang="cs-CZ" sz="2800" dirty="0">
                <a:effectLst/>
                <a:latin typeface="Times New Roman" panose="02020603050405020304" pitchFamily="18" charset="0"/>
                <a:ea typeface="Times New Roman" panose="02020603050405020304" pitchFamily="18" charset="0"/>
              </a:rPr>
              <a:t>.</a:t>
            </a:r>
          </a:p>
          <a:p>
            <a:pPr marL="457200" indent="-457200">
              <a:buFont typeface="Arial" panose="020B0604020202020204" pitchFamily="34" charset="0"/>
              <a:buChar char="•"/>
            </a:pPr>
            <a:endParaRPr lang="cs-CZ" sz="2800" dirty="0">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Co k tomu však musíme říct na rozdíl od předcházejících příkladů?</a:t>
            </a:r>
          </a:p>
        </p:txBody>
      </p:sp>
    </p:spTree>
    <p:extLst>
      <p:ext uri="{BB962C8B-B14F-4D97-AF65-F5344CB8AC3E}">
        <p14:creationId xmlns:p14="http://schemas.microsoft.com/office/powerpoint/2010/main" val="1600300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696744"/>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Sémantické restrikce pro selekci jazykových znaků jsou závislé na mimojazykovém světě. Jakmile budu v oblasti bajky, tak pes mluví, ba musí mluvit. A když třeba napíšu pohádku nebo surrealistickou báseň, může klidně štěkat i ryba. Gramaticky jsou tyto věty naprosto korektní.</a:t>
            </a:r>
          </a:p>
          <a:p>
            <a:pPr marL="457200" indent="-457200">
              <a:buFont typeface="Arial" panose="020B0604020202020204" pitchFamily="34" charset="0"/>
              <a:buChar char="•"/>
            </a:pPr>
            <a:r>
              <a:rPr lang="cs-CZ"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Srov. </a:t>
            </a:r>
            <a:r>
              <a:rPr lang="cs-CZ"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Noam </a:t>
            </a:r>
            <a:r>
              <a:rPr lang="cs-CZ"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Chomsky</a:t>
            </a:r>
            <a:r>
              <a:rPr lang="cs-CZ"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Colourless green ideas sleep furiously</a:t>
            </a:r>
            <a:r>
              <a:rPr lang="cs-CZ"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(ruský překlad od I. A. </a:t>
            </a:r>
            <a:r>
              <a:rPr lang="cs-CZ"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Meľčuka</a:t>
            </a:r>
            <a:r>
              <a:rPr lang="cs-CZ"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Бесцветные</a:t>
            </a:r>
            <a:r>
              <a:rPr lang="cs-CZ" sz="2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зеленые</a:t>
            </a:r>
            <a:r>
              <a:rPr lang="cs-CZ" sz="2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идеи</a:t>
            </a:r>
            <a:r>
              <a:rPr lang="cs-CZ" sz="2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яростно</a:t>
            </a:r>
            <a:r>
              <a:rPr lang="cs-CZ" sz="2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спят</a:t>
            </a:r>
            <a:r>
              <a:rPr lang="cs-CZ"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de-CZ" sz="2800" dirty="0">
                <a:solidFill>
                  <a:schemeClr val="tx1"/>
                </a:solidFill>
                <a:effectLst/>
                <a:latin typeface="Times New Roman" panose="02020603050405020304" pitchFamily="18" charset="0"/>
                <a:cs typeface="Times New Roman" panose="02020603050405020304" pitchFamily="18" charset="0"/>
              </a:rPr>
              <a:t> Jako české znění nabízí wikipedia: </a:t>
            </a:r>
            <a:r>
              <a:rPr lang="cs-CZ" sz="2800" b="0" i="1" u="none" strike="noStrike" dirty="0">
                <a:solidFill>
                  <a:schemeClr val="tx1"/>
                </a:solidFill>
                <a:effectLst/>
                <a:latin typeface="Times New Roman" panose="02020603050405020304" pitchFamily="18" charset="0"/>
                <a:cs typeface="Times New Roman" panose="02020603050405020304" pitchFamily="18" charset="0"/>
              </a:rPr>
              <a:t>Bezbarvé zelené nápady zuřivě spí</a:t>
            </a:r>
            <a:r>
              <a:rPr lang="cs-CZ" sz="2800" dirty="0">
                <a:solidFill>
                  <a:schemeClr val="tx1"/>
                </a:solidFill>
                <a:effectLst/>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Tato věta porušuje každým slovem pravidla spojení slov na základě jejich sémantiky, a přitom není jenom gramaticky ve všech třech jazycích, ale je i smysluplná v odpovídajícím kontextu, např. zase v surrealistické básni.</a:t>
            </a:r>
            <a:r>
              <a:rPr lang="de-CZ" sz="2800" dirty="0">
                <a:effectLst/>
                <a:latin typeface="Times New Roman" panose="02020603050405020304" pitchFamily="18" charset="0"/>
                <a:cs typeface="Times New Roman" panose="02020603050405020304" pitchFamily="18" charset="0"/>
              </a:rPr>
              <a:t> </a:t>
            </a:r>
            <a:endParaRPr lang="cs-CZ"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cs-CZ"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3502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696744"/>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Význam a mimojazykový svět:</a:t>
            </a:r>
          </a:p>
          <a:p>
            <a:pPr marL="457200" indent="-457200">
              <a:buFont typeface="Arial" panose="020B0604020202020204" pitchFamily="34" charset="0"/>
              <a:buChar char="•"/>
            </a:pPr>
            <a:endParaRPr lang="cs-CZ"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cs-CZ" sz="2800" i="1" dirty="0">
                <a:effectLst/>
                <a:latin typeface="Times New Roman" panose="02020603050405020304" pitchFamily="18" charset="0"/>
                <a:ea typeface="Times New Roman" panose="02020603050405020304" pitchFamily="18" charset="0"/>
                <a:cs typeface="Times New Roman" panose="02020603050405020304" pitchFamily="18" charset="0"/>
              </a:rPr>
              <a:t>Jděte prosím do sekretariátu a zeptejte se paní sekretářky, zda nepřišla pro mě pošta</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de-CZ" sz="2800" dirty="0">
                <a:effectLst/>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de-CZ" sz="2800" dirty="0">
                <a:latin typeface="Times New Roman" panose="02020603050405020304" pitchFamily="18" charset="0"/>
                <a:ea typeface="Times New Roman" panose="02020603050405020304" pitchFamily="18" charset="0"/>
                <a:cs typeface="Times New Roman" panose="02020603050405020304" pitchFamily="18" charset="0"/>
              </a:rPr>
              <a:t>Jaké kroky jsou nutné?</a:t>
            </a:r>
          </a:p>
          <a:p>
            <a:pPr marL="457200" indent="-457200">
              <a:buFont typeface="Arial" panose="020B0604020202020204" pitchFamily="34" charset="0"/>
              <a:buChar char="•"/>
            </a:pP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571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696744"/>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Potom, co proběhlo to, co jsme viděli na začátku přednášky Fonetika a fonologie – recipient uslyší hlásky, z uší se dostávají přes nervy do mozku, recipient je nositelem stejného kódu, správně dekóduje jazykové znaky a v jeho představě vzniknou stejné koncepty, které měl na mysli odesílatel, když větu vyslovil – po tom všem je třeba další krok:</a:t>
            </a:r>
          </a:p>
        </p:txBody>
      </p:sp>
    </p:spTree>
    <p:extLst>
      <p:ext uri="{BB962C8B-B14F-4D97-AF65-F5344CB8AC3E}">
        <p14:creationId xmlns:p14="http://schemas.microsoft.com/office/powerpoint/2010/main" val="2617116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696744"/>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Potom, co proběhlo to, co jsme viděli na začátku přednášky Fonetika a fonologie – recipient uslyší hlásky, z uší se dostávají přes nervy do mozku, recipient je nositelem stejného kódu, správně dekóduje jazykové znaky a v jeho představě vzniknou stejné koncepty, které měl na mysli odesílatel, když větu vyslovil – po tom všem je třeba další krok:</a:t>
            </a:r>
          </a:p>
          <a:p>
            <a:pPr marL="457200" indent="-457200">
              <a:buFont typeface="Arial" panose="020B0604020202020204" pitchFamily="34" charset="0"/>
              <a:buChar char="•"/>
            </a:pPr>
            <a:r>
              <a:rPr lang="cs-CZ" sz="2800" dirty="0">
                <a:latin typeface="Times New Roman" panose="02020603050405020304" pitchFamily="18" charset="0"/>
                <a:ea typeface="Times New Roman" panose="02020603050405020304" pitchFamily="18" charset="0"/>
                <a:cs typeface="Times New Roman" panose="02020603050405020304" pitchFamily="18" charset="0"/>
              </a:rPr>
              <a:t>Recipient m</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usí jazykové znaky </a:t>
            </a:r>
            <a:r>
              <a:rPr lang="cs-CZ" sz="2800" i="1" dirty="0">
                <a:effectLst/>
                <a:latin typeface="Times New Roman" panose="02020603050405020304" pitchFamily="18" charset="0"/>
                <a:ea typeface="Times New Roman" panose="02020603050405020304" pitchFamily="18" charset="0"/>
                <a:cs typeface="Times New Roman" panose="02020603050405020304" pitchFamily="18" charset="0"/>
              </a:rPr>
              <a:t>sekretariát</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cs-CZ" sz="2800" i="1" dirty="0">
                <a:effectLst/>
                <a:latin typeface="Times New Roman" panose="02020603050405020304" pitchFamily="18" charset="0"/>
                <a:ea typeface="Times New Roman" panose="02020603050405020304" pitchFamily="18" charset="0"/>
                <a:cs typeface="Times New Roman" panose="02020603050405020304" pitchFamily="18" charset="0"/>
              </a:rPr>
              <a:t>sekretářka</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identifikovat s určitými jevy mimojazykového světa, totiž s místností č. 312 v této budově a s paní Horčičkovou. Tomu říkáme </a:t>
            </a:r>
            <a:r>
              <a:rPr lang="cs-CZ" sz="2800" u="sng" dirty="0">
                <a:effectLst/>
                <a:latin typeface="Times New Roman" panose="02020603050405020304" pitchFamily="18" charset="0"/>
                <a:ea typeface="Times New Roman" panose="02020603050405020304" pitchFamily="18" charset="0"/>
                <a:cs typeface="Times New Roman" panose="02020603050405020304" pitchFamily="18" charset="0"/>
              </a:rPr>
              <a:t>referenční akt nebo prostě reference</a:t>
            </a:r>
          </a:p>
          <a:p>
            <a:pPr marL="457200" indent="-457200">
              <a:buFont typeface="Arial" panose="020B0604020202020204" pitchFamily="34" charset="0"/>
              <a:buChar char="•"/>
            </a:pPr>
            <a:endParaRPr lang="cs-CZ" sz="2800" u="sng"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cs-CZ" sz="2800" dirty="0">
                <a:effectLst/>
                <a:latin typeface="Times New Roman" panose="02020603050405020304" pitchFamily="18" charset="0"/>
                <a:cs typeface="Times New Roman" panose="02020603050405020304" pitchFamily="18" charset="0"/>
              </a:rPr>
              <a:t>=&gt; </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sémiotický trojúhelník</a:t>
            </a:r>
            <a:r>
              <a:rPr lang="de-CZ" sz="2800" dirty="0">
                <a:effectLst/>
                <a:latin typeface="Times New Roman" panose="02020603050405020304" pitchFamily="18" charset="0"/>
                <a:cs typeface="Times New Roman" panose="02020603050405020304" pitchFamily="18" charset="0"/>
              </a:rPr>
              <a:t>  </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172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BEFA6CF-7343-0A35-4D9A-E721623942EA}"/>
              </a:ext>
            </a:extLst>
          </p:cNvPr>
          <p:cNvPicPr>
            <a:picLocks noChangeAspect="1"/>
          </p:cNvPicPr>
          <p:nvPr/>
        </p:nvPicPr>
        <p:blipFill>
          <a:blip r:embed="rId2"/>
          <a:stretch>
            <a:fillRect/>
          </a:stretch>
        </p:blipFill>
        <p:spPr>
          <a:xfrm>
            <a:off x="2208212" y="1811337"/>
            <a:ext cx="5664200" cy="3937000"/>
          </a:xfrm>
          <a:prstGeom prst="rect">
            <a:avLst/>
          </a:prstGeom>
        </p:spPr>
      </p:pic>
    </p:spTree>
    <p:extLst>
      <p:ext uri="{BB962C8B-B14F-4D97-AF65-F5344CB8AC3E}">
        <p14:creationId xmlns:p14="http://schemas.microsoft.com/office/powerpoint/2010/main" val="1682723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Grafik 7">
            <a:extLst>
              <a:ext uri="{FF2B5EF4-FFF2-40B4-BE49-F238E27FC236}">
                <a16:creationId xmlns:a16="http://schemas.microsoft.com/office/drawing/2014/main" id="{144158AE-5844-E3D7-4CA4-38959C37A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1709738"/>
            <a:ext cx="7461250"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1284E6EC-7B8A-03EC-0EC8-5E1C2A16AF16}"/>
              </a:ext>
            </a:extLst>
          </p:cNvPr>
          <p:cNvSpPr txBox="1"/>
          <p:nvPr/>
        </p:nvSpPr>
        <p:spPr>
          <a:xfrm>
            <a:off x="1566863" y="6444133"/>
            <a:ext cx="7461250" cy="707886"/>
          </a:xfrm>
          <a:prstGeom prst="rect">
            <a:avLst/>
          </a:prstGeom>
          <a:noFill/>
        </p:spPr>
        <p:txBody>
          <a:bodyPr wrap="square" rtlCol="0">
            <a:spAutoFit/>
          </a:bodyPr>
          <a:lstStyle/>
          <a:p>
            <a:r>
              <a:rPr lang="de-CZ" sz="2000" dirty="0">
                <a:solidFill>
                  <a:schemeClr val="tx1"/>
                </a:solidFill>
                <a:latin typeface="Times New Roman" panose="02020603050405020304" pitchFamily="18" charset="0"/>
                <a:cs typeface="Times New Roman" panose="02020603050405020304" pitchFamily="18" charset="0"/>
              </a:rPr>
              <a:t>Ch. Lehmann: </a:t>
            </a:r>
            <a:r>
              <a:rPr lang="de-DE" sz="2000" dirty="0">
                <a:solidFill>
                  <a:schemeClr val="tx1"/>
                </a:solidFill>
                <a:latin typeface="Times New Roman" panose="02020603050405020304" pitchFamily="18" charset="0"/>
                <a:cs typeface="Times New Roman" panose="02020603050405020304" pitchFamily="18" charset="0"/>
              </a:rPr>
              <a:t>b</a:t>
            </a:r>
            <a:r>
              <a:rPr lang="de-CZ" sz="2000" dirty="0">
                <a:solidFill>
                  <a:schemeClr val="tx1"/>
                </a:solidFill>
                <a:latin typeface="Times New Roman" panose="02020603050405020304" pitchFamily="18" charset="0"/>
                <a:cs typeface="Times New Roman" panose="02020603050405020304" pitchFamily="18" charset="0"/>
              </a:rPr>
              <a:t>inární členění – označující vs. </a:t>
            </a:r>
            <a:r>
              <a:rPr lang="de-DE" sz="2000" dirty="0">
                <a:solidFill>
                  <a:schemeClr val="tx1"/>
                </a:solidFill>
                <a:latin typeface="Times New Roman" panose="02020603050405020304" pitchFamily="18" charset="0"/>
                <a:cs typeface="Times New Roman" panose="02020603050405020304" pitchFamily="18" charset="0"/>
              </a:rPr>
              <a:t>o</a:t>
            </a:r>
            <a:r>
              <a:rPr lang="de-CZ" sz="2000" dirty="0">
                <a:solidFill>
                  <a:schemeClr val="tx1"/>
                </a:solidFill>
                <a:latin typeface="Times New Roman" panose="02020603050405020304" pitchFamily="18" charset="0"/>
                <a:cs typeface="Times New Roman" panose="02020603050405020304" pitchFamily="18" charset="0"/>
              </a:rPr>
              <a:t>značované, lexikální rovina vs. </a:t>
            </a:r>
            <a:r>
              <a:rPr lang="de-DE" sz="2000" dirty="0">
                <a:solidFill>
                  <a:schemeClr val="tx1"/>
                </a:solidFill>
                <a:latin typeface="Times New Roman" panose="02020603050405020304" pitchFamily="18" charset="0"/>
                <a:cs typeface="Times New Roman" panose="02020603050405020304" pitchFamily="18" charset="0"/>
              </a:rPr>
              <a:t>g</a:t>
            </a:r>
            <a:r>
              <a:rPr lang="de-CZ" sz="2000" dirty="0">
                <a:solidFill>
                  <a:schemeClr val="tx1"/>
                </a:solidFill>
                <a:latin typeface="Times New Roman" panose="02020603050405020304" pitchFamily="18" charset="0"/>
                <a:cs typeface="Times New Roman" panose="02020603050405020304" pitchFamily="18" charset="0"/>
              </a:rPr>
              <a:t>ramatická rovina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696744"/>
          </a:xfrm>
        </p:spPr>
        <p:txBody>
          <a:bodyPr/>
          <a:lstStyle/>
          <a:p>
            <a:pPr marL="457200" indent="-457200">
              <a:buFont typeface="Arial" panose="020B0604020202020204" pitchFamily="34" charset="0"/>
              <a:buChar char="•"/>
            </a:pPr>
            <a:r>
              <a:rPr lang="cs-CZ" sz="2800" dirty="0">
                <a:latin typeface="Times New Roman" panose="02020603050405020304" pitchFamily="18" charset="0"/>
                <a:ea typeface="Times New Roman" panose="02020603050405020304" pitchFamily="18" charset="0"/>
                <a:cs typeface="Times New Roman" panose="02020603050405020304" pitchFamily="18" charset="0"/>
              </a:rPr>
              <a:t>Od</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formy k </a:t>
            </a:r>
            <a:r>
              <a:rPr lang="cs-CZ" sz="2800" dirty="0">
                <a:latin typeface="Times New Roman" panose="02020603050405020304" pitchFamily="18" charset="0"/>
                <a:ea typeface="Times New Roman" panose="02020603050405020304" pitchFamily="18" charset="0"/>
                <a:cs typeface="Times New Roman" panose="02020603050405020304" pitchFamily="18" charset="0"/>
              </a:rPr>
              <a:t>referentu jde vztah pouze přes význam (koncept). A mezi </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referentem (jevem mimojazykové skutečnosti, na který se aplikuje jazykový znak) a znakem (tak, jak jsme se s ním seznámili u de </a:t>
            </a:r>
            <a:r>
              <a:rPr lang="cs-CZ" sz="2800" dirty="0" err="1">
                <a:effectLst/>
                <a:latin typeface="Times New Roman" panose="02020603050405020304" pitchFamily="18" charset="0"/>
                <a:ea typeface="Times New Roman" panose="02020603050405020304" pitchFamily="18" charset="0"/>
                <a:cs typeface="Times New Roman" panose="02020603050405020304" pitchFamily="18" charset="0"/>
              </a:rPr>
              <a:t>Saussurea</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není jiný vztah než ten přes uživatele znaku, který tento vztah etabluje.</a:t>
            </a:r>
          </a:p>
          <a:p>
            <a:pPr marL="457200" indent="-457200">
              <a:buFont typeface="Arial" panose="020B0604020202020204" pitchFamily="34" charset="0"/>
              <a:buChar char="•"/>
            </a:pPr>
            <a:r>
              <a:rPr lang="cs-CZ" sz="2800" dirty="0">
                <a:latin typeface="Times New Roman" panose="02020603050405020304" pitchFamily="18" charset="0"/>
                <a:ea typeface="Times New Roman" panose="02020603050405020304" pitchFamily="18" charset="0"/>
                <a:cs typeface="Times New Roman" panose="02020603050405020304" pitchFamily="18" charset="0"/>
              </a:rPr>
              <a:t>J</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e tedy důležité lišit význam jazykového znaku (označované, signifié) jako koncept (máme určitou představu o tom, co to je „stůl“ nebo „strom“) od referenta, to znamená od konkrétního jevu mimojazykového světa, který tímto znakem označujeme a o němž tedy předpokládáme, že tomu významu, tomu konceptu odpovídá, že je to určitý representant třídy „stolů“, „stromů“ nebo „sekretariátů“.</a:t>
            </a:r>
            <a:r>
              <a:rPr lang="de-CZ" sz="2800" dirty="0">
                <a:effectLst/>
                <a:latin typeface="Times New Roman" panose="02020603050405020304" pitchFamily="18" charset="0"/>
                <a:cs typeface="Times New Roman" panose="02020603050405020304" pitchFamily="18" charset="0"/>
              </a:rPr>
              <a:t> </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8811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696744"/>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Můžeme se různými jazykovými znaky vztahovat (referovat) na stejného referenta. Srov. </a:t>
            </a:r>
            <a:r>
              <a:rPr lang="cs-CZ" sz="2800" i="1" dirty="0">
                <a:effectLst/>
                <a:latin typeface="Times New Roman" panose="02020603050405020304" pitchFamily="18" charset="0"/>
                <a:ea typeface="Times New Roman" panose="02020603050405020304" pitchFamily="18" charset="0"/>
                <a:cs typeface="Times New Roman" panose="02020603050405020304" pitchFamily="18" charset="0"/>
              </a:rPr>
              <a:t>Tam trénuje muž, Tam trénuje atlet, Tam trénuje sportovec</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atd. (na stále stejného referenta). Ale: tato slova rozhodně nemají stejný význam, jen se mohou vztahovat v určité situaci na stejného referen</a:t>
            </a:r>
            <a:r>
              <a:rPr lang="cs-CZ" sz="2800" dirty="0">
                <a:latin typeface="Times New Roman" panose="02020603050405020304" pitchFamily="18" charset="0"/>
                <a:ea typeface="Times New Roman" panose="02020603050405020304" pitchFamily="18" charset="0"/>
                <a:cs typeface="Times New Roman" panose="02020603050405020304" pitchFamily="18" charset="0"/>
              </a:rPr>
              <a:t>t</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de-CZ" sz="2800" dirty="0">
                <a:effectLst/>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Jsou slova, která mají pouze jednoho referenta: </a:t>
            </a:r>
            <a:r>
              <a:rPr lang="cs-CZ" sz="2800" i="1" dirty="0">
                <a:effectLst/>
                <a:latin typeface="Times New Roman" panose="02020603050405020304" pitchFamily="18" charset="0"/>
                <a:ea typeface="Times New Roman" panose="02020603050405020304" pitchFamily="18" charset="0"/>
              </a:rPr>
              <a:t>slunce, měsíc, papež</a:t>
            </a:r>
            <a:r>
              <a:rPr lang="cs-CZ" sz="2800" dirty="0">
                <a:effectLst/>
                <a:latin typeface="Times New Roman" panose="02020603050405020304" pitchFamily="18" charset="0"/>
                <a:ea typeface="Times New Roman" panose="02020603050405020304" pitchFamily="18" charset="0"/>
              </a:rPr>
              <a:t>. Mluví se o unikátní referenci. Dokonce v těchto případech však mohou existovat různá slova s různým významem na toho jednoho referenta, srov. např. slova </a:t>
            </a:r>
            <a:r>
              <a:rPr lang="cs-CZ" sz="2800" i="1" dirty="0">
                <a:effectLst/>
                <a:latin typeface="Times New Roman" panose="02020603050405020304" pitchFamily="18" charset="0"/>
                <a:ea typeface="Times New Roman" panose="02020603050405020304" pitchFamily="18" charset="0"/>
              </a:rPr>
              <a:t>večernice</a:t>
            </a:r>
            <a:r>
              <a:rPr lang="cs-CZ" sz="2800" dirty="0">
                <a:effectLst/>
                <a:latin typeface="Times New Roman" panose="02020603050405020304" pitchFamily="18" charset="0"/>
                <a:ea typeface="Times New Roman" panose="02020603050405020304" pitchFamily="18" charset="0"/>
              </a:rPr>
              <a:t> a </a:t>
            </a:r>
            <a:r>
              <a:rPr lang="cs-CZ" sz="2800" i="1" dirty="0">
                <a:effectLst/>
                <a:latin typeface="Times New Roman" panose="02020603050405020304" pitchFamily="18" charset="0"/>
                <a:ea typeface="Times New Roman" panose="02020603050405020304" pitchFamily="18" charset="0"/>
              </a:rPr>
              <a:t>jitřenka</a:t>
            </a:r>
            <a:r>
              <a:rPr lang="cs-CZ" sz="2800" dirty="0">
                <a:effectLst/>
                <a:latin typeface="Times New Roman" panose="02020603050405020304" pitchFamily="18" charset="0"/>
                <a:ea typeface="Times New Roman" panose="02020603050405020304" pitchFamily="18" charset="0"/>
              </a:rPr>
              <a:t> pro tutéž planetu Venuši.</a:t>
            </a:r>
          </a:p>
          <a:p>
            <a:pPr marL="457200" indent="-457200">
              <a:buFont typeface="Arial" panose="020B0604020202020204" pitchFamily="34" charset="0"/>
              <a:buChar char="•"/>
            </a:pP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574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696744"/>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A. Erhart píše ve svém Úvodu do jazykovědy, že se „jazykový znak nevztahuje přímo k objektivní realitě, ale k jejímu odrazu v lidském vědomí a že ten je někdy falešný, zkreslený: tak vznikají nesprávné, liché představy a jim odpovídající slova. Sem patří např. výrazy z mytologické sféry (</a:t>
            </a:r>
            <a:r>
              <a:rPr lang="cs-CZ" sz="2800" i="1" dirty="0">
                <a:effectLst/>
                <a:latin typeface="Times New Roman" panose="02020603050405020304" pitchFamily="18" charset="0"/>
                <a:ea typeface="Times New Roman" panose="02020603050405020304" pitchFamily="18" charset="0"/>
              </a:rPr>
              <a:t>ďábel, víla</a:t>
            </a:r>
            <a:r>
              <a:rPr lang="cs-CZ" sz="2800" dirty="0">
                <a:effectLst/>
                <a:latin typeface="Times New Roman" panose="02020603050405020304" pitchFamily="18" charset="0"/>
                <a:ea typeface="Times New Roman" panose="02020603050405020304" pitchFamily="18" charset="0"/>
              </a:rPr>
              <a:t> apod.)“</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Jak je to s tím </a:t>
            </a:r>
            <a:r>
              <a:rPr lang="cs-CZ" sz="2800" i="1" dirty="0">
                <a:effectLst/>
                <a:latin typeface="Times New Roman" panose="02020603050405020304" pitchFamily="18" charset="0"/>
                <a:ea typeface="Times New Roman" panose="02020603050405020304" pitchFamily="18" charset="0"/>
                <a:cs typeface="Times New Roman" panose="02020603050405020304" pitchFamily="18" charset="0"/>
              </a:rPr>
              <a:t>ďáblem</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a s </a:t>
            </a:r>
            <a:r>
              <a:rPr lang="cs-CZ" sz="2800" i="1" dirty="0">
                <a:effectLst/>
                <a:latin typeface="Times New Roman" panose="02020603050405020304" pitchFamily="18" charset="0"/>
                <a:ea typeface="Times New Roman" panose="02020603050405020304" pitchFamily="18" charset="0"/>
                <a:cs typeface="Times New Roman" panose="02020603050405020304" pitchFamily="18" charset="0"/>
              </a:rPr>
              <a:t>vílou</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Jsou to skutečně falešné, zkreslené odrazy v lidském vědomí, jsou za nimi nesprávné, liché představy?</a:t>
            </a:r>
            <a:r>
              <a:rPr lang="de-CZ" sz="2800" dirty="0">
                <a:effectLst/>
                <a:latin typeface="Times New Roman" panose="02020603050405020304" pitchFamily="18" charset="0"/>
                <a:cs typeface="Times New Roman" panose="02020603050405020304" pitchFamily="18" charset="0"/>
              </a:rPr>
              <a:t> </a:t>
            </a:r>
            <a:endParaRPr lang="de-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cs-CZ"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839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696744"/>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A. Erhart píše ve svém Úvodu do jazykovědy, že se „jazykový znak nevztahuje přímo k objektivní realitě, ale k jejímu odrazu v lidském vědomí a že ten je někdy falešný, zkreslený: tak vznikají nesprávné, liché představy a jim odpovídající slova. Sem patří např. výrazy z mytologické sféry (</a:t>
            </a:r>
            <a:r>
              <a:rPr lang="cs-CZ" sz="2800" i="1" dirty="0">
                <a:effectLst/>
                <a:latin typeface="Times New Roman" panose="02020603050405020304" pitchFamily="18" charset="0"/>
                <a:ea typeface="Times New Roman" panose="02020603050405020304" pitchFamily="18" charset="0"/>
              </a:rPr>
              <a:t>ďábel, víla</a:t>
            </a:r>
            <a:r>
              <a:rPr lang="cs-CZ" sz="2800" dirty="0">
                <a:effectLst/>
                <a:latin typeface="Times New Roman" panose="02020603050405020304" pitchFamily="18" charset="0"/>
                <a:ea typeface="Times New Roman" panose="02020603050405020304" pitchFamily="18" charset="0"/>
              </a:rPr>
              <a:t> apod.)“</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Jak je to s tím </a:t>
            </a:r>
            <a:r>
              <a:rPr lang="cs-CZ" sz="2800" i="1" dirty="0">
                <a:effectLst/>
                <a:latin typeface="Times New Roman" panose="02020603050405020304" pitchFamily="18" charset="0"/>
                <a:ea typeface="Times New Roman" panose="02020603050405020304" pitchFamily="18" charset="0"/>
                <a:cs typeface="Times New Roman" panose="02020603050405020304" pitchFamily="18" charset="0"/>
              </a:rPr>
              <a:t>ďáblem</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a s </a:t>
            </a:r>
            <a:r>
              <a:rPr lang="cs-CZ" sz="2800" i="1" dirty="0">
                <a:effectLst/>
                <a:latin typeface="Times New Roman" panose="02020603050405020304" pitchFamily="18" charset="0"/>
                <a:ea typeface="Times New Roman" panose="02020603050405020304" pitchFamily="18" charset="0"/>
                <a:cs typeface="Times New Roman" panose="02020603050405020304" pitchFamily="18" charset="0"/>
              </a:rPr>
              <a:t>vílou</a:t>
            </a: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 Jsou to skutečně falešné, zkreslené odrazy v lidském vědomí, jsou za nimi nesprávné, liché představy?</a:t>
            </a:r>
            <a:r>
              <a:rPr lang="de-CZ" sz="2800" dirty="0">
                <a:effectLst/>
                <a:latin typeface="Times New Roman" panose="02020603050405020304" pitchFamily="18" charset="0"/>
                <a:cs typeface="Times New Roman" panose="02020603050405020304" pitchFamily="18" charset="0"/>
              </a:rPr>
              <a:t> </a:t>
            </a:r>
            <a:endParaRPr lang="de-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Nehledě na to, že zde jde o otázky víry (buď věříme v existenci ďábla a víl nebo nevěříme v to), tak nelze z jazykového hlediska tvrdit, že jde o falešné, zkreslené odrazy v lidském vědomí, ani když v jejich existenci nevěříme. Jsou to totiž normální jazykové znaky s označujícím a označovaným, máme solidní představu o tom, co je to </a:t>
            </a:r>
            <a:r>
              <a:rPr lang="cs-CZ" sz="2800" i="1" dirty="0">
                <a:effectLst/>
                <a:latin typeface="Times New Roman" panose="02020603050405020304" pitchFamily="18" charset="0"/>
                <a:ea typeface="Times New Roman" panose="02020603050405020304" pitchFamily="18" charset="0"/>
              </a:rPr>
              <a:t>ďábel</a:t>
            </a:r>
            <a:r>
              <a:rPr lang="cs-CZ" sz="2800" dirty="0">
                <a:effectLst/>
                <a:latin typeface="Times New Roman" panose="02020603050405020304" pitchFamily="18" charset="0"/>
                <a:ea typeface="Times New Roman" panose="02020603050405020304" pitchFamily="18" charset="0"/>
              </a:rPr>
              <a:t>, můžeme ho třeba dokonce i nakreslit.</a:t>
            </a:r>
            <a:r>
              <a:rPr lang="de-CZ" sz="2400" dirty="0">
                <a:effectLst/>
              </a:rPr>
              <a:t> </a:t>
            </a:r>
            <a:endParaRPr lang="cs-CZ" sz="4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5046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696744"/>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Co je však problém, jestli nevěříme v jejich existenci?</a:t>
            </a:r>
            <a:r>
              <a:rPr lang="de-CZ" sz="2800" dirty="0">
                <a:effectLst/>
              </a:rPr>
              <a:t> </a:t>
            </a:r>
            <a:endParaRPr lang="cs-CZ"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206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696744"/>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Co je však problém, jestli nevěříme v jejich existenci?</a:t>
            </a:r>
            <a:r>
              <a:rPr lang="de-CZ" sz="2800" dirty="0">
                <a:effectLst/>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cs typeface="Times New Roman" panose="02020603050405020304" pitchFamily="18" charset="0"/>
              </a:rPr>
              <a:t>Neexistuje referent. V normálním každodenním světě tyto jazykové znaky se nevztahují na žádného referenta (pokud je ovšem nepoužíváme metaforicky nebo v nějakém dalším významu, např. pro masku během masopustu apod.). Pojem reference u Erharta chybí.</a:t>
            </a:r>
            <a:r>
              <a:rPr lang="de-CZ" sz="2800" dirty="0">
                <a:effectLst/>
                <a:latin typeface="Times New Roman" panose="02020603050405020304" pitchFamily="18" charset="0"/>
                <a:cs typeface="Times New Roman" panose="02020603050405020304" pitchFamily="18" charset="0"/>
              </a:rPr>
              <a:t> </a:t>
            </a:r>
            <a:endParaRPr lang="cs-CZ"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cs-CZ" sz="2800" dirty="0">
                <a:latin typeface="Times New Roman" panose="02020603050405020304" pitchFamily="18" charset="0"/>
                <a:ea typeface="Times New Roman" panose="02020603050405020304" pitchFamily="18" charset="0"/>
                <a:cs typeface="Times New Roman" panose="02020603050405020304" pitchFamily="18" charset="0"/>
              </a:rPr>
              <a:t>Pokud tvrdíme, že koncept nemá referenta v mimojazykovém světě (protože např. na něj nevěříme), tak to nemění nic na tom, že se jedná o plnohodnotný jazykový znak s označujícím a označovaným. Není </a:t>
            </a:r>
            <a:r>
              <a:rPr lang="cs-CZ" sz="2800">
                <a:latin typeface="Times New Roman" panose="02020603050405020304" pitchFamily="18" charset="0"/>
                <a:ea typeface="Times New Roman" panose="02020603050405020304" pitchFamily="18" charset="0"/>
                <a:cs typeface="Times New Roman" panose="02020603050405020304" pitchFamily="18" charset="0"/>
              </a:rPr>
              <a:t>to jen „</a:t>
            </a:r>
            <a:r>
              <a:rPr lang="cs-CZ" sz="2800" dirty="0">
                <a:latin typeface="Times New Roman" panose="02020603050405020304" pitchFamily="18" charset="0"/>
                <a:ea typeface="Times New Roman" panose="02020603050405020304" pitchFamily="18" charset="0"/>
                <a:cs typeface="Times New Roman" panose="02020603050405020304" pitchFamily="18" charset="0"/>
              </a:rPr>
              <a:t>lichá představa“, jak psal prof. Erhart!</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33223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Inhaltsplatzhalter 2">
            <a:extLst>
              <a:ext uri="{FF2B5EF4-FFF2-40B4-BE49-F238E27FC236}">
                <a16:creationId xmlns:a16="http://schemas.microsoft.com/office/drawing/2014/main" id="{13D794E3-3A63-A06A-CE0B-60E51D9A48E6}"/>
              </a:ext>
            </a:extLst>
          </p:cNvPr>
          <p:cNvSpPr>
            <a:spLocks noGrp="1" noChangeArrowheads="1"/>
          </p:cNvSpPr>
          <p:nvPr>
            <p:ph idx="1"/>
          </p:nvPr>
        </p:nvSpPr>
        <p:spPr>
          <a:xfrm>
            <a:off x="287338" y="466725"/>
            <a:ext cx="9051925" cy="6842125"/>
          </a:xfrm>
        </p:spPr>
        <p:txBody>
          <a:bodyPr/>
          <a:lstStyle/>
          <a:p>
            <a:r>
              <a:rPr lang="ru-RU" altLang="de-CZ" sz="2800">
                <a:latin typeface="Times New Roman" panose="02020603050405020304" pitchFamily="18" charset="0"/>
              </a:rPr>
              <a:t>Черт</a:t>
            </a:r>
            <a:endParaRPr lang="de-CZ" altLang="de-CZ" sz="2800">
              <a:latin typeface="Times New Roman" panose="02020603050405020304" pitchFamily="18" charset="0"/>
            </a:endParaRPr>
          </a:p>
          <a:p>
            <a:r>
              <a:rPr lang="ru-RU" altLang="de-CZ" sz="2800">
                <a:latin typeface="Times New Roman" panose="02020603050405020304" pitchFamily="18" charset="0"/>
              </a:rPr>
              <a:t>Чёрт</a:t>
            </a:r>
            <a:endParaRPr lang="de-CZ" altLang="de-CZ" sz="2800">
              <a:latin typeface="Times New Roman" panose="02020603050405020304" pitchFamily="18" charset="0"/>
            </a:endParaRPr>
          </a:p>
          <a:p>
            <a:r>
              <a:rPr lang="ru-RU" altLang="de-CZ" sz="2800" i="1">
                <a:latin typeface="Times New Roman" panose="02020603050405020304" pitchFamily="18" charset="0"/>
              </a:rPr>
              <a:t>м.</a:t>
            </a:r>
            <a:endParaRPr lang="de-CZ" altLang="de-CZ" sz="2800">
              <a:latin typeface="Times New Roman" panose="02020603050405020304" pitchFamily="18" charset="0"/>
            </a:endParaRPr>
          </a:p>
          <a:p>
            <a:r>
              <a:rPr lang="ru-RU" altLang="de-CZ" sz="2800">
                <a:latin typeface="Times New Roman" panose="02020603050405020304" pitchFamily="18" charset="0"/>
              </a:rPr>
              <a:t>Сверхъестественное - в религиозном представлении - существо, олицетворяющее собою злой дух, злое начало мира; Дьявол, Сатана (</a:t>
            </a:r>
            <a:r>
              <a:rPr lang="ru-RU" altLang="de-CZ" sz="2800" i="1">
                <a:latin typeface="Times New Roman" panose="02020603050405020304" pitchFamily="18" charset="0"/>
              </a:rPr>
              <a:t>обычно в образе человека, но с рогами, хвостом и копытами</a:t>
            </a:r>
            <a:r>
              <a:rPr lang="ru-RU" altLang="de-CZ" sz="2800">
                <a:latin typeface="Times New Roman" panose="02020603050405020304" pitchFamily="18" charset="0"/>
              </a:rPr>
              <a:t>).</a:t>
            </a:r>
            <a:endParaRPr lang="de-CZ" altLang="de-CZ" sz="2800">
              <a:latin typeface="Times New Roman" panose="02020603050405020304" pitchFamily="18" charset="0"/>
            </a:endParaRPr>
          </a:p>
          <a:p>
            <a:r>
              <a:rPr lang="ru-RU" altLang="de-CZ" sz="2800">
                <a:latin typeface="Times New Roman" panose="02020603050405020304" pitchFamily="18" charset="0"/>
              </a:rPr>
              <a:t> </a:t>
            </a:r>
            <a:endParaRPr lang="de-CZ" altLang="de-CZ" sz="2800">
              <a:latin typeface="Times New Roman" panose="02020603050405020304" pitchFamily="18" charset="0"/>
            </a:endParaRPr>
          </a:p>
          <a:p>
            <a:r>
              <a:rPr lang="ru-RU" altLang="de-CZ" sz="2800">
                <a:latin typeface="Times New Roman" panose="02020603050405020304" pitchFamily="18" charset="0"/>
              </a:rPr>
              <a:t>Толковый словарь Ефремовой. Т. Ф. Ефремова. 2000.</a:t>
            </a:r>
            <a:endParaRPr lang="de-CZ" altLang="de-CZ" sz="2800">
              <a:latin typeface="Times New Roman" panose="02020603050405020304" pitchFamily="18" charset="0"/>
            </a:endParaRPr>
          </a:p>
          <a:p>
            <a:r>
              <a:rPr lang="cs-CZ" altLang="de-CZ" i="1"/>
              <a:t> </a:t>
            </a:r>
            <a:endParaRPr lang="de-CZ" altLang="de-CZ"/>
          </a:p>
          <a:p>
            <a:endParaRPr lang="de-CZ" altLang="de-CZ"/>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Grafik 3">
            <a:extLst>
              <a:ext uri="{FF2B5EF4-FFF2-40B4-BE49-F238E27FC236}">
                <a16:creationId xmlns:a16="http://schemas.microsoft.com/office/drawing/2014/main" id="{381753D0-7D0C-EA0D-0C2A-208F3052C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900113"/>
            <a:ext cx="100806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434" name="Grafik 4">
            <a:extLst>
              <a:ext uri="{FF2B5EF4-FFF2-40B4-BE49-F238E27FC236}">
                <a16:creationId xmlns:a16="http://schemas.microsoft.com/office/drawing/2014/main" id="{598AB46F-A74F-01D1-EF75-F2CBA0114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713" y="1341438"/>
            <a:ext cx="7569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A39F7733-37C5-36D1-F936-0C454056C42F}"/>
              </a:ext>
            </a:extLst>
          </p:cNvPr>
          <p:cNvSpPr txBox="1"/>
          <p:nvPr/>
        </p:nvSpPr>
        <p:spPr>
          <a:xfrm>
            <a:off x="1619932" y="6372125"/>
            <a:ext cx="6660740" cy="707886"/>
          </a:xfrm>
          <a:prstGeom prst="rect">
            <a:avLst/>
          </a:prstGeom>
          <a:noFill/>
        </p:spPr>
        <p:txBody>
          <a:bodyPr wrap="square" rtlCol="0">
            <a:spAutoFit/>
          </a:bodyPr>
          <a:lstStyle/>
          <a:p>
            <a:r>
              <a:rPr lang="de-CZ" sz="2000" dirty="0">
                <a:solidFill>
                  <a:schemeClr val="tx1"/>
                </a:solidFill>
                <a:latin typeface="Times New Roman" panose="02020603050405020304" pitchFamily="18" charset="0"/>
                <a:cs typeface="Times New Roman" panose="02020603050405020304" pitchFamily="18" charset="0"/>
              </a:rPr>
              <a:t>P. Mareš: stavba od fonému/grafému k textu – lexikální rovina zde stojí za jednotlivý lexém („slovo“)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Grafik 4">
            <a:extLst>
              <a:ext uri="{FF2B5EF4-FFF2-40B4-BE49-F238E27FC236}">
                <a16:creationId xmlns:a16="http://schemas.microsoft.com/office/drawing/2014/main" id="{40F8EC40-7E8E-C4C3-BBC2-AF882C2ED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9488"/>
            <a:ext cx="1008062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343477"/>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Sémiotika – věda o znacích, o znakových systémech</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Lidský jazyk </a:t>
            </a:r>
            <a:r>
              <a:rPr lang="cs-CZ" sz="2800" dirty="0">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jeden systém znaků, jeden komunikační systém (pro člověka ústřední)</a:t>
            </a:r>
          </a:p>
          <a:p>
            <a:pPr marL="457200" indent="-457200">
              <a:buFont typeface="Arial" panose="020B0604020202020204" pitchFamily="34" charset="0"/>
              <a:buChar char="•"/>
            </a:pPr>
            <a:r>
              <a:rPr lang="cs-CZ" sz="2800" dirty="0">
                <a:latin typeface="Times New Roman" panose="02020603050405020304" pitchFamily="18" charset="0"/>
                <a:ea typeface="Times New Roman" panose="02020603050405020304" pitchFamily="18" charset="0"/>
              </a:rPr>
              <a:t>M</a:t>
            </a:r>
            <a:r>
              <a:rPr lang="cs-CZ" sz="2800" dirty="0">
                <a:effectLst/>
                <a:latin typeface="Times New Roman" panose="02020603050405020304" pitchFamily="18" charset="0"/>
                <a:ea typeface="Times New Roman" panose="02020603050405020304" pitchFamily="18" charset="0"/>
              </a:rPr>
              <a:t>ožná nejsložitější a určitě nejvíc zkoumaný systém znaků</a:t>
            </a:r>
          </a:p>
          <a:p>
            <a:pPr marL="457200" indent="-457200">
              <a:buFont typeface="Arial" panose="020B0604020202020204" pitchFamily="34" charset="0"/>
              <a:buChar char="•"/>
            </a:pPr>
            <a:endParaRPr lang="de-CZ" sz="2800" dirty="0"/>
          </a:p>
        </p:txBody>
      </p:sp>
    </p:spTree>
    <p:extLst>
      <p:ext uri="{BB962C8B-B14F-4D97-AF65-F5344CB8AC3E}">
        <p14:creationId xmlns:p14="http://schemas.microsoft.com/office/powerpoint/2010/main" val="3806768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D3511B-525E-0611-16AC-879510CF9D7D}"/>
              </a:ext>
            </a:extLst>
          </p:cNvPr>
          <p:cNvSpPr>
            <a:spLocks noGrp="1"/>
          </p:cNvSpPr>
          <p:nvPr>
            <p:ph idx="1"/>
          </p:nvPr>
        </p:nvSpPr>
        <p:spPr>
          <a:xfrm>
            <a:off x="503238" y="395461"/>
            <a:ext cx="9051925" cy="6343477"/>
          </a:xfrm>
        </p:spPr>
        <p:txBody>
          <a:bodyPr/>
          <a:lstStyle/>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Sémiotika – věda o znacích, o znakových systémech</a:t>
            </a:r>
          </a:p>
          <a:p>
            <a:pPr marL="457200" indent="-457200">
              <a:buFont typeface="Arial" panose="020B0604020202020204" pitchFamily="34" charset="0"/>
              <a:buChar char="•"/>
            </a:pPr>
            <a:r>
              <a:rPr lang="cs-CZ" sz="2800" dirty="0">
                <a:effectLst/>
                <a:latin typeface="Times New Roman" panose="02020603050405020304" pitchFamily="18" charset="0"/>
                <a:ea typeface="Times New Roman" panose="02020603050405020304" pitchFamily="18" charset="0"/>
              </a:rPr>
              <a:t>Lidský jazyk </a:t>
            </a:r>
            <a:r>
              <a:rPr lang="cs-CZ" sz="2800" dirty="0">
                <a:latin typeface="Times New Roman" panose="02020603050405020304" pitchFamily="18" charset="0"/>
                <a:ea typeface="Times New Roman" panose="02020603050405020304" pitchFamily="18" charset="0"/>
              </a:rPr>
              <a:t>– </a:t>
            </a:r>
            <a:r>
              <a:rPr lang="cs-CZ" sz="2800" dirty="0">
                <a:effectLst/>
                <a:latin typeface="Times New Roman" panose="02020603050405020304" pitchFamily="18" charset="0"/>
                <a:ea typeface="Times New Roman" panose="02020603050405020304" pitchFamily="18" charset="0"/>
              </a:rPr>
              <a:t>jeden systém znaků, jeden komunikační systém (pro člověka ústřední)</a:t>
            </a:r>
          </a:p>
          <a:p>
            <a:pPr marL="457200" indent="-457200">
              <a:buFont typeface="Arial" panose="020B0604020202020204" pitchFamily="34" charset="0"/>
              <a:buChar char="•"/>
            </a:pPr>
            <a:r>
              <a:rPr lang="cs-CZ" sz="2800" dirty="0">
                <a:latin typeface="Times New Roman" panose="02020603050405020304" pitchFamily="18" charset="0"/>
                <a:ea typeface="Times New Roman" panose="02020603050405020304" pitchFamily="18" charset="0"/>
              </a:rPr>
              <a:t>M</a:t>
            </a:r>
            <a:r>
              <a:rPr lang="cs-CZ" sz="2800" dirty="0">
                <a:effectLst/>
                <a:latin typeface="Times New Roman" panose="02020603050405020304" pitchFamily="18" charset="0"/>
                <a:ea typeface="Times New Roman" panose="02020603050405020304" pitchFamily="18" charset="0"/>
              </a:rPr>
              <a:t>ožná nejsložitější a určitě nejvíc zkoumaný systém znaků</a:t>
            </a:r>
          </a:p>
          <a:p>
            <a:pPr marL="457200" indent="-457200">
              <a:buFont typeface="Arial" panose="020B0604020202020204" pitchFamily="34" charset="0"/>
              <a:buChar char="•"/>
            </a:pPr>
            <a:endParaRPr lang="cs-CZ" sz="2800" dirty="0">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cs-CZ" sz="2800" dirty="0">
                <a:latin typeface="Times New Roman" panose="02020603050405020304" pitchFamily="18" charset="0"/>
                <a:ea typeface="Times New Roman" panose="02020603050405020304" pitchFamily="18" charset="0"/>
              </a:rPr>
              <a:t>J</a:t>
            </a:r>
            <a:r>
              <a:rPr lang="cs-CZ" sz="2800" dirty="0">
                <a:effectLst/>
                <a:latin typeface="Times New Roman" panose="02020603050405020304" pitchFamily="18" charset="0"/>
                <a:ea typeface="Times New Roman" panose="02020603050405020304" pitchFamily="18" charset="0"/>
              </a:rPr>
              <a:t>azykové znaky nejsou jedinými znaky, se kterými se dostáváme do kontaktu.</a:t>
            </a:r>
          </a:p>
          <a:p>
            <a:pPr marL="457200" indent="-457200">
              <a:buFont typeface="Arial" panose="020B0604020202020204" pitchFamily="34" charset="0"/>
              <a:buChar char="•"/>
            </a:pPr>
            <a:endParaRPr lang="de-CZ" sz="2800" dirty="0"/>
          </a:p>
        </p:txBody>
      </p:sp>
    </p:spTree>
    <p:extLst>
      <p:ext uri="{BB962C8B-B14F-4D97-AF65-F5344CB8AC3E}">
        <p14:creationId xmlns:p14="http://schemas.microsoft.com/office/powerpoint/2010/main" val="1622525010"/>
      </p:ext>
    </p:extLst>
  </p:cSld>
  <p:clrMapOvr>
    <a:masterClrMapping/>
  </p:clrMapOvr>
</p:sld>
</file>

<file path=ppt/theme/theme1.xml><?xml version="1.0" encoding="utf-8"?>
<a:theme xmlns:a="http://schemas.openxmlformats.org/drawingml/2006/main" name="Office-Design">
  <a:themeElements>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Design">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lnDef>
  </a:objectDefaults>
  <a:extraClrSchemeLst>
    <a:extraClrScheme>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4155</Words>
  <Application>Microsoft Macintosh PowerPoint</Application>
  <PresentationFormat>Benutzerdefiniert</PresentationFormat>
  <Paragraphs>154</Paragraphs>
  <Slides>57</Slides>
  <Notes>2</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57</vt:i4>
      </vt:variant>
    </vt:vector>
  </HeadingPairs>
  <TitlesOfParts>
    <vt:vector size="60" baseType="lpstr">
      <vt:lpstr>Arial</vt:lpstr>
      <vt:lpstr>Times New Roman</vt:lpstr>
      <vt:lpstr>Office-Design</vt:lpstr>
      <vt:lpstr>Lexikologie a slovotvorba ruštiny</vt:lpstr>
      <vt:lpstr>Jazykový systém</vt:lpstr>
      <vt:lpstr>Jazykový systém</vt:lpstr>
      <vt:lpstr>Jazykový systém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Aktuální otázky gramatické struktury ruštiny</dc:title>
  <dc:creator>Markus Giger</dc:creator>
  <cp:lastModifiedBy>Markus Giger</cp:lastModifiedBy>
  <cp:revision>313</cp:revision>
  <cp:lastPrinted>1601-01-01T00:00:00Z</cp:lastPrinted>
  <dcterms:created xsi:type="dcterms:W3CDTF">2012-10-11T18:59:19Z</dcterms:created>
  <dcterms:modified xsi:type="dcterms:W3CDTF">2025-02-19T08:01:42Z</dcterms:modified>
</cp:coreProperties>
</file>