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77" r:id="rId11"/>
    <p:sldId id="278" r:id="rId12"/>
    <p:sldId id="279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5" r:id="rId26"/>
    <p:sldId id="276" r:id="rId27"/>
    <p:sldId id="274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135FC8-1163-4815-8B26-EE22A12CA537}" type="datetimeFigureOut">
              <a:rPr lang="cs-CZ" smtClean="0"/>
              <a:pPr/>
              <a:t>24.08.2021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18FCD1-91D7-458E-92BC-CB96BE8DFC9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Bibliografické rešeršní služby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dirty="0" smtClean="0"/>
              <a:t>. LISA</a:t>
            </a:r>
            <a:endParaRPr lang="cs-CZ" dirty="0"/>
          </a:p>
        </p:txBody>
      </p:sp>
      <p:pic>
        <p:nvPicPr>
          <p:cNvPr id="5" name="Obrázek 4" descr="UISK_logo_claim-neg_RGB_XSM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45224"/>
            <a:ext cx="3251725" cy="9361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7E8CAFA-0345-4A4D-822F-03FCF41E3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99873"/>
            <a:ext cx="28575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Jednoduché hledání</a:t>
            </a:r>
            <a:endParaRPr lang="cs-CZ" dirty="0"/>
          </a:p>
        </p:txBody>
      </p:sp>
      <p:pic>
        <p:nvPicPr>
          <p:cNvPr id="8" name="Zástupný symbol pro obsah 7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8229600" cy="1977051"/>
          </a:xfrm>
        </p:spPr>
      </p:pic>
      <p:sp>
        <p:nvSpPr>
          <p:cNvPr id="9" name="TextovéPole 8"/>
          <p:cNvSpPr txBox="1"/>
          <p:nvPr/>
        </p:nvSpPr>
        <p:spPr>
          <a:xfrm>
            <a:off x="457200" y="4437112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Pokud neuvedeme kód pole, systém vyhledává ve všech polích (včetně fulltextu, pokud je dostupný)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Slova jsou automaticky spojována operátorem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 v jednoduchém vyhledávání lze použít kódy polí, speciální znaky, operátory a závorky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Méně přesné, větší počet nerelevantních výsledků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Využití – orientace v tématu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179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jednoduchého hledání</a:t>
            </a:r>
            <a:endParaRPr lang="cs-CZ" dirty="0"/>
          </a:p>
        </p:txBody>
      </p:sp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8" y="1774825"/>
            <a:ext cx="7842824" cy="4625975"/>
          </a:xfrm>
        </p:spPr>
      </p:pic>
      <p:sp>
        <p:nvSpPr>
          <p:cNvPr id="7" name="Zaoblený obdélníkový bublinový popisek 6"/>
          <p:cNvSpPr/>
          <p:nvPr/>
        </p:nvSpPr>
        <p:spPr>
          <a:xfrm>
            <a:off x="6588224" y="3933056"/>
            <a:ext cx="1800200" cy="936104"/>
          </a:xfrm>
          <a:prstGeom prst="wedgeRoundRectCallout">
            <a:avLst>
              <a:gd name="adj1" fmla="val -87299"/>
              <a:gd name="adj2" fmla="val -1030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Hledaná slova jsou zvýrazněna</a:t>
            </a:r>
            <a:endParaRPr lang="cs-CZ" dirty="0"/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179512" y="1628800"/>
            <a:ext cx="2088232" cy="864096"/>
          </a:xfrm>
          <a:prstGeom prst="wedgeRoundRectCallout">
            <a:avLst>
              <a:gd name="adj1" fmla="val -10237"/>
              <a:gd name="adj2" fmla="val 973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Defaultní způsob řazení je podle relevance</a:t>
            </a:r>
            <a:endParaRPr lang="cs-CZ" dirty="0"/>
          </a:p>
        </p:txBody>
      </p:sp>
      <p:sp>
        <p:nvSpPr>
          <p:cNvPr id="9" name="Zaoblený obdélníkový bublinový popisek 8"/>
          <p:cNvSpPr/>
          <p:nvPr/>
        </p:nvSpPr>
        <p:spPr>
          <a:xfrm>
            <a:off x="323528" y="6400800"/>
            <a:ext cx="2736304" cy="366649"/>
          </a:xfrm>
          <a:prstGeom prst="wedgeRoundRectCallout">
            <a:avLst>
              <a:gd name="adj1" fmla="val -18133"/>
              <a:gd name="adj2" fmla="val -83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Možnosti filtrování dotazu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137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Pokročilé hledání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9" y="1774825"/>
            <a:ext cx="7376142" cy="4625975"/>
          </a:xfrm>
        </p:spPr>
      </p:pic>
    </p:spTree>
    <p:extLst>
      <p:ext uri="{BB962C8B-B14F-4D97-AF65-F5344CB8AC3E}">
        <p14:creationId xmlns:p14="http://schemas.microsoft.com/office/powerpoint/2010/main" val="224200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Pokročilé hledání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Možnost výběru polí pro hledání</a:t>
            </a:r>
          </a:p>
          <a:p>
            <a:r>
              <a:rPr lang="cs-CZ" dirty="0" smtClean="0"/>
              <a:t>Možnost zadání formálních kritérií – datum vydání, typ dokumentu, jazyk</a:t>
            </a:r>
          </a:p>
          <a:p>
            <a:r>
              <a:rPr lang="cs-CZ" dirty="0" smtClean="0"/>
              <a:t>Možnost volby způsobu řazení při zadávání dotazu</a:t>
            </a:r>
          </a:p>
          <a:p>
            <a:pPr marL="118872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87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pokročilého hledání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4" y="1774825"/>
            <a:ext cx="7923811" cy="4625975"/>
          </a:xfrm>
        </p:spPr>
      </p:pic>
      <p:sp>
        <p:nvSpPr>
          <p:cNvPr id="5" name="Zaoblený obdélníkový bublinový popisek 4"/>
          <p:cNvSpPr/>
          <p:nvPr/>
        </p:nvSpPr>
        <p:spPr>
          <a:xfrm>
            <a:off x="3779912" y="1774825"/>
            <a:ext cx="2808312" cy="1294135"/>
          </a:xfrm>
          <a:prstGeom prst="wedgeRoundRectCallout">
            <a:avLst>
              <a:gd name="adj1" fmla="val -71812"/>
              <a:gd name="adj2" fmla="val 318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Varianty klíčových slov, které byly rovněž zahrnuty do vyhledávání</a:t>
            </a:r>
            <a:endParaRPr lang="cs-CZ" dirty="0"/>
          </a:p>
        </p:txBody>
      </p:sp>
      <p:sp>
        <p:nvSpPr>
          <p:cNvPr id="6" name="Zaoblený obdélníkový bublinový popisek 5"/>
          <p:cNvSpPr/>
          <p:nvPr/>
        </p:nvSpPr>
        <p:spPr>
          <a:xfrm>
            <a:off x="5724128" y="6237312"/>
            <a:ext cx="3168352" cy="504056"/>
          </a:xfrm>
          <a:prstGeom prst="wedgeRoundRectCallout">
            <a:avLst>
              <a:gd name="adj1" fmla="val -45612"/>
              <a:gd name="adj2" fmla="val -767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Návrhy podobných dotazů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04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varianty dotazu</a:t>
            </a:r>
            <a:endParaRPr lang="cs-CZ" dirty="0"/>
          </a:p>
        </p:txBody>
      </p:sp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3" y="2539268"/>
            <a:ext cx="7887383" cy="975445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5064"/>
            <a:ext cx="7971211" cy="103641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39552" y="537321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Můžeme kombinovat klíčová slova a vyhledávání zejména v polích název (TI) a abstrakt (AB) různým způsobem, výsledky vykazují různou míru přesnosti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57200" y="1739918"/>
            <a:ext cx="797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Vyzkoušíme další varianty dotazu s použitím textových polí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Kolik záznamů ve výsledcích je relevantních?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141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tezauru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0808"/>
            <a:ext cx="3960440" cy="2656459"/>
          </a:xfrm>
        </p:spPr>
      </p:pic>
      <p:sp>
        <p:nvSpPr>
          <p:cNvPr id="5" name="TextovéPole 4"/>
          <p:cNvSpPr txBox="1"/>
          <p:nvPr/>
        </p:nvSpPr>
        <p:spPr>
          <a:xfrm>
            <a:off x="6156176" y="1700808"/>
            <a:ext cx="2664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tezauru lze vyhledávat nebo ho prohlížet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Vyhledávání je však přesné pouze zadáme-li klíčové slovo/slova, která se shodují s deskriptorem či </a:t>
            </a:r>
            <a:r>
              <a:rPr lang="cs-CZ" dirty="0" err="1" smtClean="0"/>
              <a:t>nedeskriptorem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opačném případě jsou výsledky nerelevantní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Upravíme tedy dotaz, mezi výsledky je i požadovaný deskriptor</a:t>
            </a:r>
            <a:endParaRPr lang="cs-CZ" dirty="0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07" y="2420888"/>
            <a:ext cx="5410669" cy="412277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45507" y="5949280"/>
            <a:ext cx="1738261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31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tezauru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5159187" cy="1082134"/>
          </a:xfrm>
        </p:spPr>
      </p:pic>
      <p:sp>
        <p:nvSpPr>
          <p:cNvPr id="5" name="Zaoblený obdélníkový bublinový popisek 4"/>
          <p:cNvSpPr/>
          <p:nvPr/>
        </p:nvSpPr>
        <p:spPr>
          <a:xfrm>
            <a:off x="2483768" y="1484784"/>
            <a:ext cx="3600400" cy="648072"/>
          </a:xfrm>
          <a:prstGeom prst="wedgeRoundRectCallout">
            <a:avLst>
              <a:gd name="adj1" fmla="val -57380"/>
              <a:gd name="adj2" fmla="val 15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Je možné si zobrazit podrobnosti o deskriptoru</a:t>
            </a:r>
            <a:endParaRPr lang="cs-CZ" dirty="0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896"/>
            <a:ext cx="4028150" cy="4045004"/>
          </a:xfrm>
          <a:prstGeom prst="rect">
            <a:avLst/>
          </a:prstGeom>
        </p:spPr>
      </p:pic>
      <p:sp>
        <p:nvSpPr>
          <p:cNvPr id="7" name="Zaoblený obdélníkový bublinový popisek 6"/>
          <p:cNvSpPr/>
          <p:nvPr/>
        </p:nvSpPr>
        <p:spPr>
          <a:xfrm>
            <a:off x="457200" y="3501008"/>
            <a:ext cx="2170584" cy="1944216"/>
          </a:xfrm>
          <a:prstGeom prst="wedgeRoundRectCallout">
            <a:avLst>
              <a:gd name="adj1" fmla="val 74635"/>
              <a:gd name="adj2" fmla="val 310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Postupně můžeme vybrat více deskriptorů, praktičtější je však provést vyhledávání s každým deskriptorem samostatně, poté kombinovat dotazy</a:t>
            </a:r>
            <a:endParaRPr lang="cs-CZ" sz="1400" dirty="0"/>
          </a:p>
        </p:txBody>
      </p:sp>
      <p:sp>
        <p:nvSpPr>
          <p:cNvPr id="8" name="Zaoblený obdélníkový bublinový popisek 7"/>
          <p:cNvSpPr/>
          <p:nvPr/>
        </p:nvSpPr>
        <p:spPr>
          <a:xfrm>
            <a:off x="7524328" y="5301208"/>
            <a:ext cx="1368152" cy="936104"/>
          </a:xfrm>
          <a:prstGeom prst="wedgeRoundRectCallout">
            <a:avLst>
              <a:gd name="adj1" fmla="val -73540"/>
              <a:gd name="adj2" fmla="val 474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Výběr operátorů pro kombinování deskriptorů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6738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tezauru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7933107" cy="1051651"/>
          </a:xfrm>
        </p:spPr>
      </p:pic>
      <p:sp>
        <p:nvSpPr>
          <p:cNvPr id="5" name="Zaoblený obdélníkový bublinový popisek 4"/>
          <p:cNvSpPr/>
          <p:nvPr/>
        </p:nvSpPr>
        <p:spPr>
          <a:xfrm>
            <a:off x="3779912" y="2636912"/>
            <a:ext cx="3168352" cy="696211"/>
          </a:xfrm>
          <a:prstGeom prst="wedgeRoundRectCallout">
            <a:avLst>
              <a:gd name="adj1" fmla="val -46174"/>
              <a:gd name="adj2" fmla="val -1071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Dotaz po přidání deskriptorů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393305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Použití tezauru zpřesňuje vyhledávání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Problém může nastat v případě, že neexistuje odpovídající deskriptor nebo je nutné použít kombinaci deskriptorů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Vhodné je použít kombinaci deskriptorů a klíčových slov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93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Příkazový řádek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72200" y="1700808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Použití příkazového řádku urychlí zápis delšího dotazu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 třeba dát pozor na správný počet závorek</a:t>
            </a:r>
            <a:endParaRPr lang="cs-CZ" dirty="0"/>
          </a:p>
        </p:txBody>
      </p:sp>
      <p:pic>
        <p:nvPicPr>
          <p:cNvPr id="9" name="Zástupný symbol pro obsah 8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67665"/>
            <a:ext cx="6020322" cy="3048264"/>
          </a:xfrm>
        </p:spPr>
      </p:pic>
    </p:spTree>
    <p:extLst>
      <p:ext uri="{BB962C8B-B14F-4D97-AF65-F5344CB8AC3E}">
        <p14:creationId xmlns:p14="http://schemas.microsoft.com/office/powerpoint/2010/main" val="418672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Library</a:t>
            </a:r>
            <a:r>
              <a:rPr lang="cs-CZ" dirty="0" smtClean="0"/>
              <a:t> </a:t>
            </a:r>
            <a:r>
              <a:rPr lang="en-US" dirty="0" smtClean="0"/>
              <a:t>&amp;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Science </a:t>
            </a:r>
            <a:r>
              <a:rPr lang="cs-CZ" dirty="0" err="1" smtClean="0"/>
              <a:t>Abstracts</a:t>
            </a:r>
            <a:endParaRPr lang="cs-CZ" dirty="0" smtClean="0"/>
          </a:p>
          <a:p>
            <a:r>
              <a:rPr lang="cs-CZ" dirty="0" smtClean="0"/>
              <a:t>Předchůdce – referátový časopis </a:t>
            </a:r>
            <a:r>
              <a:rPr lang="cs-CZ" dirty="0" err="1" smtClean="0"/>
              <a:t>Library</a:t>
            </a:r>
            <a:r>
              <a:rPr lang="cs-CZ" dirty="0" smtClean="0"/>
              <a:t> science </a:t>
            </a:r>
            <a:r>
              <a:rPr lang="cs-CZ" dirty="0" err="1" smtClean="0"/>
              <a:t>abstracts</a:t>
            </a:r>
            <a:r>
              <a:rPr lang="cs-CZ" dirty="0" smtClean="0"/>
              <a:t> (1950-1968), </a:t>
            </a:r>
            <a:r>
              <a:rPr lang="cs-CZ" dirty="0" err="1" smtClean="0"/>
              <a:t>Library</a:t>
            </a:r>
            <a:r>
              <a:rPr lang="cs-CZ" dirty="0" smtClean="0"/>
              <a:t>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Science </a:t>
            </a:r>
            <a:r>
              <a:rPr lang="cs-CZ" dirty="0" err="1" smtClean="0"/>
              <a:t>Abstracts</a:t>
            </a:r>
            <a:r>
              <a:rPr lang="cs-CZ" dirty="0" smtClean="0"/>
              <a:t> (1969-)</a:t>
            </a:r>
          </a:p>
          <a:p>
            <a:r>
              <a:rPr lang="cs-CZ" dirty="0" smtClean="0"/>
              <a:t>Počítačově zpracovávána od r. 1976</a:t>
            </a:r>
          </a:p>
          <a:p>
            <a:r>
              <a:rPr lang="cs-CZ" dirty="0" smtClean="0"/>
              <a:t>Vlastní tezaurus</a:t>
            </a:r>
          </a:p>
          <a:p>
            <a:r>
              <a:rPr lang="cs-CZ" dirty="0" smtClean="0"/>
              <a:t>Dostupná přes </a:t>
            </a:r>
            <a:r>
              <a:rPr lang="cs-CZ" dirty="0" err="1" smtClean="0"/>
              <a:t>ProQuest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694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hledání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1" y="1774825"/>
            <a:ext cx="7582637" cy="4625975"/>
          </a:xfrm>
        </p:spPr>
      </p:pic>
    </p:spTree>
    <p:extLst>
      <p:ext uri="{BB962C8B-B14F-4D97-AF65-F5344CB8AC3E}">
        <p14:creationId xmlns:p14="http://schemas.microsoft.com/office/powerpoint/2010/main" val="2845221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hledání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Přehled provedených dotazů</a:t>
            </a:r>
          </a:p>
          <a:p>
            <a:r>
              <a:rPr lang="cs-CZ" dirty="0" smtClean="0"/>
              <a:t>Možnost kombinovat dotazy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715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výsledky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4507864" cy="4625975"/>
          </a:xfrm>
        </p:spPr>
      </p:pic>
      <p:sp>
        <p:nvSpPr>
          <p:cNvPr id="5" name="TextovéPole 4"/>
          <p:cNvSpPr txBox="1"/>
          <p:nvPr/>
        </p:nvSpPr>
        <p:spPr>
          <a:xfrm>
            <a:off x="5436096" y="177281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Vytvoření citací z vyhledaných záznamů – v nabídce je i norma ISO 690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075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výsledky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2636748" cy="2865368"/>
          </a:xfrm>
        </p:spPr>
      </p:pic>
      <p:sp>
        <p:nvSpPr>
          <p:cNvPr id="5" name="TextovéPole 4"/>
          <p:cNvSpPr txBox="1"/>
          <p:nvPr/>
        </p:nvSpPr>
        <p:spPr>
          <a:xfrm>
            <a:off x="3995936" y="184482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Uložení záznamů – pro použití v citačních manažerech je nejvhodnější formát 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029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Research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Ukládání dotazů pro pozdější použití</a:t>
            </a:r>
          </a:p>
          <a:p>
            <a:r>
              <a:rPr lang="cs-CZ" dirty="0" smtClean="0"/>
              <a:t>Vytváření </a:t>
            </a:r>
            <a:r>
              <a:rPr lang="cs-CZ" dirty="0" err="1" smtClean="0"/>
              <a:t>alertů</a:t>
            </a:r>
            <a:endParaRPr lang="cs-CZ" dirty="0" smtClean="0"/>
          </a:p>
          <a:p>
            <a:r>
              <a:rPr lang="cs-CZ" dirty="0" smtClean="0"/>
              <a:t>Ukládání jednotlivých dokumentů (záznamů, ft)</a:t>
            </a:r>
          </a:p>
          <a:p>
            <a:r>
              <a:rPr lang="cs-CZ" dirty="0" err="1" smtClean="0"/>
              <a:t>Widgety</a:t>
            </a:r>
            <a:r>
              <a:rPr lang="cs-CZ" dirty="0" smtClean="0"/>
              <a:t> – přidání vyhledávacího pole </a:t>
            </a:r>
            <a:r>
              <a:rPr lang="cs-CZ" dirty="0" err="1" smtClean="0"/>
              <a:t>ProQuestu</a:t>
            </a:r>
            <a:r>
              <a:rPr lang="cs-CZ" dirty="0" smtClean="0"/>
              <a:t> do vlastních stránek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43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Operátory, speciální 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AND, OR, NOT</a:t>
            </a:r>
          </a:p>
          <a:p>
            <a:r>
              <a:rPr lang="cs-CZ" dirty="0" err="1" smtClean="0"/>
              <a:t>Proximitní</a:t>
            </a:r>
            <a:r>
              <a:rPr lang="cs-CZ" dirty="0" smtClean="0"/>
              <a:t> operátory</a:t>
            </a:r>
          </a:p>
          <a:p>
            <a:pPr lvl="1"/>
            <a:r>
              <a:rPr lang="cs-CZ" dirty="0" smtClean="0"/>
              <a:t>NEAR/n – klíčová slova v libovolném pořadí maximálně n slov od sebe</a:t>
            </a:r>
          </a:p>
          <a:p>
            <a:pPr lvl="1"/>
            <a:r>
              <a:rPr lang="cs-CZ" dirty="0" smtClean="0"/>
              <a:t>PRE/n – klíčová slova v daném pořadí maximálně n slov od sebe</a:t>
            </a:r>
          </a:p>
          <a:p>
            <a:r>
              <a:rPr lang="cs-CZ" dirty="0" smtClean="0"/>
              <a:t>Speciální znaky</a:t>
            </a:r>
          </a:p>
          <a:p>
            <a:pPr lvl="1"/>
            <a:r>
              <a:rPr lang="cs-CZ" dirty="0" smtClean="0"/>
              <a:t>* - nahrazení libovolného množství znaků – </a:t>
            </a:r>
            <a:r>
              <a:rPr lang="cs-CZ" dirty="0" err="1" smtClean="0"/>
              <a:t>pravo</a:t>
            </a:r>
            <a:r>
              <a:rPr lang="cs-CZ" dirty="0" smtClean="0"/>
              <a:t> i levostranné rozšiřování, i uprostřed slova</a:t>
            </a:r>
          </a:p>
          <a:p>
            <a:pPr lvl="1"/>
            <a:r>
              <a:rPr lang="cs-CZ" dirty="0" smtClean="0"/>
              <a:t>? – nahrazení právě jednoho znaku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9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AB – abstrakt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AB(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r>
              <a:rPr lang="cs-CZ" dirty="0" smtClean="0"/>
              <a:t>)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AB („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r>
              <a:rPr lang="cs-CZ" dirty="0" smtClean="0"/>
              <a:t>“)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AB (</a:t>
            </a:r>
            <a:r>
              <a:rPr lang="cs-CZ" dirty="0" err="1"/>
              <a:t>i</a:t>
            </a:r>
            <a:r>
              <a:rPr lang="cs-CZ" dirty="0" err="1" smtClean="0"/>
              <a:t>nformation</a:t>
            </a:r>
            <a:r>
              <a:rPr lang="cs-CZ" dirty="0" smtClean="0"/>
              <a:t> PRE/2 </a:t>
            </a:r>
            <a:r>
              <a:rPr lang="cs-CZ" dirty="0" err="1" smtClean="0"/>
              <a:t>behavior</a:t>
            </a:r>
            <a:r>
              <a:rPr lang="cs-CZ" dirty="0" smtClean="0"/>
              <a:t>)</a:t>
            </a:r>
          </a:p>
          <a:p>
            <a:pPr marL="118872" indent="0">
              <a:buNone/>
            </a:pPr>
            <a:r>
              <a:rPr lang="cs-CZ" dirty="0" smtClean="0"/>
              <a:t>TI – název článku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TI (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r>
              <a:rPr lang="cs-CZ" dirty="0" smtClean="0"/>
              <a:t>)</a:t>
            </a:r>
          </a:p>
          <a:p>
            <a:pPr marL="118872" indent="0">
              <a:buNone/>
            </a:pPr>
            <a:r>
              <a:rPr lang="cs-CZ" dirty="0" smtClean="0"/>
              <a:t>AU – autor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AU(„</a:t>
            </a:r>
            <a:r>
              <a:rPr lang="cs-CZ" dirty="0" err="1" smtClean="0"/>
              <a:t>chowdhury</a:t>
            </a:r>
            <a:r>
              <a:rPr lang="cs-CZ" dirty="0" smtClean="0"/>
              <a:t>, </a:t>
            </a:r>
            <a:r>
              <a:rPr lang="cs-CZ" dirty="0" err="1" smtClean="0"/>
              <a:t>gobinda</a:t>
            </a:r>
            <a:r>
              <a:rPr lang="cs-CZ" dirty="0" smtClean="0"/>
              <a:t>“)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AU(„robinson, l*“)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79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OTI – název článku v původním jazyce</a:t>
            </a:r>
          </a:p>
          <a:p>
            <a:pPr marL="118872" indent="0">
              <a:buNone/>
            </a:pPr>
            <a:r>
              <a:rPr lang="cs-CZ" dirty="0" smtClean="0"/>
              <a:t>PUB – název časopisu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PUB(„</a:t>
            </a:r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documentation</a:t>
            </a:r>
            <a:r>
              <a:rPr lang="cs-CZ" dirty="0" smtClean="0"/>
              <a:t>“)</a:t>
            </a:r>
          </a:p>
          <a:p>
            <a:pPr marL="118872" indent="0">
              <a:buNone/>
            </a:pPr>
            <a:r>
              <a:rPr lang="cs-CZ" dirty="0" smtClean="0"/>
              <a:t>SU – předmětové heslo – deskriptor z tezauru a další přidělované termíny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SU(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r>
              <a:rPr lang="cs-CZ" dirty="0" smtClean="0"/>
              <a:t>)</a:t>
            </a:r>
          </a:p>
          <a:p>
            <a:pPr marL="118872" indent="0">
              <a:buNone/>
            </a:pPr>
            <a:r>
              <a:rPr lang="cs-CZ" dirty="0"/>
              <a:t>	</a:t>
            </a:r>
            <a:r>
              <a:rPr lang="cs-CZ" dirty="0" smtClean="0"/>
              <a:t>SU.EXACT(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16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rešeršního postupu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Informační chování seniorů</a:t>
            </a:r>
          </a:p>
          <a:p>
            <a:r>
              <a:rPr lang="cs-CZ" dirty="0" smtClean="0"/>
              <a:t>Klíčová slova: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r>
              <a:rPr lang="cs-CZ" dirty="0" smtClean="0"/>
              <a:t> (</a:t>
            </a:r>
            <a:r>
              <a:rPr lang="cs-CZ" dirty="0" err="1" smtClean="0"/>
              <a:t>behaviour</a:t>
            </a:r>
            <a:r>
              <a:rPr lang="cs-CZ" dirty="0" smtClean="0"/>
              <a:t>),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seeking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r>
              <a:rPr lang="cs-CZ" dirty="0" smtClean="0"/>
              <a:t> (</a:t>
            </a:r>
            <a:r>
              <a:rPr lang="cs-CZ" dirty="0" err="1" smtClean="0"/>
              <a:t>behaviour</a:t>
            </a:r>
            <a:r>
              <a:rPr lang="cs-CZ" dirty="0" smtClean="0"/>
              <a:t>), </a:t>
            </a:r>
            <a:r>
              <a:rPr lang="cs-CZ" dirty="0" err="1" smtClean="0"/>
              <a:t>elderly</a:t>
            </a:r>
            <a:r>
              <a:rPr lang="cs-CZ" dirty="0" smtClean="0"/>
              <a:t>, </a:t>
            </a:r>
            <a:r>
              <a:rPr lang="cs-CZ" dirty="0" err="1" smtClean="0"/>
              <a:t>old</a:t>
            </a:r>
            <a:r>
              <a:rPr lang="cs-CZ" dirty="0" smtClean="0"/>
              <a:t>(</a:t>
            </a:r>
            <a:r>
              <a:rPr lang="cs-CZ" dirty="0" err="1" smtClean="0"/>
              <a:t>er</a:t>
            </a:r>
            <a:r>
              <a:rPr lang="cs-CZ" dirty="0" smtClean="0"/>
              <a:t>) </a:t>
            </a:r>
            <a:r>
              <a:rPr lang="cs-CZ" dirty="0" err="1" smtClean="0"/>
              <a:t>people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2046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kolekce</a:t>
            </a:r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5" y="2504535"/>
            <a:ext cx="7041491" cy="2486240"/>
          </a:xfrm>
          <a:prstGeom prst="rect">
            <a:avLst/>
          </a:prstGeom>
        </p:spPr>
      </p:pic>
      <p:sp>
        <p:nvSpPr>
          <p:cNvPr id="6" name="Šipka doleva 5"/>
          <p:cNvSpPr/>
          <p:nvPr/>
        </p:nvSpPr>
        <p:spPr>
          <a:xfrm>
            <a:off x="5770418" y="2893868"/>
            <a:ext cx="678873" cy="429491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418232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databáze</a:t>
            </a:r>
            <a:endParaRPr lang="cs-CZ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2376367"/>
            <a:ext cx="8763000" cy="2118257"/>
          </a:xfrm>
          <a:prstGeom prst="rect">
            <a:avLst/>
          </a:prstGeom>
        </p:spPr>
      </p:pic>
      <p:sp>
        <p:nvSpPr>
          <p:cNvPr id="4" name="Šipka doleva 3"/>
          <p:cNvSpPr/>
          <p:nvPr/>
        </p:nvSpPr>
        <p:spPr>
          <a:xfrm>
            <a:off x="4211782" y="2665269"/>
            <a:ext cx="817418" cy="477982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70610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8684" y="280775"/>
            <a:ext cx="7886700" cy="994172"/>
          </a:xfrm>
        </p:spPr>
        <p:txBody>
          <a:bodyPr/>
          <a:lstStyle/>
          <a:p>
            <a:r>
              <a:rPr lang="cs-CZ" dirty="0" smtClean="0"/>
              <a:t>Výběr LISA</a:t>
            </a:r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4" y="1865773"/>
            <a:ext cx="7378705" cy="4040855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12" y="5209337"/>
            <a:ext cx="2526249" cy="697291"/>
          </a:xfrm>
          <a:prstGeom prst="rect">
            <a:avLst/>
          </a:prstGeom>
        </p:spPr>
      </p:pic>
      <p:sp>
        <p:nvSpPr>
          <p:cNvPr id="7" name="Šipka doleva 6"/>
          <p:cNvSpPr/>
          <p:nvPr/>
        </p:nvSpPr>
        <p:spPr>
          <a:xfrm>
            <a:off x="4723722" y="4731355"/>
            <a:ext cx="817418" cy="477982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8" name="Šipka doleva 7"/>
          <p:cNvSpPr/>
          <p:nvPr/>
        </p:nvSpPr>
        <p:spPr>
          <a:xfrm>
            <a:off x="7588567" y="5373832"/>
            <a:ext cx="817418" cy="477982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591300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26EE836CA0DF45885804509ECFD775" ma:contentTypeVersion="13" ma:contentTypeDescription="Vytvoří nový dokument" ma:contentTypeScope="" ma:versionID="083a9eae108a596f0fb7f5fbe9c68851">
  <xsd:schema xmlns:xsd="http://www.w3.org/2001/XMLSchema" xmlns:xs="http://www.w3.org/2001/XMLSchema" xmlns:p="http://schemas.microsoft.com/office/2006/metadata/properties" xmlns:ns3="ad9319be-0f24-4bac-9f91-d45c695379bf" xmlns:ns4="04154ce8-de10-43e5-bac2-7607c4efa263" targetNamespace="http://schemas.microsoft.com/office/2006/metadata/properties" ma:root="true" ma:fieldsID="1f5ffe850e8d1cd6500f79216426dc81" ns3:_="" ns4:_="">
    <xsd:import namespace="ad9319be-0f24-4bac-9f91-d45c695379bf"/>
    <xsd:import namespace="04154ce8-de10-43e5-bac2-7607c4efa2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19be-0f24-4bac-9f91-d45c69537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8-de10-43e5-bac2-7607c4efa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776E14-5DC7-49D0-AC2C-D186A60BC9FC}">
  <ds:schemaRefs>
    <ds:schemaRef ds:uri="http://purl.org/dc/terms/"/>
    <ds:schemaRef ds:uri="ad9319be-0f24-4bac-9f91-d45c695379b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04154ce8-de10-43e5-bac2-7607c4efa263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B85861-B346-4F47-8F2C-8E225223A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22B72C-6930-4DAC-BB09-AC1B054CFB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19be-0f24-4bac-9f91-d45c695379bf"/>
    <ds:schemaRef ds:uri="04154ce8-de10-43e5-bac2-7607c4efa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6937</TotalTime>
  <Words>568</Words>
  <Application>Microsoft Office PowerPoint</Application>
  <PresentationFormat>Předvádění na obrazovce (4:3)</PresentationFormat>
  <Paragraphs>91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Corbel</vt:lpstr>
      <vt:lpstr>Wingdings</vt:lpstr>
      <vt:lpstr>Wingdings 2</vt:lpstr>
      <vt:lpstr>Wingdings 3</vt:lpstr>
      <vt:lpstr>Modul</vt:lpstr>
      <vt:lpstr>Bibliografické rešeršní služby</vt:lpstr>
      <vt:lpstr>LISA</vt:lpstr>
      <vt:lpstr>Operátory, speciální znaky</vt:lpstr>
      <vt:lpstr>Základní pole</vt:lpstr>
      <vt:lpstr>Základní pole</vt:lpstr>
      <vt:lpstr>Příklad rešeršního postupu</vt:lpstr>
      <vt:lpstr>Výběr kolekce</vt:lpstr>
      <vt:lpstr>Změna databáze</vt:lpstr>
      <vt:lpstr>Výběr LISA</vt:lpstr>
      <vt:lpstr>Jednoduché hledání</vt:lpstr>
      <vt:lpstr>Výsledky jednoduchého hledání</vt:lpstr>
      <vt:lpstr>Pokročilé hledání</vt:lpstr>
      <vt:lpstr>Pokročilé hledání</vt:lpstr>
      <vt:lpstr>Výsledky pokročilého hledání</vt:lpstr>
      <vt:lpstr>Další varianty dotazu</vt:lpstr>
      <vt:lpstr>Použití tezauru</vt:lpstr>
      <vt:lpstr>Použití tezauru</vt:lpstr>
      <vt:lpstr>Použití tezauru</vt:lpstr>
      <vt:lpstr>Příkazový řádek</vt:lpstr>
      <vt:lpstr>Historie hledání</vt:lpstr>
      <vt:lpstr>Historie hledání</vt:lpstr>
      <vt:lpstr>Práce s výsledky</vt:lpstr>
      <vt:lpstr>Práce s výsledky</vt:lpstr>
      <vt:lpstr>My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systémy pro pedagogy</dc:title>
  <dc:creator>oookka</dc:creator>
  <cp:lastModifiedBy>Jarolímková, Adéla</cp:lastModifiedBy>
  <cp:revision>114</cp:revision>
  <dcterms:created xsi:type="dcterms:W3CDTF">2016-07-18T11:14:05Z</dcterms:created>
  <dcterms:modified xsi:type="dcterms:W3CDTF">2021-08-24T08:55:05Z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0x0101005D26EE836CA0DF45885804509ECFD775</vt:lpwstr>
  </property>
</Properties>
</file>