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9" r:id="rId4"/>
    <p:sldId id="260" r:id="rId5"/>
    <p:sldId id="261" r:id="rId6"/>
    <p:sldId id="262" r:id="rId7"/>
    <p:sldId id="264" r:id="rId8"/>
    <p:sldId id="268" r:id="rId9"/>
    <p:sldId id="269" r:id="rId10"/>
    <p:sldId id="271" r:id="rId11"/>
    <p:sldId id="270" r:id="rId12"/>
    <p:sldId id="272" r:id="rId13"/>
    <p:sldId id="273" r:id="rId14"/>
    <p:sldId id="274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91" d="100"/>
          <a:sy n="91" d="100"/>
        </p:scale>
        <p:origin x="32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85FDF2-EBD2-488A-BB81-BCA1FF7D7DB0}" type="datetimeFigureOut">
              <a:rPr lang="cs-CZ" smtClean="0"/>
              <a:t>10.03.2026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891775-EA09-4ECC-8242-9F9A442FE6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5701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https://www.throughouthistory.com/?p=1261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891775-EA09-4ECC-8242-9F9A442FE6DD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15335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https://www.csfd.cz/film/83489-nacht-fiel-uber-gotenhafen/galerie/</a:t>
            </a:r>
          </a:p>
          <a:p>
            <a:r>
              <a:rPr lang="cs-CZ" dirty="0"/>
              <a:t>https://www.csfd.cz/film/246180-zkaza-lodi-gustloff/galerie/?page=2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891775-EA09-4ECC-8242-9F9A442FE6DD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69042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https://cs.wikipedia.org/wiki/Wilhelm_Gustloff#/media/Soubor:Wilhelm-Gustloff.jpg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891775-EA09-4ECC-8242-9F9A442FE6DD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08520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https://de.wikipedia.org/wiki/Wilhelm_Gustloff_(Schiff)#/media/Datei:Bundesarchiv_Bild_183-H27992,_Lazarettschiff_%22Wilhelm_Gustloff%22_in_Danzig.jpg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891775-EA09-4ECC-8242-9F9A442FE6DD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06686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https://en.wikipedia.org/wiki/Operation_Hannibal#/media/File:Bundesarchiv_Bild_146-1972-092-05,_Flucht_aus_Ostpreu%C3%9Fen.jpg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891775-EA09-4ECC-8242-9F9A442FE6DD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55546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https://warfarehistorynetwork.com/article/operation-hannibal-the-third-reichs-last-hurrah/</a:t>
            </a:r>
          </a:p>
          <a:p>
            <a:r>
              <a:rPr lang="cs-CZ" dirty="0"/>
              <a:t>https://vocal.media/history/the-tragic-fate-of-wilhelm-gustloff-a-forgotten-maritime-disaster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891775-EA09-4ECC-8242-9F9A442FE6DD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08849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https://www.databazeknih.cz/obalka-knihy/jako-rak-3175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891775-EA09-4ECC-8242-9F9A442FE6DD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98498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https://en.wikipedia.org/wiki/Darkness_Fell_on_Gotenhafen#/media/File:Darkness_Fell_on_Gotenhafen.jpg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891775-EA09-4ECC-8242-9F9A442FE6DD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80519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https://letterboxd.com/film/m-s-gustloff/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891775-EA09-4ECC-8242-9F9A442FE6DD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01078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https://www.csfd.cz/film/246180-zkaza-lodi-gustloff/galerie/?page=3 </a:t>
            </a:r>
          </a:p>
          <a:p>
            <a:r>
              <a:rPr lang="cs-CZ" dirty="0"/>
              <a:t>https://www.csfd.cz/film/83489-nacht-fiel-uber-gotenhafen/galerie/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891775-EA09-4ECC-8242-9F9A442FE6DD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1626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D55EAB-67AE-8BDA-0BC7-D38A7D50A8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1FB6096-1510-7F8F-9CE2-3BFFF3FADB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5D389E1-F882-8C3F-F79E-55A62A944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1B425-FC7E-4AA8-AB51-6553F3DC2B62}" type="datetimeFigureOut">
              <a:rPr lang="cs-CZ" smtClean="0"/>
              <a:t>10.03.2026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B08D13-A264-AFA3-E3CE-B86E42357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479F079-AB9D-D749-C907-F2E8CECB6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8C3CA-2DA8-44C8-8B93-F45EBEF6307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0279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CD3AA0-44B4-53C7-A752-53C276AC4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F02E2AF-972F-18A6-9FB0-EC75AEAA5F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37591C7-7C14-1022-9A25-EB3332CDD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1B425-FC7E-4AA8-AB51-6553F3DC2B62}" type="datetimeFigureOut">
              <a:rPr lang="cs-CZ" smtClean="0"/>
              <a:t>10.03.2026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E04D8E9-69E6-13D4-7BD0-E1048785F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A82238B-1992-805E-E751-57CBE252B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8C3CA-2DA8-44C8-8B93-F45EBEF6307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1468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AC30D35D-33E4-5296-0AF8-BDC2E6BDF9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9FA9A57-CB76-12BF-80C6-713CFACDAE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707948A-63AD-733B-9155-30BA0AE26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1B425-FC7E-4AA8-AB51-6553F3DC2B62}" type="datetimeFigureOut">
              <a:rPr lang="cs-CZ" smtClean="0"/>
              <a:t>10.03.2026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EE82C3A-2097-8982-BFFA-F58A42CA5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2A336D4-6384-225F-4BC4-16A04B2EC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8C3CA-2DA8-44C8-8B93-F45EBEF6307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3755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DB264C-FE83-1637-2F9F-B0D45F0DF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D854AEA-C881-2E5F-0F4F-B1703EAC03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6C0DF7E-65E4-CB11-605B-7E24C1BEE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1B425-FC7E-4AA8-AB51-6553F3DC2B62}" type="datetimeFigureOut">
              <a:rPr lang="cs-CZ" smtClean="0"/>
              <a:t>10.03.2026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BF4E6EA-4BC9-62E9-ACC5-2546D986A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80DC568-76C3-B961-8005-1DBA690B3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8C3CA-2DA8-44C8-8B93-F45EBEF6307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2471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704ADD-82DD-371F-D196-31D491011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6D92BC2-DD77-20BD-611E-EACC3296B3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BE6D1BC-B17C-8816-358A-A16EF25E5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1B425-FC7E-4AA8-AB51-6553F3DC2B62}" type="datetimeFigureOut">
              <a:rPr lang="cs-CZ" smtClean="0"/>
              <a:t>10.03.2026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D59F1FE-B965-8604-746B-0A5E90C62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8BB3EBC-4337-CAB3-21A4-D5BA91087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8C3CA-2DA8-44C8-8B93-F45EBEF6307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7548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9091D6-5EB7-0BD5-3D11-F42E88058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38F9A3-CFA9-AC25-BD4C-79E7DE17ED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E2C1E92-3AE3-C0FE-2AEF-C74511DACD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D837633-C8BD-6858-9931-BD45D4CAF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1B425-FC7E-4AA8-AB51-6553F3DC2B62}" type="datetimeFigureOut">
              <a:rPr lang="cs-CZ" smtClean="0"/>
              <a:t>10.03.2026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854EA99-0F01-818D-1E86-C434A949A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FF64BE3-18F3-3213-8D87-7C741E5A1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8C3CA-2DA8-44C8-8B93-F45EBEF6307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3034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34992F-1025-2B73-800F-61A1A9877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7368278-60A2-29B7-4782-08FB55677C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FD81FDD-7BC1-7C5B-A014-7208D18DB4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A646D45-93BE-537C-D331-F0B3608319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347D2DA-4218-D0A3-B778-85362658F6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C4FA055-DAAD-52C4-07F1-F25DC8C7F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1B425-FC7E-4AA8-AB51-6553F3DC2B62}" type="datetimeFigureOut">
              <a:rPr lang="cs-CZ" smtClean="0"/>
              <a:t>10.03.2026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0913800-B766-69C6-F29D-98978BBDB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367EEC9D-FB29-C1D2-9FCE-62C1A12A1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8C3CA-2DA8-44C8-8B93-F45EBEF6307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6842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BAB467-3857-6A81-9EDF-F0102FCAE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B380BA6-0B8A-E8FD-1839-5CE0A7232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1B425-FC7E-4AA8-AB51-6553F3DC2B62}" type="datetimeFigureOut">
              <a:rPr lang="cs-CZ" smtClean="0"/>
              <a:t>10.03.2026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2BDAB97-9A30-0B82-0CE1-95F8A5EE6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A32508D-AF58-D102-35E3-6C1D19BFD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8C3CA-2DA8-44C8-8B93-F45EBEF6307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8296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3CA61CC-E075-B8F9-269A-77ED6856D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1B425-FC7E-4AA8-AB51-6553F3DC2B62}" type="datetimeFigureOut">
              <a:rPr lang="cs-CZ" smtClean="0"/>
              <a:t>10.03.2026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8223637-4C34-F4D4-6F07-307B2D5A4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5B304FE-48D6-D3C7-CB0B-2964BA71D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8C3CA-2DA8-44C8-8B93-F45EBEF6307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6939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4BFAE5-5D4B-F3A0-326E-91BFBB16E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8CD53CB-2AFF-14CA-ACDD-A039F6400A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450838A-7BD7-7D13-5733-F52C756D47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A87A1C5-6BA8-386B-C826-1A2910B96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1B425-FC7E-4AA8-AB51-6553F3DC2B62}" type="datetimeFigureOut">
              <a:rPr lang="cs-CZ" smtClean="0"/>
              <a:t>10.03.2026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8974A26-12DE-2CB3-6C2D-2C35745DE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EC9A999-58AE-13F6-A3FE-0BDD44900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8C3CA-2DA8-44C8-8B93-F45EBEF6307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3408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84E5A0-1196-A560-3C0E-71665123E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C57D224-13BA-163F-6311-4810332657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00CE33D-DC45-CB17-3A83-829CAFA0D5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917F647-BCC4-9495-4DFE-3F3CCB76C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1B425-FC7E-4AA8-AB51-6553F3DC2B62}" type="datetimeFigureOut">
              <a:rPr lang="cs-CZ" smtClean="0"/>
              <a:t>10.03.2026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BA72490-CA80-79C0-2137-3689EA4A2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DA9B56F-191C-BA1B-2C9E-8FB31F31B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8C3CA-2DA8-44C8-8B93-F45EBEF6307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7495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DFFFE2D-C3C3-C3B0-646C-28F6EBC92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B9DD152-C010-0FFE-1A78-71155B1E69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F81EDFF-717F-07EA-9270-79FA86CD75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71B425-FC7E-4AA8-AB51-6553F3DC2B62}" type="datetimeFigureOut">
              <a:rPr lang="cs-CZ" smtClean="0"/>
              <a:t>10.03.2026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8476219-5700-2B39-BBFB-76E6D2684E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5CF6D6F-6F45-C947-70AC-8D8A1AF0D1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D68C3CA-2DA8-44C8-8B93-F45EBEF6307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035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stor.org/stable/23742878" TargetMode="External"/><Relationship Id="rId2" Type="http://schemas.openxmlformats.org/officeDocument/2006/relationships/hyperlink" Target="https://doi.org/10.1215/0094033X-2010-023" TargetMode="Externa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F598C7-B739-F63A-3F79-23053F1AD5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Němci jako oběti druhé světové války 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39BC8C2-1975-07E5-18B0-F9BA89D4CA9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4400" i="1" dirty="0"/>
              <a:t>Zkáza lodi Wilhelm </a:t>
            </a:r>
            <a:r>
              <a:rPr lang="cs-CZ" sz="4400" i="1" dirty="0" err="1"/>
              <a:t>Gustloff</a:t>
            </a:r>
            <a:r>
              <a:rPr lang="cs-CZ" sz="4400" i="1" dirty="0"/>
              <a:t> 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C6CEB66-7323-FB42-978C-9E8DFFE7C989}"/>
              </a:ext>
            </a:extLst>
          </p:cNvPr>
          <p:cNvSpPr txBox="1"/>
          <p:nvPr/>
        </p:nvSpPr>
        <p:spPr>
          <a:xfrm>
            <a:off x="9017466" y="5366305"/>
            <a:ext cx="16505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Jonáš Mareček</a:t>
            </a:r>
          </a:p>
        </p:txBody>
      </p:sp>
    </p:spTree>
    <p:extLst>
      <p:ext uri="{BB962C8B-B14F-4D97-AF65-F5344CB8AC3E}">
        <p14:creationId xmlns:p14="http://schemas.microsoft.com/office/powerpoint/2010/main" val="23047282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755F76-391F-AE9F-C89B-0AD0DC7D3D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115CF1-9132-1301-9FFB-6DEB6E540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Zkáza lodi </a:t>
            </a:r>
            <a:r>
              <a:rPr lang="cs-CZ" sz="3600" b="1" dirty="0" err="1"/>
              <a:t>Gustloff</a:t>
            </a:r>
            <a:endParaRPr lang="cs-CZ" sz="3600" b="1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B41C913-AB58-78F3-33CF-E9976E9664E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>
              <a:buFontTx/>
              <a:buChar char="-"/>
            </a:pPr>
            <a:r>
              <a:rPr lang="cs-CZ" i="1" u="sng" dirty="0"/>
              <a:t>2008</a:t>
            </a:r>
          </a:p>
          <a:p>
            <a:pPr marL="285750" indent="-285750">
              <a:buFontTx/>
              <a:buChar char="-"/>
            </a:pPr>
            <a:endParaRPr lang="cs-CZ" dirty="0"/>
          </a:p>
          <a:p>
            <a:pPr marL="285750" indent="-285750">
              <a:buFontTx/>
              <a:buChar char="-"/>
            </a:pPr>
            <a:r>
              <a:rPr lang="cs-CZ" i="1" dirty="0"/>
              <a:t>Die </a:t>
            </a:r>
            <a:r>
              <a:rPr lang="cs-CZ" i="1" dirty="0" err="1"/>
              <a:t>gustloff</a:t>
            </a:r>
            <a:endParaRPr lang="cs-CZ" i="1" dirty="0"/>
          </a:p>
          <a:p>
            <a:pPr marL="285750" indent="-285750">
              <a:buFontTx/>
              <a:buChar char="-"/>
            </a:pPr>
            <a:r>
              <a:rPr lang="cs-CZ" dirty="0"/>
              <a:t>Režie Joseph </a:t>
            </a:r>
            <a:r>
              <a:rPr lang="cs-CZ" dirty="0" err="1"/>
              <a:t>Vilsmaier</a:t>
            </a:r>
            <a:endParaRPr lang="cs-CZ" dirty="0"/>
          </a:p>
          <a:p>
            <a:pPr marL="285750" indent="-285750">
              <a:buFontTx/>
              <a:buChar char="-"/>
            </a:pPr>
            <a:r>
              <a:rPr lang="cs-CZ" dirty="0"/>
              <a:t>188 minut</a:t>
            </a:r>
          </a:p>
          <a:p>
            <a:pPr marL="285750" indent="-285750">
              <a:buFontTx/>
              <a:buChar char="-"/>
            </a:pPr>
            <a:endParaRPr lang="cs-CZ" i="1" dirty="0"/>
          </a:p>
          <a:p>
            <a:pPr marL="285750" indent="-285750">
              <a:buFontTx/>
              <a:buChar char="-"/>
            </a:pPr>
            <a:r>
              <a:rPr lang="cs-CZ" dirty="0"/>
              <a:t>Dvoudílný televizní film pro televizi ZDF</a:t>
            </a:r>
          </a:p>
          <a:p>
            <a:endParaRPr lang="cs-CZ" i="1" dirty="0"/>
          </a:p>
          <a:p>
            <a:pPr marL="285750" indent="-285750">
              <a:buFontTx/>
              <a:buChar char="-"/>
            </a:pPr>
            <a:endParaRPr lang="cs-CZ" i="1" dirty="0"/>
          </a:p>
          <a:p>
            <a:pPr marL="285750" indent="-285750">
              <a:buFontTx/>
              <a:buChar char="-"/>
            </a:pP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BC133C1-ADCC-085B-2340-2AE78972CE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1999" y="0"/>
            <a:ext cx="5090160" cy="7635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1033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70635A-3140-1438-ACD4-EF9090C5B1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2CCEED-66F8-EAEA-79CE-3D910FEAB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Němci jako oběti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2D09EFA-C039-C25A-2D1C-D9640F4FEB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7" y="2057400"/>
            <a:ext cx="5569722" cy="3811588"/>
          </a:xfrm>
        </p:spPr>
        <p:txBody>
          <a:bodyPr>
            <a:normAutofit lnSpcReduction="10000"/>
          </a:bodyPr>
          <a:lstStyle/>
          <a:p>
            <a:r>
              <a:rPr lang="cs-CZ" dirty="0"/>
              <a:t>Zkáza lodi </a:t>
            </a:r>
            <a:r>
              <a:rPr lang="cs-CZ" dirty="0" err="1"/>
              <a:t>Gustloff</a:t>
            </a:r>
            <a:r>
              <a:rPr lang="cs-CZ" dirty="0"/>
              <a:t> (2008):</a:t>
            </a:r>
          </a:p>
          <a:p>
            <a:pPr marL="285750" indent="-285750">
              <a:buFontTx/>
              <a:buChar char="-"/>
            </a:pPr>
            <a:r>
              <a:rPr lang="cs-CZ" dirty="0"/>
              <a:t>Němečtí civilisté jako </a:t>
            </a:r>
            <a:r>
              <a:rPr lang="cs-CZ" b="1" dirty="0"/>
              <a:t>nevinné oběti</a:t>
            </a:r>
          </a:p>
          <a:p>
            <a:pPr marL="285750" indent="-285750">
              <a:buFontTx/>
              <a:buChar char="-"/>
            </a:pPr>
            <a:r>
              <a:rPr lang="cs-CZ" dirty="0"/>
              <a:t>Vojáci jako </a:t>
            </a:r>
            <a:r>
              <a:rPr lang="cs-CZ" b="1" dirty="0"/>
              <a:t>strůjci zkázy a utrpení </a:t>
            </a:r>
          </a:p>
          <a:p>
            <a:pPr marL="285750" indent="-285750">
              <a:buFontTx/>
              <a:buChar char="-"/>
            </a:pPr>
            <a:r>
              <a:rPr lang="cs-CZ" dirty="0"/>
              <a:t>Konflikt mezi </a:t>
            </a:r>
            <a:r>
              <a:rPr lang="cs-CZ" b="1" dirty="0"/>
              <a:t>civilním</a:t>
            </a:r>
            <a:r>
              <a:rPr lang="cs-CZ" dirty="0"/>
              <a:t> kapitánem a kapitánem </a:t>
            </a:r>
            <a:r>
              <a:rPr lang="cs-CZ" b="1" dirty="0"/>
              <a:t>námořnictva</a:t>
            </a:r>
            <a:r>
              <a:rPr lang="cs-CZ" dirty="0"/>
              <a:t> </a:t>
            </a:r>
          </a:p>
          <a:p>
            <a:r>
              <a:rPr lang="cs-CZ" dirty="0"/>
              <a:t> </a:t>
            </a:r>
          </a:p>
          <a:p>
            <a:r>
              <a:rPr lang="cs-CZ" dirty="0"/>
              <a:t>Na </a:t>
            </a:r>
            <a:r>
              <a:rPr lang="cs-CZ" dirty="0" err="1"/>
              <a:t>Gotenhafen</a:t>
            </a:r>
            <a:r>
              <a:rPr lang="cs-CZ" dirty="0"/>
              <a:t> padla noc (1959):</a:t>
            </a:r>
          </a:p>
          <a:p>
            <a:pPr marL="285750" indent="-285750">
              <a:buFontTx/>
              <a:buChar char="-"/>
            </a:pPr>
            <a:r>
              <a:rPr lang="cs-CZ" dirty="0"/>
              <a:t>Vice šedé</a:t>
            </a:r>
          </a:p>
          <a:p>
            <a:pPr marL="285750" indent="-285750">
              <a:buFontTx/>
              <a:buChar char="-"/>
            </a:pPr>
            <a:r>
              <a:rPr lang="cs-CZ" dirty="0"/>
              <a:t>Nerozděluje </a:t>
            </a:r>
            <a:r>
              <a:rPr lang="cs-CZ" b="1" dirty="0"/>
              <a:t>na dobré a špatné</a:t>
            </a:r>
          </a:p>
          <a:p>
            <a:pPr marL="285750" indent="-285750">
              <a:buFontTx/>
              <a:buChar char="-"/>
            </a:pPr>
            <a:endParaRPr lang="cs-CZ" dirty="0"/>
          </a:p>
          <a:p>
            <a:r>
              <a:rPr lang="cs-CZ" dirty="0"/>
              <a:t>Žádný ze snímků se více nezabývá </a:t>
            </a:r>
            <a:r>
              <a:rPr lang="cs-CZ" b="1" dirty="0"/>
              <a:t>podporou režimu a ideologie </a:t>
            </a:r>
            <a:r>
              <a:rPr lang="cs-CZ" dirty="0"/>
              <a:t>mezi civilisty </a:t>
            </a:r>
          </a:p>
          <a:p>
            <a:pPr marL="285750" indent="-285750">
              <a:buFontTx/>
              <a:buChar char="-"/>
            </a:pPr>
            <a:endParaRPr lang="cs-CZ" dirty="0"/>
          </a:p>
          <a:p>
            <a:pPr marL="285750" indent="-285750">
              <a:buFontTx/>
              <a:buChar char="-"/>
            </a:pPr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1C0F710B-3171-461A-6646-0E0C674670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38239"/>
            <a:ext cx="5233968" cy="352089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205E7247-048A-7FBB-9584-9BD3516FF6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9142" y="3718011"/>
            <a:ext cx="3585874" cy="3001750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6083AF1D-D30E-9BC2-DA93-158354B18689}"/>
              </a:ext>
            </a:extLst>
          </p:cNvPr>
          <p:cNvSpPr txBox="1"/>
          <p:nvPr/>
        </p:nvSpPr>
        <p:spPr>
          <a:xfrm>
            <a:off x="6097398" y="3378938"/>
            <a:ext cx="609460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000" dirty="0">
                <a:solidFill>
                  <a:schemeClr val="bg1"/>
                </a:solidFill>
              </a:rPr>
              <a:t>Zkáza lodi </a:t>
            </a:r>
            <a:r>
              <a:rPr lang="cs-CZ" sz="1000" dirty="0" err="1">
                <a:solidFill>
                  <a:schemeClr val="bg1"/>
                </a:solidFill>
              </a:rPr>
              <a:t>Gustloff</a:t>
            </a:r>
            <a:r>
              <a:rPr lang="cs-CZ" sz="1000" dirty="0">
                <a:solidFill>
                  <a:schemeClr val="bg1"/>
                </a:solidFill>
              </a:rPr>
              <a:t> (2008)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F4AA76F9-9FFD-C247-E796-A5BEF6ECEF71}"/>
              </a:ext>
            </a:extLst>
          </p:cNvPr>
          <p:cNvSpPr txBox="1"/>
          <p:nvPr/>
        </p:nvSpPr>
        <p:spPr>
          <a:xfrm>
            <a:off x="7379142" y="3718011"/>
            <a:ext cx="611138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000" dirty="0">
                <a:solidFill>
                  <a:schemeClr val="bg1"/>
                </a:solidFill>
              </a:rPr>
              <a:t>Na </a:t>
            </a:r>
            <a:r>
              <a:rPr lang="cs-CZ" sz="1000" dirty="0" err="1">
                <a:solidFill>
                  <a:schemeClr val="bg1"/>
                </a:solidFill>
              </a:rPr>
              <a:t>Gotenhafen</a:t>
            </a:r>
            <a:r>
              <a:rPr lang="cs-CZ" sz="1000" dirty="0">
                <a:solidFill>
                  <a:schemeClr val="bg1"/>
                </a:solidFill>
              </a:rPr>
              <a:t> padla noc (1959)</a:t>
            </a:r>
          </a:p>
        </p:txBody>
      </p:sp>
    </p:spTree>
    <p:extLst>
      <p:ext uri="{BB962C8B-B14F-4D97-AF65-F5344CB8AC3E}">
        <p14:creationId xmlns:p14="http://schemas.microsoft.com/office/powerpoint/2010/main" val="36768079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71949-0008-8BC8-81D3-58987AF06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3A7C29-D10F-CBEC-4939-05885E4CA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5561012" cy="1600200"/>
          </a:xfrm>
        </p:spPr>
        <p:txBody>
          <a:bodyPr>
            <a:normAutofit/>
          </a:bodyPr>
          <a:lstStyle/>
          <a:p>
            <a:r>
              <a:rPr lang="cs-CZ" sz="3600" b="1" dirty="0"/>
              <a:t>Katastrofa v kontextu války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1BB05856-08C9-1143-CF26-75AF4BBF85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5784" y="3864448"/>
            <a:ext cx="4226875" cy="2805166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BD5F99BC-8F5B-E6C4-0168-9262E90DDC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266" y="103370"/>
            <a:ext cx="4718985" cy="3672694"/>
          </a:xfrm>
          <a:prstGeom prst="rect">
            <a:avLst/>
          </a:prstGeom>
        </p:spPr>
      </p:pic>
      <p:sp>
        <p:nvSpPr>
          <p:cNvPr id="10" name="Zástupný text 3">
            <a:extLst>
              <a:ext uri="{FF2B5EF4-FFF2-40B4-BE49-F238E27FC236}">
                <a16:creationId xmlns:a16="http://schemas.microsoft.com/office/drawing/2014/main" id="{8FC270B5-98E8-9AE6-5D9F-BAA6AAD62205}"/>
              </a:ext>
            </a:extLst>
          </p:cNvPr>
          <p:cNvSpPr txBox="1">
            <a:spLocks/>
          </p:cNvSpPr>
          <p:nvPr/>
        </p:nvSpPr>
        <p:spPr>
          <a:xfrm>
            <a:off x="839788" y="2057399"/>
            <a:ext cx="4847948" cy="39826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Na </a:t>
            </a:r>
            <a:r>
              <a:rPr lang="cs-CZ" dirty="0" err="1"/>
              <a:t>Gotenhafen</a:t>
            </a:r>
            <a:r>
              <a:rPr lang="cs-CZ" dirty="0"/>
              <a:t> padla noc (1959):</a:t>
            </a:r>
          </a:p>
          <a:p>
            <a:pPr marL="285750" indent="-285750">
              <a:buFontTx/>
              <a:buChar char="-"/>
            </a:pPr>
            <a:r>
              <a:rPr lang="cs-CZ" dirty="0"/>
              <a:t>Obecně </a:t>
            </a:r>
            <a:r>
              <a:rPr lang="cs-CZ" b="1" dirty="0"/>
              <a:t>proti válečný</a:t>
            </a:r>
          </a:p>
          <a:p>
            <a:pPr marL="285750" indent="-285750">
              <a:buFontTx/>
              <a:buChar char="-"/>
            </a:pPr>
            <a:r>
              <a:rPr lang="cs-CZ" dirty="0"/>
              <a:t>Válka je přímo přítomná</a:t>
            </a:r>
          </a:p>
          <a:p>
            <a:pPr marL="285750" indent="-285750">
              <a:buFontTx/>
              <a:buChar char="-"/>
            </a:pPr>
            <a:r>
              <a:rPr lang="cs-CZ" dirty="0"/>
              <a:t>Potopení </a:t>
            </a:r>
            <a:r>
              <a:rPr lang="cs-CZ" b="1" dirty="0"/>
              <a:t>jednou z pohrom války</a:t>
            </a:r>
          </a:p>
          <a:p>
            <a:endParaRPr lang="cs-CZ" dirty="0"/>
          </a:p>
          <a:p>
            <a:r>
              <a:rPr lang="cs-CZ" dirty="0"/>
              <a:t>Zkáza lodi </a:t>
            </a:r>
            <a:r>
              <a:rPr lang="cs-CZ" dirty="0" err="1"/>
              <a:t>Gustloff</a:t>
            </a:r>
            <a:r>
              <a:rPr lang="cs-CZ" dirty="0"/>
              <a:t> (2008):</a:t>
            </a:r>
          </a:p>
          <a:p>
            <a:pPr marL="285750" indent="-285750">
              <a:buFontTx/>
              <a:buChar char="-"/>
            </a:pPr>
            <a:r>
              <a:rPr lang="cs-CZ" dirty="0"/>
              <a:t>Soustředí se </a:t>
            </a:r>
            <a:r>
              <a:rPr lang="cs-CZ" b="1" dirty="0"/>
              <a:t>pouze na osudnou plavbu</a:t>
            </a:r>
          </a:p>
          <a:p>
            <a:pPr marL="285750" indent="-285750">
              <a:buFontTx/>
              <a:buChar char="-"/>
            </a:pPr>
            <a:r>
              <a:rPr lang="cs-CZ" dirty="0"/>
              <a:t>Válka neviditelnou hrozbou</a:t>
            </a:r>
          </a:p>
          <a:p>
            <a:pPr marL="285750" indent="-285750">
              <a:buFontTx/>
              <a:buChar char="-"/>
            </a:pPr>
            <a:r>
              <a:rPr lang="cs-CZ" b="1" dirty="0"/>
              <a:t>Uzavřený incident</a:t>
            </a:r>
          </a:p>
          <a:p>
            <a:r>
              <a:rPr lang="cs-CZ" dirty="0"/>
              <a:t> </a:t>
            </a:r>
          </a:p>
          <a:p>
            <a:pPr marL="285750" indent="-285750">
              <a:buFontTx/>
              <a:buChar char="-"/>
            </a:pPr>
            <a:endParaRPr lang="cs-CZ" dirty="0"/>
          </a:p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A110BE25-425A-327E-7F4E-674CD4048586}"/>
              </a:ext>
            </a:extLst>
          </p:cNvPr>
          <p:cNvSpPr txBox="1"/>
          <p:nvPr/>
        </p:nvSpPr>
        <p:spPr>
          <a:xfrm>
            <a:off x="5965784" y="6400800"/>
            <a:ext cx="609460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000" dirty="0">
                <a:solidFill>
                  <a:schemeClr val="bg1"/>
                </a:solidFill>
              </a:rPr>
              <a:t>Zkáza lodi </a:t>
            </a:r>
            <a:r>
              <a:rPr lang="cs-CZ" sz="1000" dirty="0" err="1">
                <a:solidFill>
                  <a:schemeClr val="bg1"/>
                </a:solidFill>
              </a:rPr>
              <a:t>Gustloff</a:t>
            </a:r>
            <a:r>
              <a:rPr lang="cs-CZ" sz="1000" dirty="0">
                <a:solidFill>
                  <a:schemeClr val="bg1"/>
                </a:solidFill>
              </a:rPr>
              <a:t> (2008)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AE9C27A9-DEED-48DB-AC89-591AEF95C7BC}"/>
              </a:ext>
            </a:extLst>
          </p:cNvPr>
          <p:cNvSpPr txBox="1"/>
          <p:nvPr/>
        </p:nvSpPr>
        <p:spPr>
          <a:xfrm>
            <a:off x="9283524" y="3529843"/>
            <a:ext cx="246433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000" dirty="0"/>
              <a:t>Na </a:t>
            </a:r>
            <a:r>
              <a:rPr lang="cs-CZ" sz="1000" dirty="0" err="1"/>
              <a:t>Gotenhafen</a:t>
            </a:r>
            <a:r>
              <a:rPr lang="cs-CZ" sz="1000" dirty="0"/>
              <a:t> padla noc (1959)</a:t>
            </a:r>
            <a:endParaRPr lang="cs-CZ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4822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E23D64-9100-21FA-5EDB-39CA91E87D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B745BA-1383-4C68-BDD3-1E755F867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Diskuze 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846B063-132A-EC2C-F6D0-E6CFB1838B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8002208" cy="3811588"/>
          </a:xfrm>
        </p:spPr>
        <p:txBody>
          <a:bodyPr/>
          <a:lstStyle/>
          <a:p>
            <a:r>
              <a:rPr lang="cs-CZ" i="1" dirty="0"/>
              <a:t>Z jakého důvodu není největší námořní katastrofa tak medializovaná jako například potopení Titaniku? </a:t>
            </a:r>
          </a:p>
          <a:p>
            <a:endParaRPr lang="cs-CZ" i="1" dirty="0"/>
          </a:p>
          <a:p>
            <a:r>
              <a:rPr lang="cs-CZ" i="1" dirty="0"/>
              <a:t>Jaký vliv mohla mít doba výroby na povahu zmíněných snímků? </a:t>
            </a:r>
          </a:p>
        </p:txBody>
      </p:sp>
    </p:spTree>
    <p:extLst>
      <p:ext uri="{BB962C8B-B14F-4D97-AF65-F5344CB8AC3E}">
        <p14:creationId xmlns:p14="http://schemas.microsoft.com/office/powerpoint/2010/main" val="34421251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C4D416-FDD4-4CD8-A87A-839BD33B65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3950F3-BED2-F531-5D38-9381A2E93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B7B4E99-8314-D8CD-C4FA-319B7C6A00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10896410" cy="3811588"/>
          </a:xfrm>
        </p:spPr>
        <p:txBody>
          <a:bodyPr/>
          <a:lstStyle/>
          <a:p>
            <a:r>
              <a:rPr lang="cs-CZ" dirty="0"/>
              <a:t>Grass, Günter. </a:t>
            </a:r>
            <a:r>
              <a:rPr lang="cs-CZ" i="1" dirty="0" err="1"/>
              <a:t>Im</a:t>
            </a:r>
            <a:r>
              <a:rPr lang="cs-CZ" i="1" dirty="0"/>
              <a:t> </a:t>
            </a:r>
            <a:r>
              <a:rPr lang="cs-CZ" i="1" dirty="0" err="1"/>
              <a:t>Krebsgang</a:t>
            </a:r>
            <a:r>
              <a:rPr lang="cs-CZ" i="1" dirty="0"/>
              <a:t> Von Günter Grass: </a:t>
            </a:r>
            <a:r>
              <a:rPr lang="cs-CZ" i="1" dirty="0" err="1"/>
              <a:t>Lektüreschlüssel</a:t>
            </a:r>
            <a:r>
              <a:rPr lang="cs-CZ" i="1" dirty="0"/>
              <a:t> </a:t>
            </a:r>
            <a:r>
              <a:rPr lang="cs-CZ" i="1" dirty="0" err="1"/>
              <a:t>Mit</a:t>
            </a:r>
            <a:r>
              <a:rPr lang="cs-CZ" i="1" dirty="0"/>
              <a:t> </a:t>
            </a:r>
            <a:r>
              <a:rPr lang="cs-CZ" i="1" dirty="0" err="1"/>
              <a:t>Inhaltsangabe</a:t>
            </a:r>
            <a:r>
              <a:rPr lang="cs-CZ" i="1" dirty="0"/>
              <a:t>, </a:t>
            </a:r>
            <a:r>
              <a:rPr lang="cs-CZ" i="1" dirty="0" err="1"/>
              <a:t>Interpretation</a:t>
            </a:r>
            <a:r>
              <a:rPr lang="cs-CZ" i="1" dirty="0"/>
              <a:t>, </a:t>
            </a:r>
            <a:r>
              <a:rPr lang="cs-CZ" i="1" dirty="0" err="1"/>
              <a:t>Prüfungsaufgaben</a:t>
            </a:r>
            <a:r>
              <a:rPr lang="cs-CZ" i="1" dirty="0"/>
              <a:t> </a:t>
            </a:r>
            <a:r>
              <a:rPr lang="cs-CZ" i="1" dirty="0" err="1"/>
              <a:t>Mit</a:t>
            </a:r>
            <a:r>
              <a:rPr lang="cs-CZ" i="1" dirty="0"/>
              <a:t> </a:t>
            </a:r>
            <a:r>
              <a:rPr lang="cs-CZ" i="1" dirty="0" err="1"/>
              <a:t>lösungen</a:t>
            </a:r>
            <a:r>
              <a:rPr lang="cs-CZ" i="1" dirty="0"/>
              <a:t>, </a:t>
            </a:r>
            <a:r>
              <a:rPr lang="cs-CZ" i="1" dirty="0" err="1"/>
              <a:t>Lernglossar</a:t>
            </a:r>
            <a:r>
              <a:rPr lang="cs-CZ" dirty="0"/>
              <a:t>. 1st </a:t>
            </a:r>
            <a:r>
              <a:rPr lang="cs-CZ" dirty="0" err="1"/>
              <a:t>ed</a:t>
            </a:r>
            <a:r>
              <a:rPr lang="cs-CZ" dirty="0"/>
              <a:t>. </a:t>
            </a:r>
            <a:r>
              <a:rPr lang="cs-CZ" dirty="0" err="1"/>
              <a:t>With</a:t>
            </a:r>
            <a:r>
              <a:rPr lang="cs-CZ" dirty="0"/>
              <a:t> Theodor </a:t>
            </a:r>
            <a:r>
              <a:rPr lang="cs-CZ" dirty="0" err="1"/>
              <a:t>Pelster</a:t>
            </a:r>
            <a:r>
              <a:rPr lang="cs-CZ" dirty="0"/>
              <a:t>. </a:t>
            </a:r>
            <a:r>
              <a:rPr lang="cs-CZ" dirty="0" err="1"/>
              <a:t>Reclam</a:t>
            </a:r>
            <a:r>
              <a:rPr lang="cs-CZ" dirty="0"/>
              <a:t> </a:t>
            </a:r>
            <a:r>
              <a:rPr lang="cs-CZ" dirty="0" err="1"/>
              <a:t>Verlag</a:t>
            </a:r>
            <a:r>
              <a:rPr lang="cs-CZ" dirty="0"/>
              <a:t> </a:t>
            </a:r>
            <a:r>
              <a:rPr lang="cs-CZ" dirty="0" err="1"/>
              <a:t>Leipzig</a:t>
            </a:r>
            <a:r>
              <a:rPr lang="cs-CZ" dirty="0"/>
              <a:t>, </a:t>
            </a:r>
            <a:r>
              <a:rPr lang="cs-CZ" dirty="0" err="1"/>
              <a:t>Zweigniederlassung</a:t>
            </a:r>
            <a:r>
              <a:rPr lang="cs-CZ" dirty="0"/>
              <a:t> der Philipp </a:t>
            </a:r>
            <a:r>
              <a:rPr lang="cs-CZ" dirty="0" err="1"/>
              <a:t>Reclam</a:t>
            </a:r>
            <a:r>
              <a:rPr lang="cs-CZ" dirty="0"/>
              <a:t> </a:t>
            </a:r>
            <a:r>
              <a:rPr lang="cs-CZ" dirty="0" err="1"/>
              <a:t>jun</a:t>
            </a:r>
            <a:r>
              <a:rPr lang="cs-CZ" dirty="0"/>
              <a:t>, 2019.</a:t>
            </a:r>
          </a:p>
          <a:p>
            <a:r>
              <a:rPr lang="en-US" dirty="0"/>
              <a:t>Heckner, Elke. „Televising Tainted History: Recent TV Docudrama (Dresden, March of Millions, Die Gustloff) and the Charge of Revisionism". </a:t>
            </a:r>
            <a:r>
              <a:rPr lang="en-US" i="1" dirty="0"/>
              <a:t>New German Critique</a:t>
            </a:r>
            <a:r>
              <a:rPr lang="en-US" dirty="0"/>
              <a:t> 38, č. 1 (2011): 65–84. </a:t>
            </a:r>
            <a:r>
              <a:rPr lang="en-US" dirty="0">
                <a:hlinkClick r:id="rId2"/>
              </a:rPr>
              <a:t>https://doi.org/10.1215/0094033X-2010-023</a:t>
            </a:r>
            <a:r>
              <a:rPr lang="en-US" dirty="0"/>
              <a:t>.</a:t>
            </a:r>
            <a:r>
              <a:rPr lang="cs-CZ" dirty="0"/>
              <a:t> </a:t>
            </a:r>
          </a:p>
          <a:p>
            <a:r>
              <a:rPr lang="cs-CZ" i="1" dirty="0"/>
              <a:t>Na </a:t>
            </a:r>
            <a:r>
              <a:rPr lang="cs-CZ" i="1" dirty="0" err="1"/>
              <a:t>Gotenhafen</a:t>
            </a:r>
            <a:r>
              <a:rPr lang="cs-CZ" i="1" dirty="0"/>
              <a:t> padla noc / </a:t>
            </a:r>
            <a:r>
              <a:rPr lang="cs-CZ" i="1" dirty="0" err="1"/>
              <a:t>Nacht</a:t>
            </a:r>
            <a:r>
              <a:rPr lang="cs-CZ" i="1" dirty="0"/>
              <a:t> </a:t>
            </a:r>
            <a:r>
              <a:rPr lang="cs-CZ" i="1" dirty="0" err="1"/>
              <a:t>fiel</a:t>
            </a:r>
            <a:r>
              <a:rPr lang="cs-CZ" i="1" dirty="0"/>
              <a:t> </a:t>
            </a:r>
            <a:r>
              <a:rPr lang="cs-CZ" i="1" dirty="0" err="1"/>
              <a:t>über</a:t>
            </a:r>
            <a:r>
              <a:rPr lang="cs-CZ" i="1" dirty="0"/>
              <a:t> </a:t>
            </a:r>
            <a:r>
              <a:rPr lang="cs-CZ" i="1" dirty="0" err="1"/>
              <a:t>Gotenhafen</a:t>
            </a:r>
            <a:r>
              <a:rPr lang="cs-CZ" dirty="0"/>
              <a:t>. Režie Frank </a:t>
            </a:r>
            <a:r>
              <a:rPr lang="cs-CZ" dirty="0" err="1"/>
              <a:t>Wisbar</a:t>
            </a:r>
            <a:r>
              <a:rPr lang="cs-CZ" dirty="0"/>
              <a:t>. Film, 1959. 99 min.</a:t>
            </a:r>
          </a:p>
          <a:p>
            <a:r>
              <a:rPr lang="en-US" dirty="0"/>
              <a:t>Niven, Bill. “The Good Captain and the Bad Captain: Joseph </a:t>
            </a:r>
            <a:r>
              <a:rPr lang="en-US" dirty="0" err="1"/>
              <a:t>Vilsmaier’s</a:t>
            </a:r>
            <a:r>
              <a:rPr lang="en-US" dirty="0"/>
              <a:t> ‘Die Gustloff’ and the Erosion of Complexity.” </a:t>
            </a:r>
            <a:r>
              <a:rPr lang="en-US" i="1" dirty="0"/>
              <a:t>German Politics &amp; Society</a:t>
            </a:r>
            <a:r>
              <a:rPr lang="en-US" dirty="0"/>
              <a:t> 26, </a:t>
            </a:r>
            <a:r>
              <a:rPr lang="cs-CZ" dirty="0"/>
              <a:t>č</a:t>
            </a:r>
            <a:r>
              <a:rPr lang="en-US" dirty="0"/>
              <a:t>. 4 (89) (2008): 82–98. </a:t>
            </a:r>
            <a:r>
              <a:rPr lang="en-US" dirty="0">
                <a:hlinkClick r:id="rId3"/>
              </a:rPr>
              <a:t>http://www.jstor.org/stable/23742878</a:t>
            </a:r>
            <a:r>
              <a:rPr lang="en-US" dirty="0"/>
              <a:t>.</a:t>
            </a:r>
            <a:endParaRPr lang="cs-CZ" dirty="0"/>
          </a:p>
          <a:p>
            <a:r>
              <a:rPr lang="cs-CZ" i="1" dirty="0"/>
              <a:t>Zkáza lodi </a:t>
            </a:r>
            <a:r>
              <a:rPr lang="cs-CZ" i="1" dirty="0" err="1"/>
              <a:t>Gustloff</a:t>
            </a:r>
            <a:r>
              <a:rPr lang="cs-CZ" i="1" dirty="0"/>
              <a:t> / Die </a:t>
            </a:r>
            <a:r>
              <a:rPr lang="cs-CZ" i="1" dirty="0" err="1"/>
              <a:t>Gustloff</a:t>
            </a:r>
            <a:r>
              <a:rPr lang="cs-CZ" dirty="0"/>
              <a:t>. Režie Joseph </a:t>
            </a:r>
            <a:r>
              <a:rPr lang="cs-CZ" dirty="0" err="1"/>
              <a:t>Vilsmaier</a:t>
            </a:r>
            <a:r>
              <a:rPr lang="cs-CZ" dirty="0"/>
              <a:t>. Film, 2008. 188 min.</a:t>
            </a:r>
            <a:endParaRPr lang="en-US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677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485C74-C945-045F-EB1A-8D0B806FE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4176829" cy="1600200"/>
          </a:xfrm>
        </p:spPr>
        <p:txBody>
          <a:bodyPr>
            <a:normAutofit/>
          </a:bodyPr>
          <a:lstStyle/>
          <a:p>
            <a:r>
              <a:rPr lang="cs-CZ" sz="3600" dirty="0"/>
              <a:t>Struktura prezentace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CD967EF-8CDA-9156-3022-6014E254906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cs-CZ" b="1" u="sng" dirty="0"/>
              <a:t>Historie lodi</a:t>
            </a:r>
            <a:br>
              <a:rPr lang="cs-CZ" dirty="0"/>
            </a:br>
            <a:r>
              <a:rPr lang="cs-CZ" dirty="0"/>
              <a:t>- stavba</a:t>
            </a:r>
            <a:br>
              <a:rPr lang="cs-CZ" dirty="0"/>
            </a:br>
            <a:r>
              <a:rPr lang="cs-CZ" dirty="0"/>
              <a:t>- Wilhelm </a:t>
            </a:r>
            <a:r>
              <a:rPr lang="cs-CZ" dirty="0" err="1"/>
              <a:t>Gustloff</a:t>
            </a:r>
            <a:br>
              <a:rPr lang="cs-CZ" dirty="0"/>
            </a:br>
            <a:r>
              <a:rPr lang="cs-CZ" dirty="0"/>
              <a:t>- provoz </a:t>
            </a:r>
            <a:br>
              <a:rPr lang="cs-CZ" dirty="0"/>
            </a:br>
            <a:r>
              <a:rPr lang="cs-CZ" dirty="0"/>
              <a:t>- operace Hannibal</a:t>
            </a:r>
            <a:br>
              <a:rPr lang="cs-CZ" dirty="0"/>
            </a:br>
            <a:r>
              <a:rPr lang="cs-CZ" dirty="0"/>
              <a:t>- osudná plavba</a:t>
            </a:r>
          </a:p>
          <a:p>
            <a:r>
              <a:rPr lang="cs-CZ" b="1" u="sng" dirty="0"/>
              <a:t>Odkaz katastrofy </a:t>
            </a:r>
            <a:br>
              <a:rPr lang="cs-CZ" dirty="0"/>
            </a:br>
            <a:r>
              <a:rPr lang="cs-CZ" dirty="0"/>
              <a:t>- Jako krab</a:t>
            </a:r>
            <a:br>
              <a:rPr lang="cs-CZ" dirty="0"/>
            </a:br>
            <a:r>
              <a:rPr lang="cs-CZ" dirty="0"/>
              <a:t>- Na </a:t>
            </a:r>
            <a:r>
              <a:rPr lang="cs-CZ" dirty="0" err="1"/>
              <a:t>Gotenhafen</a:t>
            </a:r>
            <a:r>
              <a:rPr lang="cs-CZ" dirty="0"/>
              <a:t> padla noc</a:t>
            </a:r>
            <a:br>
              <a:rPr lang="cs-CZ" dirty="0"/>
            </a:br>
            <a:r>
              <a:rPr lang="cs-CZ" dirty="0"/>
              <a:t>- Zkáza lodi </a:t>
            </a:r>
            <a:r>
              <a:rPr lang="cs-CZ" dirty="0" err="1"/>
              <a:t>Gustloff</a:t>
            </a:r>
            <a:br>
              <a:rPr lang="cs-CZ" dirty="0"/>
            </a:br>
            <a:r>
              <a:rPr lang="cs-CZ" dirty="0"/>
              <a:t>- porovnání snímků </a:t>
            </a:r>
          </a:p>
        </p:txBody>
      </p:sp>
    </p:spTree>
    <p:extLst>
      <p:ext uri="{BB962C8B-B14F-4D97-AF65-F5344CB8AC3E}">
        <p14:creationId xmlns:p14="http://schemas.microsoft.com/office/powerpoint/2010/main" val="3512005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760579-9FC1-2FA7-1F19-8E989ECA48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97238F-D74A-E963-3DB1-1C5DD5CB7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Stavba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4B16173-24BD-5A38-F7F7-70E90C0022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7" y="2057400"/>
            <a:ext cx="4629835" cy="3811588"/>
          </a:xfrm>
        </p:spPr>
        <p:txBody>
          <a:bodyPr/>
          <a:lstStyle/>
          <a:p>
            <a:endParaRPr lang="cs-CZ" dirty="0"/>
          </a:p>
          <a:p>
            <a:r>
              <a:rPr lang="cs-CZ" dirty="0"/>
              <a:t>Začátek stavby 1936, </a:t>
            </a:r>
            <a:r>
              <a:rPr lang="cs-CZ" b="1" dirty="0"/>
              <a:t>dokončena 1937</a:t>
            </a:r>
          </a:p>
          <a:p>
            <a:pPr marL="285750" indent="-285750">
              <a:buFontTx/>
              <a:buChar char="-"/>
            </a:pPr>
            <a:r>
              <a:rPr lang="cs-CZ" dirty="0"/>
              <a:t>Organizace </a:t>
            </a:r>
            <a:r>
              <a:rPr lang="cs-CZ" b="1" i="1" dirty="0"/>
              <a:t>Kraft durch Freude </a:t>
            </a:r>
            <a:r>
              <a:rPr lang="cs-CZ" dirty="0"/>
              <a:t>(radostí ku síle)</a:t>
            </a:r>
          </a:p>
          <a:p>
            <a:pPr marL="285750" indent="-285750">
              <a:buFontTx/>
              <a:buChar char="-"/>
            </a:pPr>
            <a:r>
              <a:rPr lang="cs-CZ" dirty="0"/>
              <a:t>Oddych a odměna pro tvrdě pracující německý lid</a:t>
            </a:r>
          </a:p>
          <a:p>
            <a:endParaRPr lang="cs-CZ" dirty="0"/>
          </a:p>
          <a:p>
            <a:r>
              <a:rPr lang="cs-CZ" dirty="0"/>
              <a:t>Původně má nést jméno Adolfa Hitlera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C9054C76-455E-3F5E-3985-7D9BB31A11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988" y="677862"/>
            <a:ext cx="6021172" cy="4103035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19708ADC-DF4A-757D-B34E-9C2CCE2B705E}"/>
              </a:ext>
            </a:extLst>
          </p:cNvPr>
          <p:cNvSpPr txBox="1"/>
          <p:nvPr/>
        </p:nvSpPr>
        <p:spPr>
          <a:xfrm>
            <a:off x="5832273" y="4780897"/>
            <a:ext cx="609460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000" dirty="0"/>
              <a:t>Spouštění na vodu 1937</a:t>
            </a:r>
          </a:p>
        </p:txBody>
      </p:sp>
    </p:spTree>
    <p:extLst>
      <p:ext uri="{BB962C8B-B14F-4D97-AF65-F5344CB8AC3E}">
        <p14:creationId xmlns:p14="http://schemas.microsoft.com/office/powerpoint/2010/main" val="3692794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1E2F64-13AE-01ED-92FF-8FCD409322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E90BF5-C724-4E29-7B40-FDDD1C567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Wilhelm </a:t>
            </a:r>
            <a:r>
              <a:rPr lang="cs-CZ" sz="3600" b="1" dirty="0" err="1"/>
              <a:t>Gustloff</a:t>
            </a:r>
            <a:endParaRPr lang="cs-CZ" sz="3600" b="1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889948F-2B42-64F6-AA0F-DF29F46DC6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462054" cy="3811588"/>
          </a:xfrm>
        </p:spPr>
        <p:txBody>
          <a:bodyPr/>
          <a:lstStyle/>
          <a:p>
            <a:endParaRPr lang="cs-CZ" dirty="0"/>
          </a:p>
          <a:p>
            <a:r>
              <a:rPr lang="cs-CZ" i="1" u="sng" dirty="0"/>
              <a:t>1895 - 1936 </a:t>
            </a:r>
          </a:p>
          <a:p>
            <a:endParaRPr lang="cs-CZ" dirty="0"/>
          </a:p>
          <a:p>
            <a:r>
              <a:rPr lang="cs-CZ" u="sng" dirty="0"/>
              <a:t>1932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/>
              <a:t>- zakládá </a:t>
            </a:r>
            <a:r>
              <a:rPr lang="cs-CZ" b="1" dirty="0"/>
              <a:t>švýcarskou odnož NSDAP</a:t>
            </a:r>
          </a:p>
          <a:p>
            <a:endParaRPr lang="cs-CZ" dirty="0"/>
          </a:p>
          <a:p>
            <a:r>
              <a:rPr lang="cs-CZ" u="sng" dirty="0"/>
              <a:t>4. Února 1936 </a:t>
            </a:r>
            <a:br>
              <a:rPr lang="cs-CZ" dirty="0"/>
            </a:br>
            <a:r>
              <a:rPr lang="cs-CZ" dirty="0"/>
              <a:t>- úspěšný </a:t>
            </a:r>
            <a:r>
              <a:rPr lang="cs-CZ" b="1" dirty="0"/>
              <a:t>atentát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/>
              <a:t>- student židovského původu David </a:t>
            </a:r>
            <a:r>
              <a:rPr lang="cs-CZ" dirty="0" err="1"/>
              <a:t>Frankfurter</a:t>
            </a: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7F12D2A-820E-5570-CB3D-08F1449FC4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0"/>
            <a:ext cx="4895273" cy="6858000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DB663DC3-BA0F-80DD-1AD9-912E5B263BA2}"/>
              </a:ext>
            </a:extLst>
          </p:cNvPr>
          <p:cNvSpPr txBox="1"/>
          <p:nvPr/>
        </p:nvSpPr>
        <p:spPr>
          <a:xfrm>
            <a:off x="6220646" y="87868"/>
            <a:ext cx="609460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000" dirty="0">
                <a:solidFill>
                  <a:schemeClr val="bg1"/>
                </a:solidFill>
              </a:rPr>
              <a:t>Wilhelm </a:t>
            </a:r>
            <a:r>
              <a:rPr lang="cs-CZ" sz="1000" dirty="0" err="1">
                <a:solidFill>
                  <a:schemeClr val="bg1"/>
                </a:solidFill>
              </a:rPr>
              <a:t>Gustloff</a:t>
            </a:r>
            <a:endParaRPr lang="cs-CZ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281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EAB026-551F-45F8-AAF4-965D2DE0B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C28250-6552-CA14-EEAB-32D85F04B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Provoz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0A8BF82-7D4B-041E-747E-CEA24CF6BF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5141562" cy="3811588"/>
          </a:xfrm>
        </p:spPr>
        <p:txBody>
          <a:bodyPr/>
          <a:lstStyle/>
          <a:p>
            <a:endParaRPr lang="cs-CZ" dirty="0"/>
          </a:p>
          <a:p>
            <a:r>
              <a:rPr lang="cs-CZ" u="sng" dirty="0"/>
              <a:t>1938 – 1939</a:t>
            </a:r>
          </a:p>
          <a:p>
            <a:pPr marL="285750" indent="-285750">
              <a:buFontTx/>
              <a:buChar char="-"/>
            </a:pPr>
            <a:r>
              <a:rPr lang="cs-CZ" dirty="0"/>
              <a:t>Levné plavby, </a:t>
            </a:r>
            <a:r>
              <a:rPr lang="cs-CZ" b="1" dirty="0"/>
              <a:t>beztřídní</a:t>
            </a:r>
          </a:p>
          <a:p>
            <a:pPr marL="285750" indent="-285750">
              <a:buFontTx/>
              <a:buChar char="-"/>
            </a:pPr>
            <a:r>
              <a:rPr lang="cs-CZ" dirty="0"/>
              <a:t>Anšlus</a:t>
            </a:r>
            <a:br>
              <a:rPr lang="cs-CZ" dirty="0"/>
            </a:br>
            <a:r>
              <a:rPr lang="cs-CZ" dirty="0"/>
              <a:t>- plavby pro Rakušany</a:t>
            </a:r>
            <a:br>
              <a:rPr lang="cs-CZ" dirty="0"/>
            </a:br>
            <a:r>
              <a:rPr lang="cs-CZ" dirty="0"/>
              <a:t>- </a:t>
            </a:r>
            <a:r>
              <a:rPr lang="cs-CZ" b="1" dirty="0"/>
              <a:t>plovoucí volební místnost</a:t>
            </a:r>
          </a:p>
          <a:p>
            <a:pPr marL="285750" indent="-285750">
              <a:buFontTx/>
              <a:buChar char="-"/>
            </a:pPr>
            <a:endParaRPr lang="cs-CZ" dirty="0"/>
          </a:p>
          <a:p>
            <a:r>
              <a:rPr lang="cs-CZ" u="sng" dirty="0"/>
              <a:t>1939-45</a:t>
            </a:r>
          </a:p>
          <a:p>
            <a:pPr marL="285750" indent="-285750">
              <a:buFontTx/>
              <a:buChar char="-"/>
            </a:pPr>
            <a:r>
              <a:rPr lang="cs-CZ" dirty="0"/>
              <a:t>Nejdříve nemocniční loď (39-40)</a:t>
            </a:r>
          </a:p>
          <a:p>
            <a:pPr marL="285750" indent="-285750">
              <a:buFontTx/>
              <a:buChar char="-"/>
            </a:pPr>
            <a:r>
              <a:rPr lang="cs-CZ" b="1" dirty="0"/>
              <a:t>Plovoucí kasárna </a:t>
            </a:r>
            <a:r>
              <a:rPr lang="cs-CZ" dirty="0"/>
              <a:t>2. školní ponorkové divize</a:t>
            </a:r>
          </a:p>
          <a:p>
            <a:pPr marL="285750" indent="-285750">
              <a:buFontTx/>
              <a:buChar char="-"/>
            </a:pPr>
            <a:r>
              <a:rPr lang="cs-CZ" dirty="0"/>
              <a:t>Většinu války kotví u </a:t>
            </a:r>
            <a:r>
              <a:rPr lang="cs-CZ" b="1" dirty="0" err="1"/>
              <a:t>Gotenhafenu</a:t>
            </a:r>
            <a:r>
              <a:rPr lang="cs-CZ" dirty="0"/>
              <a:t> (dnešní Gdyně) 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54FA809-0D0B-D990-CA78-D5E4D980BF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200" y="457199"/>
            <a:ext cx="6485003" cy="4134189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B9AA09CB-9AD7-6B76-1DF9-BEC0DC16A161}"/>
              </a:ext>
            </a:extLst>
          </p:cNvPr>
          <p:cNvSpPr txBox="1"/>
          <p:nvPr/>
        </p:nvSpPr>
        <p:spPr>
          <a:xfrm>
            <a:off x="10927360" y="4591388"/>
            <a:ext cx="1060508" cy="2543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000" dirty="0"/>
              <a:t>Gdaňsk 1939</a:t>
            </a:r>
          </a:p>
        </p:txBody>
      </p:sp>
    </p:spTree>
    <p:extLst>
      <p:ext uri="{BB962C8B-B14F-4D97-AF65-F5344CB8AC3E}">
        <p14:creationId xmlns:p14="http://schemas.microsoft.com/office/powerpoint/2010/main" val="382799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D8EF35-F831-343B-24DB-C8BE15CB7C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244EDF-BFAD-8A00-82CD-F9D4409D3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Operace Hannibal 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9BF85C4-17CE-0E20-D1D5-68E867FE29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230052" cy="3811588"/>
          </a:xfrm>
        </p:spPr>
        <p:txBody>
          <a:bodyPr/>
          <a:lstStyle/>
          <a:p>
            <a:endParaRPr lang="cs-CZ" dirty="0"/>
          </a:p>
          <a:p>
            <a:r>
              <a:rPr lang="cs-CZ" i="1" u="sng" dirty="0"/>
              <a:t>Leden – květen 1945</a:t>
            </a:r>
          </a:p>
          <a:p>
            <a:pPr marL="285750" indent="-285750">
              <a:buFontTx/>
              <a:buChar char="-"/>
            </a:pPr>
            <a:r>
              <a:rPr lang="cs-CZ" dirty="0"/>
              <a:t>Snaha </a:t>
            </a:r>
            <a:r>
              <a:rPr lang="cs-CZ" b="1" dirty="0"/>
              <a:t>evakuovat Východní Prusko a Pomořansko </a:t>
            </a:r>
          </a:p>
          <a:p>
            <a:endParaRPr lang="cs-CZ" dirty="0"/>
          </a:p>
          <a:p>
            <a:r>
              <a:rPr lang="cs-CZ" dirty="0"/>
              <a:t>Zhruba 1,4 milionu evakuovaných 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31967EA-B8F4-F263-6BEE-039B5900B4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9840" y="457200"/>
            <a:ext cx="6789224" cy="4412996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E7983B92-1894-D816-C5A9-8E33C80AB115}"/>
              </a:ext>
            </a:extLst>
          </p:cNvPr>
          <p:cNvSpPr txBox="1"/>
          <p:nvPr/>
        </p:nvSpPr>
        <p:spPr>
          <a:xfrm>
            <a:off x="5069840" y="4870196"/>
            <a:ext cx="145977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000" dirty="0"/>
              <a:t>Konvoj s uprchlíky</a:t>
            </a:r>
          </a:p>
        </p:txBody>
      </p:sp>
    </p:spTree>
    <p:extLst>
      <p:ext uri="{BB962C8B-B14F-4D97-AF65-F5344CB8AC3E}">
        <p14:creationId xmlns:p14="http://schemas.microsoft.com/office/powerpoint/2010/main" val="17787021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742E53-C6E5-71EB-542E-9437FAA3EE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9C3D37-9074-D74F-2D40-C9BD49D68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Osudná plavba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5CEF601-80A5-BF07-40BD-8AEE116013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7" y="2057400"/>
            <a:ext cx="4622825" cy="3811588"/>
          </a:xfrm>
        </p:spPr>
        <p:txBody>
          <a:bodyPr>
            <a:normAutofit/>
          </a:bodyPr>
          <a:lstStyle/>
          <a:p>
            <a:endParaRPr lang="cs-CZ" dirty="0"/>
          </a:p>
          <a:p>
            <a:r>
              <a:rPr lang="cs-CZ" i="1" u="sng" dirty="0"/>
              <a:t>30.1. 1945</a:t>
            </a:r>
          </a:p>
          <a:p>
            <a:pPr marL="285750" indent="-285750">
              <a:buFontTx/>
              <a:buChar char="-"/>
            </a:pPr>
            <a:r>
              <a:rPr lang="cs-CZ" dirty="0"/>
              <a:t>Na palubě více jak </a:t>
            </a:r>
            <a:r>
              <a:rPr lang="cs-CZ" b="1" dirty="0"/>
              <a:t>10 000 </a:t>
            </a:r>
            <a:r>
              <a:rPr lang="cs-CZ" dirty="0"/>
              <a:t>lidí</a:t>
            </a:r>
          </a:p>
          <a:p>
            <a:pPr marL="285750" indent="-285750">
              <a:buFontTx/>
              <a:buChar char="-"/>
            </a:pPr>
            <a:r>
              <a:rPr lang="cs-CZ" b="1" dirty="0"/>
              <a:t>Nepříznivé podmínky a nešťastná rozhodnutí </a:t>
            </a:r>
            <a:br>
              <a:rPr lang="cs-CZ" dirty="0"/>
            </a:br>
            <a:r>
              <a:rPr lang="cs-CZ" dirty="0"/>
              <a:t>- chladné počasí</a:t>
            </a:r>
            <a:br>
              <a:rPr lang="cs-CZ" dirty="0"/>
            </a:br>
            <a:r>
              <a:rPr lang="cs-CZ" dirty="0"/>
              <a:t>- nedostatečný doprovod</a:t>
            </a:r>
            <a:br>
              <a:rPr lang="cs-CZ" dirty="0"/>
            </a:br>
            <a:r>
              <a:rPr lang="cs-CZ" dirty="0"/>
              <a:t>- přeplněnost</a:t>
            </a:r>
            <a:br>
              <a:rPr lang="cs-CZ" dirty="0"/>
            </a:br>
            <a:r>
              <a:rPr lang="cs-CZ" dirty="0"/>
              <a:t>- několik kapitánů</a:t>
            </a:r>
            <a:br>
              <a:rPr lang="cs-CZ" dirty="0"/>
            </a:br>
            <a:r>
              <a:rPr lang="cs-CZ" dirty="0"/>
              <a:t>- nedostatek člunů a vest</a:t>
            </a:r>
          </a:p>
          <a:p>
            <a:pPr marL="285750" indent="-285750">
              <a:buFontTx/>
              <a:buChar char="-"/>
            </a:pPr>
            <a:r>
              <a:rPr lang="cs-CZ" dirty="0"/>
              <a:t>Po 21. hodině zásah tří torpéd </a:t>
            </a:r>
          </a:p>
          <a:p>
            <a:pPr marL="285750" indent="-285750">
              <a:buFontTx/>
              <a:buChar char="-"/>
            </a:pPr>
            <a:endParaRPr lang="cs-CZ" dirty="0"/>
          </a:p>
          <a:p>
            <a:pPr marL="285750" indent="-285750">
              <a:buFontTx/>
              <a:buChar char="-"/>
            </a:pPr>
            <a:r>
              <a:rPr lang="cs-CZ" b="1" dirty="0"/>
              <a:t>9 000 – 9 500 obětí </a:t>
            </a:r>
            <a:br>
              <a:rPr lang="cs-CZ" dirty="0"/>
            </a:br>
            <a:r>
              <a:rPr lang="cs-CZ" dirty="0"/>
              <a:t>- převážně ženy a děti</a:t>
            </a:r>
          </a:p>
          <a:p>
            <a:pPr marL="285750" indent="-285750">
              <a:buFontTx/>
              <a:buChar char="-"/>
            </a:pPr>
            <a:endParaRPr lang="cs-CZ" dirty="0"/>
          </a:p>
          <a:p>
            <a:pPr marL="285750" indent="-285750">
              <a:buFontTx/>
              <a:buChar char="-"/>
            </a:pPr>
            <a:endParaRPr lang="cs-CZ" dirty="0"/>
          </a:p>
          <a:p>
            <a:pPr marL="285750" indent="-285750">
              <a:buFontTx/>
              <a:buChar char="-"/>
            </a:pP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1413739E-FE80-C5EA-B823-AD4B608DA3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613" y="162241"/>
            <a:ext cx="6527491" cy="3607119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FD9DA7A1-C5F8-2F6B-DC0C-A38961B75F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5945" y="3783610"/>
            <a:ext cx="5344159" cy="2912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550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016E30-4291-7E2D-BE21-1ECEC4A132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D685A7-D220-95EB-726C-3415B302D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Jako rak 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5DB1EB6-6D8F-B5DB-C1DF-4B5AEFC987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7" y="2057400"/>
            <a:ext cx="4302663" cy="3811588"/>
          </a:xfrm>
        </p:spPr>
        <p:txBody>
          <a:bodyPr/>
          <a:lstStyle/>
          <a:p>
            <a:pPr marL="285750" indent="-285750">
              <a:buFontTx/>
              <a:buChar char="-"/>
            </a:pPr>
            <a:r>
              <a:rPr lang="cs-CZ" i="1" u="sng" dirty="0"/>
              <a:t>2002 (v češtině 2005)</a:t>
            </a:r>
          </a:p>
          <a:p>
            <a:pPr marL="285750" indent="-285750">
              <a:buFontTx/>
              <a:buChar char="-"/>
            </a:pPr>
            <a:endParaRPr lang="cs-CZ" dirty="0"/>
          </a:p>
          <a:p>
            <a:pPr marL="285750" indent="-285750">
              <a:buFontTx/>
              <a:buChar char="-"/>
            </a:pPr>
            <a:r>
              <a:rPr lang="cs-CZ" b="1" dirty="0"/>
              <a:t>Günter Grass</a:t>
            </a:r>
          </a:p>
          <a:p>
            <a:pPr marL="285750" indent="-285750">
              <a:buFontTx/>
              <a:buChar char="-"/>
            </a:pPr>
            <a:endParaRPr lang="cs-CZ" dirty="0"/>
          </a:p>
          <a:p>
            <a:pPr marL="285750" indent="-285750">
              <a:buFontTx/>
              <a:buChar char="-"/>
            </a:pPr>
            <a:r>
              <a:rPr lang="cs-CZ" dirty="0"/>
              <a:t>Zabývá se jak potopením, tak historií lodě a jejího jmenovce </a:t>
            </a:r>
          </a:p>
          <a:p>
            <a:pPr marL="285750" indent="-285750">
              <a:buFontTx/>
              <a:buChar char="-"/>
            </a:pPr>
            <a:endParaRPr lang="cs-CZ" dirty="0"/>
          </a:p>
          <a:p>
            <a:pPr marL="285750" indent="-285750">
              <a:buFontTx/>
              <a:buChar char="-"/>
            </a:pPr>
            <a:r>
              <a:rPr lang="cs-CZ" dirty="0"/>
              <a:t>Dějová linka v současnosti:</a:t>
            </a:r>
            <a:br>
              <a:rPr lang="cs-CZ" dirty="0"/>
            </a:br>
            <a:r>
              <a:rPr lang="cs-CZ" dirty="0"/>
              <a:t>téma </a:t>
            </a:r>
            <a:r>
              <a:rPr lang="cs-CZ" b="1" dirty="0"/>
              <a:t>apropriace a glorifikace ultra pravicí 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28643FD-40A7-9AFF-46A0-98AF7FB9E4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9552" y="-144381"/>
            <a:ext cx="4422502" cy="7146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3984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3D95ED-3976-9735-B336-3B25925AD3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D61352-AC85-6C46-766D-D57956FE9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5124768" cy="1600200"/>
          </a:xfrm>
        </p:spPr>
        <p:txBody>
          <a:bodyPr>
            <a:normAutofit/>
          </a:bodyPr>
          <a:lstStyle/>
          <a:p>
            <a:r>
              <a:rPr lang="cs-CZ" sz="3600" b="1" dirty="0"/>
              <a:t>Na </a:t>
            </a:r>
            <a:r>
              <a:rPr lang="cs-CZ" sz="3600" b="1" dirty="0" err="1"/>
              <a:t>Gotenhafen</a:t>
            </a:r>
            <a:r>
              <a:rPr lang="cs-CZ" sz="3600" b="1" dirty="0"/>
              <a:t> padla noc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933BBCD-57A8-0BCB-0D5C-F53CA241E1F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r>
              <a:rPr lang="cs-CZ" i="1" u="sng" dirty="0"/>
              <a:t>1959</a:t>
            </a:r>
          </a:p>
          <a:p>
            <a:pPr marL="285750" indent="-285750">
              <a:buFontTx/>
              <a:buChar char="-"/>
            </a:pPr>
            <a:endParaRPr lang="cs-CZ" dirty="0"/>
          </a:p>
          <a:p>
            <a:pPr marL="285750" indent="-285750">
              <a:buFontTx/>
              <a:buChar char="-"/>
            </a:pPr>
            <a:r>
              <a:rPr lang="cs-CZ" i="1" dirty="0" err="1"/>
              <a:t>Nacht</a:t>
            </a:r>
            <a:r>
              <a:rPr lang="cs-CZ" i="1" dirty="0"/>
              <a:t> </a:t>
            </a:r>
            <a:r>
              <a:rPr lang="cs-CZ" i="1" dirty="0" err="1"/>
              <a:t>fiel</a:t>
            </a:r>
            <a:r>
              <a:rPr lang="cs-CZ" i="1" dirty="0"/>
              <a:t> </a:t>
            </a:r>
            <a:r>
              <a:rPr lang="cs-CZ" i="1" dirty="0" err="1"/>
              <a:t>über</a:t>
            </a:r>
            <a:r>
              <a:rPr lang="cs-CZ" i="1" dirty="0"/>
              <a:t> </a:t>
            </a:r>
            <a:r>
              <a:rPr lang="cs-CZ" i="1" dirty="0" err="1"/>
              <a:t>gotenhafen</a:t>
            </a:r>
            <a:endParaRPr lang="cs-CZ" i="1" dirty="0"/>
          </a:p>
          <a:p>
            <a:pPr marL="285750" indent="-285750">
              <a:buFontTx/>
              <a:buChar char="-"/>
            </a:pPr>
            <a:r>
              <a:rPr lang="cs-CZ" dirty="0"/>
              <a:t>Režie Frank </a:t>
            </a:r>
            <a:r>
              <a:rPr lang="cs-CZ" dirty="0" err="1"/>
              <a:t>Wisbar</a:t>
            </a:r>
            <a:endParaRPr lang="cs-CZ" dirty="0"/>
          </a:p>
          <a:p>
            <a:pPr marL="285750" indent="-285750">
              <a:buFontTx/>
              <a:buChar char="-"/>
            </a:pPr>
            <a:r>
              <a:rPr lang="cs-CZ" dirty="0"/>
              <a:t>99 minut</a:t>
            </a:r>
          </a:p>
          <a:p>
            <a:pPr marL="285750" indent="-285750">
              <a:buFontTx/>
              <a:buChar char="-"/>
            </a:pPr>
            <a:endParaRPr lang="cs-CZ" i="1" dirty="0"/>
          </a:p>
          <a:p>
            <a:pPr marL="285750" indent="-285750">
              <a:buFontTx/>
              <a:buChar char="-"/>
            </a:pPr>
            <a:r>
              <a:rPr lang="cs-CZ" dirty="0"/>
              <a:t>Film natočený v Západním Německu</a:t>
            </a:r>
            <a:endParaRPr lang="cs-CZ" i="1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DDC32281-F78E-994A-33A1-8F99841B01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6451" y="0"/>
            <a:ext cx="5124768" cy="7578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46265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2441</TotalTime>
  <Words>885</Words>
  <Application>Microsoft Office PowerPoint</Application>
  <PresentationFormat>Širokoúhlá obrazovka</PresentationFormat>
  <Paragraphs>133</Paragraphs>
  <Slides>14</Slides>
  <Notes>10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Motiv Office</vt:lpstr>
      <vt:lpstr>Němci jako oběti druhé světové války </vt:lpstr>
      <vt:lpstr>Struktura prezentace</vt:lpstr>
      <vt:lpstr>Stavba</vt:lpstr>
      <vt:lpstr>Wilhelm Gustloff</vt:lpstr>
      <vt:lpstr>Provoz</vt:lpstr>
      <vt:lpstr>Operace Hannibal </vt:lpstr>
      <vt:lpstr>Osudná plavba</vt:lpstr>
      <vt:lpstr>Jako rak </vt:lpstr>
      <vt:lpstr>Na Gotenhafen padla noc</vt:lpstr>
      <vt:lpstr>Zkáza lodi Gustloff</vt:lpstr>
      <vt:lpstr>Němci jako oběti</vt:lpstr>
      <vt:lpstr>Katastrofa v kontextu války</vt:lpstr>
      <vt:lpstr>Diskuze </vt:lpstr>
      <vt:lpstr>zdroje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Jonáš Mareček</dc:creator>
  <cp:lastModifiedBy>Jonáš Mareček</cp:lastModifiedBy>
  <cp:revision>35</cp:revision>
  <dcterms:created xsi:type="dcterms:W3CDTF">2026-03-07T17:12:39Z</dcterms:created>
  <dcterms:modified xsi:type="dcterms:W3CDTF">2026-03-10T05:56:40Z</dcterms:modified>
</cp:coreProperties>
</file>