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  <p:sldId id="266" r:id="rId9"/>
    <p:sldId id="267" r:id="rId10"/>
    <p:sldId id="258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Člověk a prostředí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214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Znečištění vody a půdy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Bakterie – </a:t>
            </a:r>
            <a:r>
              <a:rPr lang="cs-CZ" dirty="0" err="1" smtClean="0"/>
              <a:t>Salmonella</a:t>
            </a:r>
            <a:r>
              <a:rPr lang="cs-CZ" dirty="0" smtClean="0"/>
              <a:t>, </a:t>
            </a:r>
            <a:r>
              <a:rPr lang="cs-CZ" dirty="0" err="1" smtClean="0"/>
              <a:t>Shigella</a:t>
            </a:r>
            <a:r>
              <a:rPr lang="cs-CZ" dirty="0" smtClean="0"/>
              <a:t>, </a:t>
            </a:r>
            <a:r>
              <a:rPr lang="cs-CZ" dirty="0" err="1" smtClean="0"/>
              <a:t>Escherichia</a:t>
            </a:r>
            <a:r>
              <a:rPr lang="cs-CZ" dirty="0" smtClean="0"/>
              <a:t> coli,..)</a:t>
            </a:r>
          </a:p>
          <a:p>
            <a:r>
              <a:rPr lang="cs-CZ" dirty="0" smtClean="0"/>
              <a:t>Viry (enteroviry, virus hepatitidy typu A,..)</a:t>
            </a:r>
          </a:p>
          <a:p>
            <a:r>
              <a:rPr lang="cs-CZ" dirty="0" smtClean="0"/>
              <a:t>Těžké kovy (olovo – toxické zejména pro děti, kadmium, rtuť, chrom, měď</a:t>
            </a:r>
          </a:p>
          <a:p>
            <a:r>
              <a:rPr lang="cs-CZ" dirty="0" smtClean="0"/>
              <a:t>Dusičnany </a:t>
            </a:r>
          </a:p>
          <a:p>
            <a:r>
              <a:rPr lang="cs-CZ" dirty="0" smtClean="0"/>
              <a:t>Organické látky – (PCB = polychlorované </a:t>
            </a:r>
            <a:r>
              <a:rPr lang="cs-CZ" dirty="0" err="1" smtClean="0"/>
              <a:t>binefyly</a:t>
            </a:r>
            <a:r>
              <a:rPr lang="cs-CZ" dirty="0" smtClean="0"/>
              <a:t>, DDT,…)</a:t>
            </a:r>
          </a:p>
          <a:p>
            <a:r>
              <a:rPr lang="cs-CZ" dirty="0" smtClean="0"/>
              <a:t>Radioaktivní látky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212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Znečištění ovzduší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Oxid siřičitý</a:t>
            </a:r>
          </a:p>
          <a:p>
            <a:r>
              <a:rPr lang="cs-CZ" dirty="0" smtClean="0"/>
              <a:t>Oxidy dusíku</a:t>
            </a:r>
          </a:p>
          <a:p>
            <a:r>
              <a:rPr lang="cs-CZ" dirty="0" smtClean="0"/>
              <a:t>Prašný aerosol</a:t>
            </a:r>
          </a:p>
          <a:p>
            <a:r>
              <a:rPr lang="cs-CZ" dirty="0" smtClean="0"/>
              <a:t>Oxid uhelnatý</a:t>
            </a:r>
          </a:p>
          <a:p>
            <a:r>
              <a:rPr lang="cs-CZ" dirty="0" smtClean="0"/>
              <a:t>Rostlinné pyly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225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Kontaminace potravin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Mikroorganismy</a:t>
            </a:r>
          </a:p>
          <a:p>
            <a:r>
              <a:rPr lang="cs-CZ" dirty="0" smtClean="0"/>
              <a:t>Anorganické látky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060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Determinant zdraví</a:t>
            </a:r>
          </a:p>
          <a:p>
            <a:r>
              <a:rPr lang="cs-CZ" dirty="0" smtClean="0"/>
              <a:t>Změna životního prostředí v čase – dříve na prostředí zcela závislý</a:t>
            </a:r>
          </a:p>
          <a:p>
            <a:r>
              <a:rPr lang="cs-CZ" dirty="0" smtClean="0"/>
              <a:t>Dnes – úprava podmínek</a:t>
            </a:r>
          </a:p>
          <a:p>
            <a:r>
              <a:rPr lang="cs-CZ" dirty="0" smtClean="0"/>
              <a:t>Posledních 300 let – od průmyslové revoluce – zhoršení stavu životního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3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Hluk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Jeden ze současných problémů v souvislosti se zdravím způsobuje </a:t>
            </a:r>
            <a:r>
              <a:rPr lang="cs-CZ" dirty="0" smtClean="0"/>
              <a:t>hluk</a:t>
            </a:r>
          </a:p>
          <a:p>
            <a:r>
              <a:rPr lang="cs-CZ" dirty="0" smtClean="0"/>
              <a:t>Hluk </a:t>
            </a:r>
            <a:r>
              <a:rPr lang="cs-CZ" dirty="0"/>
              <a:t>nás doprovází téměř na každém kroku, a to nejen ve dne, ale bohužel také v </a:t>
            </a:r>
            <a:r>
              <a:rPr lang="cs-CZ" dirty="0" smtClean="0"/>
              <a:t>noci</a:t>
            </a:r>
          </a:p>
          <a:p>
            <a:r>
              <a:rPr lang="cs-CZ" dirty="0" smtClean="0"/>
              <a:t>Člověk </a:t>
            </a:r>
            <a:r>
              <a:rPr lang="cs-CZ" dirty="0"/>
              <a:t>žijící v trvalém hluku se sice dokáže situaci přizpůsobit, ale to neznamená, že to nemá vliv na fyzické či psychické zdraví </a:t>
            </a:r>
            <a:r>
              <a:rPr lang="cs-CZ" dirty="0" smtClean="0"/>
              <a:t>člověka.</a:t>
            </a:r>
          </a:p>
          <a:p>
            <a:r>
              <a:rPr lang="cs-CZ" dirty="0" smtClean="0"/>
              <a:t>Je </a:t>
            </a:r>
            <a:r>
              <a:rPr lang="cs-CZ" dirty="0"/>
              <a:t>zjištěno, že dlouhodobý hluk snižuje duševní pohodu, má vliv na kvalitu spánku a zvyšuje dráždění hormonální </a:t>
            </a:r>
            <a:r>
              <a:rPr lang="cs-CZ" dirty="0" smtClean="0"/>
              <a:t>soustavy</a:t>
            </a:r>
          </a:p>
          <a:p>
            <a:r>
              <a:rPr lang="cs-CZ" dirty="0" smtClean="0"/>
              <a:t>Hluk </a:t>
            </a:r>
            <a:r>
              <a:rPr lang="cs-CZ" dirty="0"/>
              <a:t>v hladině 50 – 60 dB již narušuje pohodu. Pokud hluk překročí hranici 85 dB, může již dojít k vážnému poškození sluchu. Pokud jsou receptorové buňky ve vnitřním uchu zničeny, již se neobnovují a jejich poškození je tak trvalé.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1429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Světelné znečištění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Zejména lidé žijící ve větších městech trpí světelným </a:t>
            </a:r>
            <a:r>
              <a:rPr lang="cs-CZ" dirty="0" smtClean="0"/>
              <a:t>znečištěním</a:t>
            </a:r>
          </a:p>
          <a:p>
            <a:r>
              <a:rPr lang="cs-CZ" dirty="0" smtClean="0"/>
              <a:t>Během </a:t>
            </a:r>
            <a:r>
              <a:rPr lang="cs-CZ" dirty="0"/>
              <a:t>noci dochází ke zvyšování koncentrace hormonu melatoninu, který řídí biorytmus našeho organismu. Melatonin je produkován jen za tmy. Při rozsvícení dochází k rozpadu melatoninu a proces spánku je tak narušen</a:t>
            </a:r>
            <a:r>
              <a:rPr lang="cs-CZ" dirty="0" smtClean="0"/>
              <a:t>.</a:t>
            </a:r>
          </a:p>
          <a:p>
            <a:r>
              <a:rPr lang="cs-CZ" dirty="0" smtClean="0"/>
              <a:t>Řada </a:t>
            </a:r>
            <a:r>
              <a:rPr lang="cs-CZ" dirty="0"/>
              <a:t>lidí ve vyspělých zemích trpí poruchami spánku, uvádí se, že až dvě třetiny lidí se setkají během svého života s nějakými problémy, které se týkají </a:t>
            </a:r>
            <a:r>
              <a:rPr lang="cs-CZ" dirty="0" smtClean="0"/>
              <a:t>spánku.</a:t>
            </a:r>
          </a:p>
          <a:p>
            <a:r>
              <a:rPr lang="cs-CZ" dirty="0" smtClean="0"/>
              <a:t>Mezi </a:t>
            </a:r>
            <a:r>
              <a:rPr lang="cs-CZ" dirty="0"/>
              <a:t>nejčastější poruchy patří špatné usínání a časté probouzení během noci. Pro kvalitní spánek je důležité dodržovat spánkovou hygienu. Mezi základní pravidla patří, že člověk by měl usínat v klidu a tmě.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258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Chemické látky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Vliv na zdraví má také řada látek v </a:t>
            </a:r>
            <a:r>
              <a:rPr lang="cs-CZ" dirty="0" smtClean="0"/>
              <a:t>prostředí</a:t>
            </a:r>
          </a:p>
          <a:p>
            <a:r>
              <a:rPr lang="cs-CZ" dirty="0" smtClean="0"/>
              <a:t>Mnoho </a:t>
            </a:r>
            <a:r>
              <a:rPr lang="cs-CZ" dirty="0"/>
              <a:t>z nich se dostává do přírody činností </a:t>
            </a:r>
            <a:r>
              <a:rPr lang="cs-CZ" dirty="0" smtClean="0"/>
              <a:t>člověka</a:t>
            </a:r>
          </a:p>
          <a:p>
            <a:r>
              <a:rPr lang="cs-CZ" dirty="0" smtClean="0"/>
              <a:t>Účinky </a:t>
            </a:r>
            <a:r>
              <a:rPr lang="cs-CZ" dirty="0"/>
              <a:t>těchto látek mohou být v souvislosti se zdravím zcela </a:t>
            </a:r>
            <a:r>
              <a:rPr lang="cs-CZ" dirty="0" smtClean="0"/>
              <a:t>fatální</a:t>
            </a:r>
          </a:p>
          <a:p>
            <a:r>
              <a:rPr lang="cs-CZ" dirty="0" smtClean="0"/>
              <a:t>Je </a:t>
            </a:r>
            <a:r>
              <a:rPr lang="cs-CZ" dirty="0"/>
              <a:t>proto nutné jejich produkci omezovat a sledovat jejich hodnoty v životním prostředí.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3814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958794"/>
              </p:ext>
            </p:extLst>
          </p:nvPr>
        </p:nvGraphicFramePr>
        <p:xfrm>
          <a:off x="2040834" y="1020417"/>
          <a:ext cx="9594576" cy="433644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198192"/>
                <a:gridCol w="3198192"/>
                <a:gridCol w="3198192"/>
              </a:tblGrid>
              <a:tr h="3097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Zdravotní následky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Citlivá skupina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Související chemikálie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89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Rakovina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všechny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Azbest, polycyklické aromatické uhlovodíky, benzen, některé kovy, některé pesticidy, několik set zvířecích karcinogenů, některá rozpouštědla, přírodní toxiny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4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Kardiovaskulární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onemocnění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Zvláště starší lidé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CO, As, Pb, Cd, Co, Ca, Mg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4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Respirační onemocnění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Děti, astmatici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Vdechované částice, SO</a:t>
                      </a:r>
                      <a:r>
                        <a:rPr lang="cs-CZ" sz="12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NO</a:t>
                      </a:r>
                      <a:r>
                        <a:rPr lang="cs-CZ" sz="12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ozon, uhlovodíky, některá rozpouštědla, terpeny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Alergie a přecitlivělost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Všichni, obzvlášť děti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Ozon, Ni, Cr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Reprodukce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Dospělí v reprodukčním věku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Polychlorované bifenyly, DDT, ftaláty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Vývojové vady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Děti, plod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Pb, Hg, další látky s endokrinním účinkem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4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Nervové poruchy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Děti, plod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PCB, (CH</a:t>
                      </a:r>
                      <a:r>
                        <a:rPr lang="cs-CZ" sz="12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r>
                        <a:rPr lang="cs-CZ" sz="12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Hg, </a:t>
                      </a:r>
                      <a:r>
                        <a:rPr lang="cs-CZ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Pb</a:t>
                      </a: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cs-CZ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Mn</a:t>
                      </a: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Al, organická rozpouštědla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11895" y="5664254"/>
            <a:ext cx="552615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Tab. Vliv některých látek na zdraví člověka (upraveno podle: Polášková, 2011)</a:t>
            </a:r>
            <a:endParaRPr kumimoji="0" lang="cs-CZ" altLang="cs-C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353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Polycyklické aromatické uhlovodíky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Polycyklické aromatické uhlovodíky zahrnují více než 100 </a:t>
            </a:r>
            <a:r>
              <a:rPr lang="cs-CZ" dirty="0" smtClean="0"/>
              <a:t>sloučenin</a:t>
            </a:r>
          </a:p>
          <a:p>
            <a:r>
              <a:rPr lang="cs-CZ" dirty="0" smtClean="0"/>
              <a:t>Tvoří </a:t>
            </a:r>
            <a:r>
              <a:rPr lang="cs-CZ" dirty="0"/>
              <a:t>je hlavně uhlík, vodík a benzenová </a:t>
            </a:r>
            <a:r>
              <a:rPr lang="cs-CZ" dirty="0" smtClean="0"/>
              <a:t>jádra</a:t>
            </a:r>
          </a:p>
          <a:p>
            <a:r>
              <a:rPr lang="cs-CZ" dirty="0" smtClean="0"/>
              <a:t>PAH </a:t>
            </a:r>
            <a:r>
              <a:rPr lang="cs-CZ" dirty="0"/>
              <a:t>vznikají spalováním fosilních </a:t>
            </a:r>
            <a:r>
              <a:rPr lang="cs-CZ" dirty="0" smtClean="0"/>
              <a:t>paliv</a:t>
            </a:r>
          </a:p>
          <a:p>
            <a:r>
              <a:rPr lang="cs-CZ" dirty="0" smtClean="0"/>
              <a:t>Jedná </a:t>
            </a:r>
            <a:r>
              <a:rPr lang="cs-CZ" dirty="0"/>
              <a:t>se o látky toxické, karcinogenní a mutagenní, které mají schopnost </a:t>
            </a:r>
            <a:r>
              <a:rPr lang="cs-CZ" dirty="0" err="1" smtClean="0"/>
              <a:t>biokumulace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3140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Polychlorované bifenyly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Polychlorované bifenyly se přidávaly do nátěrových hmot nebo do </a:t>
            </a:r>
            <a:r>
              <a:rPr lang="cs-CZ" dirty="0" smtClean="0"/>
              <a:t>kondenzátorů</a:t>
            </a:r>
          </a:p>
          <a:p>
            <a:r>
              <a:rPr lang="cs-CZ" dirty="0" smtClean="0"/>
              <a:t>Jde </a:t>
            </a:r>
            <a:r>
              <a:rPr lang="cs-CZ" dirty="0"/>
              <a:t>o látky podezřelé z </a:t>
            </a:r>
            <a:r>
              <a:rPr lang="cs-CZ" dirty="0" err="1" smtClean="0"/>
              <a:t>karcinogenity</a:t>
            </a:r>
            <a:endParaRPr lang="cs-CZ" dirty="0" smtClean="0"/>
          </a:p>
          <a:p>
            <a:r>
              <a:rPr lang="cs-CZ" dirty="0" smtClean="0"/>
              <a:t>Poškozují </a:t>
            </a:r>
            <a:r>
              <a:rPr lang="cs-CZ" dirty="0"/>
              <a:t>nervovou soustavu, kůži a v těle se </a:t>
            </a:r>
            <a:r>
              <a:rPr lang="cs-CZ" dirty="0" err="1"/>
              <a:t>biokumulují</a:t>
            </a:r>
            <a:r>
              <a:rPr lang="cs-CZ" dirty="0"/>
              <a:t> v tukové </a:t>
            </a:r>
            <a:r>
              <a:rPr lang="cs-CZ" dirty="0" smtClean="0"/>
              <a:t>tkáni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8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Ftaláty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Ftaláty jsou estery kyseliny </a:t>
            </a:r>
            <a:r>
              <a:rPr lang="cs-CZ" dirty="0" smtClean="0"/>
              <a:t>ftalové</a:t>
            </a:r>
          </a:p>
          <a:p>
            <a:r>
              <a:rPr lang="cs-CZ" dirty="0" smtClean="0"/>
              <a:t>Jedná </a:t>
            </a:r>
            <a:r>
              <a:rPr lang="cs-CZ" dirty="0"/>
              <a:t>se širokou skupinu zahrnující asi 40 různých </a:t>
            </a:r>
            <a:r>
              <a:rPr lang="cs-CZ" dirty="0" smtClean="0"/>
              <a:t>látek</a:t>
            </a:r>
          </a:p>
          <a:p>
            <a:r>
              <a:rPr lang="cs-CZ" dirty="0" smtClean="0"/>
              <a:t>Některé </a:t>
            </a:r>
            <a:r>
              <a:rPr lang="cs-CZ" dirty="0"/>
              <a:t>jsou zřejmě zcela neškodné pro životní prostředí i </a:t>
            </a:r>
            <a:r>
              <a:rPr lang="cs-CZ" dirty="0" smtClean="0"/>
              <a:t>zdraví, jiné </a:t>
            </a:r>
            <a:r>
              <a:rPr lang="cs-CZ" dirty="0"/>
              <a:t>mohou mít vážné </a:t>
            </a:r>
            <a:r>
              <a:rPr lang="cs-CZ" dirty="0" smtClean="0"/>
              <a:t>následky</a:t>
            </a:r>
          </a:p>
          <a:p>
            <a:r>
              <a:rPr lang="cs-CZ" dirty="0" smtClean="0"/>
              <a:t>Ftaláty </a:t>
            </a:r>
            <a:r>
              <a:rPr lang="cs-CZ" dirty="0"/>
              <a:t>se používají jako změkčovadla PVC, ale můžeme je najít i v kosmetice, pesticidech a </a:t>
            </a:r>
            <a:r>
              <a:rPr lang="cs-CZ" dirty="0" smtClean="0"/>
              <a:t>barvách</a:t>
            </a:r>
          </a:p>
          <a:p>
            <a:r>
              <a:rPr lang="cs-CZ" dirty="0" smtClean="0"/>
              <a:t>Ftaláty </a:t>
            </a:r>
            <a:r>
              <a:rPr lang="cs-CZ" dirty="0"/>
              <a:t>negativně ovlivňují hormonální a reprodukční systém, játra, ledviny, plíce, krev a mohou oslabit </a:t>
            </a:r>
            <a:r>
              <a:rPr lang="cs-CZ" dirty="0" smtClean="0"/>
              <a:t>imunitu, jejich </a:t>
            </a:r>
            <a:r>
              <a:rPr lang="cs-CZ" dirty="0"/>
              <a:t>působení se dává také do souvislosti s nárůstem astmatu a alergií a dokonce také se zvýšeným výskytem hyperaktivity u </a:t>
            </a:r>
            <a:r>
              <a:rPr lang="cs-CZ" smtClean="0"/>
              <a:t>dětí, z</a:t>
            </a:r>
            <a:r>
              <a:rPr lang="cs-CZ" dirty="0"/>
              <a:t> toho důvodu jsou ftaláty omezovány v dětských hračkách </a:t>
            </a:r>
            <a:r>
              <a:rPr lang="cs-CZ"/>
              <a:t>a </a:t>
            </a:r>
            <a:r>
              <a:rPr lang="cs-CZ" smtClean="0"/>
              <a:t>kosmetice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3721896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</TotalTime>
  <Words>394</Words>
  <Application>Microsoft Office PowerPoint</Application>
  <PresentationFormat>Širokoúhlá obrazovka</PresentationFormat>
  <Paragraphs>79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Times New Roman</vt:lpstr>
      <vt:lpstr>Wingdings 3</vt:lpstr>
      <vt:lpstr>Stébla</vt:lpstr>
      <vt:lpstr>Člověk a prostředí</vt:lpstr>
      <vt:lpstr>Životní prostředí</vt:lpstr>
      <vt:lpstr>Hluk</vt:lpstr>
      <vt:lpstr>Světelné znečištění</vt:lpstr>
      <vt:lpstr>Chemické látky</vt:lpstr>
      <vt:lpstr>Prezentace aplikace PowerPoint</vt:lpstr>
      <vt:lpstr>Polycyklické aromatické uhlovodíky</vt:lpstr>
      <vt:lpstr>Polychlorované bifenyly</vt:lpstr>
      <vt:lpstr>Ftaláty</vt:lpstr>
      <vt:lpstr>Znečištění vody a půdy</vt:lpstr>
      <vt:lpstr>Znečištění ovzduší</vt:lpstr>
      <vt:lpstr>Kontaminace potravin</vt:lpstr>
    </vt:vector>
  </TitlesOfParts>
  <Company>UK Pedf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Člověk a prostředí</dc:title>
  <dc:creator>Thorovska</dc:creator>
  <cp:lastModifiedBy>Thorovska</cp:lastModifiedBy>
  <cp:revision>5</cp:revision>
  <dcterms:created xsi:type="dcterms:W3CDTF">2016-05-12T14:55:18Z</dcterms:created>
  <dcterms:modified xsi:type="dcterms:W3CDTF">2019-03-07T12:07:08Z</dcterms:modified>
</cp:coreProperties>
</file>