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7" r:id="rId3"/>
    <p:sldId id="279" r:id="rId4"/>
    <p:sldId id="363" r:id="rId5"/>
    <p:sldId id="280" r:id="rId6"/>
    <p:sldId id="281" r:id="rId7"/>
    <p:sldId id="282" r:id="rId8"/>
    <p:sldId id="29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300" r:id="rId23"/>
    <p:sldId id="301" r:id="rId24"/>
    <p:sldId id="302" r:id="rId25"/>
    <p:sldId id="304" r:id="rId26"/>
    <p:sldId id="305" r:id="rId27"/>
    <p:sldId id="306" r:id="rId28"/>
    <p:sldId id="296" r:id="rId29"/>
    <p:sldId id="307" r:id="rId30"/>
    <p:sldId id="308" r:id="rId31"/>
    <p:sldId id="309" r:id="rId32"/>
    <p:sldId id="310" r:id="rId33"/>
    <p:sldId id="311" r:id="rId34"/>
    <p:sldId id="312" r:id="rId35"/>
    <p:sldId id="297" r:id="rId36"/>
    <p:sldId id="313" r:id="rId37"/>
    <p:sldId id="314" r:id="rId38"/>
    <p:sldId id="315" r:id="rId39"/>
    <p:sldId id="316" r:id="rId40"/>
    <p:sldId id="317" r:id="rId41"/>
    <p:sldId id="319" r:id="rId42"/>
    <p:sldId id="320" r:id="rId43"/>
    <p:sldId id="321" r:id="rId44"/>
    <p:sldId id="323" r:id="rId45"/>
    <p:sldId id="324" r:id="rId46"/>
    <p:sldId id="325" r:id="rId47"/>
    <p:sldId id="322" r:id="rId48"/>
    <p:sldId id="318" r:id="rId49"/>
    <p:sldId id="326" r:id="rId50"/>
    <p:sldId id="327" r:id="rId51"/>
    <p:sldId id="328" r:id="rId52"/>
    <p:sldId id="329" r:id="rId53"/>
    <p:sldId id="330" r:id="rId54"/>
    <p:sldId id="331" r:id="rId55"/>
    <p:sldId id="332" r:id="rId56"/>
    <p:sldId id="333" r:id="rId57"/>
    <p:sldId id="334" r:id="rId58"/>
    <p:sldId id="335" r:id="rId59"/>
    <p:sldId id="298" r:id="rId60"/>
    <p:sldId id="336" r:id="rId61"/>
    <p:sldId id="338" r:id="rId62"/>
    <p:sldId id="339" r:id="rId63"/>
    <p:sldId id="340" r:id="rId64"/>
    <p:sldId id="341" r:id="rId65"/>
    <p:sldId id="342" r:id="rId66"/>
    <p:sldId id="343" r:id="rId67"/>
    <p:sldId id="347" r:id="rId68"/>
    <p:sldId id="348" r:id="rId69"/>
    <p:sldId id="349" r:id="rId70"/>
    <p:sldId id="350" r:id="rId71"/>
    <p:sldId id="344" r:id="rId72"/>
    <p:sldId id="351" r:id="rId73"/>
    <p:sldId id="352" r:id="rId74"/>
    <p:sldId id="353" r:id="rId75"/>
    <p:sldId id="354" r:id="rId76"/>
    <p:sldId id="355" r:id="rId77"/>
    <p:sldId id="345" r:id="rId78"/>
    <p:sldId id="356" r:id="rId79"/>
    <p:sldId id="357" r:id="rId80"/>
    <p:sldId id="358" r:id="rId81"/>
    <p:sldId id="359" r:id="rId82"/>
    <p:sldId id="360" r:id="rId83"/>
    <p:sldId id="361" r:id="rId84"/>
    <p:sldId id="362"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hyperlink" Target="https://www.gramota.net/annotacia.html" TargetMode="External"/><Relationship Id="rId3" Type="http://schemas.openxmlformats.org/officeDocument/2006/relationships/hyperlink" Target="https://docplayer.ru/27742145-Hrestomatiya-po-metodike-prepodavaniya-russkogo-yazyka-kak-inostrannogo-sostaviteli-l-v-moskovkin-a-n-shchukin-moskva-russkiy-yazyk-kursy.html" TargetMode="External"/><Relationship Id="rId7" Type="http://schemas.openxmlformats.org/officeDocument/2006/relationships/hyperlink" Target="https://works.doklad.ru/view/n_4suAPGOm0/all.html" TargetMode="External"/><Relationship Id="rId2" Type="http://schemas.openxmlformats.org/officeDocument/2006/relationships/hyperlink" Target="https://cyberleninka.ru/article/n/formirovanie-pismennoy-kommunikativnoy-kompetentsii-na-nachalnom-etape-obucheniya-rki" TargetMode="External"/><Relationship Id="rId1" Type="http://schemas.openxmlformats.org/officeDocument/2006/relationships/slideLayout" Target="../slideLayouts/slideLayout7.xml"/><Relationship Id="rId6" Type="http://schemas.openxmlformats.org/officeDocument/2006/relationships/hyperlink" Target="https://free-writing.ru/kak-napisat-ubojnoe-intervyu/" TargetMode="External"/><Relationship Id="rId5" Type="http://schemas.openxmlformats.org/officeDocument/2006/relationships/hyperlink" Target="http://shkolatexta.ru/remeslo/" TargetMode="External"/><Relationship Id="rId10" Type="http://schemas.openxmlformats.org/officeDocument/2006/relationships/hyperlink" Target="http://pnu.edu.ru/ru/recruitment/graduates/essay/" TargetMode="External"/><Relationship Id="rId4" Type="http://schemas.openxmlformats.org/officeDocument/2006/relationships/hyperlink" Target="https://www.eduneo.ru/diktanty-na-urokax-rki-vidy-urovni-primery/" TargetMode="External"/><Relationship Id="rId9" Type="http://schemas.openxmlformats.org/officeDocument/2006/relationships/hyperlink" Target="https://edunews.ru/school/info/kak-napisat-recenziyu.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E08B7-C984-4CAB-B2EE-5E48CACD75F3}"/>
              </a:ext>
            </a:extLst>
          </p:cNvPr>
          <p:cNvSpPr>
            <a:spLocks noGrp="1"/>
          </p:cNvSpPr>
          <p:nvPr>
            <p:ph type="ctrTitle"/>
          </p:nvPr>
        </p:nvSpPr>
        <p:spPr/>
        <p:txBody>
          <a:bodyPr/>
          <a:lstStyle/>
          <a:p>
            <a:r>
              <a:rPr lang="ru-RU" dirty="0"/>
              <a:t>НАПИСАНИЕ ТЕКСТОВ</a:t>
            </a:r>
            <a:br>
              <a:rPr lang="ru-RU" dirty="0"/>
            </a:br>
            <a:r>
              <a:rPr lang="ru-RU" sz="2400" dirty="0">
                <a:solidFill>
                  <a:srgbClr val="C00000"/>
                </a:solidFill>
              </a:rPr>
              <a:t>РАБОТА С ТЕКСТАМИ РАЗНОЙ СТИЛИСТИЧЕСКОЙ ПРИНАДЛЕЖНОСТИ</a:t>
            </a:r>
            <a:endParaRPr lang="cs-CZ" dirty="0">
              <a:solidFill>
                <a:srgbClr val="C00000"/>
              </a:solidFill>
            </a:endParaRPr>
          </a:p>
        </p:txBody>
      </p:sp>
      <p:sp>
        <p:nvSpPr>
          <p:cNvPr id="3" name="Podnadpis 2">
            <a:extLst>
              <a:ext uri="{FF2B5EF4-FFF2-40B4-BE49-F238E27FC236}">
                <a16:creationId xmlns:a16="http://schemas.microsoft.com/office/drawing/2014/main" id="{EF1F178A-5821-4FC4-A9E8-39063C4CC19E}"/>
              </a:ext>
            </a:extLst>
          </p:cNvPr>
          <p:cNvSpPr>
            <a:spLocks noGrp="1"/>
          </p:cNvSpPr>
          <p:nvPr>
            <p:ph type="subTitle" idx="1"/>
          </p:nvPr>
        </p:nvSpPr>
        <p:spPr/>
        <p:txBody>
          <a:bodyPr/>
          <a:lstStyle/>
          <a:p>
            <a:r>
              <a:rPr lang="ru-RU" dirty="0"/>
              <a:t>Педагогическая специализация</a:t>
            </a:r>
            <a:endParaRPr lang="cs-CZ" dirty="0"/>
          </a:p>
        </p:txBody>
      </p:sp>
    </p:spTree>
    <p:extLst>
      <p:ext uri="{BB962C8B-B14F-4D97-AF65-F5344CB8AC3E}">
        <p14:creationId xmlns:p14="http://schemas.microsoft.com/office/powerpoint/2010/main" val="32448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5">
            <a:extLst>
              <a:ext uri="{FF2B5EF4-FFF2-40B4-BE49-F238E27FC236}">
                <a16:creationId xmlns:a16="http://schemas.microsoft.com/office/drawing/2014/main" id="{AAA49DED-7133-4931-A31F-A426690C9370}"/>
              </a:ext>
            </a:extLst>
          </p:cNvPr>
          <p:cNvPicPr/>
          <p:nvPr/>
        </p:nvPicPr>
        <p:blipFill rotWithShape="1">
          <a:blip r:embed="rId2" cstate="print">
            <a:extLst>
              <a:ext uri="{28A0092B-C50C-407E-A947-70E740481C1C}">
                <a14:useLocalDpi xmlns:a14="http://schemas.microsoft.com/office/drawing/2010/main" val="0"/>
              </a:ext>
            </a:extLst>
          </a:blip>
          <a:srcRect l="11648" t="12744" r="10030" b="41276"/>
          <a:stretch/>
        </p:blipFill>
        <p:spPr bwMode="auto">
          <a:xfrm>
            <a:off x="0" y="0"/>
            <a:ext cx="6322142" cy="5161935"/>
          </a:xfrm>
          <a:prstGeom prst="rect">
            <a:avLst/>
          </a:prstGeom>
          <a:noFill/>
          <a:ln>
            <a:noFill/>
          </a:ln>
          <a:extLst>
            <a:ext uri="{53640926-AAD7-44D8-BBD7-CCE9431645EC}">
              <a14:shadowObscured xmlns:a14="http://schemas.microsoft.com/office/drawing/2010/main"/>
            </a:ext>
          </a:extLst>
        </p:spPr>
      </p:pic>
      <p:pic>
        <p:nvPicPr>
          <p:cNvPr id="3" name="obrázek 15">
            <a:extLst>
              <a:ext uri="{FF2B5EF4-FFF2-40B4-BE49-F238E27FC236}">
                <a16:creationId xmlns:a16="http://schemas.microsoft.com/office/drawing/2014/main" id="{CB72FEAF-76BA-46E4-B30F-1356C0DAA917}"/>
              </a:ext>
            </a:extLst>
          </p:cNvPr>
          <p:cNvPicPr/>
          <p:nvPr/>
        </p:nvPicPr>
        <p:blipFill rotWithShape="1">
          <a:blip r:embed="rId2" cstate="print">
            <a:extLst>
              <a:ext uri="{28A0092B-C50C-407E-A947-70E740481C1C}">
                <a14:useLocalDpi xmlns:a14="http://schemas.microsoft.com/office/drawing/2010/main" val="0"/>
              </a:ext>
            </a:extLst>
          </a:blip>
          <a:srcRect l="11102" t="57379" r="11763" b="9051"/>
          <a:stretch/>
        </p:blipFill>
        <p:spPr bwMode="auto">
          <a:xfrm>
            <a:off x="6096000" y="2930013"/>
            <a:ext cx="6096000" cy="3927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63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8EA7EA7-392F-4F23-B93E-164D5912DEC4}"/>
              </a:ext>
            </a:extLst>
          </p:cNvPr>
          <p:cNvSpPr txBox="1"/>
          <p:nvPr/>
        </p:nvSpPr>
        <p:spPr>
          <a:xfrm>
            <a:off x="1307690" y="2395841"/>
            <a:ext cx="9222658" cy="1447576"/>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Ознакомьтесь с правилами написания </a:t>
            </a:r>
            <a:r>
              <a:rPr lang="ru-RU" sz="2000" b="1" i="1" u="sng" dirty="0">
                <a:effectLst/>
                <a:latin typeface="Calibri" panose="020F0502020204030204" pitchFamily="34" charset="0"/>
                <a:ea typeface="Calibri" panose="020F0502020204030204" pitchFamily="34" charset="0"/>
                <a:cs typeface="Times New Roman" panose="02020603050405020304" pitchFamily="18" charset="0"/>
              </a:rPr>
              <a:t>доверенности</a:t>
            </a:r>
            <a:r>
              <a:rPr lang="ru-RU" sz="2000" b="1" i="1"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i="1" u="sng" dirty="0">
                <a:effectLst/>
                <a:latin typeface="Calibri" panose="020F0502020204030204" pitchFamily="34" charset="0"/>
                <a:ea typeface="Calibri" panose="020F0502020204030204" pitchFamily="34" charset="0"/>
                <a:cs typeface="Times New Roman" panose="02020603050405020304" pitchFamily="18" charset="0"/>
              </a:rPr>
              <a:t>расписки</a:t>
            </a:r>
            <a:r>
              <a:rPr lang="ru-RU" sz="2000" b="1" i="1" dirty="0">
                <a:effectLst/>
                <a:latin typeface="Calibri" panose="020F0502020204030204" pitchFamily="34" charset="0"/>
                <a:ea typeface="Calibri" panose="020F0502020204030204" pitchFamily="34" charset="0"/>
                <a:cs typeface="Times New Roman" panose="02020603050405020304" pitchFamily="18" charset="0"/>
              </a:rPr>
              <a:t> и </a:t>
            </a:r>
            <a:r>
              <a:rPr lang="ru-RU" sz="2000" b="1" i="1" u="sng" dirty="0">
                <a:effectLst/>
                <a:latin typeface="Calibri" panose="020F0502020204030204" pitchFamily="34" charset="0"/>
                <a:ea typeface="Calibri" panose="020F0502020204030204" pitchFamily="34" charset="0"/>
                <a:cs typeface="Times New Roman" panose="02020603050405020304" pitchFamily="18" charset="0"/>
              </a:rPr>
              <a:t>жалобы</a:t>
            </a:r>
            <a:r>
              <a:rPr lang="ru-RU" sz="2000" b="1" i="1" dirty="0">
                <a:effectLst/>
                <a:latin typeface="Calibri" panose="020F0502020204030204" pitchFamily="34" charset="0"/>
                <a:ea typeface="Calibri" panose="020F0502020204030204" pitchFamily="34" charset="0"/>
                <a:cs typeface="Times New Roman" panose="02020603050405020304" pitchFamily="18" charset="0"/>
              </a:rPr>
              <a:t>. Самостоятельно составьте жалобу, доверенность и расписку, придерживаясь приведенных ниже заданий.</a:t>
            </a:r>
            <a:endParaRPr lang="cs-CZ" sz="2000" dirty="0"/>
          </a:p>
        </p:txBody>
      </p:sp>
    </p:spTree>
    <p:extLst>
      <p:ext uri="{BB962C8B-B14F-4D97-AF65-F5344CB8AC3E}">
        <p14:creationId xmlns:p14="http://schemas.microsoft.com/office/powerpoint/2010/main" val="186792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82301DD-2F6E-4D00-82CA-34E030FC7F31}"/>
              </a:ext>
            </a:extLst>
          </p:cNvPr>
          <p:cNvPicPr>
            <a:picLocks noChangeAspect="1"/>
          </p:cNvPicPr>
          <p:nvPr/>
        </p:nvPicPr>
        <p:blipFill>
          <a:blip r:embed="rId2"/>
          <a:stretch>
            <a:fillRect/>
          </a:stretch>
        </p:blipFill>
        <p:spPr>
          <a:xfrm>
            <a:off x="3237" y="3806504"/>
            <a:ext cx="11563802" cy="2923678"/>
          </a:xfrm>
          <a:prstGeom prst="rect">
            <a:avLst/>
          </a:prstGeom>
        </p:spPr>
      </p:pic>
      <p:pic>
        <p:nvPicPr>
          <p:cNvPr id="4" name="Obrázek 3">
            <a:extLst>
              <a:ext uri="{FF2B5EF4-FFF2-40B4-BE49-F238E27FC236}">
                <a16:creationId xmlns:a16="http://schemas.microsoft.com/office/drawing/2014/main" id="{3467147B-B828-4CE6-B76B-BE9A955B16A6}"/>
              </a:ext>
            </a:extLst>
          </p:cNvPr>
          <p:cNvPicPr>
            <a:picLocks noChangeAspect="1"/>
          </p:cNvPicPr>
          <p:nvPr/>
        </p:nvPicPr>
        <p:blipFill>
          <a:blip r:embed="rId3"/>
          <a:stretch>
            <a:fillRect/>
          </a:stretch>
        </p:blipFill>
        <p:spPr>
          <a:xfrm>
            <a:off x="-1" y="0"/>
            <a:ext cx="11567040" cy="3893574"/>
          </a:xfrm>
          <a:prstGeom prst="rect">
            <a:avLst/>
          </a:prstGeom>
        </p:spPr>
      </p:pic>
    </p:spTree>
    <p:extLst>
      <p:ext uri="{BB962C8B-B14F-4D97-AF65-F5344CB8AC3E}">
        <p14:creationId xmlns:p14="http://schemas.microsoft.com/office/powerpoint/2010/main" val="23413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2DF7299-93ED-491E-8673-D0E48DFB415A}"/>
              </a:ext>
            </a:extLst>
          </p:cNvPr>
          <p:cNvPicPr>
            <a:picLocks noChangeAspect="1"/>
          </p:cNvPicPr>
          <p:nvPr/>
        </p:nvPicPr>
        <p:blipFill>
          <a:blip r:embed="rId2"/>
          <a:stretch>
            <a:fillRect/>
          </a:stretch>
        </p:blipFill>
        <p:spPr>
          <a:xfrm>
            <a:off x="1126075" y="0"/>
            <a:ext cx="10134034" cy="6858000"/>
          </a:xfrm>
          <a:prstGeom prst="rect">
            <a:avLst/>
          </a:prstGeom>
          <a:noFill/>
        </p:spPr>
      </p:pic>
    </p:spTree>
    <p:extLst>
      <p:ext uri="{BB962C8B-B14F-4D97-AF65-F5344CB8AC3E}">
        <p14:creationId xmlns:p14="http://schemas.microsoft.com/office/powerpoint/2010/main" val="245631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B8E8BFC-61B8-4FC9-8995-FD66224CA471}"/>
              </a:ext>
            </a:extLst>
          </p:cNvPr>
          <p:cNvPicPr>
            <a:picLocks noChangeAspect="1"/>
          </p:cNvPicPr>
          <p:nvPr/>
        </p:nvPicPr>
        <p:blipFill>
          <a:blip r:embed="rId2"/>
          <a:stretch>
            <a:fillRect/>
          </a:stretch>
        </p:blipFill>
        <p:spPr>
          <a:xfrm>
            <a:off x="272861" y="1465007"/>
            <a:ext cx="11646278" cy="4365522"/>
          </a:xfrm>
          <a:prstGeom prst="rect">
            <a:avLst/>
          </a:prstGeom>
        </p:spPr>
      </p:pic>
    </p:spTree>
    <p:extLst>
      <p:ext uri="{BB962C8B-B14F-4D97-AF65-F5344CB8AC3E}">
        <p14:creationId xmlns:p14="http://schemas.microsoft.com/office/powerpoint/2010/main" val="291138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5">
            <a:extLst>
              <a:ext uri="{FF2B5EF4-FFF2-40B4-BE49-F238E27FC236}">
                <a16:creationId xmlns:a16="http://schemas.microsoft.com/office/drawing/2014/main" id="{35E33403-5126-430C-9F64-B63F954C7F82}"/>
              </a:ext>
            </a:extLst>
          </p:cNvPr>
          <p:cNvPicPr/>
          <p:nvPr/>
        </p:nvPicPr>
        <p:blipFill rotWithShape="1">
          <a:blip r:embed="rId2">
            <a:extLst>
              <a:ext uri="{28A0092B-C50C-407E-A947-70E740481C1C}">
                <a14:useLocalDpi xmlns:a14="http://schemas.microsoft.com/office/drawing/2010/main" val="0"/>
              </a:ext>
            </a:extLst>
          </a:blip>
          <a:srcRect l="9344" t="59608" r="7908" b="12660"/>
          <a:stretch/>
        </p:blipFill>
        <p:spPr bwMode="auto">
          <a:xfrm>
            <a:off x="948813" y="993058"/>
            <a:ext cx="10294374" cy="53389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0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ECAC26E-C4A0-4F13-94D7-269C05C975C0}"/>
              </a:ext>
            </a:extLst>
          </p:cNvPr>
          <p:cNvPicPr>
            <a:picLocks noChangeAspect="1"/>
          </p:cNvPicPr>
          <p:nvPr/>
        </p:nvPicPr>
        <p:blipFill>
          <a:blip r:embed="rId2"/>
          <a:stretch>
            <a:fillRect/>
          </a:stretch>
        </p:blipFill>
        <p:spPr>
          <a:xfrm>
            <a:off x="943897" y="768344"/>
            <a:ext cx="10392649" cy="5366985"/>
          </a:xfrm>
          <a:prstGeom prst="rect">
            <a:avLst/>
          </a:prstGeom>
        </p:spPr>
      </p:pic>
    </p:spTree>
    <p:extLst>
      <p:ext uri="{BB962C8B-B14F-4D97-AF65-F5344CB8AC3E}">
        <p14:creationId xmlns:p14="http://schemas.microsoft.com/office/powerpoint/2010/main" val="302588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3E63FD2-32BA-4D4A-AC4C-B54A12FF09EF}"/>
              </a:ext>
            </a:extLst>
          </p:cNvPr>
          <p:cNvPicPr>
            <a:picLocks noChangeAspect="1"/>
          </p:cNvPicPr>
          <p:nvPr/>
        </p:nvPicPr>
        <p:blipFill>
          <a:blip r:embed="rId2"/>
          <a:stretch>
            <a:fillRect/>
          </a:stretch>
        </p:blipFill>
        <p:spPr>
          <a:xfrm>
            <a:off x="278042" y="1590367"/>
            <a:ext cx="11635916" cy="3677265"/>
          </a:xfrm>
          <a:prstGeom prst="rect">
            <a:avLst/>
          </a:prstGeom>
        </p:spPr>
      </p:pic>
    </p:spTree>
    <p:extLst>
      <p:ext uri="{BB962C8B-B14F-4D97-AF65-F5344CB8AC3E}">
        <p14:creationId xmlns:p14="http://schemas.microsoft.com/office/powerpoint/2010/main" val="269042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4784AD8-BE75-4CE0-B68B-7D75500C235C}"/>
              </a:ext>
            </a:extLst>
          </p:cNvPr>
          <p:cNvPicPr>
            <a:picLocks noChangeAspect="1"/>
          </p:cNvPicPr>
          <p:nvPr/>
        </p:nvPicPr>
        <p:blipFill>
          <a:blip r:embed="rId2"/>
          <a:stretch>
            <a:fillRect/>
          </a:stretch>
        </p:blipFill>
        <p:spPr>
          <a:xfrm>
            <a:off x="1071716" y="798074"/>
            <a:ext cx="10265883" cy="5261851"/>
          </a:xfrm>
          <a:prstGeom prst="rect">
            <a:avLst/>
          </a:prstGeom>
        </p:spPr>
      </p:pic>
    </p:spTree>
    <p:extLst>
      <p:ext uri="{BB962C8B-B14F-4D97-AF65-F5344CB8AC3E}">
        <p14:creationId xmlns:p14="http://schemas.microsoft.com/office/powerpoint/2010/main" val="209151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C799602-E15C-4860-923E-DF6EA6653127}"/>
              </a:ext>
            </a:extLst>
          </p:cNvPr>
          <p:cNvPicPr>
            <a:picLocks noChangeAspect="1"/>
          </p:cNvPicPr>
          <p:nvPr/>
        </p:nvPicPr>
        <p:blipFill rotWithShape="1">
          <a:blip r:embed="rId2"/>
          <a:srcRect l="1728" t="9394" r="2283" b="3353"/>
          <a:stretch/>
        </p:blipFill>
        <p:spPr>
          <a:xfrm>
            <a:off x="2074606" y="-20300"/>
            <a:ext cx="7757652" cy="6801026"/>
          </a:xfrm>
          <a:prstGeom prst="rect">
            <a:avLst/>
          </a:prstGeom>
        </p:spPr>
      </p:pic>
    </p:spTree>
    <p:extLst>
      <p:ext uri="{BB962C8B-B14F-4D97-AF65-F5344CB8AC3E}">
        <p14:creationId xmlns:p14="http://schemas.microsoft.com/office/powerpoint/2010/main" val="345630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5ED36DB-665E-4FB4-B251-A4121453F57A}"/>
              </a:ext>
            </a:extLst>
          </p:cNvPr>
          <p:cNvSpPr txBox="1"/>
          <p:nvPr/>
        </p:nvSpPr>
        <p:spPr>
          <a:xfrm>
            <a:off x="2149875" y="835371"/>
            <a:ext cx="7892249" cy="400110"/>
          </a:xfrm>
          <a:prstGeom prst="rect">
            <a:avLst/>
          </a:prstGeom>
          <a:noFill/>
        </p:spPr>
        <p:txBody>
          <a:bodyPr wrap="square">
            <a:spAutoFit/>
          </a:bodyPr>
          <a:lstStyle/>
          <a:p>
            <a:r>
              <a:rPr lang="ru-RU" sz="20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РАБОТА С ТЕКСТАМИ РАЗНОЙ СТИЛИСТИЧЕСКОЙ ПРИНАДЛЕЖНОСТИ</a:t>
            </a:r>
            <a:endParaRPr lang="cs-CZ" sz="2000" dirty="0"/>
          </a:p>
        </p:txBody>
      </p:sp>
      <p:sp>
        <p:nvSpPr>
          <p:cNvPr id="7" name="TextovéPole 6">
            <a:extLst>
              <a:ext uri="{FF2B5EF4-FFF2-40B4-BE49-F238E27FC236}">
                <a16:creationId xmlns:a16="http://schemas.microsoft.com/office/drawing/2014/main" id="{D6610F88-4399-4CA6-82AA-52141DA13BDF}"/>
              </a:ext>
            </a:extLst>
          </p:cNvPr>
          <p:cNvSpPr txBox="1"/>
          <p:nvPr/>
        </p:nvSpPr>
        <p:spPr>
          <a:xfrm>
            <a:off x="1151137" y="2517322"/>
            <a:ext cx="9889724" cy="2032095"/>
          </a:xfrm>
          <a:prstGeom prst="rect">
            <a:avLst/>
          </a:prstGeom>
          <a:noFill/>
        </p:spPr>
        <p:txBody>
          <a:bodyPr wrap="square">
            <a:spAutoFit/>
          </a:bodyPr>
          <a:lstStyle/>
          <a:p>
            <a:pPr algn="ctr">
              <a:lnSpc>
                <a:spcPct val="107000"/>
              </a:lnSpc>
              <a:spcAft>
                <a:spcPts val="800"/>
              </a:spcAft>
            </a:pPr>
            <a:r>
              <a:rPr lang="ru-RU" sz="2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ОФИЦИАЛЬНО-ДЕЛОВОЙ СТИЛЬ</a:t>
            </a:r>
            <a:endParaRPr lang="cs-C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Прочитайте тексты, попытайтесь переформулировать их в соответствии с требованиями официально-делового стиля.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30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FB18376-14C9-4D8C-86D8-A550A8298E16}"/>
              </a:ext>
            </a:extLst>
          </p:cNvPr>
          <p:cNvPicPr>
            <a:picLocks noChangeAspect="1"/>
          </p:cNvPicPr>
          <p:nvPr/>
        </p:nvPicPr>
        <p:blipFill>
          <a:blip r:embed="rId2"/>
          <a:stretch>
            <a:fillRect/>
          </a:stretch>
        </p:blipFill>
        <p:spPr>
          <a:xfrm>
            <a:off x="698464" y="1956618"/>
            <a:ext cx="10795072" cy="3224981"/>
          </a:xfrm>
          <a:prstGeom prst="rect">
            <a:avLst/>
          </a:prstGeom>
        </p:spPr>
      </p:pic>
    </p:spTree>
    <p:extLst>
      <p:ext uri="{BB962C8B-B14F-4D97-AF65-F5344CB8AC3E}">
        <p14:creationId xmlns:p14="http://schemas.microsoft.com/office/powerpoint/2010/main" val="210175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8E2260F-9676-40DC-8708-7D7ADD0AFFF9}"/>
              </a:ext>
            </a:extLst>
          </p:cNvPr>
          <p:cNvSpPr txBox="1"/>
          <p:nvPr/>
        </p:nvSpPr>
        <p:spPr>
          <a:xfrm>
            <a:off x="1524000" y="2412952"/>
            <a:ext cx="9596284" cy="2032095"/>
          </a:xfrm>
          <a:prstGeom prst="rect">
            <a:avLst/>
          </a:prstGeom>
          <a:noFill/>
        </p:spPr>
        <p:txBody>
          <a:bodyPr wrap="square">
            <a:spAutoFit/>
          </a:bodyPr>
          <a:lstStyle/>
          <a:p>
            <a:pPr algn="ctr">
              <a:lnSpc>
                <a:spcPct val="107000"/>
              </a:lnSpc>
              <a:spcAft>
                <a:spcPts val="800"/>
              </a:spcAft>
            </a:pPr>
            <a:r>
              <a:rPr lang="ru-RU" sz="2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ПУБЛИЦИСТИЧЕСКИЙ СТИЛЬ</a:t>
            </a:r>
            <a:endParaRPr lang="cs-C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Сопоставьте и опишите различия между данными заметками. Какое событие, по вашему мнению, имело место?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816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F52632B-6F36-40B0-932A-766A810D213E}"/>
              </a:ext>
            </a:extLst>
          </p:cNvPr>
          <p:cNvSpPr txBox="1"/>
          <p:nvPr/>
        </p:nvSpPr>
        <p:spPr>
          <a:xfrm>
            <a:off x="0" y="-98648"/>
            <a:ext cx="12192000" cy="6956648"/>
          </a:xfrm>
          <a:prstGeom prst="rect">
            <a:avLst/>
          </a:prstGeom>
        </p:spPr>
        <p:txBody>
          <a:bodyPr wrap="square">
            <a:spAutoFit/>
          </a:bodyPr>
          <a:lstStyle/>
          <a:p>
            <a:pPr algn="just">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1 вариант:</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Невероятное событие! В глухой деревне N жители обнаружили послание от внеземной цивилизации! Ученые многих стран мира пытаются выйти на связь с инопланетными существами и наконец-то будет сделан первый шаг к сближению межгалактических планет. И как мы гордимся, что это событие произошло именно в нашей стране и именно нашим ученым первым удастся наладить внеземное общение. Новые открытия стабилизируют экономику нашей страны и укрепят ее позиции на мировом рынке.</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2 вариант.</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Акт беспрецедентной жестокости и бесчеловечного отношения к народу нашей страны сегодня был продемонстрирован на примере деревни N. На деревню было совершено жестокое нападение. На жителей деревни обрушился каменный дождь, полностью уничтожив жилища и урожай, над которым трудились весь год жители этой деревни. Правительство поручило провести расследование и выяснить с чей стороны было выполнено жестокое нападение. Правительство приложит все силы, чтобы защитить народ нашей страны от иноземных террористов.</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3 вариант.</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Сегодня в деревне N прошел каменный дождь, который нанес урон урожаю и немного повредил дома жителей этой деревни. На сегодняшний день работы по восстановлению целостности домов завершены, и жители вернулись к нормальной жизни.</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4 вариант.</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Вы даже не можете себе представить, что сегодня утром обнаружили жители деревни N, проснувшись рано утром. Вместо снега землю покрыли мелкие камушки. Теперь жители могут не асфальтировать дороги и теперь в магазинах вы не встретите в продаже тапочек. Зато открыты новые туристические туры в деревню N. Приглашаем всех насладится необычным явлением природы.</a:t>
            </a:r>
            <a:endParaRPr lang="cs-CZ" dirty="0"/>
          </a:p>
        </p:txBody>
      </p:sp>
    </p:spTree>
    <p:extLst>
      <p:ext uri="{BB962C8B-B14F-4D97-AF65-F5344CB8AC3E}">
        <p14:creationId xmlns:p14="http://schemas.microsoft.com/office/powerpoint/2010/main" val="83882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68F7C3E-573A-4D56-908A-941287852DC8}"/>
              </a:ext>
            </a:extLst>
          </p:cNvPr>
          <p:cNvSpPr txBox="1"/>
          <p:nvPr/>
        </p:nvSpPr>
        <p:spPr>
          <a:xfrm>
            <a:off x="1469923" y="1818968"/>
            <a:ext cx="9507794" cy="3547638"/>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 мы видим, одно и тоже событие может быть рассказано так, как будет выгодно СМИ (Описываемое событие: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В деревне N упал осколок метеорита</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Упражнение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Напишите небольшую заметку (1-2 абзаца) с целью сообщить об определенном событии. Заметка должна четко выражать вашу позицию и придерживаться направления выбранного вами издания.</a:t>
            </a:r>
            <a:endParaRPr lang="cs-CZ" sz="20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Событие: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На Луну в первый раз ступила нога женщины-космонавта / астронавта.</a:t>
            </a:r>
            <a:endParaRPr lang="cs-CZ" sz="2000" dirty="0"/>
          </a:p>
        </p:txBody>
      </p:sp>
    </p:spTree>
    <p:extLst>
      <p:ext uri="{BB962C8B-B14F-4D97-AF65-F5344CB8AC3E}">
        <p14:creationId xmlns:p14="http://schemas.microsoft.com/office/powerpoint/2010/main" val="237767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A79813B-AB88-4282-9FA1-D714133199B3}"/>
              </a:ext>
            </a:extLst>
          </p:cNvPr>
          <p:cNvSpPr txBox="1"/>
          <p:nvPr/>
        </p:nvSpPr>
        <p:spPr>
          <a:xfrm>
            <a:off x="1229032" y="2289201"/>
            <a:ext cx="9733936" cy="1571712"/>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Ознакомьтесь с правилами написания репортажа и интервью. Самостоятельно составьте репортаж и интервью, придерживаясь приведенных ниже заданий.</a:t>
            </a:r>
            <a:endParaRPr lang="cs-CZ" sz="2000" dirty="0"/>
          </a:p>
        </p:txBody>
      </p:sp>
    </p:spTree>
    <p:extLst>
      <p:ext uri="{BB962C8B-B14F-4D97-AF65-F5344CB8AC3E}">
        <p14:creationId xmlns:p14="http://schemas.microsoft.com/office/powerpoint/2010/main" val="54538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4EA2A2A1-DB74-4852-AD90-08BFF39D2C5C}"/>
              </a:ext>
            </a:extLst>
          </p:cNvPr>
          <p:cNvSpPr txBox="1"/>
          <p:nvPr/>
        </p:nvSpPr>
        <p:spPr>
          <a:xfrm>
            <a:off x="-34413" y="0"/>
            <a:ext cx="12260826" cy="7268849"/>
          </a:xfrm>
          <a:prstGeom prst="rect">
            <a:avLst/>
          </a:prstGeom>
        </p:spPr>
        <p:txBody>
          <a:bodyPr wrap="square">
            <a:spAutoFit/>
          </a:bodyPr>
          <a:lstStyle/>
          <a:p>
            <a:pPr algn="just">
              <a:lnSpc>
                <a:spcPct val="107000"/>
              </a:lnSpc>
              <a:spcAft>
                <a:spcPts val="800"/>
              </a:spcAft>
            </a:pPr>
            <a:r>
              <a:rPr lang="ru-RU" sz="1900" b="1" dirty="0">
                <a:effectLst/>
                <a:latin typeface="Calibri" panose="020F0502020204030204" pitchFamily="34" charset="0"/>
                <a:ea typeface="Calibri" panose="020F0502020204030204" pitchFamily="34" charset="0"/>
                <a:cs typeface="Times New Roman" panose="02020603050405020304" pitchFamily="18" charset="0"/>
              </a:rPr>
              <a:t>Как написать РЕПОРТАЖ за семь шагов</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 Шаг первый. </a:t>
            </a:r>
            <a:r>
              <a:rPr lang="ru-RU" sz="19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Пробираемся туда, где читатель не был.</a:t>
            </a:r>
            <a:r>
              <a:rPr lang="ru-RU" sz="1900" dirty="0">
                <a:effectLst/>
                <a:latin typeface="Calibri" panose="020F0502020204030204" pitchFamily="34" charset="0"/>
                <a:ea typeface="Calibri" panose="020F0502020204030204" pitchFamily="34" charset="0"/>
                <a:cs typeface="Times New Roman" panose="02020603050405020304" pitchFamily="18" charset="0"/>
              </a:rPr>
              <a:t> Интерес к репортажу напрямую зависит от недоступности места, в котором побывал журналист (например, съездить на полюс холода, пожить в монастыре, побывать в психиатрической больнице). Другой источник репортажных тем – эксперименты журналиста, которые он потом описывает (например, работает таксистом, организует митинг). Разновидность – показ чего-то обычного с неожиданной стороны (например, проехать свой маршрут на метро в кабине машиниста или в инвалидной коляске).</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2. Шаг второй. </a:t>
            </a:r>
            <a:r>
              <a:rPr lang="ru-RU" sz="19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Выявляем конфликт.</a:t>
            </a:r>
            <a:r>
              <a:rPr lang="ru-RU" sz="1900" dirty="0">
                <a:effectLst/>
                <a:latin typeface="Calibri" panose="020F0502020204030204" pitchFamily="34" charset="0"/>
                <a:ea typeface="Calibri" panose="020F0502020204030204" pitchFamily="34" charset="0"/>
                <a:cs typeface="Times New Roman" panose="02020603050405020304" pitchFamily="18" charset="0"/>
              </a:rPr>
              <a:t> Чтобы репортаж «затягивал», он должен быть написан по законам драматургии: завязка </a:t>
            </a:r>
            <a:r>
              <a:rPr lang="ru-RU" sz="1900" dirty="0">
                <a:effectLst/>
                <a:latin typeface="Calibri" panose="020F0502020204030204" pitchFamily="34" charset="0"/>
                <a:ea typeface="Calibri" panose="020F0502020204030204" pitchFamily="34" charset="0"/>
                <a:cs typeface="Calibri" panose="020F0502020204030204" pitchFamily="34" charset="0"/>
              </a:rPr>
              <a:t>→ </a:t>
            </a:r>
            <a:r>
              <a:rPr lang="ru-RU" sz="1900" dirty="0">
                <a:effectLst/>
                <a:latin typeface="Calibri" panose="020F0502020204030204" pitchFamily="34" charset="0"/>
                <a:ea typeface="Calibri" panose="020F0502020204030204" pitchFamily="34" charset="0"/>
                <a:cs typeface="Times New Roman" panose="02020603050405020304" pitchFamily="18" charset="0"/>
              </a:rPr>
              <a:t>развитие действия </a:t>
            </a:r>
            <a:r>
              <a:rPr lang="ru-RU" sz="1900" dirty="0">
                <a:effectLst/>
                <a:latin typeface="Calibri" panose="020F0502020204030204" pitchFamily="34" charset="0"/>
                <a:ea typeface="Calibri" panose="020F0502020204030204" pitchFamily="34" charset="0"/>
                <a:cs typeface="Calibri" panose="020F0502020204030204" pitchFamily="34" charset="0"/>
              </a:rPr>
              <a:t>→ </a:t>
            </a:r>
            <a:r>
              <a:rPr lang="ru-RU" sz="1900" dirty="0">
                <a:effectLst/>
                <a:latin typeface="Calibri" panose="020F0502020204030204" pitchFamily="34" charset="0"/>
                <a:ea typeface="Calibri" panose="020F0502020204030204" pitchFamily="34" charset="0"/>
                <a:cs typeface="Times New Roman" panose="02020603050405020304" pitchFamily="18" charset="0"/>
              </a:rPr>
              <a:t>кульминация </a:t>
            </a:r>
            <a:r>
              <a:rPr lang="ru-RU" sz="1900" dirty="0">
                <a:effectLst/>
                <a:latin typeface="Calibri" panose="020F0502020204030204" pitchFamily="34" charset="0"/>
                <a:ea typeface="Calibri" panose="020F0502020204030204" pitchFamily="34" charset="0"/>
                <a:cs typeface="Calibri" panose="020F0502020204030204" pitchFamily="34" charset="0"/>
              </a:rPr>
              <a:t>→ </a:t>
            </a:r>
            <a:r>
              <a:rPr lang="ru-RU" sz="1900" dirty="0">
                <a:effectLst/>
                <a:latin typeface="Calibri" panose="020F0502020204030204" pitchFamily="34" charset="0"/>
                <a:ea typeface="Calibri" panose="020F0502020204030204" pitchFamily="34" charset="0"/>
                <a:cs typeface="Times New Roman" panose="02020603050405020304" pitchFamily="18" charset="0"/>
              </a:rPr>
              <a:t>развязка. Например, наркоманы в притоне обнаруживают, что наркотик закончился (завязка). Идут в магазин, воруют продукты (их едва не ловят), сдают их в другой магазин (их едва не обсчитывают), покупают в аптеке лекарства (на которые едва хватает денег) и начинают готовить из них наркотик (который едва не оказывается испорченным из-за неправильного сочетания компонентов). Наконец снадобье готово, все укололись, хотя кайф оказывается вовсе не таким сильный и продолжительным, как хотелось бы (развязка).</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3. Шаг третий. </a:t>
            </a:r>
            <a:r>
              <a:rPr lang="ru-RU" sz="19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Наблюдаем целенаправленно.</a:t>
            </a:r>
            <a:r>
              <a:rPr lang="ru-RU" sz="1900" dirty="0">
                <a:effectLst/>
                <a:latin typeface="Calibri" panose="020F0502020204030204" pitchFamily="34" charset="0"/>
                <a:ea typeface="Calibri" panose="020F0502020204030204" pitchFamily="34" charset="0"/>
                <a:cs typeface="Times New Roman" panose="02020603050405020304" pitchFamily="18" charset="0"/>
              </a:rPr>
              <a:t> В подготовку репортажа обязательно входит наблюдение за происходящим (подключаем, по возможности, все органы чувств). Иначе создать затем в тексте «эффект присутствия» невозможно. Наблюдение должно быть целенаправленным и ориентированным на поиск эмоционально ярких эпизодов, которые раскрывают конфликт. Здесь две ключевые фразы «эмоционально яркие эпизоды» и «раскрывают конфликт». Все остальное лишнее. Поэтому стоит придерживаться плана (список мест / людей / действий), от которого затем можно отклониться. Например, при подготовке репортажа о жизни бомжей было бы плохо, если бы журналист не только побывал там, где они ночуют и подрабатывают, и не пообщался с самими бомжами, а также теми, кто бомжами занимается: с полицейскими, соцработниками, волонтерами.</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46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CB3CA28-E71B-4132-BF8E-AE78AC69CE18}"/>
              </a:ext>
            </a:extLst>
          </p:cNvPr>
          <p:cNvSpPr txBox="1"/>
          <p:nvPr/>
        </p:nvSpPr>
        <p:spPr>
          <a:xfrm>
            <a:off x="639097" y="845159"/>
            <a:ext cx="10550013" cy="5599482"/>
          </a:xfrm>
          <a:prstGeom prst="rect">
            <a:avLst/>
          </a:prstGeom>
          <a:noFill/>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 Шаг четвертый.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Находим характерные детали.</a:t>
            </a:r>
            <a:r>
              <a:rPr lang="ru-RU" sz="2000" dirty="0">
                <a:effectLst/>
                <a:latin typeface="Calibri" panose="020F0502020204030204" pitchFamily="34" charset="0"/>
                <a:ea typeface="Calibri" panose="020F0502020204030204" pitchFamily="34" charset="0"/>
                <a:cs typeface="Times New Roman" panose="02020603050405020304" pitchFamily="18" charset="0"/>
              </a:rPr>
              <a:t> Характерные детали — это слова, действия или предметы, показывающие характерную черту персонажа. Например, перед казнью серийного убийцы репортер посетил семью одной из предполагаемых жертв преступника. Несколько лет назад девушка вышла из дома и не вернулась. Репортер обнаружил деталь, которая передавала бы нескончаемое горе этой семьи: Он заметил кусок скотча, которым был залеплен выключатель возле входной двери – так, что свет нельзя было выключить. Мать всегда оставляла свет включенным, пока ее дочь не вернется с прогулки. И хотя уже прошли годы, лампочка продолжала гореть, как вечный огонь.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2000" dirty="0">
                <a:effectLst/>
                <a:latin typeface="Calibri" panose="020F0502020204030204" pitchFamily="34" charset="0"/>
                <a:ea typeface="Calibri" panose="020F0502020204030204" pitchFamily="34" charset="0"/>
                <a:cs typeface="Times New Roman" panose="02020603050405020304" pitchFamily="18" charset="0"/>
              </a:rPr>
              <a:t>5. </a:t>
            </a:r>
            <a:r>
              <a:rPr lang="ru-RU" sz="2000" dirty="0">
                <a:effectLst/>
                <a:latin typeface="Calibri" panose="020F0502020204030204" pitchFamily="34" charset="0"/>
                <a:ea typeface="Calibri" panose="020F0502020204030204" pitchFamily="34" charset="0"/>
                <a:cs typeface="Times New Roman" panose="02020603050405020304" pitchFamily="18" charset="0"/>
              </a:rPr>
              <a:t>Шаг пятый.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Определяемся с «красной нитью».</a:t>
            </a:r>
            <a:r>
              <a:rPr lang="ru-RU" sz="2000" dirty="0">
                <a:effectLst/>
                <a:latin typeface="Calibri" panose="020F0502020204030204" pitchFamily="34" charset="0"/>
                <a:ea typeface="Calibri" panose="020F0502020204030204" pitchFamily="34" charset="0"/>
                <a:cs typeface="Times New Roman" panose="02020603050405020304" pitchFamily="18" charset="0"/>
              </a:rPr>
              <a:t> Теперь решаем с чего начать и чем закончить репортаж. Линия повествования, ограниченная началом и концовкой, называется «красной нитью». Повествование может развиваться в двух плоскостях: во времени и в пространстве. Первый вариант подходит для описания мероприятий. Например, репортаж из лагеря беженцев начинается с посещения столовой, затем журналист идет в медпункт, потом к коменданту лагеря, и заканчивает палаткой семьи беженцев. Начало и конец репортажа не обязательно должны совпадать с началом и концом мероприятия или передвижением журналиста. Совсем не обязательно включать в репортаж все увиденные журналистом сцены. Важно не забыть про конфликт.</a:t>
            </a:r>
            <a:endParaRPr lang="cs-CZ" sz="2000" dirty="0"/>
          </a:p>
        </p:txBody>
      </p:sp>
    </p:spTree>
    <p:extLst>
      <p:ext uri="{BB962C8B-B14F-4D97-AF65-F5344CB8AC3E}">
        <p14:creationId xmlns:p14="http://schemas.microsoft.com/office/powerpoint/2010/main" val="254109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9D7325A6-7B02-4CF7-9593-64532DFA0D4E}"/>
              </a:ext>
            </a:extLst>
          </p:cNvPr>
          <p:cNvSpPr txBox="1"/>
          <p:nvPr/>
        </p:nvSpPr>
        <p:spPr>
          <a:xfrm>
            <a:off x="570270" y="419130"/>
            <a:ext cx="11307097" cy="6236579"/>
          </a:xfrm>
          <a:prstGeom prst="rect">
            <a:avLst/>
          </a:prstGeom>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6. Шаг шестой.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Пишем кинематографично.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Имеется в виду, что писать нужно так, чтобы текст рождал в голове читателя кадр за кадром. Чтобы так писать, достаточно выполнить два простых правила. 1) Передаем слова и действия, а не их осмысление. Например, если мы напишем «они поругались и подрались», кино в голове читателя не возникнет. Из текста не видно, как ругались и дрались персонажи. Если же мы напишем, какими словами они друг друга называли и как именно били, тогда драку представить можно. 2) Работа с планами. Для человеческого глаза свойственно постоянное приближение-удаление рассматриваемых предметов. Например, войдя в комнату, мы сначала видим ее в целом, выхватываем какой-то предмет, потом снова рассматриваем в целом и фокусируемся на чем-то еще.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7. Шаг седьмой.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Дополняем репортажным бэкграундом.</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Репортажный бэкграунд – это информация, поясняющая сцены. Например, сцена: по улице едет машина, и внезапно из-под капота начинает валить дым. Варианты пояснений: машина совершила кругосветное путешествие, машина только что куплена на автомобильном рынке, машину водитель собрал сам и впервые выехал на испытания. Обратите внимание, как меняется восприятие сцены при каждом варианте бэкграунда. Объем бэкграунда в большинстве репортажей – от четверти до трети текста. Но все зависит от сложности и наглядности темы. Репортажный бэкграунд нужно вводить небольшими порциями, чередуя со сценами. Слишком большие блоки бэкграунда тормозят развитие действия, и читателя это может оттолкнуть. Если же бэкграунда мало или нет вообще, репортаж рискует рассыпаться на набор сцен, не совсем понятных читателю и не связанных единой линией.</a:t>
            </a:r>
            <a:endParaRPr lang="cs-CZ" sz="2000" dirty="0"/>
          </a:p>
        </p:txBody>
      </p:sp>
    </p:spTree>
    <p:extLst>
      <p:ext uri="{BB962C8B-B14F-4D97-AF65-F5344CB8AC3E}">
        <p14:creationId xmlns:p14="http://schemas.microsoft.com/office/powerpoint/2010/main" val="358992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1BD40AF-E0F7-4B02-BC3F-28DE6613516C}"/>
              </a:ext>
            </a:extLst>
          </p:cNvPr>
          <p:cNvSpPr txBox="1"/>
          <p:nvPr/>
        </p:nvSpPr>
        <p:spPr>
          <a:xfrm>
            <a:off x="1268362" y="862549"/>
            <a:ext cx="9999406" cy="4902881"/>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Как написать ИНТЕРВЬЮ?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Поиск информации по теме.</a:t>
            </a:r>
            <a:r>
              <a:rPr lang="ru-RU" sz="2000" dirty="0">
                <a:effectLst/>
                <a:latin typeface="Calibri" panose="020F0502020204030204" pitchFamily="34" charset="0"/>
                <a:ea typeface="Calibri" panose="020F0502020204030204" pitchFamily="34" charset="0"/>
                <a:cs typeface="Times New Roman" panose="02020603050405020304" pitchFamily="18" charset="0"/>
              </a:rPr>
              <a:t> Что писали об этом за последний месяц?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Определите цель.</a:t>
            </a:r>
            <a:r>
              <a:rPr lang="ru-RU" sz="2000" dirty="0">
                <a:effectLst/>
                <a:latin typeface="Calibri" panose="020F0502020204030204" pitchFamily="34" charset="0"/>
                <a:ea typeface="Calibri" panose="020F0502020204030204" pitchFamily="34" charset="0"/>
                <a:cs typeface="Times New Roman" panose="02020603050405020304" pitchFamily="18" charset="0"/>
              </a:rPr>
              <a:t> Сформулируйте для себя, что вы хотите от этого интервью?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3.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Выбор эксперта.</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Присмотритесь к эксперту в данной теме: прочтите его комментарии и интервью для других ресурсов.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Составьте список вопросов.</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Для содержательного интервью должно быть 10-20 открытых вопросов. Составьте предложения из 4-5 слов.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5. </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Держите руку на пульсе.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Если эксперт отвлекается во время беседы, возвращайте его наводящими вопросами к теме интервью.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В конце разговора обязательно поблагодарите собеседника за интервью. Кстати, затягивать диалог не стоит.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latin typeface="Calibri" panose="020F0502020204030204" pitchFamily="34" charset="0"/>
              <a:cs typeface="Times New Roman" panose="02020603050405020304" pitchFamily="18" charset="0"/>
            </a:endParaRPr>
          </a:p>
          <a:p>
            <a:r>
              <a:rPr lang="ru-RU" sz="2000" b="1" i="1" dirty="0"/>
              <a:t>Каковы этапы написания интервью?</a:t>
            </a:r>
            <a:endParaRPr lang="cs-CZ" sz="2000" b="1" i="1" dirty="0"/>
          </a:p>
        </p:txBody>
      </p:sp>
    </p:spTree>
    <p:extLst>
      <p:ext uri="{BB962C8B-B14F-4D97-AF65-F5344CB8AC3E}">
        <p14:creationId xmlns:p14="http://schemas.microsoft.com/office/powerpoint/2010/main" val="422750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8860E3C5-6BBD-4E6B-9459-F7B6F677E20B}"/>
              </a:ext>
            </a:extLst>
          </p:cNvPr>
          <p:cNvSpPr txBox="1"/>
          <p:nvPr/>
        </p:nvSpPr>
        <p:spPr>
          <a:xfrm>
            <a:off x="0" y="-53300"/>
            <a:ext cx="12192000" cy="6964599"/>
          </a:xfrm>
          <a:prstGeom prst="rect">
            <a:avLst/>
          </a:prstGeom>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 </a:t>
            </a:r>
            <a:r>
              <a:rPr lang="ru-RU"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Сбор информации.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Помните, предупрежден — значит, вооружен. Если вы идете на встречу с экспертом, важно подготовиться к конкретной теме. Если вы плаваете в фактах и не знаете новостей или споров, которые ведутся в выбранной нише, то успешное интервью вряд ли получится.</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a:t>
            </a:r>
            <a:r>
              <a:rPr lang="ru-RU"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Список вопросов.</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некоторых изданиях встречаются интервью, где вопрос журналиста занимает целый абзац. Возникает вопрос, о ком же мы больше узнаем из интервью, о госте или о журналисте? Важно, чтобы в беседе не было закрытых вопросов. Такие формулировки предполагают однозначный ответ — да или нет. Открытые вопросы отличаются ожиданием развернутого мнения эксперта. И чаще всего начинаются со слов что? как? каким образом? почему? при каких условиях? как вы думаете?</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a:t>
            </a:r>
            <a:r>
              <a:rPr lang="ru-RU"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Договориться о встрече.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Это очень важный пункт. Ведь эксперты довольно занятые люди и найти окно в их графике не так просто. Если вам с первого раза удалось договориться об интервью, держите удачу за хвост и не опаздывайте на встречу.</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4. </a:t>
            </a:r>
            <a:r>
              <a:rPr lang="ru-RU"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Проведение интервью.</a:t>
            </a:r>
            <a:r>
              <a:rPr lang="ru-RU" sz="1800" dirty="0">
                <a:effectLst/>
                <a:latin typeface="Calibri" panose="020F0502020204030204" pitchFamily="34" charset="0"/>
                <a:ea typeface="Calibri" panose="020F0502020204030204" pitchFamily="34" charset="0"/>
                <a:cs typeface="Times New Roman" panose="02020603050405020304" pitchFamily="18" charset="0"/>
              </a:rPr>
              <a:t> А вот для этого этапа нужно учиться техникам влияния. Вначале стоит просто настроиться на собеседника и общими фразами подготовиться к диалогу. Личный контакт очень важен и ваша задача найти ту тему, через которую вы попадете к сердцу эксперта. Поймать ритм речи и стиль общения собеседника, настроиться на него, тоже очень важно. Потому что, например, холерика будет раздражать флегматичная манера автора задавать вопросы. Встречные вопросы и активное слушание очень помогают оживить диалог и уточнить насколько точно вы поняли собеседника. (“То есть другими словами вы считаете, что ….”, “Если я вас правильно поняла, вы имели ввиду …”, “Значит ли это, что …” .) Если собеседник постоянно отвлекается от темы разговора, то уточняющими вопросами его нужно возвращать к сути диалога.</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5. </a:t>
            </a:r>
            <a:r>
              <a:rPr lang="ru-RU"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Работа с текстом.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Пожалуй, не менее важный этап работы. Просто записать услышанный разговор — это не интервью. И когда автор не структурирует текст это бросается в глаза. Хаотичное перескакивание с темы на тему, наличие вводных слов, разговорный стиль подачи оставляют чувство сырого материала и незаконченного текста.</a:t>
            </a:r>
            <a:endParaRPr lang="cs-CZ" dirty="0"/>
          </a:p>
        </p:txBody>
      </p:sp>
    </p:spTree>
    <p:extLst>
      <p:ext uri="{BB962C8B-B14F-4D97-AF65-F5344CB8AC3E}">
        <p14:creationId xmlns:p14="http://schemas.microsoft.com/office/powerpoint/2010/main" val="347581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4250232D-72E0-4134-9688-750AB42CCEF5}"/>
              </a:ext>
            </a:extLst>
          </p:cNvPr>
          <p:cNvSpPr txBox="1"/>
          <p:nvPr/>
        </p:nvSpPr>
        <p:spPr>
          <a:xfrm>
            <a:off x="0" y="368446"/>
            <a:ext cx="12192000" cy="6330836"/>
          </a:xfrm>
          <a:prstGeom prst="rect">
            <a:avLst/>
          </a:prstGeom>
        </p:spPr>
        <p:txBody>
          <a:bodyPr wrap="square">
            <a:spAutoFit/>
          </a:bodyPr>
          <a:lstStyle/>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Текст № 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А потом озлобленный Пупкин как разогнется, да как с размаху зарядит битой по машине Сидорова, проклиная его, на чем свет стоит.</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Заявление</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12. 11. 2015 Ф. Ф. Сидоров</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Текст № 2</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А потом этот подлец, этот мерзавец, этот негодяй недобитый Сидоров написал на моем заборе такое, ой… Такое написал он красной краской, что вам и не снилось, а потом убежал, представляете?!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Текст № 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Я, Клочков Виктор, родился в 1986 году в небольшой деревеньке Островок, которая находится в 35 км от г. Новгорода. Мой отец, Клочков Алексей Андреевич, рыбак. Моя мать, Клочкова Мария Семёновна, библиотекарша. В 1993 году я поступил в первый класс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Серговской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средней школы, куда мне приходится долго добираться на лодке каждое утро, так как нашу деревню и посёлок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Сергово</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разделяет река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Веряжка</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Наша семья состоит из восьми человек. Кроме меня, в нашей семье ещё четверо детей – два мальчика и две девочки. Свете – четыре года,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Серёженьке</a:t>
            </a:r>
            <a:r>
              <a:rPr lang="ru-RU" sz="1800" dirty="0">
                <a:effectLst/>
                <a:latin typeface="Calibri" panose="020F0502020204030204" pitchFamily="34" charset="0"/>
                <a:ea typeface="Calibri" panose="020F0502020204030204" pitchFamily="34" charset="0"/>
                <a:cs typeface="Times New Roman" panose="02020603050405020304" pitchFamily="18" charset="0"/>
              </a:rPr>
              <a:t> – 6 лет. Люся и Коля учатся в той же школе, где учился и я. Ещё с нами живёт мамина мама. Самое любимое моё занятие – спорт. Несколько лет я занимал второе место на областных соревнованиях по лёгкой атлетике. Сейчас я учусь на первом курсе.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12.11. 2001 г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Клочков</a:t>
            </a:r>
            <a:endParaRPr lang="cs-CZ" dirty="0"/>
          </a:p>
        </p:txBody>
      </p:sp>
    </p:spTree>
    <p:extLst>
      <p:ext uri="{BB962C8B-B14F-4D97-AF65-F5344CB8AC3E}">
        <p14:creationId xmlns:p14="http://schemas.microsoft.com/office/powerpoint/2010/main" val="143904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E5369051-CAA7-4719-8C89-E2CF8753036E}"/>
              </a:ext>
            </a:extLst>
          </p:cNvPr>
          <p:cNvSpPr txBox="1"/>
          <p:nvPr/>
        </p:nvSpPr>
        <p:spPr>
          <a:xfrm>
            <a:off x="658762" y="513329"/>
            <a:ext cx="10373032" cy="5936631"/>
          </a:xfrm>
          <a:prstGeom prst="rect">
            <a:avLst/>
          </a:prstGeom>
        </p:spPr>
        <p:txBody>
          <a:bodyPr wrap="square">
            <a:spAutoFit/>
          </a:bodyPr>
          <a:lstStyle/>
          <a:p>
            <a:pPr algn="just">
              <a:lnSpc>
                <a:spcPct val="107000"/>
              </a:lnSpc>
              <a:spcAft>
                <a:spcPts val="800"/>
              </a:spcAft>
            </a:pP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Особенности интервью онлайн: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err="1">
                <a:effectLst/>
                <a:latin typeface="Calibri" panose="020F0502020204030204" pitchFamily="34" charset="0"/>
                <a:ea typeface="Calibri" panose="020F0502020204030204" pitchFamily="34" charset="0"/>
                <a:cs typeface="Times New Roman" panose="02020603050405020304" pitchFamily="18" charset="0"/>
              </a:rPr>
              <a:t>Промониторьте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актуальные темы и найдите интересных экспертов в социальных сетях, изучите их профили.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Перед записью ролика позаботьтесь о хорошем освещении автора и собеседника. Не ставьте камеру снизу, такой ракурс давит на зрителя.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Постарайтесь, чтобы в кадре на заднем фоне были видны интересные детали, за которые будет цепляться глаз зрителя: ваза с цветами, картина, аквариум с рыбками. Только не переусердствуйте.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Затянувшиеся монологи эксперта перебивайте уточняющими вопросами. Вы — дирижер, не утомляйте зрителя!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Подготовьте вопросы, которые оживят беседу: яркие примеры или истории. Попросите эксперта приводить кейсы из практики.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Используйте титры для видео, где написаны ФИО и статус эксперта. Пусть они появляются 2-3 раза, чтобы зритель запомнил имя и фамилию вашего собеседника.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Если разговор интересный, а монологи никак не разбить — при монтаже ролика сделайте заставки: “В гостях у ХХХ Александр Иванович Корейко — эксперт по накопительным программам”.</a:t>
            </a:r>
            <a:endParaRPr lang="cs-CZ" sz="2000" dirty="0"/>
          </a:p>
        </p:txBody>
      </p:sp>
    </p:spTree>
    <p:extLst>
      <p:ext uri="{BB962C8B-B14F-4D97-AF65-F5344CB8AC3E}">
        <p14:creationId xmlns:p14="http://schemas.microsoft.com/office/powerpoint/2010/main" val="38921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6F6EED5-267C-4BC9-A7B6-00D9F91EB66C}"/>
              </a:ext>
            </a:extLst>
          </p:cNvPr>
          <p:cNvSpPr txBox="1"/>
          <p:nvPr/>
        </p:nvSpPr>
        <p:spPr>
          <a:xfrm>
            <a:off x="1509252" y="1672593"/>
            <a:ext cx="9173495" cy="3122650"/>
          </a:xfrm>
          <a:prstGeom prst="rect">
            <a:avLst/>
          </a:prstGeom>
          <a:noFill/>
        </p:spPr>
        <p:txBody>
          <a:bodyPr wrap="square">
            <a:spAutoFit/>
          </a:bodyPr>
          <a:lstStyle/>
          <a:p>
            <a:pPr algn="ctr">
              <a:lnSpc>
                <a:spcPct val="107000"/>
              </a:lnSpc>
              <a:spcAft>
                <a:spcPts val="800"/>
              </a:spcAft>
            </a:pPr>
            <a:r>
              <a:rPr lang="ru-RU" sz="2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НАУЧНЫЙ СТИЛЬ</a:t>
            </a:r>
          </a:p>
          <a:p>
            <a:pPr algn="ctr">
              <a:lnSpc>
                <a:spcPct val="107000"/>
              </a:lnSpc>
              <a:spcAft>
                <a:spcPts val="800"/>
              </a:spcAft>
            </a:pPr>
            <a:endParaRPr lang="ru-RU"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Упражнение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Прочитайте «Инструкцию для читателя научных статей» из сборника переводов «Физики продолжают шутить», опубликованного в 1968 году. Какие языковые средства, формирующие научный стиль речи, являются предметом статьи?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76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extovéPole 4">
            <a:extLst>
              <a:ext uri="{FF2B5EF4-FFF2-40B4-BE49-F238E27FC236}">
                <a16:creationId xmlns:a16="http://schemas.microsoft.com/office/drawing/2014/main" id="{E377B55B-D406-4B3A-B712-8CB9FF92B7EC}"/>
              </a:ext>
            </a:extLst>
          </p:cNvPr>
          <p:cNvSpPr txBox="1"/>
          <p:nvPr/>
        </p:nvSpPr>
        <p:spPr>
          <a:xfrm>
            <a:off x="0" y="0"/>
            <a:ext cx="12192000" cy="7662226"/>
          </a:xfrm>
          <a:prstGeom prst="rect">
            <a:avLst/>
          </a:prstGeom>
        </p:spPr>
        <p:txBody>
          <a:bodyPr wrap="square">
            <a:spAutoFit/>
          </a:bodyPr>
          <a:lstStyle/>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«Хорошо известно, что…» (Я не удосужился найти ссылку на работу, в которой об этом было сказано первый раз.)</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«Имеет огромное теоретическое и практическое значение». (Мне лично это кажется интересным.)</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«Поскольку не удалось ответить сразу на все эти вопросы…» (Эксперимент провалился, но печатную работу я всё же сделаю.)</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«Был развит новый подход…» (Бенджамен Ф. </a:t>
            </a:r>
            <a:r>
              <a:rPr lang="ru-RU" sz="1900" dirty="0" err="1">
                <a:effectLst/>
                <a:latin typeface="Calibri" panose="020F0502020204030204" pitchFamily="34" charset="0"/>
                <a:ea typeface="Calibri" panose="020F0502020204030204" pitchFamily="34" charset="0"/>
                <a:cs typeface="Times New Roman" panose="02020603050405020304" pitchFamily="18" charset="0"/>
              </a:rPr>
              <a:t>Мейсснер</a:t>
            </a:r>
            <a:r>
              <a:rPr lang="ru-RU" sz="1900" dirty="0">
                <a:effectLst/>
                <a:latin typeface="Calibri" panose="020F0502020204030204" pitchFamily="34" charset="0"/>
                <a:ea typeface="Calibri" panose="020F0502020204030204" pitchFamily="34" charset="0"/>
                <a:cs typeface="Times New Roman" panose="02020603050405020304" pitchFamily="18" charset="0"/>
              </a:rPr>
              <a:t> использовал этот подход по меньшей мере 30 лет тому назад.)</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«Очевидно…» (Я этого не проверял, но…)</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«Эта работа была выполнена четыре года тому назад…» (Нового материала для доклада у меня не было, а поехать на конференцию очень хотелось.)</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«Для детального исследования мы выбрали три образца». (Результаты, полученные на остальных двадцати образцах, не лезли ни в какие ворота. )</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«…был случайно слегка повреждён во время работы…» (Уронили на пол.)</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«…обращались с исключительной осторожностью…» (Не уронили на пол.)</a:t>
            </a: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«Ясно, что потребуется большая дополнительная работа, прежде чем мы поймём…» (Я этого не понимаю.)</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«Согласие теоретической кривой с экспериментом удовлетворительное, если принять во внимание приближения, сделанные при анализе…» (Согласие вообще отсутствует.)</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«На этот счёт существует единодушное мнение…» (Я знаю ещё двух ребят, которые придерживаются того же мнения.)</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«Можно надеяться, что эта работа стимулирует дальнейший прогресс в рассматриваемой области…» (Эта работа ничего особенного собой не представляет, но то же самое можно сказать и обо всех остальных работах, написанных на эту жалкую тему.)</a:t>
            </a:r>
          </a:p>
          <a:p>
            <a:pPr marL="285750" indent="-285750">
              <a:buFont typeface="Arial" panose="020B0604020202020204" pitchFamily="34" charset="0"/>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«Я благодарен Джону Смиту за помощь в экспериментах и Джону Брауну за ценное обсуждение». (Смит получил все результаты, а Браун объяснил, что они значат.)</a:t>
            </a:r>
            <a:endParaRPr lang="cs-CZ" sz="1900" dirty="0"/>
          </a:p>
        </p:txBody>
      </p:sp>
    </p:spTree>
    <p:extLst>
      <p:ext uri="{BB962C8B-B14F-4D97-AF65-F5344CB8AC3E}">
        <p14:creationId xmlns:p14="http://schemas.microsoft.com/office/powerpoint/2010/main" val="1202470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3769D3D-F185-4EAF-9F0E-00EA25C7F0D7}"/>
              </a:ext>
            </a:extLst>
          </p:cNvPr>
          <p:cNvSpPr txBox="1"/>
          <p:nvPr/>
        </p:nvSpPr>
        <p:spPr>
          <a:xfrm>
            <a:off x="1573161" y="1720477"/>
            <a:ext cx="9517626" cy="3256276"/>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Преобразуйте данный текст в краткий доклад, пользуясь знанием характеристик научно-популярного стиля. Что необходимо изменить?</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 Я хочу рассказать вам о медведях. Они такие огромные! Могут весить аж 100 или 200 килограммов! Когда я их видела в зоопарке, один из них плавал в бассейне, а другой выпрашивал еду. Когда он поднялся на задних лапах, я увидела, что он даже выше папы! Вот! У него такие умные глаза и огромные когти на лапах! Это неправильно, что в сказках медведя изображают неповоротливым и ленивым.</a:t>
            </a:r>
            <a:endParaRPr lang="cs-CZ" sz="2000" dirty="0"/>
          </a:p>
        </p:txBody>
      </p:sp>
    </p:spTree>
    <p:extLst>
      <p:ext uri="{BB962C8B-B14F-4D97-AF65-F5344CB8AC3E}">
        <p14:creationId xmlns:p14="http://schemas.microsoft.com/office/powerpoint/2010/main" val="4245635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9237D9F-53D2-4969-9015-2782D29C2B5C}"/>
              </a:ext>
            </a:extLst>
          </p:cNvPr>
          <p:cNvSpPr txBox="1"/>
          <p:nvPr/>
        </p:nvSpPr>
        <p:spPr>
          <a:xfrm>
            <a:off x="1592826" y="2305615"/>
            <a:ext cx="9006348" cy="2246769"/>
          </a:xfrm>
          <a:prstGeom prst="rect">
            <a:avLst/>
          </a:prstGeom>
          <a:noFill/>
        </p:spPr>
        <p:txBody>
          <a:bodyPr wrap="square">
            <a:spAutoFit/>
          </a:bodyPr>
          <a:lstStyle/>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В нашем докладе пойдет речь о медведях. Их обычный вес - около 100 кг, хотя особо крупные особи достигают 200 кг. Если взрослый медведь встанет на задние лапы, то будет выше среднестатистического мужчины. Особенно выделяются чрезвычайно умные медвежьи глаза и, конечно же, огромные когти. Вопреки всем сказкам, медведи вовсе не ленивые - даже находясь в зоопарке, они регулярно плавают. А уж неповоротливость медведя – совершенно не оправданный, с научной точки зрения, миф.</a:t>
            </a:r>
            <a:endParaRPr lang="cs-CZ" sz="2000" dirty="0"/>
          </a:p>
        </p:txBody>
      </p:sp>
    </p:spTree>
    <p:extLst>
      <p:ext uri="{BB962C8B-B14F-4D97-AF65-F5344CB8AC3E}">
        <p14:creationId xmlns:p14="http://schemas.microsoft.com/office/powerpoint/2010/main" val="337812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8B83952-DE30-4454-B67D-60F3CCA247BF}"/>
              </a:ext>
            </a:extLst>
          </p:cNvPr>
          <p:cNvSpPr txBox="1"/>
          <p:nvPr/>
        </p:nvSpPr>
        <p:spPr>
          <a:xfrm>
            <a:off x="1229033" y="2014909"/>
            <a:ext cx="10097729" cy="3115725"/>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Упражнение 1. Структура научного текста.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Научный текст должен обязательно быть логичным и последовательным. Исправьте недостатки в структуре текста.</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Неверно: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Принцип перевернутой пирамиды определяет местоположение вывода в начале текста. Эксперименты показывают, что люди не всегда просматривают веб-страницу целиком. Многие читатели сканируют текст и пропускают самую важную информацию.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 </a:t>
            </a:r>
            <a:endParaRPr lang="cs-CZ" sz="2000" dirty="0"/>
          </a:p>
        </p:txBody>
      </p:sp>
    </p:spTree>
    <p:extLst>
      <p:ext uri="{BB962C8B-B14F-4D97-AF65-F5344CB8AC3E}">
        <p14:creationId xmlns:p14="http://schemas.microsoft.com/office/powerpoint/2010/main" val="64138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D198F15-87C8-4BF6-B530-977231FF3C49}"/>
              </a:ext>
            </a:extLst>
          </p:cNvPr>
          <p:cNvSpPr txBox="1"/>
          <p:nvPr/>
        </p:nvSpPr>
        <p:spPr>
          <a:xfrm>
            <a:off x="1347019" y="2767280"/>
            <a:ext cx="9832258" cy="1323439"/>
          </a:xfrm>
          <a:prstGeom prst="rect">
            <a:avLst/>
          </a:prstGeom>
          <a:noFill/>
        </p:spPr>
        <p:txBody>
          <a:bodyPr wrap="square">
            <a:spAutoFit/>
          </a:bodyPr>
          <a:lstStyle/>
          <a:p>
            <a:pPr algn="just"/>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Исходя из результатов экспериментов, которые свидетельствуют о том, что люди сканируют текст и не всегда просматривают веб-страницу целиком, целесообразно воспользоваться принципом перевернутой пирамиды и поместить вывод в начало текста.</a:t>
            </a:r>
            <a:endParaRPr lang="cs-CZ" sz="2000" dirty="0"/>
          </a:p>
        </p:txBody>
      </p:sp>
    </p:spTree>
    <p:extLst>
      <p:ext uri="{BB962C8B-B14F-4D97-AF65-F5344CB8AC3E}">
        <p14:creationId xmlns:p14="http://schemas.microsoft.com/office/powerpoint/2010/main" val="23776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E64CA2-5656-4E25-AB16-A7811E483B6F}"/>
              </a:ext>
            </a:extLst>
          </p:cNvPr>
          <p:cNvSpPr txBox="1"/>
          <p:nvPr/>
        </p:nvSpPr>
        <p:spPr>
          <a:xfrm>
            <a:off x="1278195" y="2134928"/>
            <a:ext cx="9851922" cy="2588144"/>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Упражнение 2. Безличность и </a:t>
            </a:r>
            <a:r>
              <a:rPr lang="ru-RU" sz="2000" b="1" i="1" dirty="0" err="1">
                <a:effectLst/>
                <a:latin typeface="Calibri" panose="020F0502020204030204" pitchFamily="34" charset="0"/>
                <a:ea typeface="Calibri" panose="020F0502020204030204" pitchFamily="34" charset="0"/>
                <a:cs typeface="Times New Roman" panose="02020603050405020304" pitchFamily="18" charset="0"/>
              </a:rPr>
              <a:t>монологизм</a:t>
            </a:r>
            <a:r>
              <a:rPr lang="ru-RU" sz="2000" b="1" i="1" dirty="0">
                <a:effectLst/>
                <a:latin typeface="Calibri" panose="020F0502020204030204" pitchFamily="34" charset="0"/>
                <a:ea typeface="Calibri" panose="020F0502020204030204" pitchFamily="34" charset="0"/>
                <a:cs typeface="Times New Roman" panose="02020603050405020304" pitchFamily="18" charset="0"/>
              </a:rPr>
              <a:t> повествования. Трансформируйте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Неверно: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Я с гордостью рад представить Вам новую программу. Вы когда-нибудь задумывались о том, сколько времени Вы тратите на пустые действия в своей повседневной жизни? Забудьте об этом! Новая программа P организует Ваш день, освободив Вам до 70% свободного времени!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233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4590B9D-AAF3-47BF-9671-6321CE5C8F94}"/>
              </a:ext>
            </a:extLst>
          </p:cNvPr>
          <p:cNvSpPr txBox="1"/>
          <p:nvPr/>
        </p:nvSpPr>
        <p:spPr>
          <a:xfrm>
            <a:off x="1828800" y="2910798"/>
            <a:ext cx="8976852" cy="707886"/>
          </a:xfrm>
          <a:prstGeom prst="rect">
            <a:avLst/>
          </a:prstGeom>
          <a:noFill/>
        </p:spPr>
        <p:txBody>
          <a:bodyPr wrap="square">
            <a:spAutoFit/>
          </a:bodyPr>
          <a:lstStyle/>
          <a:p>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Программное обеспечение P позволяет рационально организовать распорядок дня и освободить до 70% времени.</a:t>
            </a:r>
            <a:endParaRPr lang="cs-CZ" sz="2000" dirty="0"/>
          </a:p>
        </p:txBody>
      </p:sp>
    </p:spTree>
    <p:extLst>
      <p:ext uri="{BB962C8B-B14F-4D97-AF65-F5344CB8AC3E}">
        <p14:creationId xmlns:p14="http://schemas.microsoft.com/office/powerpoint/2010/main" val="282831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D732C47-DA58-467B-925A-0EB7B7AABEDD}"/>
              </a:ext>
            </a:extLst>
          </p:cNvPr>
          <p:cNvSpPr txBox="1"/>
          <p:nvPr/>
        </p:nvSpPr>
        <p:spPr>
          <a:xfrm>
            <a:off x="1160207" y="2379407"/>
            <a:ext cx="10274710" cy="1929503"/>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Упражнение 3. Ссылки, цитаты и авторские права. Трансформируйте текст, дополняя источники.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Неверно: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В результате проведенных экспериментов, было доказано, что психика североафриканских ежей крайне чувствительна и уязвима.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7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CE31EE0-5368-9402-D9C2-88AC27369141}"/>
              </a:ext>
            </a:extLst>
          </p:cNvPr>
          <p:cNvPicPr>
            <a:picLocks noChangeAspect="1"/>
          </p:cNvPicPr>
          <p:nvPr/>
        </p:nvPicPr>
        <p:blipFill rotWithShape="1">
          <a:blip r:embed="rId2"/>
          <a:srcRect t="3754"/>
          <a:stretch/>
        </p:blipFill>
        <p:spPr>
          <a:xfrm>
            <a:off x="2698813" y="19108"/>
            <a:ext cx="6729272" cy="6838892"/>
          </a:xfrm>
          <a:prstGeom prst="rect">
            <a:avLst/>
          </a:prstGeom>
        </p:spPr>
      </p:pic>
    </p:spTree>
    <p:extLst>
      <p:ext uri="{BB962C8B-B14F-4D97-AF65-F5344CB8AC3E}">
        <p14:creationId xmlns:p14="http://schemas.microsoft.com/office/powerpoint/2010/main" val="758124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BB330ED-28B2-4618-8D89-FF8E9F9DA344}"/>
              </a:ext>
            </a:extLst>
          </p:cNvPr>
          <p:cNvSpPr txBox="1"/>
          <p:nvPr/>
        </p:nvSpPr>
        <p:spPr>
          <a:xfrm>
            <a:off x="1661651" y="2252001"/>
            <a:ext cx="8799871" cy="1929503"/>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Верно: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На основании результатов экспериментов, данные о которых представлены в работе Е. Ежова [2010, 318] и отображены на рис. 5, можно сделать вывод, что североафриканские ежи ранимы в психическом аспекте.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 ЕЖОВ Е.Е.</a:t>
            </a:r>
            <a:r>
              <a:rPr lang="ru-RU" sz="2000" i="1" dirty="0">
                <a:effectLst/>
                <a:latin typeface="Calibri" panose="020F0502020204030204" pitchFamily="34" charset="0"/>
                <a:ea typeface="Calibri" panose="020F0502020204030204" pitchFamily="34" charset="0"/>
                <a:cs typeface="Times New Roman" panose="02020603050405020304" pitchFamily="18" charset="0"/>
              </a:rPr>
              <a:t> Психология североафриканских ежей. </a:t>
            </a:r>
            <a:r>
              <a:rPr lang="ru-RU" sz="2000" dirty="0">
                <a:effectLst/>
                <a:latin typeface="Calibri" panose="020F0502020204030204" pitchFamily="34" charset="0"/>
                <a:ea typeface="Calibri" panose="020F0502020204030204" pitchFamily="34" charset="0"/>
                <a:cs typeface="Times New Roman" panose="02020603050405020304" pitchFamily="18" charset="0"/>
              </a:rPr>
              <a:t>М.: Издательство, 2010 г.</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018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6782F1E-0765-4804-8203-0AFA79B75229}"/>
              </a:ext>
            </a:extLst>
          </p:cNvPr>
          <p:cNvSpPr txBox="1"/>
          <p:nvPr/>
        </p:nvSpPr>
        <p:spPr>
          <a:xfrm>
            <a:off x="1376517" y="2279628"/>
            <a:ext cx="10117393" cy="2619179"/>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Лексико-грамматические особенности научного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Отредактируйте текст аннотации.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Аннотация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В этой статье говорится о проблемах загрязнения окружающей среды, а также называются последствия этих воздействий. Автор хочет показать то, что надо создавать меры по решению этих проблем. Эта статья называется «Экология» и публикуется она в пособии по химии, автором которого является Г.П. Хоменко.</a:t>
            </a:r>
            <a:endParaRPr lang="cs-CZ" sz="2000" dirty="0"/>
          </a:p>
        </p:txBody>
      </p:sp>
    </p:spTree>
    <p:extLst>
      <p:ext uri="{BB962C8B-B14F-4D97-AF65-F5344CB8AC3E}">
        <p14:creationId xmlns:p14="http://schemas.microsoft.com/office/powerpoint/2010/main" val="409909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53ECC8-08FD-4925-A5AE-0819BFC770E1}"/>
              </a:ext>
            </a:extLst>
          </p:cNvPr>
          <p:cNvSpPr txBox="1"/>
          <p:nvPr/>
        </p:nvSpPr>
        <p:spPr>
          <a:xfrm>
            <a:off x="1494503" y="1637568"/>
            <a:ext cx="9704439" cy="3909788"/>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Исправьте речевые ошибки в тексте реферата.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«Роберт Кох. Страницы жизни», написанной доктором медицинских наук Т. Голубевой речь идет об известном немецком микробиологе, ученом Р. Кохе. Автор рассказывает о жизни этого человека, о его больших достижениях, сделанных в науке, таких как открытие возбудителя холеры, называемого запятой Коха. Делает открытие о природе возникновения сибирской язвы, буквально поразившее весь мир. Автор подчеркивает, что Р. Кох делая все достижения в лабораториях совершенно лишенных условий для нормальной научной работы и доходит до всего сам. Голубева отмечает, что после того, как Р. Кох стал известным человеком, он стал высокомерным и циничным, но коллеги все равно его уважали. Таким образом, автор хочет показать, как много человек может достичь даже в условиях, на первый взгляд, не пригодными для научных открытий и подчеркивает, как важно остаться самим собой.</a:t>
            </a:r>
            <a:endParaRPr lang="cs-CZ" sz="2000" dirty="0"/>
          </a:p>
        </p:txBody>
      </p:sp>
    </p:spTree>
    <p:extLst>
      <p:ext uri="{BB962C8B-B14F-4D97-AF65-F5344CB8AC3E}">
        <p14:creationId xmlns:p14="http://schemas.microsoft.com/office/powerpoint/2010/main" val="413942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8DC9FEE7-50C1-4349-B46C-0247ED1CB37F}"/>
              </a:ext>
            </a:extLst>
          </p:cNvPr>
          <p:cNvSpPr txBox="1"/>
          <p:nvPr/>
        </p:nvSpPr>
        <p:spPr>
          <a:xfrm>
            <a:off x="1111044" y="446293"/>
            <a:ext cx="9645445" cy="5707203"/>
          </a:xfrm>
          <a:prstGeom prst="rect">
            <a:avLst/>
          </a:prstGeom>
        </p:spPr>
        <p:txBody>
          <a:bodyPr wrap="square">
            <a:spAutoFit/>
          </a:bodyPr>
          <a:lstStyle/>
          <a:p>
            <a:pPr algn="just">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План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План – это соотнесенность содержания речи и ее линейной структуры с поставленной задачей и возможной реакцией слушателей или читателей.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 Простой план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Состоит из перечня основных пунктов, в которых отражено содержание, он может быть тематическим, в этом случае все пункты плана представлены назывными предложениями.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 Сложный план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Представляет собой более совершенную систему, которая  достаточно полно отражает работу автора над текстом и дает читателю ясное преставление о логике и композиции работы. В сложном плане практически каждый пункт имеет подпункты, в которых тема раскрывается более детально.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3. Тезисный план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План может быть тезисным, то есть каждый его пункт представлен двусоставным предложением и передает основную мысль этой части текста.</a:t>
            </a:r>
            <a:endParaRPr lang="cs-CZ" sz="2000" dirty="0"/>
          </a:p>
        </p:txBody>
      </p:sp>
    </p:spTree>
    <p:extLst>
      <p:ext uri="{BB962C8B-B14F-4D97-AF65-F5344CB8AC3E}">
        <p14:creationId xmlns:p14="http://schemas.microsoft.com/office/powerpoint/2010/main" val="235594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32A5FEC-842D-4051-B1D7-05E958D5356F}"/>
              </a:ext>
            </a:extLst>
          </p:cNvPr>
          <p:cNvSpPr txBox="1"/>
          <p:nvPr/>
        </p:nvSpPr>
        <p:spPr>
          <a:xfrm>
            <a:off x="2113936" y="1235219"/>
            <a:ext cx="8563896" cy="4001095"/>
          </a:xfrm>
          <a:prstGeom prst="rect">
            <a:avLst/>
          </a:prstGeom>
          <a:noFill/>
        </p:spPr>
        <p:txBody>
          <a:bodyPr wrap="square">
            <a:spAutoFit/>
          </a:bodyPr>
          <a:lstStyle/>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При его составлении обычно допускают следующие ошибки: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несоответствие плана теме;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пункты требуют более детальной проработки (каждый из них должен быть раскрыт в подпунктах);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пункты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взаимоисключают</a:t>
            </a:r>
            <a:r>
              <a:rPr lang="ru-RU" sz="2000" dirty="0">
                <a:effectLst/>
                <a:latin typeface="Calibri" panose="020F0502020204030204" pitchFamily="34" charset="0"/>
                <a:ea typeface="Calibri" panose="020F0502020204030204" pitchFamily="34" charset="0"/>
                <a:cs typeface="Times New Roman" panose="02020603050405020304" pitchFamily="18" charset="0"/>
              </a:rPr>
              <a:t> друг друга;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пункты не пропорциональны (один из пунктов плана раскрыт широко, а другой — нет, хотя он также требует конкретизации);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нарушена логика (последовательность) в порядке следования пунктов плана;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отсутствуют такие части плана, как вступление и заключение.</a:t>
            </a:r>
            <a:endParaRPr lang="cs-CZ" sz="2000" dirty="0"/>
          </a:p>
        </p:txBody>
      </p:sp>
    </p:spTree>
    <p:extLst>
      <p:ext uri="{BB962C8B-B14F-4D97-AF65-F5344CB8AC3E}">
        <p14:creationId xmlns:p14="http://schemas.microsoft.com/office/powerpoint/2010/main" val="63157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B0A95E3-05C4-4E53-8945-330E6F5058CC}"/>
              </a:ext>
            </a:extLst>
          </p:cNvPr>
          <p:cNvSpPr txBox="1"/>
          <p:nvPr/>
        </p:nvSpPr>
        <p:spPr>
          <a:xfrm>
            <a:off x="2153264" y="2889150"/>
            <a:ext cx="8849033"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Составьте назывной план текста «Спор: понятие и определение».</a:t>
            </a:r>
            <a:endParaRPr lang="cs-CZ" sz="2000" dirty="0"/>
          </a:p>
        </p:txBody>
      </p:sp>
    </p:spTree>
    <p:extLst>
      <p:ext uri="{BB962C8B-B14F-4D97-AF65-F5344CB8AC3E}">
        <p14:creationId xmlns:p14="http://schemas.microsoft.com/office/powerpoint/2010/main" val="2567025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2A2DCBDD-B22C-4656-9B6A-4CE2311584A4}"/>
              </a:ext>
            </a:extLst>
          </p:cNvPr>
          <p:cNvSpPr txBox="1"/>
          <p:nvPr/>
        </p:nvSpPr>
        <p:spPr>
          <a:xfrm>
            <a:off x="0" y="453826"/>
            <a:ext cx="12192000" cy="5950347"/>
          </a:xfrm>
          <a:prstGeom prst="rect">
            <a:avLst/>
          </a:prstGeom>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СПОР: ПОНЯТИЕ И ОПРЕДЕЛЕНИЕ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«Спор - это публичное обсуждение проблем, интересующих участников обсуждения, вызванное желанием как можно глубже, обстоятельнее разобраться в обсуждаемых вопросах: это столкновение различных точек зрения в процессе доказательства и опровержения.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Искусство ведения спора приобретает для каждого из нас все более важное значение, поэтому целесообразно сравнить его с такими близкими понятиями, как "диспут", "дискуссия", "полемика".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Слово "диспут" происходит от латинского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disputare</a:t>
            </a:r>
            <a:r>
              <a:rPr lang="ru-RU" sz="2000" dirty="0">
                <a:effectLst/>
                <a:latin typeface="Calibri" panose="020F0502020204030204" pitchFamily="34" charset="0"/>
                <a:ea typeface="Calibri" panose="020F0502020204030204" pitchFamily="34" charset="0"/>
                <a:cs typeface="Times New Roman" panose="02020603050405020304" pitchFamily="18" charset="0"/>
              </a:rPr>
              <a:t> - рассуждать, спорить. В тех ситуациях, когда речь идет о диспуте, имеется в виду коллективное обсуждение нравственных, политических, литературных, научных, профессиональных и других проблем, которые не имеют общепринятого, однозначного решения. В процессе диспута его участники высказывают различные суждения о тех или иных событиях, проблемах.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Слово "дискуссия" происходит от латинского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discussio</a:t>
            </a:r>
            <a:r>
              <a:rPr lang="ru-RU" sz="2000" dirty="0">
                <a:effectLst/>
                <a:latin typeface="Calibri" panose="020F0502020204030204" pitchFamily="34" charset="0"/>
                <a:ea typeface="Calibri" panose="020F0502020204030204" pitchFamily="34" charset="0"/>
                <a:cs typeface="Times New Roman" panose="02020603050405020304" pitchFamily="18" charset="0"/>
              </a:rPr>
              <a:t> - рассмотрение, исследование. Под дискуссией обычно также подразумевается публичное обсуждение каких-либо проблем, спорных вопросов на собрании, в печати, в беседе. Отличительной чертой дискуссии выступает отсутствие тезиса, но наличие в качестве объединяющего начала темы. К дискуссиям, организуемым, например, на научных конференциях, нельзя предъявлять тех же требований, что и к спорам, организующим началом которых является тезис. Дискуссия часто рассматривается как метод, активизирующий процесс обучения, изучения сложной темы, теоретической проблемы.</a:t>
            </a:r>
            <a:endParaRPr lang="cs-CZ" sz="2000" dirty="0"/>
          </a:p>
        </p:txBody>
      </p:sp>
    </p:spTree>
    <p:extLst>
      <p:ext uri="{BB962C8B-B14F-4D97-AF65-F5344CB8AC3E}">
        <p14:creationId xmlns:p14="http://schemas.microsoft.com/office/powerpoint/2010/main" val="3968041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83CA476-D402-42A5-86A4-D7EC19D5DD7B}"/>
              </a:ext>
            </a:extLst>
          </p:cNvPr>
          <p:cNvSpPr txBox="1"/>
          <p:nvPr/>
        </p:nvSpPr>
        <p:spPr>
          <a:xfrm>
            <a:off x="1391264" y="1039837"/>
            <a:ext cx="9409471" cy="5113195"/>
          </a:xfrm>
          <a:prstGeom prst="rect">
            <a:avLst/>
          </a:prstGeom>
          <a:noFill/>
        </p:spPr>
        <p:txBody>
          <a:bodyPr wrap="square">
            <a:spAutoFit/>
          </a:bodyPr>
          <a:lstStyle/>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Спор определяется как обсуждение того или иного вопроса, словесное состязание, в котором каждый отстаивает свое мнение, а также как разногласие, разрешаемое судом. Второе значение слова подводит нас к пониманию того, что спор - это такая форма диалога, при которой дальнейшее отношение его участников ведет к обострению, превращению идейной конфронтации в материальную. Например, спор о границах - в войну за их изменение. Это опасное соседство спора с физическим столкновением подчеркивается этимологией французского термина "полемика"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polemique</a:t>
            </a:r>
            <a:r>
              <a:rPr lang="ru-RU" sz="2000" dirty="0">
                <a:effectLst/>
                <a:latin typeface="Calibri" panose="020F0502020204030204" pitchFamily="34" charset="0"/>
                <a:ea typeface="Calibri" panose="020F0502020204030204" pitchFamily="34" charset="0"/>
                <a:cs typeface="Times New Roman" panose="02020603050405020304" pitchFamily="18" charset="0"/>
              </a:rPr>
              <a:t> - от греч.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polemikos</a:t>
            </a:r>
            <a:r>
              <a:rPr lang="ru-RU" sz="2000" dirty="0">
                <a:effectLst/>
                <a:latin typeface="Calibri" panose="020F0502020204030204" pitchFamily="34" charset="0"/>
                <a:ea typeface="Calibri" panose="020F0502020204030204" pitchFamily="34" charset="0"/>
                <a:cs typeface="Times New Roman" panose="02020603050405020304" pitchFamily="18" charset="0"/>
              </a:rPr>
              <a:t> - воинственный, враждебный). Но спор может эволюционировать и в обратную сторону - к менее острым формам диалога. В философских работах спор как стадия в эволюции диалога моделируется с помощью не висящего, а вертикально поставленного маятника, который от малейшего воздействия может упасть и вправо, и влево. Одна из задач теории спора - установить факторы, от которых это зависит. В современном языке слово "полемика" выступает как синоним слова "спор"».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По Т. Л. Козловской</a:t>
            </a:r>
            <a:endParaRPr lang="cs-CZ" sz="2000" dirty="0"/>
          </a:p>
        </p:txBody>
      </p:sp>
    </p:spTree>
    <p:extLst>
      <p:ext uri="{BB962C8B-B14F-4D97-AF65-F5344CB8AC3E}">
        <p14:creationId xmlns:p14="http://schemas.microsoft.com/office/powerpoint/2010/main" val="174063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ED062B2-2B30-484C-B3AD-EA8B5B8ECB13}"/>
              </a:ext>
            </a:extLst>
          </p:cNvPr>
          <p:cNvSpPr txBox="1"/>
          <p:nvPr/>
        </p:nvSpPr>
        <p:spPr>
          <a:xfrm>
            <a:off x="1347018" y="2768204"/>
            <a:ext cx="9871587" cy="838948"/>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Составьте тезисный план сообщения и выступите с ним перед слушателями.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059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FBCD3629-6F5F-4D85-B534-1DFB063618CC}"/>
              </a:ext>
            </a:extLst>
          </p:cNvPr>
          <p:cNvSpPr txBox="1"/>
          <p:nvPr/>
        </p:nvSpPr>
        <p:spPr>
          <a:xfrm>
            <a:off x="0" y="151179"/>
            <a:ext cx="12123174" cy="6555641"/>
          </a:xfrm>
          <a:prstGeom prst="rect">
            <a:avLst/>
          </a:prstGeom>
        </p:spPr>
        <p:txBody>
          <a:bodyPr wrap="square">
            <a:spAutoFit/>
          </a:bodyPr>
          <a:lstStyle/>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Все многообразные области человеческой деятельности связаны с использованием языка. Характер и форма этого использования так же разнообразны, как и области человеческой деятельности. Использование языка осуществляется в форме единичных конкретных высказываний (устных и письменных) участников той или иной человеческой деятельности. Эти высказывания отражают специфические условия и цели каждой такой области не только своим содержанием (тематическим) и языковым стилем (отбором фразеологических, словарных и грамматических средств языка), но и композиционным построением. Каждое отдельное высказывание, конечно, индивидуально, но каждая сфера использования языка вырабатывает свои относительно устойчивые типы таких высказываний, которые мы и называем речевыми жанрами. Богатство и разнообразие речевых жанров необозримо, потому что неисчерпаемы возможности разнообразной человеческой деятельности. Особо нужно подчеркнуть крайнюю разнородность речевых жанров (устных и письменных). К речевым жанрам надо отнести и бытовые реплики, и письмо (во всех его разнообразных формах), и военную команду, и деловые документы, и публицистические выступления; но сюда же мы должны отнести и многообразные формы научных выступлений и все литературные жанры. Может показаться, что разнородность речевых жанров так велика, что не может быть единой плоскости изучения. Их разнородностью, вероятно, и объясняется, что общая проблема речевых жанров по-настоящему никогда не ставилась. Изучались - и больше всего- литературные жанры. Но начиная с античности и до наших дней они изучались в разрезе их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литературнохудожественной</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специфики, не как определенные типы высказываний, не имеющие с другими типами общую словесную (языковую) природу. Крайнюю разнородность речевых жанров и связанную с этим трудность определения общей природы высказывания никак не следует преуменьшать. Особенно важно обратить здесь внимание на очень существенное различие между первичными (простыми) и вторичными (сложными) речевыми жанрами.</a:t>
            </a:r>
            <a:endParaRPr lang="cs-CZ" sz="2000" dirty="0"/>
          </a:p>
        </p:txBody>
      </p:sp>
    </p:spTree>
    <p:extLst>
      <p:ext uri="{BB962C8B-B14F-4D97-AF65-F5344CB8AC3E}">
        <p14:creationId xmlns:p14="http://schemas.microsoft.com/office/powerpoint/2010/main" val="129177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F10F5EF-2432-48DA-8110-5F39D7CE583E}"/>
              </a:ext>
            </a:extLst>
          </p:cNvPr>
          <p:cNvSpPr txBox="1"/>
          <p:nvPr/>
        </p:nvSpPr>
        <p:spPr>
          <a:xfrm>
            <a:off x="1641986" y="1847482"/>
            <a:ext cx="9291484" cy="3020058"/>
          </a:xfrm>
          <a:prstGeom prst="rect">
            <a:avLst/>
          </a:prstGeom>
          <a:noFill/>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Резюме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Резюме - это документ, содержащий информацию о навыках, опыте работы, образовании, и другую относящуюся к делу информацию, обычно требуемую для рассмотрения кандидатуры человека для найма на работу.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Цель резюме - привлечь внимание к себе при первом, как привило, заочном знакомстве, произвести благоприятное впечатление и побудить работодателя пригласить Вас на личную встречу.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366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BB0B9B15-547A-4E0F-9C7A-2CD243FA1502}"/>
              </a:ext>
            </a:extLst>
          </p:cNvPr>
          <p:cNvSpPr txBox="1"/>
          <p:nvPr/>
        </p:nvSpPr>
        <p:spPr>
          <a:xfrm>
            <a:off x="0" y="151179"/>
            <a:ext cx="12093677" cy="6555641"/>
          </a:xfrm>
          <a:prstGeom prst="rect">
            <a:avLst/>
          </a:prstGeom>
        </p:spPr>
        <p:txBody>
          <a:bodyPr wrap="square">
            <a:spAutoFit/>
          </a:bodyPr>
          <a:lstStyle/>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Вторичные речевые жанры - романы, драмы, научные исследования всякого рода и т.п. - возникают в условиях более сложного и относительно высокоразвитого и организованного культурного общения - художественного, научного, общественно-политического и т.п. в процессе своего формирования они вбирают в себя и перерабатывают различные первичные жанры, сложившиеся в результате непосредственного речевого общения. Роман в его целом является высказыванием, как и реплики бытового диалога или частное письмо (он имеет с ними общую природу), но в отличие от них это высказывание вторичное (сложное). Изучение природы высказывания и многообразия жанровых форм высказываний в различных сферах человеческой деятельности имеет громадное значение для всех почти областей лингвистики и филологии. Ведь всякая исследовательская работа над конкретным языковым материалом - по истории языка, по составлению всякого рода словарей и т.д. - неизбежно имеет дело с конкретными высказываниями (письменными и устными) - летописями, договорами, публицистическими жанрами и т.д., откуда исследователи и черпают нужные им языковые факты. Высказывание - это проблемный узел исключительной важности. Подойдем в этом разрезе и к некоторым областям и проблемам языкознания. Прежде всего о стилистике. Всякий стиль неразрывно связан с высказываниями. Всякое высказывание может отразить индивидуальность пишущего или говорящего, то есть обладать индивидуальным стилем. Но не все жанры одинаково благоприятны для отражения индивидуальности говорящего. Наиболее благоприятны жанры художественной литературы: здесь индивидуальный стиль является одной из ведущих его целей. Наименее благоприятные условия для отражения индивидуальности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наличны</a:t>
            </a:r>
            <a:r>
              <a:rPr lang="ru-RU" sz="2000" dirty="0">
                <a:effectLst/>
                <a:latin typeface="Calibri" panose="020F0502020204030204" pitchFamily="34" charset="0"/>
                <a:ea typeface="Calibri" panose="020F0502020204030204" pitchFamily="34" charset="0"/>
                <a:cs typeface="Times New Roman" panose="02020603050405020304" pitchFamily="18" charset="0"/>
              </a:rPr>
              <a:t> в тех жанрах речевых, которые требуют стандартной формы, например, во многих видах деловых бумаг, в военных командах и др. Здесь могут найти отражение только самые поверхностные, почти биологические стороны индивидуальности (и то преимущественно в устном осуществлении высказываний этих стандартных типов).</a:t>
            </a:r>
            <a:endParaRPr lang="cs-CZ" sz="2000" dirty="0"/>
          </a:p>
        </p:txBody>
      </p:sp>
    </p:spTree>
    <p:extLst>
      <p:ext uri="{BB962C8B-B14F-4D97-AF65-F5344CB8AC3E}">
        <p14:creationId xmlns:p14="http://schemas.microsoft.com/office/powerpoint/2010/main" val="1115042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AA44383B-BC1E-4A0B-9C22-91D217EECC8C}"/>
              </a:ext>
            </a:extLst>
          </p:cNvPr>
          <p:cNvSpPr txBox="1"/>
          <p:nvPr/>
        </p:nvSpPr>
        <p:spPr>
          <a:xfrm>
            <a:off x="383458" y="1237988"/>
            <a:ext cx="11582400" cy="5120120"/>
          </a:xfrm>
          <a:prstGeom prst="rect">
            <a:avLst/>
          </a:prstGeom>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разных слоях могут раскрываться разные слои и стороны индивидуальной личности, индивидуальный стиль может находиться в разных взаимоотношениях с общенародным языком. Самая проблема общенародного и индивидуального в языке в основе своей есть проблема высказывания (ведь только в нем, в высказывании, общенародный язык воплощается в индивидуальную форму). Органическая, неразрывная связь стиля с жанром ясно раскрывается и на проблеме языковых стилей. По существу, языковые стили есть не что иное, как жанровые стили определенных сфер человеческой деятельности и общения. В каждой сфере бытуют и применяются свои жанры, отвечающие специфическим условиям данной сферы; этим жанрам и соответствуют определенные стили. Определенная функция (научная, техническая, публицистическая, деловая, бытовая) и определенные специфические для каждой сферы условия речевого общения порождают определенные жанры. Стиль неразрывно связан с определенными тематическими единствами. Стиль входит как элемент в жанровое единство высказывания. Это не значит, конечно, что языковой стиль нельзя сделать предметом самостоятельного специального изучения. Такое изучение, то есть стилистика языка как самостоятельная дисциплина, и возможно и нужно.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Бахтину М.М.)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910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3503F4A7-6016-4519-B9B8-72239EFF87FB}"/>
              </a:ext>
            </a:extLst>
          </p:cNvPr>
          <p:cNvSpPr txBox="1"/>
          <p:nvPr/>
        </p:nvSpPr>
        <p:spPr>
          <a:xfrm>
            <a:off x="0" y="483578"/>
            <a:ext cx="12192000" cy="5962017"/>
          </a:xfrm>
          <a:prstGeom prst="rect">
            <a:avLst/>
          </a:prstGeom>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Конспект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Конспект – особый вид вторичного текста, в основе которого лежит аналитико-синтетическая переработка информации, содержащейся в исходном тексте. Конспект выявляет, систематизирует и обобщает наиболее ценную информацию, он позволяет восстановить, развернуть исходную информацию.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Конспекты классифицируют: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 По степени сжатия информации: краткие, подробные и смешанные. В кратком конспекте отражаются лишь важные положения. Эти важные положения могут быть отображены не только в виде текста, но и в виде плана, схемы. Подробный конспект фиксирует пояснения, иллюстративный материал. Смешанный совмещает и тот, и другой способы предъявления информации.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 По количеству источников: монографические (по одному источнику) и сводные (несколько источников на одну тему).</a:t>
            </a:r>
          </a:p>
          <a:p>
            <a:pPr indent="449580" algn="just">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3. </a:t>
            </a:r>
            <a:r>
              <a:rPr lang="ru-RU" sz="2000" dirty="0">
                <a:effectLst/>
                <a:latin typeface="Calibri" panose="020F0502020204030204" pitchFamily="34" charset="0"/>
                <a:ea typeface="Calibri" panose="020F0502020204030204" pitchFamily="34" charset="0"/>
                <a:cs typeface="Times New Roman" panose="02020603050405020304" pitchFamily="18" charset="0"/>
              </a:rPr>
              <a:t>По степени эквивалентности первоисточнику: интегральный и селективный. Интегральный конспект передает все основные положения и важнейшие смысловые связи первоисточника. Селективный конспект включает отдельные элементы первоисточника, представляющие новизну и значимость для составителя. Селективный конспект отражает конкретные потребности составителя и носит индивидуальный характер.</a:t>
            </a:r>
            <a:endParaRPr lang="cs-CZ" sz="2000" dirty="0"/>
          </a:p>
        </p:txBody>
      </p:sp>
    </p:spTree>
    <p:extLst>
      <p:ext uri="{BB962C8B-B14F-4D97-AF65-F5344CB8AC3E}">
        <p14:creationId xmlns:p14="http://schemas.microsoft.com/office/powerpoint/2010/main" val="2885388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93E8953-9D3B-4B5C-97B3-ED5F2387A7E3}"/>
              </a:ext>
            </a:extLst>
          </p:cNvPr>
          <p:cNvSpPr txBox="1"/>
          <p:nvPr/>
        </p:nvSpPr>
        <p:spPr>
          <a:xfrm>
            <a:off x="1007806" y="1101696"/>
            <a:ext cx="10176388" cy="4768870"/>
          </a:xfrm>
          <a:prstGeom prst="rect">
            <a:avLst/>
          </a:prstGeom>
          <a:noFill/>
        </p:spPr>
        <p:txBody>
          <a:bodyPr wrap="square">
            <a:spAutoFit/>
          </a:bodyPr>
          <a:lstStyle/>
          <a:p>
            <a:pPr algn="just">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Конспектирование проходит в несколько этапов:</a:t>
            </a:r>
          </a:p>
          <a:p>
            <a:pPr algn="just">
              <a:lnSpc>
                <a:spcPct val="107000"/>
              </a:lnSpc>
              <a:spcAft>
                <a:spcPts val="800"/>
              </a:spcAft>
            </a:pPr>
            <a:endParaRPr lang="ru-RU" sz="2000" u="sng"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Прием информации.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Прием информации – это восприятие смысла читаемого или воспринимаемого на слух текста или отрезка текста. Осмысление прочитанного или услышанного зависит от уровня общей и речевой культуры.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Отбор материала.</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На этапе отбора конспектирующий, отсекая излишнюю, вычленяет важную информацию.</a:t>
            </a:r>
          </a:p>
          <a:p>
            <a:pPr marL="457200" indent="-457200" algn="just">
              <a:lnSpc>
                <a:spcPct val="107000"/>
              </a:lnSpc>
              <a:spcAft>
                <a:spcPts val="800"/>
              </a:spcAft>
              <a:buFont typeface="+mj-lt"/>
              <a:buAutoNum type="arabicPeriod"/>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Переформулирование</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материала и его фиксация.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Переформулирование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направлено на обработку выделенной информации с целью ее дальнейшей фиксации. Результат – уменьшение объема информации за счет исключения подробностей, пояснений, повторов и обобщения. Фиксация отобранной информации может происходить с использованием ряда способов сокращенной записи: сокращенных слов, общепринятых сокращенных знаков, индивидуальных знаков и т. д.</a:t>
            </a:r>
            <a:endParaRPr lang="cs-CZ" sz="2000" dirty="0"/>
          </a:p>
        </p:txBody>
      </p:sp>
    </p:spTree>
    <p:extLst>
      <p:ext uri="{BB962C8B-B14F-4D97-AF65-F5344CB8AC3E}">
        <p14:creationId xmlns:p14="http://schemas.microsoft.com/office/powerpoint/2010/main" val="2697197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3CA76D3-3BAA-401F-AB15-CE49DC836634}"/>
              </a:ext>
            </a:extLst>
          </p:cNvPr>
          <p:cNvSpPr txBox="1"/>
          <p:nvPr/>
        </p:nvSpPr>
        <p:spPr>
          <a:xfrm>
            <a:off x="3048000" y="2526206"/>
            <a:ext cx="6096000"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Создайте краткий конспект главы учебника.</a:t>
            </a:r>
            <a:endParaRPr lang="cs-CZ" sz="2000" dirty="0"/>
          </a:p>
        </p:txBody>
      </p:sp>
    </p:spTree>
    <p:extLst>
      <p:ext uri="{BB962C8B-B14F-4D97-AF65-F5344CB8AC3E}">
        <p14:creationId xmlns:p14="http://schemas.microsoft.com/office/powerpoint/2010/main" val="3469016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CE29E3F-41FD-4B84-BE59-248BDDEDB889}"/>
              </a:ext>
            </a:extLst>
          </p:cNvPr>
          <p:cNvSpPr txBox="1"/>
          <p:nvPr/>
        </p:nvSpPr>
        <p:spPr>
          <a:xfrm>
            <a:off x="0" y="-246253"/>
            <a:ext cx="12192000" cy="7104253"/>
          </a:xfrm>
          <a:prstGeom prst="rect">
            <a:avLst/>
          </a:prstGeom>
        </p:spPr>
        <p:txBody>
          <a:bodyPr wrap="square">
            <a:spAutoFit/>
          </a:bodyPr>
          <a:lstStyle/>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Глава 4. Типы конспектов</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Конспекты можно условно подразделить на четыре типа: плановые; текстуальные; свободные; тематические. Тут важно запомнить не названия типов конспектов (их можно называть по-разному). Важно понять суть каждого из них и их специфику.</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900" dirty="0">
                <a:effectLst/>
                <a:latin typeface="Calibri" panose="020F0502020204030204" pitchFamily="34" charset="0"/>
                <a:ea typeface="Calibri" panose="020F0502020204030204" pitchFamily="34" charset="0"/>
                <a:cs typeface="Times New Roman" panose="02020603050405020304" pitchFamily="18" charset="0"/>
              </a:rPr>
              <a:t>Плановый конспект легко получить с помощью предварительно сделанного плана произведения. При этом план или специально составляется для написания конспекта, или используется ранее составленный в качестве самостоятельной записи. Каждому вопросу плана в такой записи отвечает определенная часть конспекта. Однако там, где пункт плана не требует дополнений и разъяснений, он не сопровождается текстом. Это одна из особенностей стройного, ясного и короткого плана-конспекта. Являясь сжатым, в форме плана, пересказом прочитанного с учетом целей конспектирования, этот конспект — один из наиболее ценных, по­могает лучше усвоить материал еще в процессе его изучения. Содержание книги закрепляется в памяти уже при создании конспекта. Он учит последовательно и четко излагать свои мысли, рабо­тать над книгой, обобщая содержание ее в фор­мулировках плана. Если книгу читали с помощью вкладных листков, то их можно взять за костяк будущего конспекта. При наличии навыка конспект составляют достаточно быстро, он краток, прост и ясен по своей форме. Эти преимущества делают его незаменимым пособием при быстрой подготовке доклада, выступления. Однако по прошествии времени с момента его написания работать с ним трудно, так как не всегда легко удается восстановить в памяти со­держание источника. Существенную помощь здесь могут оказать вкладные листки или отметки в книге, сделанные при ее чтении. По этой причи­не вкладные листки, на основе которых создается конспект, сохраняют. Самым простым плановым конспектом является вопросно-ответный конспект. В этом случае на пункты плана, выраженные в вопросительной форме, конспект дает точные ответы. В процессе разработки, а иногда и при последующей переделке, плановый конспект может стать схематическим плановым конспектом, т. е. конспектом, отражающим логическую структуру и взаимосвязь отдельных положений, причем во имя логической смысловой стройности в записи может быть изменена последовательность изло­жения оригинала.</a:t>
            </a:r>
            <a:endParaRPr lang="cs-CZ" sz="1900" dirty="0"/>
          </a:p>
        </p:txBody>
      </p:sp>
    </p:spTree>
    <p:extLst>
      <p:ext uri="{BB962C8B-B14F-4D97-AF65-F5344CB8AC3E}">
        <p14:creationId xmlns:p14="http://schemas.microsoft.com/office/powerpoint/2010/main" val="2473962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7ED75DFC-83DB-4A79-AEA9-1458C237F177}"/>
              </a:ext>
            </a:extLst>
          </p:cNvPr>
          <p:cNvSpPr txBox="1"/>
          <p:nvPr/>
        </p:nvSpPr>
        <p:spPr>
          <a:xfrm>
            <a:off x="0" y="0"/>
            <a:ext cx="12192000" cy="7171194"/>
          </a:xfrm>
          <a:prstGeom prst="rect">
            <a:avLst/>
          </a:prstGeom>
        </p:spPr>
        <p:txBody>
          <a:bodyPr wrap="square">
            <a:spAutoFit/>
          </a:bodyPr>
          <a:lstStyle/>
          <a:p>
            <a:r>
              <a:rPr lang="ru-RU" sz="2000" dirty="0">
                <a:effectLst/>
                <a:latin typeface="Calibri" panose="020F0502020204030204" pitchFamily="34" charset="0"/>
                <a:ea typeface="Calibri" panose="020F0502020204030204" pitchFamily="34" charset="0"/>
                <a:cs typeface="Times New Roman" panose="02020603050405020304" pitchFamily="18" charset="0"/>
              </a:rPr>
              <a:t>Текстуальный конспект — это конспект, созданный в основном из отрывков подлинника — цитат. Текстуальные выписки тут связаны друг с другом цепью логических переходов, могут быть снабжены планом и включать отдельные тезисы в изложении конспектирующего или автора. Текстуальный конспект — прекрасный источник дословных высказываний автора, а также приводимых им фактов. Такой конспект научной статьи (книги) поможет определить ложность по­ложений автора или выявить спорные моменты, которые значительно труднее найти по пересказу — свободному конспекту. В последнем случае все равно потребовалось бы вновь обратиться к подлиннику для поправок и уточнений. Отсюда следует вывод о целесообразности применения текстуальных конспектов при изучении материалов для сравнительного анализа положений, высказанных рядом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авторов.Легко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догадаться, что текстуальный конспект в большинстве случаев — пособие, используемое длительное время. Иногда, правда, такой конспект составляется и как временное пособие для ускоренной проработки произведений. Хотя при создании текстуального конспекта и требуется определенное умение быстро и правильно выбирать основные цитаты (умение делать выписки), этот тип конспекта не является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трудносоставимым</a:t>
            </a:r>
            <a:r>
              <a:rPr lang="ru-RU" sz="2000" dirty="0">
                <a:effectLst/>
                <a:latin typeface="Calibri" panose="020F0502020204030204" pitchFamily="34" charset="0"/>
                <a:ea typeface="Calibri" panose="020F0502020204030204" pitchFamily="34" charset="0"/>
                <a:cs typeface="Times New Roman" panose="02020603050405020304" pitchFamily="18" charset="0"/>
              </a:rPr>
              <a:t>, если оценивать его по той работе, которая затрачивается на написание его. Существенный недостаток текстуального конспекта в том, что он не активизирует резко вни­мание и память (если, конечно, он заранее не был призван стать пособием для сравнения раз­ных точек зрения). Этот недостаток особенно может проявиться, если конспект составляется на основе выписок, сделанных значительно раньше. Бывает так, что исследователь написал конспект, а материала глубоко не проанализировал, не запомнил содержания произведения, не ус­воил его. Ему помешало автоматическое переписывание цитат, которым он занимался в про­цессе первоначального чтения материала. Читателю могут помешать и выписки, сделанные давно, если он перед переработкой выписок в конспект вновь не обратился к книге. А сделать это было бы несложно, если бы он вовремя привлек в помощь себе ссылочные страницы, вкладные листки и др. Иногда текстуальный конспект при последующей разработке его или даже в процессе создания переходит в свободный конспект.</a:t>
            </a:r>
            <a:endParaRPr lang="cs-CZ" sz="2000" dirty="0"/>
          </a:p>
        </p:txBody>
      </p:sp>
    </p:spTree>
    <p:extLst>
      <p:ext uri="{BB962C8B-B14F-4D97-AF65-F5344CB8AC3E}">
        <p14:creationId xmlns:p14="http://schemas.microsoft.com/office/powerpoint/2010/main" val="3457912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742F85D-B744-4407-8CD6-92F5ADDA0B38}"/>
              </a:ext>
            </a:extLst>
          </p:cNvPr>
          <p:cNvSpPr txBox="1"/>
          <p:nvPr/>
        </p:nvSpPr>
        <p:spPr>
          <a:xfrm>
            <a:off x="1681315" y="1228397"/>
            <a:ext cx="8642555" cy="4401205"/>
          </a:xfrm>
          <a:prstGeom prst="rect">
            <a:avLst/>
          </a:prstGeom>
        </p:spPr>
        <p:txBody>
          <a:bodyPr wrap="square">
            <a:spAutoFit/>
          </a:bodyPr>
          <a:lstStyle/>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Свободный конспект сочетает выписки, цитаты, иногда тезисы; часть его текста может быть снабжена планом. Свободный конспект требует умения само­стоятельно четко и кратко формулировать основные положения, для чего необходимы глубокое осмысление материала, большой и активный запас слов. Само составление этого вида конспек­та прекрасно развивает указанные выше качества. Можно сказать, что свободный конспект, пожалуй, наиболее полноценный вид конспекта, если учесть ту пользу, которую извлекают хотя бы уже из самого процесса его составления. Он в высшей степени способствует лучшему усвоению материала, не привязывая читателя к авторским формулировкам. Здесь читатель на деле демонстрирует свое умение активно использовать все типы записей: планы, тезисы, выписки. Забота тут одна — понять, осмыслить, записать четко, логично. Над свободным конспектом приходится много работать — его не так-то легко составить.</a:t>
            </a:r>
            <a:endParaRPr lang="cs-CZ" sz="2000" dirty="0"/>
          </a:p>
        </p:txBody>
      </p:sp>
    </p:spTree>
    <p:extLst>
      <p:ext uri="{BB962C8B-B14F-4D97-AF65-F5344CB8AC3E}">
        <p14:creationId xmlns:p14="http://schemas.microsoft.com/office/powerpoint/2010/main" val="628208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A125FC3-22E1-411C-83A1-099C188ACE6D}"/>
              </a:ext>
            </a:extLst>
          </p:cNvPr>
          <p:cNvSpPr txBox="1"/>
          <p:nvPr/>
        </p:nvSpPr>
        <p:spPr>
          <a:xfrm>
            <a:off x="309716" y="942837"/>
            <a:ext cx="11572568" cy="5356338"/>
          </a:xfrm>
          <a:prstGeom prst="rect">
            <a:avLst/>
          </a:prstGeom>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Тематический конспект дает более или менее исчерпывающий ответ (в зависимости от числа привлеченных источников и другого материала, скажем, своих же записей) на поставленный вопрос-тему. Поэтому он и получил название тематического. Специфика этого конспекта в том, что, разрабатывая определенную тему по ряду источников, он может не отображать сколько-нибудь полно содержания каждого из используемых произведений. Составление тематического конспекта учит работать над темой, всесторонне обдумывая ее, анализируя различные точки зрения на один и тот же вопрос. Таким образом, этот конспект облегчает работу над темой при условии использования нескольких источников. Создавая тематический конспект, порой приходится привлекать личный опыт, наблюде­ния, рыться в памяти, вспоминая событие, факт, мысль, теорию, наконец, книгу, в которой вы встретили то или иное нужное вам положение. Так постепенно можно приучить себя мобилизовывать свои знания. Этому помогают рабочий каталог, картоте­ки, наконец, конспекты и другие записи.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Можно использовать так называемый обзор­ный тематический конспект. В этом случае составляется тематический обзор на определенную тему, с использованием одного или чаще нескольких источников. К обзорному тематическому конспекту можно отнести и хронологический конспект. Как говорит само название, вся запись подчинена хронологической последовательности событий. Хронологический конспект, в отличие от обзорного, значительно более краткий. </a:t>
            </a:r>
            <a:endParaRPr lang="cs-CZ" sz="2000" dirty="0"/>
          </a:p>
        </p:txBody>
      </p:sp>
    </p:spTree>
    <p:extLst>
      <p:ext uri="{BB962C8B-B14F-4D97-AF65-F5344CB8AC3E}">
        <p14:creationId xmlns:p14="http://schemas.microsoft.com/office/powerpoint/2010/main" val="3488341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E7D952B-DED7-4610-B1E6-C6955D693839}"/>
              </a:ext>
            </a:extLst>
          </p:cNvPr>
          <p:cNvSpPr txBox="1"/>
          <p:nvPr/>
        </p:nvSpPr>
        <p:spPr>
          <a:xfrm>
            <a:off x="1740310" y="2810493"/>
            <a:ext cx="8711380"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Напишите конспект одной из научных статей по вопросам обучения РКИ.</a:t>
            </a:r>
            <a:endParaRPr lang="cs-CZ" sz="2000" dirty="0"/>
          </a:p>
        </p:txBody>
      </p:sp>
    </p:spTree>
    <p:extLst>
      <p:ext uri="{BB962C8B-B14F-4D97-AF65-F5344CB8AC3E}">
        <p14:creationId xmlns:p14="http://schemas.microsoft.com/office/powerpoint/2010/main" val="242466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D097B71-5631-4869-96FB-6817C135B23F}"/>
              </a:ext>
            </a:extLst>
          </p:cNvPr>
          <p:cNvSpPr txBox="1"/>
          <p:nvPr/>
        </p:nvSpPr>
        <p:spPr>
          <a:xfrm>
            <a:off x="1528916" y="979611"/>
            <a:ext cx="9448800" cy="4898777"/>
          </a:xfrm>
          <a:prstGeom prst="rect">
            <a:avLst/>
          </a:prstGeom>
          <a:noFill/>
        </p:spPr>
        <p:txBody>
          <a:bodyPr wrap="square">
            <a:spAutoFit/>
          </a:bodyPr>
          <a:lstStyle/>
          <a:p>
            <a:pPr algn="just">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Персональная информация.</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Резюме должно содержать фамилию, имя и отчество, дату рождения, контактную информацию. Укажите домашний и мобильный телефоны, адрес электронной почты.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Желаемая должность.</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компании может быть открыто несколько вакансий, поэтому лучше укажите должность, на которую претендуете.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Основное образование.</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Укажите годы начала и окончания учебы, полное название учебного заведения, полученную специальность. Если у Вас нет опыта работы, лучше подробно описать ход и результаты учебы и указать места прохождения практики. В разделе образование (помимо основного) указывайте только те курсы и тренинги, которые отвечают намеченной цели.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Times New Roman" panose="02020603050405020304" pitchFamily="18" charset="0"/>
              </a:rPr>
              <a:t>Помимо вуза, периода обучения и специальности, укажите научные проекты, курсовые, дипломные работы, если темы соответствуют сфере будущей занятости.</a:t>
            </a:r>
            <a:endParaRPr lang="cs-CZ" sz="2000" dirty="0"/>
          </a:p>
        </p:txBody>
      </p:sp>
    </p:spTree>
    <p:extLst>
      <p:ext uri="{BB962C8B-B14F-4D97-AF65-F5344CB8AC3E}">
        <p14:creationId xmlns:p14="http://schemas.microsoft.com/office/powerpoint/2010/main" val="3324605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E44EED-260B-4313-8124-A30BD1CE87E3}"/>
              </a:ext>
            </a:extLst>
          </p:cNvPr>
          <p:cNvSpPr txBox="1"/>
          <p:nvPr/>
        </p:nvSpPr>
        <p:spPr>
          <a:xfrm>
            <a:off x="1465006" y="1032387"/>
            <a:ext cx="9261987" cy="4967514"/>
          </a:xfrm>
          <a:prstGeom prst="rect">
            <a:avLst/>
          </a:prstGeom>
          <a:noFill/>
        </p:spPr>
        <p:txBody>
          <a:bodyPr wrap="square">
            <a:spAutoFit/>
          </a:bodyPr>
          <a:lstStyle/>
          <a:p>
            <a:pPr algn="just">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Аннотация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Аннотация выполняет следующие функции:</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дает возможность установить основное содержание научной статьи, определить ее релевантность и решить, следует ли обращаться к полному тексту статьи;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используется в информационных, в том числе автоматизированных системах для поиска информации.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Аннотация должна включать характеристику основной темы, проблемы научной статьи, цели работы и ее результаты. В аннотации указывают, что нового несет в себе данная статья в сравнении с другими, родственными по тематике и целевому назначению.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Рекомендуемый средний объем аннотации 500 печатных знаков.</a:t>
            </a:r>
            <a:endParaRPr lang="cs-CZ" sz="2000" dirty="0"/>
          </a:p>
        </p:txBody>
      </p:sp>
    </p:spTree>
    <p:extLst>
      <p:ext uri="{BB962C8B-B14F-4D97-AF65-F5344CB8AC3E}">
        <p14:creationId xmlns:p14="http://schemas.microsoft.com/office/powerpoint/2010/main" val="2852178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A3287B81-E986-4808-8EF5-A514A7F5D8B2}"/>
              </a:ext>
            </a:extLst>
          </p:cNvPr>
          <p:cNvSpPr txBox="1"/>
          <p:nvPr/>
        </p:nvSpPr>
        <p:spPr>
          <a:xfrm>
            <a:off x="0" y="304800"/>
            <a:ext cx="6636774" cy="6652077"/>
          </a:xfrm>
          <a:prstGeom prst="rect">
            <a:avLst/>
          </a:prstGeom>
        </p:spPr>
        <p:txBody>
          <a:bodyPr wrap="square">
            <a:spAutoFit/>
          </a:bodyPr>
          <a:lstStyle/>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данной статье рассматривается проблема...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Обосновывается идея о том,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Прослеживается...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затрагивается тема...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Даётся сравнение...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посвящена комплексному исследованию...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Целью статьи является анализ изучения...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посвящена феномену...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раскрываются проблемы...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Особое внимание уделено...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анализируется...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приходит к выводу,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Основное внимание в работе автор акцентирует на...</a:t>
            </a:r>
          </a:p>
          <a:p>
            <a:pPr marL="285750" indent="-285750">
              <a:buFont typeface="Arial" panose="020B0604020202020204" pitchFamily="34" charset="0"/>
              <a:buChar char="•"/>
            </a:pP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Выделяются и описываются характерные особенности... </a:t>
            </a:r>
            <a:endParaRPr lang="cs-CZ" sz="2000" dirty="0"/>
          </a:p>
        </p:txBody>
      </p:sp>
      <p:sp useBgFill="1">
        <p:nvSpPr>
          <p:cNvPr id="5" name="TextovéPole 4">
            <a:extLst>
              <a:ext uri="{FF2B5EF4-FFF2-40B4-BE49-F238E27FC236}">
                <a16:creationId xmlns:a16="http://schemas.microsoft.com/office/drawing/2014/main" id="{B97FBC32-7CE9-4D91-8057-CAA90C506B5C}"/>
              </a:ext>
            </a:extLst>
          </p:cNvPr>
          <p:cNvSpPr txBox="1"/>
          <p:nvPr/>
        </p:nvSpPr>
        <p:spPr>
          <a:xfrm>
            <a:off x="6071420" y="304800"/>
            <a:ext cx="6120580" cy="6636881"/>
          </a:xfrm>
          <a:prstGeom prst="rect">
            <a:avLst/>
          </a:prstGeom>
        </p:spPr>
        <p:txBody>
          <a:bodyPr wrap="square">
            <a:spAutoFit/>
          </a:bodyPr>
          <a:lstStyle/>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выяснены особенности...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основе изучения… установлено...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посвящена пристальному анализу...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основании анализа..., а также привлечения... устанавливается,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посвящена актуальной на сегодняшний день проблеме...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Данная проблема мало изучена и требует дальнейших исследований.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обобщен новый материал по исследуемой теме, вводятся в научный оборот...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Автором предложены...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Работа имеет междисциплинарный характер, написана на стыке...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	Основное содержание исследования составляет анализ...</a:t>
            </a:r>
            <a:endParaRPr lang="cs-CZ" sz="2000" dirty="0"/>
          </a:p>
        </p:txBody>
      </p:sp>
      <p:sp>
        <p:nvSpPr>
          <p:cNvPr id="7" name="TextovéPole 6">
            <a:extLst>
              <a:ext uri="{FF2B5EF4-FFF2-40B4-BE49-F238E27FC236}">
                <a16:creationId xmlns:a16="http://schemas.microsoft.com/office/drawing/2014/main" id="{A8757AEA-02E7-4848-8782-988F77021D7D}"/>
              </a:ext>
            </a:extLst>
          </p:cNvPr>
          <p:cNvSpPr txBox="1"/>
          <p:nvPr/>
        </p:nvSpPr>
        <p:spPr>
          <a:xfrm>
            <a:off x="2389239" y="-82570"/>
            <a:ext cx="8318091"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Фразы, рекомендуемые для написания аннотации к научной статье: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187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1B6E433C-77DD-40B2-B467-1BF619D8606C}"/>
              </a:ext>
            </a:extLst>
          </p:cNvPr>
          <p:cNvSpPr txBox="1"/>
          <p:nvPr/>
        </p:nvSpPr>
        <p:spPr>
          <a:xfrm>
            <a:off x="-1" y="0"/>
            <a:ext cx="6351639" cy="6673622"/>
          </a:xfrm>
          <a:prstGeom prst="rect">
            <a:avLst/>
          </a:prstGeom>
        </p:spPr>
        <p:txBody>
          <a:bodyPr wrap="square">
            <a:spAutoFit/>
          </a:bodyPr>
          <a:lstStyle/>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Такой взгляд будет интересен специалистам в области...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речь идет 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посвящена детальному анализу...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Значительное внимание уделяется...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заключение раскрывается...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раскрывает содержание понятия...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прослеживает становление...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Обобщается практический опыт...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исследуются характерные признаки...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рассматриваются ключевые этапы...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качестве исследовательской задачи авторами была определена попытка оценить...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раскрываются процессы...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подводит некоторые итоги изучения...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	Автор дает обобщенную характеристику...</a:t>
            </a:r>
            <a:endParaRPr lang="cs-CZ" sz="2000" dirty="0"/>
          </a:p>
        </p:txBody>
      </p:sp>
      <p:sp useBgFill="1">
        <p:nvSpPr>
          <p:cNvPr id="5" name="TextovéPole 4">
            <a:extLst>
              <a:ext uri="{FF2B5EF4-FFF2-40B4-BE49-F238E27FC236}">
                <a16:creationId xmlns:a16="http://schemas.microsoft.com/office/drawing/2014/main" id="{A72F3E9B-4665-4D40-81FA-B2A17107E769}"/>
              </a:ext>
            </a:extLst>
          </p:cNvPr>
          <p:cNvSpPr txBox="1"/>
          <p:nvPr/>
        </p:nvSpPr>
        <p:spPr>
          <a:xfrm>
            <a:off x="5973097" y="0"/>
            <a:ext cx="6125496" cy="5940857"/>
          </a:xfrm>
          <a:prstGeom prst="rect">
            <a:avLst/>
          </a:prstGeom>
        </p:spPr>
        <p:txBody>
          <a:bodyPr wrap="square">
            <a:spAutoFit/>
          </a:bodyPr>
          <a:lstStyle/>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Данное направление дополняется также рассмотрением...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Обосновывается мысль о том,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проанализированы концепции...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качестве ключевого доказательства... используется...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приведен анализ взглядов исследователей...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Дискуссионным продолжает оставаться вопрос 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данной статье предпринята попытка раскрыть основные причины...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излагаются взгляды на...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стремится проследить процесс...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дан анализ научных изысканий...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566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CC98DB70-0962-4011-B293-C899C5D3AE84}"/>
              </a:ext>
            </a:extLst>
          </p:cNvPr>
          <p:cNvGraphicFramePr>
            <a:graphicFrameLocks noGrp="1"/>
          </p:cNvGraphicFramePr>
          <p:nvPr>
            <p:extLst>
              <p:ext uri="{D42A27DB-BD31-4B8C-83A1-F6EECF244321}">
                <p14:modId xmlns:p14="http://schemas.microsoft.com/office/powerpoint/2010/main" val="40089383"/>
              </p:ext>
            </p:extLst>
          </p:nvPr>
        </p:nvGraphicFramePr>
        <p:xfrm>
          <a:off x="0" y="0"/>
          <a:ext cx="12191999" cy="6858000"/>
        </p:xfrm>
        <a:graphic>
          <a:graphicData uri="http://schemas.openxmlformats.org/drawingml/2006/table">
            <a:tbl>
              <a:tblPr firstRow="1" firstCol="1" bandRow="1"/>
              <a:tblGrid>
                <a:gridCol w="12191999">
                  <a:extLst>
                    <a:ext uri="{9D8B030D-6E8A-4147-A177-3AD203B41FA5}">
                      <a16:colId xmlns:a16="http://schemas.microsoft.com/office/drawing/2014/main" val="2447107692"/>
                    </a:ext>
                  </a:extLst>
                </a:gridCol>
              </a:tblGrid>
              <a:tr h="3704041">
                <a:tc>
                  <a:txBody>
                    <a:bodyPr/>
                    <a:lstStyle/>
                    <a:p>
                      <a:pPr>
                        <a:lnSpc>
                          <a:spcPct val="107000"/>
                        </a:lnSpc>
                        <a:spcAft>
                          <a:spcPts val="800"/>
                        </a:spcAft>
                      </a:pPr>
                      <a:r>
                        <a:rPr lang="ru-RU" sz="2000" b="1">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 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В данной статье рассмотрены проблемы толкования положений Конституции Конституционным Судом Российской Федерации. Проанализированы характерные особенности грамматического способа толкования, использование в процессе такого толкования различных методов лингвистического и юридического анализа (на примере текстов постановлений Конституционного Суда РФ). Выявлена и обоснована необходимость совместного использования методов юридического и лингвистического анализа в процессе толкования. На основе проведенного исследования автором предлагается выделить юридико-технический способ толкования, дается его определение, формулируются основные характеристики лингвистического и юридического анализа, составляющих юридико-технический способ.</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76380" marR="76380" marT="76380" marB="7638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2065231689"/>
                  </a:ext>
                </a:extLst>
              </a:tr>
              <a:tr h="3153959">
                <a:tc>
                  <a:txBody>
                    <a:bodyPr/>
                    <a:lstStyle/>
                    <a:p>
                      <a:pPr>
                        <a:lnSpc>
                          <a:spcPct val="107000"/>
                        </a:lnSpc>
                        <a:spcAft>
                          <a:spcPts val="800"/>
                        </a:spcAft>
                      </a:pPr>
                      <a:r>
                        <a:rPr lang="ru-RU" sz="20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 2:</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Статья посвящена философскому осмыслению сетевых коммуникаций в современном обществе, которые вносят новые формы диалога и общения в социум и все его сферы, в том числе и в образование. Показано, что сетевые коммуникации играют в обществе двоякую роль: могут формировать </a:t>
                      </a:r>
                      <a:r>
                        <a:rPr lang="ru-RU" sz="2000" i="1" dirty="0" err="1">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клипмейкерское</a:t>
                      </a:r>
                      <a:r>
                        <a:rPr lang="ru-RU" sz="20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 сознание, которое не требует креативности, или же развивать креативное, поисковое, навигаторское мышление. Образование в XXI веке должно развиваться по сетевой модели, которой свойственны синергетические, диалогические и коммуникативные аспекты. Главное достоинство новой модели - открытость для диалога и коммуникации и возможность самоорганизации.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380" marR="76380" marT="76380" marB="763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2620583277"/>
                  </a:ext>
                </a:extLst>
              </a:tr>
            </a:tbl>
          </a:graphicData>
        </a:graphic>
      </p:graphicFrame>
    </p:spTree>
    <p:extLst>
      <p:ext uri="{BB962C8B-B14F-4D97-AF65-F5344CB8AC3E}">
        <p14:creationId xmlns:p14="http://schemas.microsoft.com/office/powerpoint/2010/main" val="2106184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EE026F10-C1B9-4BB3-87D9-E51CDF80733E}"/>
              </a:ext>
            </a:extLst>
          </p:cNvPr>
          <p:cNvGraphicFramePr>
            <a:graphicFrameLocks noGrp="1"/>
          </p:cNvGraphicFramePr>
          <p:nvPr>
            <p:extLst>
              <p:ext uri="{D42A27DB-BD31-4B8C-83A1-F6EECF244321}">
                <p14:modId xmlns:p14="http://schemas.microsoft.com/office/powerpoint/2010/main" val="1991499207"/>
              </p:ext>
            </p:extLst>
          </p:nvPr>
        </p:nvGraphicFramePr>
        <p:xfrm>
          <a:off x="0" y="0"/>
          <a:ext cx="12191999" cy="6858000"/>
        </p:xfrm>
        <a:graphic>
          <a:graphicData uri="http://schemas.openxmlformats.org/drawingml/2006/table">
            <a:tbl>
              <a:tblPr firstRow="1" firstCol="1" bandRow="1"/>
              <a:tblGrid>
                <a:gridCol w="12191999">
                  <a:extLst>
                    <a:ext uri="{9D8B030D-6E8A-4147-A177-3AD203B41FA5}">
                      <a16:colId xmlns:a16="http://schemas.microsoft.com/office/drawing/2014/main" val="2809338734"/>
                    </a:ext>
                  </a:extLst>
                </a:gridCol>
              </a:tblGrid>
              <a:tr h="3429000">
                <a:tc>
                  <a:txBody>
                    <a:bodyPr/>
                    <a:lstStyle/>
                    <a:p>
                      <a:pPr>
                        <a:lnSpc>
                          <a:spcPct val="107000"/>
                        </a:lnSpc>
                        <a:spcAft>
                          <a:spcPts val="800"/>
                        </a:spcAft>
                      </a:pPr>
                      <a:r>
                        <a:rPr lang="ru-RU" sz="20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 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В статье ставится задача рассмотреть эффект сохранения и преобразования художественного канона на примере </a:t>
                      </a:r>
                      <a:r>
                        <a:rPr lang="ru-RU" sz="2000" i="1" dirty="0" err="1">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задостойника</a:t>
                      </a:r>
                      <a:r>
                        <a:rPr lang="ru-RU" sz="20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 А. А. Архангельского и П. Г. Чеснокова. В результате анализа автор впервые в литературе доказывает, что в Православном богослужебном пении существуют тексты с устойчивым канонизированным типом структуры. Они обладают свободой музыкальной трактовки. При сохранении единого текста и структуры произведений, использованием различных мелодико-графических формул достигается широкое разнообразие музыкальных произведений.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395" marR="87395" marT="87395" marB="8739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1036252459"/>
                  </a:ext>
                </a:extLst>
              </a:tr>
              <a:tr h="3429000">
                <a:tc>
                  <a:txBody>
                    <a:bodyPr/>
                    <a:lstStyle/>
                    <a:p>
                      <a:pPr>
                        <a:lnSpc>
                          <a:spcPct val="107000"/>
                        </a:lnSpc>
                        <a:spcAft>
                          <a:spcPts val="800"/>
                        </a:spcAft>
                      </a:pPr>
                      <a:r>
                        <a:rPr lang="ru-RU" sz="20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 4:</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Статья посвящена вопросам организационного оформления общества "Долой неграмотность" (ОДН) в Псковской губернии в 1920-е годы. Автор раскрывает задачи, лозунги, формы и виды деятельности общества. Особое внимание обращается на правовую основу и материальную базу функционирования организации. На основе анализа динамики численности добровольного общества, результативности его практической деятельности, а также характера взаимодействия с другими общественными организациями определяется степень участия ОДН в общественно-политической жизни региона.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395" marR="87395" marT="87395" marB="8739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872644079"/>
                  </a:ext>
                </a:extLst>
              </a:tr>
            </a:tbl>
          </a:graphicData>
        </a:graphic>
      </p:graphicFrame>
    </p:spTree>
    <p:extLst>
      <p:ext uri="{BB962C8B-B14F-4D97-AF65-F5344CB8AC3E}">
        <p14:creationId xmlns:p14="http://schemas.microsoft.com/office/powerpoint/2010/main" val="2390574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0CF280-CC9C-4AA4-A4A5-1491AA4233F3}"/>
              </a:ext>
            </a:extLst>
          </p:cNvPr>
          <p:cNvSpPr txBox="1"/>
          <p:nvPr/>
        </p:nvSpPr>
        <p:spPr>
          <a:xfrm>
            <a:off x="3067665" y="2358208"/>
            <a:ext cx="6705600" cy="1139799"/>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Напишите аннотацию одной из книг</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прочитанных Вами в последнее время.</a:t>
            </a:r>
            <a:endParaRPr lang="cs-CZ" sz="2000" dirty="0"/>
          </a:p>
        </p:txBody>
      </p:sp>
    </p:spTree>
    <p:extLst>
      <p:ext uri="{BB962C8B-B14F-4D97-AF65-F5344CB8AC3E}">
        <p14:creationId xmlns:p14="http://schemas.microsoft.com/office/powerpoint/2010/main" val="2945935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41E2DE1-66E3-4C9B-8513-64589010AAE8}"/>
              </a:ext>
            </a:extLst>
          </p:cNvPr>
          <p:cNvSpPr txBox="1"/>
          <p:nvPr/>
        </p:nvSpPr>
        <p:spPr>
          <a:xfrm>
            <a:off x="1042219" y="832583"/>
            <a:ext cx="9950245" cy="5377882"/>
          </a:xfrm>
          <a:prstGeom prst="rect">
            <a:avLst/>
          </a:prstGeom>
          <a:noFill/>
        </p:spPr>
        <p:txBody>
          <a:bodyPr wrap="square">
            <a:spAutoFit/>
          </a:bodyPr>
          <a:lstStyle/>
          <a:p>
            <a:pPr algn="just">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Рецензия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Рецензия – это критический отзыв, экспертное заключение, в основе которого лежит объективный профессиональный анализ литературного или художественного произведения или научно-исследовательской работы – реферата, статьи, монографии, эссе, магистерской диссертации, курсовой или дипломного проекта и т. д.</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Calibri" panose="020F0502020204030204" pitchFamily="34" charset="0"/>
              </a:rPr>
              <a:t>Формально рецензия может представлять собой: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Calibri" panose="020F0502020204030204" pitchFamily="34" charset="0"/>
              </a:rPr>
              <a:t>развернутую аннотацию</a:t>
            </a:r>
            <a:r>
              <a:rPr lang="ru-RU" sz="2000" dirty="0">
                <a:effectLst/>
                <a:latin typeface="Calibri" panose="020F0502020204030204" pitchFamily="34" charset="0"/>
                <a:ea typeface="Calibri" panose="020F0502020204030204" pitchFamily="34" charset="0"/>
                <a:cs typeface="Calibri" panose="020F0502020204030204" pitchFamily="34" charset="0"/>
              </a:rPr>
              <a:t>, в которой раскрывается основное содержание материала, особенности его композиции;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Calibri" panose="020F0502020204030204" pitchFamily="34" charset="0"/>
              </a:rPr>
              <a:t>критическую или публицистическую статью </a:t>
            </a:r>
            <a:r>
              <a:rPr lang="ru-RU" sz="2000" dirty="0">
                <a:effectLst/>
                <a:latin typeface="Calibri" panose="020F0502020204030204" pitchFamily="34" charset="0"/>
                <a:ea typeface="Calibri" panose="020F0502020204030204" pitchFamily="34" charset="0"/>
                <a:cs typeface="Calibri" panose="020F0502020204030204" pitchFamily="34" charset="0"/>
              </a:rPr>
              <a:t>с параллельным рассмотрением затронутых в первоисточнике актуальных общественных проблем;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Calibri" panose="020F0502020204030204" pitchFamily="34" charset="0"/>
              </a:rPr>
              <a:t>эссе</a:t>
            </a:r>
            <a:r>
              <a:rPr lang="ru-RU" sz="2000" dirty="0">
                <a:effectLst/>
                <a:latin typeface="Calibri" panose="020F0502020204030204" pitchFamily="34" charset="0"/>
                <a:ea typeface="Calibri" panose="020F0502020204030204" pitchFamily="34" charset="0"/>
                <a:cs typeface="Calibri" panose="020F0502020204030204" pitchFamily="34" charset="0"/>
              </a:rPr>
              <a:t> – рассуждения рецензента, сделанные на основе прочтения материала;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u="sng" dirty="0">
                <a:effectLst/>
                <a:latin typeface="Calibri" panose="020F0502020204030204" pitchFamily="34" charset="0"/>
                <a:ea typeface="Calibri" panose="020F0502020204030204" pitchFamily="34" charset="0"/>
              </a:rPr>
              <a:t>обзор</a:t>
            </a:r>
            <a:r>
              <a:rPr lang="ru-RU" sz="2000" dirty="0">
                <a:effectLst/>
                <a:latin typeface="Calibri" panose="020F0502020204030204" pitchFamily="34" charset="0"/>
                <a:ea typeface="Calibri" panose="020F0502020204030204" pitchFamily="34" charset="0"/>
              </a:rPr>
              <a:t> – анализ нескольких произведений, объединенных тематикой, сюжетом, хронологией или по другому признаку.</a:t>
            </a:r>
            <a:endParaRPr lang="cs-CZ" sz="2000" dirty="0"/>
          </a:p>
        </p:txBody>
      </p:sp>
    </p:spTree>
    <p:extLst>
      <p:ext uri="{BB962C8B-B14F-4D97-AF65-F5344CB8AC3E}">
        <p14:creationId xmlns:p14="http://schemas.microsoft.com/office/powerpoint/2010/main" val="2204003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613327B-D2B1-4E6B-8903-AE16FBD049FE}"/>
              </a:ext>
            </a:extLst>
          </p:cNvPr>
          <p:cNvSpPr txBox="1"/>
          <p:nvPr/>
        </p:nvSpPr>
        <p:spPr>
          <a:xfrm>
            <a:off x="2369574" y="568610"/>
            <a:ext cx="7374193"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Calibri" panose="020F0502020204030204" pitchFamily="34" charset="0"/>
              </a:rPr>
              <a:t>Рецензия должна включать в себя следующую информацию:</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Pole 8">
            <a:extLst>
              <a:ext uri="{FF2B5EF4-FFF2-40B4-BE49-F238E27FC236}">
                <a16:creationId xmlns:a16="http://schemas.microsoft.com/office/drawing/2014/main" id="{90AD3E07-3D4C-4CC1-A5F8-DEE300468897}"/>
              </a:ext>
            </a:extLst>
          </p:cNvPr>
          <p:cNvSpPr txBox="1"/>
          <p:nvPr/>
        </p:nvSpPr>
        <p:spPr>
          <a:xfrm>
            <a:off x="0" y="1148713"/>
            <a:ext cx="7875639" cy="407035"/>
          </a:xfrm>
          <a:prstGeom prst="rect">
            <a:avLst/>
          </a:prstGeom>
          <a:noFill/>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1. Полное название статьи, должность автора статьи, Ф.И.О. автора.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Pole 12">
            <a:extLst>
              <a:ext uri="{FF2B5EF4-FFF2-40B4-BE49-F238E27FC236}">
                <a16:creationId xmlns:a16="http://schemas.microsoft.com/office/drawing/2014/main" id="{E445AB07-2BD8-420A-A2E5-7470C2D7A3E4}"/>
              </a:ext>
            </a:extLst>
          </p:cNvPr>
          <p:cNvSpPr txBox="1"/>
          <p:nvPr/>
        </p:nvSpPr>
        <p:spPr>
          <a:xfrm>
            <a:off x="0" y="1555748"/>
            <a:ext cx="12192000" cy="1345497"/>
          </a:xfrm>
          <a:prstGeom prst="rect">
            <a:avLst/>
          </a:prstGeom>
          <a:noFill/>
        </p:spPr>
        <p:txBody>
          <a:bodyPr wrap="square">
            <a:spAutoFit/>
          </a:bodyPr>
          <a:lstStyle/>
          <a:p>
            <a:pPr>
              <a:lnSpc>
                <a:spcPct val="107000"/>
              </a:lnSpc>
              <a:spcAft>
                <a:spcPts val="800"/>
              </a:spcAft>
            </a:pPr>
            <a:r>
              <a:rPr lang="ru-RU" sz="12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РЕЦЕНЗИЯ</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на статью "Функции контроля в обучении иностранному языку (ИЯ) студентов технических специальностей" кандидата педагогических наук, доцента кафедры иностранных языков ТГТУ Рябцевой Елены Викторовны</a:t>
            </a:r>
            <a:endParaRPr lang="cs-CZ" dirty="0"/>
          </a:p>
        </p:txBody>
      </p:sp>
      <p:sp>
        <p:nvSpPr>
          <p:cNvPr id="15" name="TextovéPole 14">
            <a:extLst>
              <a:ext uri="{FF2B5EF4-FFF2-40B4-BE49-F238E27FC236}">
                <a16:creationId xmlns:a16="http://schemas.microsoft.com/office/drawing/2014/main" id="{6D15C5EE-2161-43D3-B1F0-4E64371201F7}"/>
              </a:ext>
            </a:extLst>
          </p:cNvPr>
          <p:cNvSpPr txBox="1"/>
          <p:nvPr/>
        </p:nvSpPr>
        <p:spPr>
          <a:xfrm>
            <a:off x="-24580" y="3059668"/>
            <a:ext cx="6897328" cy="400110"/>
          </a:xfrm>
          <a:prstGeom prst="rect">
            <a:avLst/>
          </a:prstGeom>
          <a:noFill/>
        </p:spPr>
        <p:txBody>
          <a:bodyPr wrap="square">
            <a:spAutoFit/>
          </a:bodyPr>
          <a:lstStyle/>
          <a:p>
            <a:r>
              <a:rPr lang="ru-RU" sz="2000" dirty="0">
                <a:effectLst/>
                <a:latin typeface="Calibri" panose="020F0502020204030204" pitchFamily="34" charset="0"/>
                <a:ea typeface="Calibri" panose="020F0502020204030204" pitchFamily="34" charset="0"/>
              </a:rPr>
              <a:t>2. Краткое описание проблемы, которой посвящена статья.</a:t>
            </a:r>
            <a:endParaRPr lang="cs-CZ" sz="2000" dirty="0"/>
          </a:p>
        </p:txBody>
      </p:sp>
      <p:sp>
        <p:nvSpPr>
          <p:cNvPr id="17" name="TextovéPole 16">
            <a:extLst>
              <a:ext uri="{FF2B5EF4-FFF2-40B4-BE49-F238E27FC236}">
                <a16:creationId xmlns:a16="http://schemas.microsoft.com/office/drawing/2014/main" id="{C3DFFCD2-9129-4772-9F62-7E7BF9347279}"/>
              </a:ext>
            </a:extLst>
          </p:cNvPr>
          <p:cNvSpPr txBox="1"/>
          <p:nvPr/>
        </p:nvSpPr>
        <p:spPr>
          <a:xfrm>
            <a:off x="-24581" y="3481348"/>
            <a:ext cx="12191999" cy="946541"/>
          </a:xfrm>
          <a:prstGeom prst="rect">
            <a:avLst/>
          </a:prstGeom>
          <a:noFill/>
        </p:spPr>
        <p:txBody>
          <a:bodyPr wrap="square">
            <a:spAutoFit/>
          </a:bodyPr>
          <a:lstStyle/>
          <a:p>
            <a:pPr>
              <a:lnSpc>
                <a:spcPct val="107000"/>
              </a:lnSpc>
              <a:spcAft>
                <a:spcPts val="800"/>
              </a:spcAft>
            </a:pPr>
            <a:r>
              <a:rPr lang="ru-RU" sz="12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Статья Е. В. Рябцевой посвящена определению основных функций и важности их соблюдения при организации контроля знаний, умений и навыков по ИЯ студентов технических специальностей в вузе.</a:t>
            </a:r>
            <a:endParaRPr lang="cs-CZ" dirty="0"/>
          </a:p>
        </p:txBody>
      </p:sp>
      <p:sp>
        <p:nvSpPr>
          <p:cNvPr id="19" name="TextovéPole 18">
            <a:extLst>
              <a:ext uri="{FF2B5EF4-FFF2-40B4-BE49-F238E27FC236}">
                <a16:creationId xmlns:a16="http://schemas.microsoft.com/office/drawing/2014/main" id="{AE5B4550-EE43-42DD-A433-324A3D0592D8}"/>
              </a:ext>
            </a:extLst>
          </p:cNvPr>
          <p:cNvSpPr txBox="1"/>
          <p:nvPr/>
        </p:nvSpPr>
        <p:spPr>
          <a:xfrm>
            <a:off x="-44244" y="4449459"/>
            <a:ext cx="6140244" cy="400110"/>
          </a:xfrm>
          <a:prstGeom prst="rect">
            <a:avLst/>
          </a:prstGeom>
          <a:noFill/>
        </p:spPr>
        <p:txBody>
          <a:bodyPr wrap="square">
            <a:spAutoFit/>
          </a:bodyPr>
          <a:lstStyle/>
          <a:p>
            <a:r>
              <a:rPr lang="ru-RU" sz="2000" dirty="0">
                <a:effectLst/>
                <a:latin typeface="Calibri" panose="020F0502020204030204" pitchFamily="34" charset="0"/>
                <a:ea typeface="Calibri" panose="020F0502020204030204" pitchFamily="34" charset="0"/>
              </a:rPr>
              <a:t>3. Степень актуальности предоставляемой статьи.</a:t>
            </a:r>
            <a:endParaRPr lang="cs-CZ" sz="2000" dirty="0"/>
          </a:p>
        </p:txBody>
      </p:sp>
      <p:graphicFrame>
        <p:nvGraphicFramePr>
          <p:cNvPr id="21" name="Tabulka 20">
            <a:extLst>
              <a:ext uri="{FF2B5EF4-FFF2-40B4-BE49-F238E27FC236}">
                <a16:creationId xmlns:a16="http://schemas.microsoft.com/office/drawing/2014/main" id="{42B57393-70FE-440C-B4B7-BC007718E662}"/>
              </a:ext>
            </a:extLst>
          </p:cNvPr>
          <p:cNvGraphicFramePr>
            <a:graphicFrameLocks noGrp="1"/>
          </p:cNvGraphicFramePr>
          <p:nvPr>
            <p:extLst>
              <p:ext uri="{D42A27DB-BD31-4B8C-83A1-F6EECF244321}">
                <p14:modId xmlns:p14="http://schemas.microsoft.com/office/powerpoint/2010/main" val="3597923963"/>
              </p:ext>
            </p:extLst>
          </p:nvPr>
        </p:nvGraphicFramePr>
        <p:xfrm>
          <a:off x="0" y="4871139"/>
          <a:ext cx="12167418" cy="1648778"/>
        </p:xfrm>
        <a:graphic>
          <a:graphicData uri="http://schemas.openxmlformats.org/drawingml/2006/table">
            <a:tbl>
              <a:tblPr firstRow="1" firstCol="1" bandRow="1"/>
              <a:tblGrid>
                <a:gridCol w="12167418">
                  <a:extLst>
                    <a:ext uri="{9D8B030D-6E8A-4147-A177-3AD203B41FA5}">
                      <a16:colId xmlns:a16="http://schemas.microsoft.com/office/drawing/2014/main" val="1956211565"/>
                    </a:ext>
                  </a:extLst>
                </a:gridCol>
              </a:tblGrid>
              <a:tr h="0">
                <a:tc>
                  <a:txBody>
                    <a:bodyPr/>
                    <a:lstStyle/>
                    <a:p>
                      <a:pPr>
                        <a:lnSpc>
                          <a:spcPct val="107000"/>
                        </a:lnSpc>
                        <a:spcAft>
                          <a:spcPts val="800"/>
                        </a:spcAft>
                      </a:pPr>
                      <a:r>
                        <a:rPr lang="ru-RU" sz="12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Актуальность данной статьи не вызывает сомнения, поскольку проверка и оценка знаний, умений и навыков владения ИЯ студентами технических специальностей (ТС) в вузе является очень важной и необходимой составной частью учебного процесса, а овладение методикой проверки знаний является одной из важных и трудных задач, стоящих перед преподавателем.</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3265691782"/>
                  </a:ext>
                </a:extLst>
              </a:tr>
            </a:tbl>
          </a:graphicData>
        </a:graphic>
      </p:graphicFrame>
    </p:spTree>
    <p:extLst>
      <p:ext uri="{BB962C8B-B14F-4D97-AF65-F5344CB8AC3E}">
        <p14:creationId xmlns:p14="http://schemas.microsoft.com/office/powerpoint/2010/main" val="914087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69F102B-0A5F-41E7-B3F8-01AE46E4155D}"/>
              </a:ext>
            </a:extLst>
          </p:cNvPr>
          <p:cNvSpPr txBox="1"/>
          <p:nvPr/>
        </p:nvSpPr>
        <p:spPr>
          <a:xfrm>
            <a:off x="-1" y="70972"/>
            <a:ext cx="6744929" cy="400110"/>
          </a:xfrm>
          <a:prstGeom prst="rect">
            <a:avLst/>
          </a:prstGeom>
          <a:noFill/>
        </p:spPr>
        <p:txBody>
          <a:bodyPr wrap="square">
            <a:spAutoFit/>
          </a:bodyPr>
          <a:lstStyle/>
          <a:p>
            <a:r>
              <a:rPr lang="ru-RU" sz="2000" dirty="0">
                <a:effectLst/>
                <a:latin typeface="Calibri" panose="020F0502020204030204" pitchFamily="34" charset="0"/>
                <a:ea typeface="Calibri" panose="020F0502020204030204" pitchFamily="34" charset="0"/>
              </a:rPr>
              <a:t>4. Наиболее важные аспекты, раскрытые автором в статье.</a:t>
            </a:r>
            <a:endParaRPr lang="cs-CZ" sz="2000" dirty="0"/>
          </a:p>
        </p:txBody>
      </p:sp>
      <p:graphicFrame>
        <p:nvGraphicFramePr>
          <p:cNvPr id="6" name="Tabulka 5">
            <a:extLst>
              <a:ext uri="{FF2B5EF4-FFF2-40B4-BE49-F238E27FC236}">
                <a16:creationId xmlns:a16="http://schemas.microsoft.com/office/drawing/2014/main" id="{9627B51F-AC22-4847-BC34-BD3B7FEF15C0}"/>
              </a:ext>
            </a:extLst>
          </p:cNvPr>
          <p:cNvGraphicFramePr>
            <a:graphicFrameLocks noGrp="1"/>
          </p:cNvGraphicFramePr>
          <p:nvPr>
            <p:extLst>
              <p:ext uri="{D42A27DB-BD31-4B8C-83A1-F6EECF244321}">
                <p14:modId xmlns:p14="http://schemas.microsoft.com/office/powerpoint/2010/main" val="2014324071"/>
              </p:ext>
            </p:extLst>
          </p:nvPr>
        </p:nvGraphicFramePr>
        <p:xfrm>
          <a:off x="-1" y="471082"/>
          <a:ext cx="12192001" cy="1942275"/>
        </p:xfrm>
        <a:graphic>
          <a:graphicData uri="http://schemas.openxmlformats.org/drawingml/2006/table">
            <a:tbl>
              <a:tblPr firstRow="1" firstCol="1" bandRow="1"/>
              <a:tblGrid>
                <a:gridCol w="12192001">
                  <a:extLst>
                    <a:ext uri="{9D8B030D-6E8A-4147-A177-3AD203B41FA5}">
                      <a16:colId xmlns:a16="http://schemas.microsoft.com/office/drawing/2014/main" val="3660708883"/>
                    </a:ext>
                  </a:extLst>
                </a:gridCol>
              </a:tblGrid>
              <a:tr h="0">
                <a:tc>
                  <a:txBody>
                    <a:bodyPr/>
                    <a:lstStyle/>
                    <a:p>
                      <a:pPr>
                        <a:lnSpc>
                          <a:spcPct val="107000"/>
                        </a:lnSpc>
                        <a:spcAft>
                          <a:spcPts val="800"/>
                        </a:spcAft>
                      </a:pPr>
                      <a:r>
                        <a:rPr lang="ru-RU" sz="12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Автором проведена серьезная работа по определению функций обратной связи или контроля при обучении иностранному языку (ИЯ) студентов технических специальностей. Немаловажным является и то, что Е. В. Рябцева пишет о необходимости изменения роли преподавателя в процессе обучения ИЯ студентов ТС, так как сегодня преподаватель в вузе перестает являться основным источником информации, он должен скорее направлять обучение, а не управлять им.</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656013806"/>
                  </a:ext>
                </a:extLst>
              </a:tr>
            </a:tbl>
          </a:graphicData>
        </a:graphic>
      </p:graphicFrame>
      <p:sp>
        <p:nvSpPr>
          <p:cNvPr id="8" name="TextovéPole 7">
            <a:extLst>
              <a:ext uri="{FF2B5EF4-FFF2-40B4-BE49-F238E27FC236}">
                <a16:creationId xmlns:a16="http://schemas.microsoft.com/office/drawing/2014/main" id="{D5405C83-13A3-42AB-BBAC-E3A3EE86A36D}"/>
              </a:ext>
            </a:extLst>
          </p:cNvPr>
          <p:cNvSpPr txBox="1"/>
          <p:nvPr/>
        </p:nvSpPr>
        <p:spPr>
          <a:xfrm>
            <a:off x="0" y="2496431"/>
            <a:ext cx="6140244" cy="407035"/>
          </a:xfrm>
          <a:prstGeom prst="rect">
            <a:avLst/>
          </a:prstGeom>
          <a:noFill/>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5. Рекомендацию к публикации / защите.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ulka 8">
            <a:extLst>
              <a:ext uri="{FF2B5EF4-FFF2-40B4-BE49-F238E27FC236}">
                <a16:creationId xmlns:a16="http://schemas.microsoft.com/office/drawing/2014/main" id="{19A79422-7C45-4D06-A190-BDDD431FF292}"/>
              </a:ext>
            </a:extLst>
          </p:cNvPr>
          <p:cNvGraphicFramePr>
            <a:graphicFrameLocks noGrp="1"/>
          </p:cNvGraphicFramePr>
          <p:nvPr>
            <p:extLst>
              <p:ext uri="{D42A27DB-BD31-4B8C-83A1-F6EECF244321}">
                <p14:modId xmlns:p14="http://schemas.microsoft.com/office/powerpoint/2010/main" val="3642272387"/>
              </p:ext>
            </p:extLst>
          </p:nvPr>
        </p:nvGraphicFramePr>
        <p:xfrm>
          <a:off x="-2" y="2880633"/>
          <a:ext cx="12192001" cy="1749846"/>
        </p:xfrm>
        <a:graphic>
          <a:graphicData uri="http://schemas.openxmlformats.org/drawingml/2006/table">
            <a:tbl>
              <a:tblPr firstRow="1" firstCol="1" bandRow="1"/>
              <a:tblGrid>
                <a:gridCol w="12192001">
                  <a:extLst>
                    <a:ext uri="{9D8B030D-6E8A-4147-A177-3AD203B41FA5}">
                      <a16:colId xmlns:a16="http://schemas.microsoft.com/office/drawing/2014/main" val="220382918"/>
                    </a:ext>
                  </a:extLst>
                </a:gridCol>
              </a:tblGrid>
              <a:tr h="1749846">
                <a:tc>
                  <a:txBody>
                    <a:bodyPr/>
                    <a:lstStyle/>
                    <a:p>
                      <a:pPr>
                        <a:lnSpc>
                          <a:spcPct val="107000"/>
                        </a:lnSpc>
                        <a:spcAft>
                          <a:spcPts val="800"/>
                        </a:spcAft>
                      </a:pPr>
                      <a:r>
                        <a:rPr lang="ru-RU" sz="1200" b="1" dirty="0">
                          <a:solidFill>
                            <a:srgbClr val="3A4355"/>
                          </a:solidFill>
                          <a:effectLst/>
                          <a:latin typeface="Verdana" panose="020B0604030504040204" pitchFamily="34" charset="0"/>
                          <a:ea typeface="Calibri" panose="020F0502020204030204" pitchFamily="34" charset="0"/>
                          <a:cs typeface="Times New Roman" panose="02020603050405020304" pitchFamily="18" charset="0"/>
                        </a:rPr>
                        <a:t>Пример:</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i="1" dirty="0">
                          <a:solidFill>
                            <a:srgbClr val="3A4355"/>
                          </a:solidFill>
                          <a:effectLst/>
                          <a:latin typeface="Calibri" panose="020F0502020204030204" pitchFamily="34" charset="0"/>
                          <a:ea typeface="Calibri" panose="020F0502020204030204" pitchFamily="34" charset="0"/>
                          <a:cs typeface="Times New Roman" panose="02020603050405020304" pitchFamily="18" charset="0"/>
                        </a:rPr>
                        <a:t>Научная статья Е. В. Рябцевой "Функции контроля в обучении иностранному языку (ИЯ) студентов технических специальностей" соответствует всем требованиям, предъявляемым к работам такого рода. Данная статья может быть рекомендована к публикации.</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E1FF"/>
                    </a:solidFill>
                  </a:tcPr>
                </a:tc>
                <a:extLst>
                  <a:ext uri="{0D108BD9-81ED-4DB2-BD59-A6C34878D82A}">
                    <a16:rowId xmlns:a16="http://schemas.microsoft.com/office/drawing/2014/main" val="1742333341"/>
                  </a:ext>
                </a:extLst>
              </a:tr>
            </a:tbl>
          </a:graphicData>
        </a:graphic>
      </p:graphicFrame>
      <p:sp>
        <p:nvSpPr>
          <p:cNvPr id="11" name="TextovéPole 10">
            <a:extLst>
              <a:ext uri="{FF2B5EF4-FFF2-40B4-BE49-F238E27FC236}">
                <a16:creationId xmlns:a16="http://schemas.microsoft.com/office/drawing/2014/main" id="{AFBC4EBF-BF55-4B7F-84A2-AF579BD1FBA1}"/>
              </a:ext>
            </a:extLst>
          </p:cNvPr>
          <p:cNvSpPr txBox="1"/>
          <p:nvPr/>
        </p:nvSpPr>
        <p:spPr>
          <a:xfrm>
            <a:off x="0" y="4761797"/>
            <a:ext cx="10756490" cy="407035"/>
          </a:xfrm>
          <a:prstGeom prst="rect">
            <a:avLst/>
          </a:prstGeom>
          <a:noFill/>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6. Ученое звание, ученую степень, должность, место работы, Ф.И.О. рецензента, печать, подпись.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989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7ED74283-BAA5-46BD-AE11-B9CB7C5CD862}"/>
              </a:ext>
            </a:extLst>
          </p:cNvPr>
          <p:cNvSpPr txBox="1"/>
          <p:nvPr/>
        </p:nvSpPr>
        <p:spPr>
          <a:xfrm>
            <a:off x="-1" y="0"/>
            <a:ext cx="6420465" cy="6776214"/>
          </a:xfrm>
          <a:prstGeom prst="rect">
            <a:avLst/>
          </a:prstGeom>
        </p:spPr>
        <p:txBody>
          <a:bodyPr wrap="square">
            <a:spAutoFit/>
          </a:bodyPr>
          <a:lstStyle/>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в своей работе дает подробный анализ...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грамотно анализирует...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данной статьи акцентирует внимание...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демонстрирует высокий уровень знаний в области...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на конкретных примерах доказывает...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на основе большого фактического материала рассматривает...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обращает внимание на то,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справедливо отмечает...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успешно аргументирует свою собственную точку зрения...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Автором предложены оригинальные идеи...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Актуальность настоящего исследования заключается в...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	В качестве основных моментов используемой автором методологии...</a:t>
            </a:r>
            <a:endParaRPr lang="cs-CZ" sz="2000" dirty="0"/>
          </a:p>
        </p:txBody>
      </p:sp>
      <p:sp useBgFill="1">
        <p:nvSpPr>
          <p:cNvPr id="5" name="TextovéPole 4">
            <a:extLst>
              <a:ext uri="{FF2B5EF4-FFF2-40B4-BE49-F238E27FC236}">
                <a16:creationId xmlns:a16="http://schemas.microsoft.com/office/drawing/2014/main" id="{5EF646AE-59F2-4C4A-85D5-4359E6E2590E}"/>
              </a:ext>
            </a:extLst>
          </p:cNvPr>
          <p:cNvSpPr txBox="1"/>
          <p:nvPr/>
        </p:nvSpPr>
        <p:spPr>
          <a:xfrm>
            <a:off x="5550309" y="0"/>
            <a:ext cx="6641691" cy="6928820"/>
          </a:xfrm>
          <a:prstGeom prst="rect">
            <a:avLst/>
          </a:prstGeom>
        </p:spPr>
        <p:txBody>
          <a:bodyPr wrap="square">
            <a:spAutoFit/>
          </a:bodyPr>
          <a:lstStyle/>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 В статье автор рассматривает...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анализируются основные подходы...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выявлены и раскрыты основные проблемы...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Важным в статье является рассмотрение...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Все содержание статьи логически взаимосвязано и подтверждено цитатами из авторитетных источников.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Данная статья демонстрирует...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Достаточно подробно автором изучены (представлены, изложены, описаны)...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Именно поэтому в данной работе значительное внимание уделяется...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Источники, цитируемые в настоящей статье, отражают современную точку зрения на исследуемую проблему.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 положительным сторонам работы можно отнести...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305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AD7D92D7-F070-4372-B949-AAF8ECBD3EAD}"/>
              </a:ext>
            </a:extLst>
          </p:cNvPr>
          <p:cNvSpPr txBox="1"/>
          <p:nvPr/>
        </p:nvSpPr>
        <p:spPr>
          <a:xfrm>
            <a:off x="0" y="229662"/>
            <a:ext cx="12192000" cy="6398675"/>
          </a:xfrm>
          <a:prstGeom prst="rect">
            <a:avLst/>
          </a:prstGeom>
        </p:spPr>
        <p:txBody>
          <a:bodyPr wrap="square">
            <a:spAutoFit/>
          </a:bodyPr>
          <a:lstStyle/>
          <a:p>
            <a:pPr algn="just">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Опыт работы.</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Лучше всего представить последовательность перехода с одной должности на другую (или из одной компании в другую) в обратном порядке (начинайте с последнего). Указывайте даты с точностью до месяца. Не указывайте слишком много мест работы. Акцентируйте внимание работодателя на том опыте, который соответствует Вашей теперешней цели. Не забудьте описать свои профессиональные достижения, если такие есть.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90"/>
              </a:spcBef>
              <a:spcAft>
                <a:spcPts val="1390"/>
              </a:spcAf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Что делать, когда опыта мало? Опишите ВЕСЬ опыт работы!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90"/>
              </a:spcBef>
              <a:spcAft>
                <a:spcPts val="1390"/>
              </a:spcAf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Если Вам не хватает опыта работы по специальности, необходимо включить в резюме весь опыт работы: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1390"/>
              </a:spcBef>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производственную практику на старших курсах;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летнюю работу;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помощь преподавателям в вузе;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частную предпринимательскую деятельность;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временную работу в проектах;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39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неоплачиваемую работу (возможно, участие в организации конференций, работу в общественных или благотворительных организациях).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Times New Roman" panose="02020603050405020304" pitchFamily="18" charset="0"/>
              </a:rPr>
              <a:t>Вы должны показать, что умеете работать и добиваться результатов. Особенно выделите опыт, значимый для вакансии, которую хотите получить.</a:t>
            </a:r>
            <a:endParaRPr lang="cs-CZ" sz="2000" dirty="0"/>
          </a:p>
        </p:txBody>
      </p:sp>
    </p:spTree>
    <p:extLst>
      <p:ext uri="{BB962C8B-B14F-4D97-AF65-F5344CB8AC3E}">
        <p14:creationId xmlns:p14="http://schemas.microsoft.com/office/powerpoint/2010/main" val="1665831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F26AFEB-6EB3-4A48-8AEB-0DDE53D5FEFE}"/>
              </a:ext>
            </a:extLst>
          </p:cNvPr>
          <p:cNvSpPr txBox="1"/>
          <p:nvPr/>
        </p:nvSpPr>
        <p:spPr>
          <a:xfrm>
            <a:off x="-304800" y="0"/>
            <a:ext cx="6096000" cy="6167586"/>
          </a:xfrm>
          <a:prstGeom prst="rect">
            <a:avLst/>
          </a:prstGeom>
        </p:spPr>
        <p:txBody>
          <a:bodyPr wrap="square">
            <a:spAutoFit/>
          </a:bodyPr>
          <a:lstStyle/>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Материал статьи основан на детальном анализе...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Особо следует подчеркнуть,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Особое внимание в исследовании... уделено...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Особый интерес представляет вывод 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Отдельного внимания заслуживает...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Практическая значимость данной статьи заключается в...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Предлагаемый подход к изучению проблемы...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Рассмотренная в статье оригинальная концепция...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Рецензируемая работа представляет собой серьезную и интересную научную статью на довольно редкую тему...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useBgFill="1">
        <p:nvSpPr>
          <p:cNvPr id="5" name="TextovéPole 4">
            <a:extLst>
              <a:ext uri="{FF2B5EF4-FFF2-40B4-BE49-F238E27FC236}">
                <a16:creationId xmlns:a16="http://schemas.microsoft.com/office/drawing/2014/main" id="{FE2AC7D8-D9DF-4AEF-AA7E-CF0A709E1995}"/>
              </a:ext>
            </a:extLst>
          </p:cNvPr>
          <p:cNvSpPr txBox="1"/>
          <p:nvPr/>
        </p:nvSpPr>
        <p:spPr>
          <a:xfrm>
            <a:off x="5791200" y="86547"/>
            <a:ext cx="6096000" cy="3342453"/>
          </a:xfrm>
          <a:prstGeom prst="rect">
            <a:avLst/>
          </a:prstGeom>
        </p:spPr>
        <p:txBody>
          <a:bodyPr wrap="square">
            <a:spAutoFit/>
          </a:bodyPr>
          <a:lstStyle/>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Рецензируемую работу отличают новизна и доказательность ряда идей.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Следует отметить, что в данной научной статье раскрывается ряд интересных аспектов...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выполнена на высоком научном уровне, содержит ряд выводов, представляющих практический интерес.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Статья содержит определенную концепцию...</a:t>
            </a:r>
            <a:endParaRPr lang="cs-CZ" sz="2000" dirty="0"/>
          </a:p>
        </p:txBody>
      </p:sp>
    </p:spTree>
    <p:extLst>
      <p:ext uri="{BB962C8B-B14F-4D97-AF65-F5344CB8AC3E}">
        <p14:creationId xmlns:p14="http://schemas.microsoft.com/office/powerpoint/2010/main" val="1886353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77ECC806-1E47-4553-9A37-254160701146}"/>
              </a:ext>
            </a:extLst>
          </p:cNvPr>
          <p:cNvSpPr txBox="1"/>
          <p:nvPr/>
        </p:nvSpPr>
        <p:spPr>
          <a:xfrm>
            <a:off x="157316" y="271747"/>
            <a:ext cx="11956026" cy="6284797"/>
          </a:xfrm>
          <a:prstGeom prst="rect">
            <a:avLst/>
          </a:prstGeom>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Эссе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Эссе - это прозаическое сочинение небольшого объема и свободной композиции, выражающее индивидуальные впечатления и соображения по конкретному поводу или вопросу и заведомо не претендующее на определяющую или исчерпывающую трактовку предмета.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 точки зрения содержания эссе бывают: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философскими,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литературно-критическими,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историческими,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художественными,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художественно-публицистическими,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духовно-религиозными и др.</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 литературной форме эссе предстают в виде: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рецензии,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лирической миниатюры,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заметки,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странички из дневника,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письма и др.</a:t>
            </a:r>
            <a:endParaRPr lang="cs-CZ" sz="2000" dirty="0"/>
          </a:p>
        </p:txBody>
      </p:sp>
    </p:spTree>
    <p:extLst>
      <p:ext uri="{BB962C8B-B14F-4D97-AF65-F5344CB8AC3E}">
        <p14:creationId xmlns:p14="http://schemas.microsoft.com/office/powerpoint/2010/main" val="1858617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74389AF-5851-4F2D-90B1-5AEBA8225355}"/>
              </a:ext>
            </a:extLst>
          </p:cNvPr>
          <p:cNvSpPr txBox="1"/>
          <p:nvPr/>
        </p:nvSpPr>
        <p:spPr>
          <a:xfrm>
            <a:off x="3067664" y="883175"/>
            <a:ext cx="6990736" cy="5091650"/>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Различают также эссе: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описательные,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повествовательные,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рефлексивные,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критические,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аналитические и др.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Признаки эссе: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небольшой объем,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конкретная тема и подчеркнуто субъективная ее трактовка,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свободная композиция - важная особенность эссе,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непринужденность повествования,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склонность к парадоксам,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внутреннее смысловое единство,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ориентация на разговорную речь.</a:t>
            </a:r>
            <a:endParaRPr lang="cs-CZ" sz="2000" dirty="0"/>
          </a:p>
        </p:txBody>
      </p:sp>
    </p:spTree>
    <p:extLst>
      <p:ext uri="{BB962C8B-B14F-4D97-AF65-F5344CB8AC3E}">
        <p14:creationId xmlns:p14="http://schemas.microsoft.com/office/powerpoint/2010/main" val="1603134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ACD5F7C-3CA7-407A-8B70-DE69FBB7AAA4}"/>
              </a:ext>
            </a:extLst>
          </p:cNvPr>
          <p:cNvSpPr txBox="1"/>
          <p:nvPr/>
        </p:nvSpPr>
        <p:spPr>
          <a:xfrm>
            <a:off x="2143432" y="623946"/>
            <a:ext cx="6096000"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Шаги при написании эссе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62B8E1FF-5B87-4A8C-B838-F8D840FB8B6C}"/>
              </a:ext>
            </a:extLst>
          </p:cNvPr>
          <p:cNvPicPr>
            <a:picLocks noChangeAspect="1"/>
          </p:cNvPicPr>
          <p:nvPr/>
        </p:nvPicPr>
        <p:blipFill>
          <a:blip r:embed="rId2"/>
          <a:stretch>
            <a:fillRect/>
          </a:stretch>
        </p:blipFill>
        <p:spPr>
          <a:xfrm>
            <a:off x="1828800" y="1030981"/>
            <a:ext cx="9597076" cy="5423896"/>
          </a:xfrm>
          <a:prstGeom prst="rect">
            <a:avLst/>
          </a:prstGeom>
        </p:spPr>
      </p:pic>
    </p:spTree>
    <p:extLst>
      <p:ext uri="{BB962C8B-B14F-4D97-AF65-F5344CB8AC3E}">
        <p14:creationId xmlns:p14="http://schemas.microsoft.com/office/powerpoint/2010/main" val="3850059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B13257F-D4C1-4983-B197-94FE72F78C55}"/>
              </a:ext>
            </a:extLst>
          </p:cNvPr>
          <p:cNvSpPr txBox="1"/>
          <p:nvPr/>
        </p:nvSpPr>
        <p:spPr>
          <a:xfrm>
            <a:off x="1376516" y="1095324"/>
            <a:ext cx="9655278" cy="1497589"/>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Прочитайте эссе. Удалось ли автору соблюсти принципы написания эссе, его структуру?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Напишите по данному примеру эссе на одну из предложенных тем.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3BCF4DF3-1352-4FD6-9A05-5D14DF12D1F8}"/>
              </a:ext>
            </a:extLst>
          </p:cNvPr>
          <p:cNvPicPr>
            <a:picLocks noChangeAspect="1"/>
          </p:cNvPicPr>
          <p:nvPr/>
        </p:nvPicPr>
        <p:blipFill>
          <a:blip r:embed="rId2"/>
          <a:stretch>
            <a:fillRect/>
          </a:stretch>
        </p:blipFill>
        <p:spPr>
          <a:xfrm>
            <a:off x="1376516" y="3081148"/>
            <a:ext cx="5169626" cy="1808757"/>
          </a:xfrm>
          <a:prstGeom prst="rect">
            <a:avLst/>
          </a:prstGeom>
        </p:spPr>
      </p:pic>
    </p:spTree>
    <p:extLst>
      <p:ext uri="{BB962C8B-B14F-4D97-AF65-F5344CB8AC3E}">
        <p14:creationId xmlns:p14="http://schemas.microsoft.com/office/powerpoint/2010/main" val="3044937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BC807F1-E856-4327-ABEE-72ADD24184DB}"/>
              </a:ext>
            </a:extLst>
          </p:cNvPr>
          <p:cNvPicPr>
            <a:picLocks noChangeAspect="1"/>
          </p:cNvPicPr>
          <p:nvPr/>
        </p:nvPicPr>
        <p:blipFill>
          <a:blip r:embed="rId2"/>
          <a:stretch>
            <a:fillRect/>
          </a:stretch>
        </p:blipFill>
        <p:spPr>
          <a:xfrm>
            <a:off x="963561" y="-4002"/>
            <a:ext cx="10264878" cy="6866003"/>
          </a:xfrm>
          <a:prstGeom prst="rect">
            <a:avLst/>
          </a:prstGeom>
        </p:spPr>
      </p:pic>
    </p:spTree>
    <p:extLst>
      <p:ext uri="{BB962C8B-B14F-4D97-AF65-F5344CB8AC3E}">
        <p14:creationId xmlns:p14="http://schemas.microsoft.com/office/powerpoint/2010/main" val="721711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4D3FFB9-D396-427B-BB8F-8E5E2EB2045E}"/>
              </a:ext>
            </a:extLst>
          </p:cNvPr>
          <p:cNvPicPr>
            <a:picLocks noChangeAspect="1"/>
          </p:cNvPicPr>
          <p:nvPr/>
        </p:nvPicPr>
        <p:blipFill>
          <a:blip r:embed="rId2"/>
          <a:stretch>
            <a:fillRect/>
          </a:stretch>
        </p:blipFill>
        <p:spPr>
          <a:xfrm>
            <a:off x="1143902" y="688258"/>
            <a:ext cx="10339447" cy="5722374"/>
          </a:xfrm>
          <a:prstGeom prst="rect">
            <a:avLst/>
          </a:prstGeom>
        </p:spPr>
      </p:pic>
    </p:spTree>
    <p:extLst>
      <p:ext uri="{BB962C8B-B14F-4D97-AF65-F5344CB8AC3E}">
        <p14:creationId xmlns:p14="http://schemas.microsoft.com/office/powerpoint/2010/main" val="202962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942DA604-C2F2-4A18-B61E-391E506FE4DE}"/>
              </a:ext>
            </a:extLst>
          </p:cNvPr>
          <p:cNvSpPr txBox="1"/>
          <p:nvPr/>
        </p:nvSpPr>
        <p:spPr>
          <a:xfrm>
            <a:off x="0" y="534874"/>
            <a:ext cx="12192000" cy="5788251"/>
          </a:xfrm>
          <a:prstGeom prst="rect">
            <a:avLst/>
          </a:prstGeom>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Реферат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Реферат – вторичный текст малого объема, адекватный по смыслу первоисточнику.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зависимости от количества реферируемых источников различают</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монографические (результат переработки одного источника) 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обзорные рефераты (написанные на основе нескольких исходных текстов, объединенных общей темой и сходными проблемами исследования).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основе реферата, который предполагает письменное воспроизведение содержания исходного текста, может быть подготовлено устное реферативное сообщение. Реферативное сообщение как жанр устной речи предполагает использование особых приемов контакта с аудиторией (вопросно-ответный ход изложения, специальное выделение частей, прямые обращения к слушателям, использование определенно-личных конструкций (а теперь рассмотрим); вводных конструкций, выражающих отношение к сообщаемому (в связи с этим я полагаю, по моему мнению).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Процесс составления реферата представляет собой свертывание (компрессию) научной информации, направленное на то, чтобы выбрать из содержания источника наиболее существенную, новую проблемную информацию и предоставить её в новой краткой форме по принципу: «минимум знаков – максимум информации».</a:t>
            </a:r>
            <a:endParaRPr lang="cs-CZ" sz="2000" dirty="0"/>
          </a:p>
        </p:txBody>
      </p:sp>
    </p:spTree>
    <p:extLst>
      <p:ext uri="{BB962C8B-B14F-4D97-AF65-F5344CB8AC3E}">
        <p14:creationId xmlns:p14="http://schemas.microsoft.com/office/powerpoint/2010/main" val="313682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E0A5A8A-2B9A-4B6F-B760-7600CB111D8A}"/>
              </a:ext>
            </a:extLst>
          </p:cNvPr>
          <p:cNvSpPr txBox="1"/>
          <p:nvPr/>
        </p:nvSpPr>
        <p:spPr>
          <a:xfrm>
            <a:off x="1656735" y="1099852"/>
            <a:ext cx="8878529" cy="4330416"/>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Структура и оформление реферата:</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Титульный лист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План-оглавление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Введение (включает постановку вопроса, объяснение выбора темы, её значимости и актуальности, формулировки цели и задач реферата, краткую характеристику используемой литературы)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Основная часть (каждый из её разделов раскрывает отдельную проблему или одну из её сторон и логически является продолжением друг друга)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Заключение (подводятся итоги или делаются обобщённые выводы по теме реферата, могут быть предложены рекомендации)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Литература</a:t>
            </a:r>
            <a:endParaRPr lang="cs-CZ" sz="2000" dirty="0"/>
          </a:p>
        </p:txBody>
      </p:sp>
    </p:spTree>
    <p:extLst>
      <p:ext uri="{BB962C8B-B14F-4D97-AF65-F5344CB8AC3E}">
        <p14:creationId xmlns:p14="http://schemas.microsoft.com/office/powerpoint/2010/main" val="4275596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839F1E19-6CD1-45E5-AA92-DA119B38897D}"/>
              </a:ext>
            </a:extLst>
          </p:cNvPr>
          <p:cNvSpPr txBox="1"/>
          <p:nvPr/>
        </p:nvSpPr>
        <p:spPr>
          <a:xfrm>
            <a:off x="796413" y="313256"/>
            <a:ext cx="10903974" cy="5955476"/>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Основные требования, предъявляемые к составлению реферата:</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соответствие теме;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объективность;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полнота;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единство стиля (использование тех же языковых средств, что и в первоисточнике);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язык реферата должен быть литературным, точным и кратким, без сложных грамматических конструкций (простое законченное предложение, неопределённо-личные и безличные предложения, страдательно-возвратные конструкции, обособленные деепричастные обороты, бессоюзные сложные предложения, союзные предложения с изъяснительными и присоединительными придаточными предложениями);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реферате используются только стандартные, принятые термины,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цитаты приводятся точно по источнику с указанием в скобках страниц источника;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композиция реферата должна быть внутренне логична и может отличаться от композиции источника;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объём реферата определяется объёмом источника, задачами, которые ставит перед учащимися преподаватель, уровнем владения языком.</a:t>
            </a:r>
            <a:endParaRPr lang="cs-CZ" sz="2000" dirty="0"/>
          </a:p>
        </p:txBody>
      </p:sp>
    </p:spTree>
    <p:extLst>
      <p:ext uri="{BB962C8B-B14F-4D97-AF65-F5344CB8AC3E}">
        <p14:creationId xmlns:p14="http://schemas.microsoft.com/office/powerpoint/2010/main" val="266742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496671C2-AA76-453A-9AFE-DA9E526AA5E3}"/>
              </a:ext>
            </a:extLst>
          </p:cNvPr>
          <p:cNvSpPr txBox="1"/>
          <p:nvPr/>
        </p:nvSpPr>
        <p:spPr>
          <a:xfrm>
            <a:off x="-88492" y="-127358"/>
            <a:ext cx="12280491" cy="7112716"/>
          </a:xfrm>
          <a:prstGeom prst="rect">
            <a:avLst/>
          </a:prstGeom>
        </p:spPr>
        <p:txBody>
          <a:bodyPr wrap="square">
            <a:spAutoFit/>
          </a:bodyPr>
          <a:lstStyle/>
          <a:p>
            <a:pPr algn="just">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Дополнительные сведения.</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Рассказывайте только о том, что может пригодиться для выполнения соответствующих должностных обязанностей: личные качества, знание компьютерных программ, деловые связи, владение иностранными языками, водительские права, наличие автомобиля, готовность к командировкам и ненормированному рабочему дню.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90"/>
              </a:spcBef>
              <a:spcAft>
                <a:spcPts val="1390"/>
              </a:spcAf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Включите в резюме всю позитивную информацию. Укажите премии и грамоты за академические успехи. В раздел "Другая значимая информация" можно (и нужно) внести такие пункты, как: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1390"/>
              </a:spcBef>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выигранные гранты, конкурсы ("Лучший проект" и т.п.);</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награждения;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назначения, выборные должности (например, староста курса);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390"/>
              </a:spcAft>
              <a:buSzPts val="1000"/>
              <a:buFont typeface="Symbol" panose="05050102010706020507" pitchFamily="18" charset="2"/>
              <a:buChar char=""/>
              <a:tabLst>
                <a:tab pos="457200" algn="l"/>
              </a:tabLs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средний балл успеваемости (если он выше 4).</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90"/>
              </a:spcBef>
              <a:spcAft>
                <a:spcPts val="1390"/>
              </a:spcAft>
            </a:pP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Обязательно укажите технические навыки и навыки работы с программами ПК.</a:t>
            </a:r>
            <a:endPar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390"/>
              </a:spcBef>
              <a:spcAft>
                <a:spcPts val="1390"/>
              </a:spcAft>
            </a:pPr>
            <a:r>
              <a:rPr lang="ru-RU"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Личные качества.</a:t>
            </a:r>
            <a:r>
              <a:rPr lang="ru-RU"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Описывая свои личные качества, пишите о тех, которые адекватны желаемой должности.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dirty="0">
                <a:effectLst/>
                <a:latin typeface="Calibri" panose="020F0502020204030204" pitchFamily="34" charset="0"/>
                <a:ea typeface="Times New Roman" panose="02020603050405020304" pitchFamily="18" charset="0"/>
              </a:rPr>
              <a:t>Рекомендации.</a:t>
            </a:r>
            <a:r>
              <a:rPr lang="ru-RU" sz="2000" dirty="0">
                <a:effectLst/>
                <a:latin typeface="Calibri" panose="020F0502020204030204" pitchFamily="34" charset="0"/>
                <a:ea typeface="Times New Roman" panose="02020603050405020304" pitchFamily="18" charset="0"/>
              </a:rPr>
              <a:t> Если Вы на хорошем счету на выпускающей Вас кафедре, то можете указать в качестве </a:t>
            </a:r>
            <a:r>
              <a:rPr lang="ru-RU" sz="2000" dirty="0" err="1">
                <a:effectLst/>
                <a:latin typeface="Calibri" panose="020F0502020204030204" pitchFamily="34" charset="0"/>
                <a:ea typeface="Times New Roman" panose="02020603050405020304" pitchFamily="18" charset="0"/>
              </a:rPr>
              <a:t>рекомендателя</a:t>
            </a:r>
            <a:r>
              <a:rPr lang="ru-RU" sz="2000" dirty="0">
                <a:effectLst/>
                <a:latin typeface="Calibri" panose="020F0502020204030204" pitchFamily="34" charset="0"/>
                <a:ea typeface="Times New Roman" panose="02020603050405020304" pitchFamily="18" charset="0"/>
              </a:rPr>
              <a:t> преподавателя (преподавателей) этой кафедры (конечно, предварительно согласовав с ними этот вопрос). В этом случае уместно указать ФИО, должность, научные звания </a:t>
            </a:r>
            <a:r>
              <a:rPr lang="ru-RU" sz="2000" dirty="0" err="1">
                <a:effectLst/>
                <a:latin typeface="Calibri" panose="020F0502020204030204" pitchFamily="34" charset="0"/>
                <a:ea typeface="Times New Roman" panose="02020603050405020304" pitchFamily="18" charset="0"/>
              </a:rPr>
              <a:t>рекомендателя</a:t>
            </a:r>
            <a:r>
              <a:rPr lang="ru-RU" sz="2000" dirty="0">
                <a:effectLst/>
                <a:latin typeface="Calibri" panose="020F0502020204030204" pitchFamily="34" charset="0"/>
                <a:ea typeface="Times New Roman" panose="02020603050405020304" pitchFamily="18" charset="0"/>
              </a:rPr>
              <a:t> и координаты для связи с ним. Если Вы указали подобную информацию в резюме, заранее побеспокойтесь о рекомендательном письме.</a:t>
            </a:r>
            <a:endParaRPr lang="cs-CZ" sz="2000" dirty="0"/>
          </a:p>
        </p:txBody>
      </p:sp>
    </p:spTree>
    <p:extLst>
      <p:ext uri="{BB962C8B-B14F-4D97-AF65-F5344CB8AC3E}">
        <p14:creationId xmlns:p14="http://schemas.microsoft.com/office/powerpoint/2010/main" val="3141693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88865F8-F9A8-4A06-95ED-0DB5EFF78E2B}"/>
              </a:ext>
            </a:extLst>
          </p:cNvPr>
          <p:cNvSpPr txBox="1"/>
          <p:nvPr/>
        </p:nvSpPr>
        <p:spPr>
          <a:xfrm>
            <a:off x="1750142" y="842668"/>
            <a:ext cx="8691716" cy="4989058"/>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 написании обзорного реферата вы можете использовать и такие речевые клише для сравнения точек зрения исследователей.</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Авторы по-разному (одинаково) определяют (что?)…, подходят (к чему?)..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Эти вопросы (проблемы) рассматриваются (где?) одинаково (по-разному)…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Оба автора обращают внимание на то, что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Эти мысли N явно перекликаются с идеей (кого?)…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Эта проблема затрагивается также (где?), (кем?)…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N, так же, как и M, обращает внимание на то, что…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отличие от N, M указывает, что…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N анализирует современный материал, а M основывается на исторических фактах.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N утверждает, что…, тогда как M опровергает это (сомневается в этом).</a:t>
            </a:r>
            <a:endParaRPr lang="cs-CZ" sz="2000" dirty="0"/>
          </a:p>
        </p:txBody>
      </p:sp>
    </p:spTree>
    <p:extLst>
      <p:ext uri="{BB962C8B-B14F-4D97-AF65-F5344CB8AC3E}">
        <p14:creationId xmlns:p14="http://schemas.microsoft.com/office/powerpoint/2010/main" val="2250088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B7BDCF6-60A9-42F2-8B28-D2D507E0ACE5}"/>
              </a:ext>
            </a:extLst>
          </p:cNvPr>
          <p:cNvSpPr txBox="1"/>
          <p:nvPr/>
        </p:nvSpPr>
        <p:spPr>
          <a:xfrm>
            <a:off x="1170038" y="669205"/>
            <a:ext cx="10559845" cy="5831340"/>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 анализе научных источников используются реферативные формы для передачи проблемы работы, ментальных действий автора, его позиции, ссылки на источник и т.д.</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Проблема статьи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статье автор ставит несколько вопросов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работе автор поднимает / выдвигает / рассматривает ряд проблем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Глаголы общего характера, передающие действия автора: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говорит о… / рассматривает / излагает / описывает / показывает / анализирует / исследует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ставит перед собой задачу определить / сформулировать / установить / доказать /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охарактеризовать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Глаголы для передачи информации, заключающей в себе ссылку на источник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ссылается на что… / базируется на чем… / опирается на что…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 считает (полагает, утверждает) кто…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мнению кого…, с точки зрения кого…)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высказывает точку зрения (мнение) кого…</a:t>
            </a:r>
            <a:endParaRPr lang="cs-CZ" sz="2000" dirty="0"/>
          </a:p>
        </p:txBody>
      </p:sp>
    </p:spTree>
    <p:extLst>
      <p:ext uri="{BB962C8B-B14F-4D97-AF65-F5344CB8AC3E}">
        <p14:creationId xmlns:p14="http://schemas.microsoft.com/office/powerpoint/2010/main" val="2845478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163DDE2-7737-4ACE-B145-AB30DB06A929}"/>
              </a:ext>
            </a:extLst>
          </p:cNvPr>
          <p:cNvSpPr txBox="1"/>
          <p:nvPr/>
        </p:nvSpPr>
        <p:spPr>
          <a:xfrm>
            <a:off x="1779637" y="1188561"/>
            <a:ext cx="8799873" cy="4308872"/>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Глаголы для иллюстрации позиций автора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приводит примеры (цифры, цитату, данные, факты), подтверждающие что… / относящиеся к чему… / говорящие о чем…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Глаголы для выделения информации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Автор раскрывает содержание / отмечает важность / подчеркивает / обращает внимание на что / уделяет внимание чему / привлекает внимание к чему / останавливается на чем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Анализ отдельных вопросов статьи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(варианты переходных предложений)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Одним из самых существенных вопросов является вопрос 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Среди перечисленных вопросов наиболее интересным является вопрос 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Следует (целесообразно) остановится на …</a:t>
            </a:r>
            <a:endParaRPr lang="cs-CZ" sz="2000" dirty="0"/>
          </a:p>
        </p:txBody>
      </p:sp>
    </p:spTree>
    <p:extLst>
      <p:ext uri="{BB962C8B-B14F-4D97-AF65-F5344CB8AC3E}">
        <p14:creationId xmlns:p14="http://schemas.microsoft.com/office/powerpoint/2010/main" val="1647747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90E7BA8-7B69-4139-BA0E-ECDC4A66B134}"/>
              </a:ext>
            </a:extLst>
          </p:cNvPr>
          <p:cNvSpPr txBox="1"/>
          <p:nvPr/>
        </p:nvSpPr>
        <p:spPr>
          <a:xfrm>
            <a:off x="2703871" y="374925"/>
            <a:ext cx="8308258" cy="400110"/>
          </a:xfrm>
          <a:prstGeom prst="rect">
            <a:avLst/>
          </a:prstGeom>
          <a:noFill/>
        </p:spPr>
        <p:txBody>
          <a:bodyPr wrap="square">
            <a:spAutoFit/>
          </a:bodyPr>
          <a:lstStyle/>
          <a:p>
            <a:r>
              <a:rPr lang="ru-RU" sz="2000" b="1" dirty="0">
                <a:effectLst/>
                <a:latin typeface="Calibri" panose="020F0502020204030204" pitchFamily="34" charset="0"/>
                <a:ea typeface="Calibri" panose="020F0502020204030204" pitchFamily="34" charset="0"/>
                <a:cs typeface="Times New Roman" panose="02020603050405020304" pitchFamily="18" charset="0"/>
              </a:rPr>
              <a:t>Выразить оценку можно каким-либо способом, используя клише:</a:t>
            </a:r>
            <a:endParaRPr lang="cs-CZ" sz="2000" dirty="0"/>
          </a:p>
        </p:txBody>
      </p:sp>
      <p:graphicFrame>
        <p:nvGraphicFramePr>
          <p:cNvPr id="4" name="Tabulka 3">
            <a:extLst>
              <a:ext uri="{FF2B5EF4-FFF2-40B4-BE49-F238E27FC236}">
                <a16:creationId xmlns:a16="http://schemas.microsoft.com/office/drawing/2014/main" id="{FB4F28D9-DB50-4047-82FE-3EAF6D677869}"/>
              </a:ext>
            </a:extLst>
          </p:cNvPr>
          <p:cNvGraphicFramePr>
            <a:graphicFrameLocks noGrp="1"/>
          </p:cNvGraphicFramePr>
          <p:nvPr>
            <p:extLst>
              <p:ext uri="{D42A27DB-BD31-4B8C-83A1-F6EECF244321}">
                <p14:modId xmlns:p14="http://schemas.microsoft.com/office/powerpoint/2010/main" val="913170493"/>
              </p:ext>
            </p:extLst>
          </p:nvPr>
        </p:nvGraphicFramePr>
        <p:xfrm>
          <a:off x="914400" y="1553445"/>
          <a:ext cx="10363200" cy="4087876"/>
        </p:xfrm>
        <a:graphic>
          <a:graphicData uri="http://schemas.openxmlformats.org/drawingml/2006/table">
            <a:tbl>
              <a:tblPr firstRow="1" firstCol="1" bandRow="1"/>
              <a:tblGrid>
                <a:gridCol w="5181600">
                  <a:extLst>
                    <a:ext uri="{9D8B030D-6E8A-4147-A177-3AD203B41FA5}">
                      <a16:colId xmlns:a16="http://schemas.microsoft.com/office/drawing/2014/main" val="1514819083"/>
                    </a:ext>
                  </a:extLst>
                </a:gridCol>
                <a:gridCol w="5181600">
                  <a:extLst>
                    <a:ext uri="{9D8B030D-6E8A-4147-A177-3AD203B41FA5}">
                      <a16:colId xmlns:a16="http://schemas.microsoft.com/office/drawing/2014/main" val="2845031331"/>
                    </a:ext>
                  </a:extLst>
                </a:gridCol>
              </a:tblGrid>
              <a:tr h="0">
                <a:tc>
                  <a:txBody>
                    <a:bodyPr/>
                    <a:lstStyle/>
                    <a:p>
                      <a:pPr>
                        <a:lnSpc>
                          <a:spcPct val="107000"/>
                        </a:lnSpc>
                        <a:spcAft>
                          <a:spcPts val="800"/>
                        </a:spcAft>
                      </a:pPr>
                      <a:r>
                        <a:rPr lang="ru-RU" sz="2000">
                          <a:effectLst/>
                          <a:latin typeface="Calibri" panose="020F0502020204030204" pitchFamily="34" charset="0"/>
                          <a:ea typeface="Calibri" panose="020F0502020204030204" pitchFamily="34" charset="0"/>
                          <a:cs typeface="Times New Roman" panose="02020603050405020304" pitchFamily="18" charset="0"/>
                        </a:rPr>
                        <a:t>Позитивная оценка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Calibri" panose="020F0502020204030204" pitchFamily="34" charset="0"/>
                          <a:ea typeface="Calibri" panose="020F0502020204030204" pitchFamily="34" charset="0"/>
                          <a:cs typeface="Times New Roman" panose="02020603050405020304" pitchFamily="18" charset="0"/>
                        </a:rPr>
                        <a:t>Негативная оценка</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42955"/>
                  </a:ext>
                </a:extLst>
              </a:tr>
              <a:tr h="0">
                <a:tc>
                  <a:txBody>
                    <a:bodyPr/>
                    <a:lstStyle/>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дается целый ряд примеров,</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иллюстрирующих справедливость чего?</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кто углубляет наше представление о чем?</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кто подводит нас к заключению о чем?</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убедительно доказано что?</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получено исчерпывающее освещение чего?</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нельзя не согласиться с чем?</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a:effectLst/>
                          <a:latin typeface="Calibri" panose="020F0502020204030204" pitchFamily="34" charset="0"/>
                          <a:ea typeface="Calibri" panose="020F0502020204030204" pitchFamily="34" charset="0"/>
                          <a:cs typeface="Times New Roman" panose="02020603050405020304" pitchFamily="18" charset="0"/>
                        </a:rPr>
                        <a:t>разделять точку зрения чью?</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что? является неточным,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неполным, неубедительным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что? заставляет усомниться в чем?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что? противоречит чему?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кто упускает из виду что?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необоснованно утверждает что?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мы придерживаемся другой точки зрения, другого мнения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445140"/>
                  </a:ext>
                </a:extLst>
              </a:tr>
            </a:tbl>
          </a:graphicData>
        </a:graphic>
      </p:graphicFrame>
    </p:spTree>
    <p:extLst>
      <p:ext uri="{BB962C8B-B14F-4D97-AF65-F5344CB8AC3E}">
        <p14:creationId xmlns:p14="http://schemas.microsoft.com/office/powerpoint/2010/main" val="30759590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B417E19-21A4-465F-B9E8-3DCD5561F5FA}"/>
              </a:ext>
            </a:extLst>
          </p:cNvPr>
          <p:cNvSpPr txBox="1"/>
          <p:nvPr/>
        </p:nvSpPr>
        <p:spPr>
          <a:xfrm>
            <a:off x="0" y="72296"/>
            <a:ext cx="12192000" cy="6785704"/>
          </a:xfrm>
          <a:prstGeom prst="rect">
            <a:avLst/>
          </a:prstGeom>
          <a:noFill/>
        </p:spPr>
        <p:txBody>
          <a:bodyPr wrap="square">
            <a:spAutoFit/>
          </a:bodyPr>
          <a:lstStyle/>
          <a:p>
            <a:pPr algn="just">
              <a:lnSpc>
                <a:spcPct val="107000"/>
              </a:lnSpc>
              <a:spcAft>
                <a:spcPts val="800"/>
              </a:spcAft>
            </a:pPr>
            <a:r>
              <a:rPr lang="ru-RU" sz="1500" b="1" u="sng" dirty="0">
                <a:effectLst/>
                <a:latin typeface="Calibri" panose="020F0502020204030204" pitchFamily="34" charset="0"/>
                <a:ea typeface="Calibri" panose="020F0502020204030204" pitchFamily="34" charset="0"/>
                <a:cs typeface="Times New Roman" panose="02020603050405020304" pitchFamily="18" charset="0"/>
              </a:rPr>
              <a:t>Источники</a:t>
            </a:r>
            <a:endParaRPr lang="cs-CZ" sz="15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Черкес</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Т.В., </a:t>
            </a: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Флянтикова</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Е.В.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Формирование</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письменной</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коммуникативной</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компетенции</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на</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начальном</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этапе</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обучения</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РКИ</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https://cyberleninka.ru/article/n/formirovanie-pismennoy-kommunikativnoy-kompetentsii-na-nachalnom-etape-obucheniya-rki</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Московкин Л.В., Щукин А.Н.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Хрестоматия по методике преподавания русского языка как иностранного</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https://docplayer.ru/27742145-Hrestomatiya-po-metodike-prepodavaniya-russkogo-yazyka-kak-inostrannogo-sostaviteli-l-v-moskovkin-a-n-shchukin-moskva-russkiy-yazyk-kursy.html</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Крючкова Л.С.</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err="1">
                <a:effectLst/>
                <a:latin typeface="Calibri" panose="020F0502020204030204" pitchFamily="34" charset="0"/>
                <a:ea typeface="Calibri" panose="020F0502020204030204" pitchFamily="34" charset="0"/>
                <a:cs typeface="Times New Roman" panose="02020603050405020304" pitchFamily="18" charset="0"/>
              </a:rPr>
              <a:t>Мощинская</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Н.В.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Практическая методика обучения русскому языку как иностранному: учебное пособие.</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Москва: Флинта: Наука, 2012.</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500" b="1" dirty="0" err="1">
                <a:effectLst/>
                <a:latin typeface="Calibri" panose="020F0502020204030204" pitchFamily="34" charset="0"/>
                <a:ea typeface="Calibri" panose="020F0502020204030204" pitchFamily="34" charset="0"/>
                <a:cs typeface="Times New Roman" panose="02020603050405020304" pitchFamily="18" charset="0"/>
              </a:rPr>
              <a:t>Чернега</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err="1">
                <a:effectLst/>
                <a:latin typeface="Calibri" panose="020F0502020204030204" pitchFamily="34" charset="0"/>
                <a:ea typeface="Calibri" panose="020F0502020204030204" pitchFamily="34" charset="0"/>
                <a:cs typeface="Times New Roman" panose="02020603050405020304" pitchFamily="18" charset="0"/>
              </a:rPr>
              <a:t>Майнерт</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Е.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Диктанты на уроках РКИ</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https://www.eduneo.ru/diktanty-na-urokax-rki-vidy-urovni-primery/</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Колесниченко</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А</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Школа текста</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http://shkolatexta.ru/remeslo/</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Войлошникова</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В.Э.</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и кол.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Русский</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язык</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и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культура</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i="1" dirty="0" err="1">
                <a:effectLst/>
                <a:latin typeface="Calibri" panose="020F0502020204030204" pitchFamily="34" charset="0"/>
                <a:ea typeface="Calibri" panose="020F0502020204030204" pitchFamily="34" charset="0"/>
                <a:cs typeface="Times New Roman" panose="02020603050405020304" pitchFamily="18" charset="0"/>
              </a:rPr>
              <a:t>речи</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Донецк: ГО ВПО «</a:t>
            </a:r>
            <a:r>
              <a:rPr lang="ru-RU" sz="1500" b="1" dirty="0" err="1">
                <a:effectLst/>
                <a:latin typeface="Calibri" panose="020F0502020204030204" pitchFamily="34" charset="0"/>
                <a:ea typeface="Calibri" panose="020F0502020204030204" pitchFamily="34" charset="0"/>
                <a:cs typeface="Times New Roman" panose="02020603050405020304" pitchFamily="18" charset="0"/>
              </a:rPr>
              <a:t>ДонНУЭТ</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2018. </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Гунько О. Как написать убойное интервью?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https://free-writing.ru/kak-napisat-ubojnoe-intervyu/</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Машина О.Ю. Культура речи. Сборник практических заданий. Великий Новгород: НГУ, 2001.</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500" b="1" i="1" dirty="0">
                <a:effectLst/>
                <a:latin typeface="Calibri" panose="020F0502020204030204" pitchFamily="34" charset="0"/>
                <a:ea typeface="Calibri" panose="020F0502020204030204" pitchFamily="34" charset="0"/>
                <a:cs typeface="Times New Roman" panose="02020603050405020304" pitchFamily="18" charset="0"/>
              </a:rPr>
              <a:t>Конспект и его виды. Особенности ведения конспектов.</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Кол авторов.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https://works.doklad.ru/view/n_4suAPGOm0/all.html</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500" b="1" i="1" dirty="0">
                <a:effectLst/>
                <a:latin typeface="Calibri" panose="020F0502020204030204" pitchFamily="34" charset="0"/>
                <a:ea typeface="Calibri" panose="020F0502020204030204" pitchFamily="34" charset="0"/>
                <a:cs typeface="Times New Roman" panose="02020603050405020304" pitchFamily="18" charset="0"/>
              </a:rPr>
              <a:t>Аннотация к научной статье. Требования к составлению</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Кол авторов издательства Грамота.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https://www.gramota.net/annotacia.html</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500" b="1" i="1" dirty="0">
                <a:effectLst/>
                <a:latin typeface="Calibri" panose="020F0502020204030204" pitchFamily="34" charset="0"/>
                <a:ea typeface="Calibri" panose="020F0502020204030204" pitchFamily="34" charset="0"/>
                <a:cs typeface="Times New Roman" panose="02020603050405020304" pitchFamily="18" charset="0"/>
              </a:rPr>
              <a:t>Что такое рецензия и как ее писать</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Кол авторов </a:t>
            </a: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Edunews</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https://edunews.ru/school/info/kak-napisat-recenziyu.html</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Калинникова Л. Н., </a:t>
            </a:r>
            <a:r>
              <a:rPr lang="ru-RU" sz="1500" b="1" dirty="0" err="1">
                <a:effectLst/>
                <a:latin typeface="Calibri" panose="020F0502020204030204" pitchFamily="34" charset="0"/>
                <a:ea typeface="Calibri" panose="020F0502020204030204" pitchFamily="34" charset="0"/>
                <a:cs typeface="Times New Roman" panose="02020603050405020304" pitchFamily="18" charset="0"/>
              </a:rPr>
              <a:t>Белоножкина</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В. В., Девятова И. И. и др.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Русский язык и культура речи: Конспекты лекций. Учебное пособие</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a:effectLst/>
                <a:latin typeface="Calibri" panose="020F0502020204030204" pitchFamily="34" charset="0"/>
                <a:ea typeface="Calibri" panose="020F0502020204030204" pitchFamily="34" charset="0"/>
                <a:cs typeface="Times New Roman" panose="02020603050405020304" pitchFamily="18" charset="0"/>
              </a:rPr>
              <a:t>Калининград: Издательство ФГОУ ВПО «КГТУ», 2008.</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500" b="1" i="1" dirty="0">
                <a:effectLst/>
                <a:latin typeface="Calibri" panose="020F0502020204030204" pitchFamily="34" charset="0"/>
                <a:ea typeface="Calibri" panose="020F0502020204030204" pitchFamily="34" charset="0"/>
                <a:cs typeface="Times New Roman" panose="02020603050405020304" pitchFamily="18" charset="0"/>
              </a:rPr>
              <a:t>Что такое эссе</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Кол</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dirty="0" err="1">
                <a:effectLst/>
                <a:latin typeface="Calibri" panose="020F0502020204030204" pitchFamily="34" charset="0"/>
                <a:ea typeface="Calibri" panose="020F0502020204030204" pitchFamily="34" charset="0"/>
                <a:cs typeface="Times New Roman" panose="02020603050405020304" pitchFamily="18" charset="0"/>
              </a:rPr>
              <a:t>авторов</a:t>
            </a:r>
            <a:r>
              <a:rPr lang="cs-CZ" sz="1500" b="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a:effectLst/>
                <a:latin typeface="Calibri" panose="020F0502020204030204" pitchFamily="34" charset="0"/>
                <a:ea typeface="Calibri" panose="020F0502020204030204" pitchFamily="34" charset="0"/>
                <a:cs typeface="Times New Roman" panose="02020603050405020304" pitchFamily="18" charset="0"/>
              </a:rPr>
              <a:t>ТГУ. </a:t>
            </a:r>
            <a:r>
              <a:rPr lang="ru-RU" sz="15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http://pnu.edu.ru/ru/recruitment/graduates/essay/</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Mamonova</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Y.,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Janek</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 </a:t>
            </a:r>
            <a:r>
              <a:rPr lang="en-US" sz="1500" b="1" i="1" dirty="0" err="1">
                <a:effectLst/>
                <a:latin typeface="Calibri" panose="020F0502020204030204" pitchFamily="34" charset="0"/>
                <a:ea typeface="Calibri" panose="020F0502020204030204" pitchFamily="34" charset="0"/>
                <a:cs typeface="Times New Roman" panose="02020603050405020304" pitchFamily="18" charset="0"/>
              </a:rPr>
              <a:t>Učebnice</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i="1" dirty="0" err="1">
                <a:effectLst/>
                <a:latin typeface="Calibri" panose="020F0502020204030204" pitchFamily="34" charset="0"/>
                <a:ea typeface="Calibri" panose="020F0502020204030204" pitchFamily="34" charset="0"/>
                <a:cs typeface="Times New Roman" panose="02020603050405020304" pitchFamily="18" charset="0"/>
              </a:rPr>
              <a:t>současné</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i="1" dirty="0" err="1">
                <a:effectLst/>
                <a:latin typeface="Calibri" panose="020F0502020204030204" pitchFamily="34" charset="0"/>
                <a:ea typeface="Calibri" panose="020F0502020204030204" pitchFamily="34" charset="0"/>
                <a:cs typeface="Times New Roman" panose="02020603050405020304" pitchFamily="18" charset="0"/>
              </a:rPr>
              <a:t>ruštiny</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 2. </a:t>
            </a:r>
            <a:r>
              <a:rPr lang="en-US" sz="1500" b="1" i="1" dirty="0" err="1">
                <a:effectLst/>
                <a:latin typeface="Calibri" panose="020F0502020204030204" pitchFamily="34" charset="0"/>
                <a:ea typeface="Calibri" panose="020F0502020204030204" pitchFamily="34" charset="0"/>
                <a:cs typeface="Times New Roman" panose="02020603050405020304" pitchFamily="18" charset="0"/>
              </a:rPr>
              <a:t>Díl</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cs-CZ" sz="1500" b="1" dirty="0">
                <a:effectLst/>
                <a:latin typeface="Calibri" panose="020F0502020204030204" pitchFamily="34" charset="0"/>
                <a:ea typeface="Calibri" panose="020F0502020204030204" pitchFamily="34" charset="0"/>
                <a:cs typeface="Times New Roman" panose="02020603050405020304" pitchFamily="18" charset="0"/>
              </a:rPr>
              <a:t>Brno: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Albatros</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Media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a.s.</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2019.</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p>
            <a:r>
              <a:rPr lang="ru-RU" sz="1500" b="1" dirty="0">
                <a:effectLst/>
                <a:latin typeface="Calibri" panose="020F0502020204030204" pitchFamily="34" charset="0"/>
                <a:ea typeface="Calibri" panose="020F0502020204030204" pitchFamily="34" charset="0"/>
                <a:cs typeface="Times New Roman" panose="02020603050405020304" pitchFamily="18" charset="0"/>
              </a:rPr>
              <a:t>Курикова Н.В. </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Русский язык как иностранный: </a:t>
            </a:r>
            <a:r>
              <a:rPr lang="ru-RU" sz="1500" b="1" i="1" dirty="0" err="1">
                <a:effectLst/>
                <a:latin typeface="Calibri" panose="020F0502020204030204" pitchFamily="34" charset="0"/>
                <a:ea typeface="Calibri" panose="020F0502020204030204" pitchFamily="34" charset="0"/>
                <a:cs typeface="Times New Roman" panose="02020603050405020304" pitchFamily="18" charset="0"/>
              </a:rPr>
              <a:t>профессиональнаясфера</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 общения. Пишем научный проект</a:t>
            </a:r>
            <a:r>
              <a:rPr lang="cs-CZ" sz="1500" b="1" i="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a:effectLst/>
                <a:latin typeface="Calibri" panose="020F0502020204030204" pitchFamily="34" charset="0"/>
                <a:ea typeface="Calibri" panose="020F0502020204030204" pitchFamily="34" charset="0"/>
                <a:cs typeface="Times New Roman" panose="02020603050405020304" pitchFamily="18" charset="0"/>
              </a:rPr>
              <a:t>Томск:</a:t>
            </a:r>
            <a:r>
              <a:rPr lang="ru-RU" sz="1500" b="1" i="1" dirty="0">
                <a:effectLst/>
                <a:latin typeface="Calibri" panose="020F0502020204030204" pitchFamily="34" charset="0"/>
                <a:ea typeface="Calibri" panose="020F0502020204030204" pitchFamily="34" charset="0"/>
                <a:cs typeface="Times New Roman" panose="02020603050405020304" pitchFamily="18" charset="0"/>
              </a:rPr>
              <a:t> </a:t>
            </a:r>
            <a:r>
              <a:rPr lang="ru-RU" sz="1500" b="1" dirty="0">
                <a:effectLst/>
                <a:latin typeface="Calibri" panose="020F0502020204030204" pitchFamily="34" charset="0"/>
                <a:ea typeface="Calibri" panose="020F0502020204030204" pitchFamily="34" charset="0"/>
                <a:cs typeface="Times New Roman" panose="02020603050405020304" pitchFamily="18" charset="0"/>
              </a:rPr>
              <a:t>Издательство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Томского</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политехнического</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университета</a:t>
            </a: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200</a:t>
            </a:r>
            <a:r>
              <a:rPr lang="ru-RU" sz="1500" b="1" dirty="0">
                <a:effectLst/>
                <a:latin typeface="Calibri" panose="020F0502020204030204" pitchFamily="34" charset="0"/>
                <a:ea typeface="Calibri" panose="020F0502020204030204" pitchFamily="34" charset="0"/>
                <a:cs typeface="Times New Roman" panose="02020603050405020304" pitchFamily="18" charset="0"/>
              </a:rPr>
              <a:t>9.</a:t>
            </a:r>
            <a:endParaRPr lang="cs-CZ" sz="1500" b="1" dirty="0"/>
          </a:p>
        </p:txBody>
      </p:sp>
    </p:spTree>
    <p:extLst>
      <p:ext uri="{BB962C8B-B14F-4D97-AF65-F5344CB8AC3E}">
        <p14:creationId xmlns:p14="http://schemas.microsoft.com/office/powerpoint/2010/main" val="238163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5E81C9E-B7CD-4853-B5F5-A238D5F73711}"/>
              </a:ext>
            </a:extLst>
          </p:cNvPr>
          <p:cNvSpPr txBox="1"/>
          <p:nvPr/>
        </p:nvSpPr>
        <p:spPr>
          <a:xfrm>
            <a:off x="2482645" y="2358208"/>
            <a:ext cx="7226710" cy="1139799"/>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Times New Roman" panose="02020603050405020304" pitchFamily="18" charset="0"/>
                <a:cs typeface="Calibri" panose="020F0502020204030204" pitchFamily="34"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Times New Roman" panose="02020603050405020304" pitchFamily="18" charset="0"/>
              </a:rPr>
              <a:t>Изучите пример резюме и составьте свой собственный вариант резюме.</a:t>
            </a:r>
            <a:endParaRPr lang="cs-CZ" sz="2000" dirty="0"/>
          </a:p>
        </p:txBody>
      </p:sp>
    </p:spTree>
    <p:extLst>
      <p:ext uri="{BB962C8B-B14F-4D97-AF65-F5344CB8AC3E}">
        <p14:creationId xmlns:p14="http://schemas.microsoft.com/office/powerpoint/2010/main" val="1181683972"/>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240</TotalTime>
  <Words>9403</Words>
  <Application>Microsoft Office PowerPoint</Application>
  <PresentationFormat>Širokoúhlá obrazovka</PresentationFormat>
  <Paragraphs>455</Paragraphs>
  <Slides>84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84</vt:i4>
      </vt:variant>
    </vt:vector>
  </HeadingPairs>
  <TitlesOfParts>
    <vt:vector size="91" baseType="lpstr">
      <vt:lpstr>Arial</vt:lpstr>
      <vt:lpstr>Calibri</vt:lpstr>
      <vt:lpstr>Symbol</vt:lpstr>
      <vt:lpstr>Tw Cen MT</vt:lpstr>
      <vt:lpstr>Verdana</vt:lpstr>
      <vt:lpstr>Wingdings</vt:lpstr>
      <vt:lpstr>Kapka</vt:lpstr>
      <vt:lpstr>НАПИСАНИЕ ТЕКСТОВ РАБОТА С ТЕКСТАМИ РАЗНОЙ СТИЛИСТИЧЕСКОЙ ПРИНАДЛЕЖНОСТИ</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НАПИСАНИЕ ТЕКСТОВ РАБОТА С ТЕКСТАМИ РАЗНОЙ СТИЛИСТИЧЕСКОЙ ПРИНАДЛЕЖНОСТИ</dc:title>
  <dc:creator>Veronika</dc:creator>
  <cp:lastModifiedBy>Veronika Stranz-Nikitina</cp:lastModifiedBy>
  <cp:revision>15</cp:revision>
  <dcterms:created xsi:type="dcterms:W3CDTF">2020-09-23T07:50:19Z</dcterms:created>
  <dcterms:modified xsi:type="dcterms:W3CDTF">2023-02-21T08:46:42Z</dcterms:modified>
</cp:coreProperties>
</file>