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6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1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57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51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11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1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3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C232D-C351-4D92-AFC2-FE07E7D869D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B61DF-F6C1-4413-B19F-494D0150E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18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5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Verbální komunikace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 latinského: • verbum - slovo </a:t>
            </a:r>
          </a:p>
          <a:p>
            <a:r>
              <a:rPr lang="cs-CZ" dirty="0"/>
              <a:t>Dorozumívání se jedné, dvou nebo více osob pomocí slov či jinými znaky jazykového systému. Na rozdíl od neverbální komunikace, která je bezprostředně vázána na situaci  a může být široce srozumitelná, vyznačuje se verbální komunikace hlavně těmito rysy: </a:t>
            </a:r>
          </a:p>
          <a:p>
            <a:pPr marL="0" indent="0">
              <a:buNone/>
            </a:pPr>
            <a:r>
              <a:rPr lang="cs-CZ" dirty="0"/>
              <a:t>• užívá artikulovanou řeč, tvořenou hláskami, slovy a větami </a:t>
            </a:r>
          </a:p>
          <a:p>
            <a:pPr marL="0" indent="0">
              <a:buNone/>
            </a:pPr>
            <a:r>
              <a:rPr lang="cs-CZ" dirty="0"/>
              <a:t>• je vázána na určitý jazyk </a:t>
            </a:r>
          </a:p>
          <a:p>
            <a:pPr marL="0" indent="0">
              <a:buNone/>
            </a:pPr>
            <a:r>
              <a:rPr lang="cs-CZ" dirty="0"/>
              <a:t> • slova jsou symboly s více méně stálým a určitým významem, který není zcela závislý na souvislosti a situace</a:t>
            </a:r>
          </a:p>
          <a:p>
            <a:pPr marL="0" indent="0">
              <a:buNone/>
            </a:pPr>
            <a:r>
              <a:rPr lang="cs-CZ" dirty="0"/>
              <a:t> • proto může vyjadřovat i témata a obsahy nepřítomné, například minulé, vzdálené nebo budoucí  </a:t>
            </a:r>
          </a:p>
          <a:p>
            <a:pPr marL="0" indent="0">
              <a:buNone/>
            </a:pPr>
            <a:r>
              <a:rPr lang="cs-CZ" dirty="0"/>
              <a:t>• případně i neskutečné a fantazijní, například v literatuře nebo mýtu </a:t>
            </a:r>
          </a:p>
        </p:txBody>
      </p:sp>
    </p:spTree>
    <p:extLst>
      <p:ext uri="{BB962C8B-B14F-4D97-AF65-F5344CB8AC3E}">
        <p14:creationId xmlns:p14="http://schemas.microsoft.com/office/powerpoint/2010/main" val="423651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v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• Slyšíme, co slyšet chceme – místo toho, abychom slyšeli, co nám lidé řekli, slyšíme, co nám naše paměť a rozum říká, že řekli </a:t>
            </a:r>
          </a:p>
          <a:p>
            <a:pPr marL="0" indent="0">
              <a:buNone/>
            </a:pPr>
            <a:r>
              <a:rPr lang="cs-CZ" sz="2000" dirty="0"/>
              <a:t>• Ignorování informací, které se nám nelíbí – odmítáme sdělení, která jsou v rozporu s našimi vlastními přesvědčeními </a:t>
            </a:r>
          </a:p>
          <a:p>
            <a:pPr marL="0" indent="0">
              <a:buNone/>
            </a:pPr>
            <a:r>
              <a:rPr lang="cs-CZ" sz="2000" dirty="0"/>
              <a:t>• Vnímání osoby přicházející se sdělením – jestliže nějaké lidi máme rádi, jsme náchylnější akceptovat to, co říkají (ať </a:t>
            </a:r>
            <a:r>
              <a:rPr lang="cs-CZ" sz="2000" dirty="0" err="1"/>
              <a:t>uţ</a:t>
            </a:r>
            <a:r>
              <a:rPr lang="cs-CZ" sz="2000" dirty="0"/>
              <a:t> je to správně, nebo špatně) </a:t>
            </a:r>
          </a:p>
          <a:p>
            <a:pPr marL="0" indent="0">
              <a:buNone/>
            </a:pPr>
            <a:r>
              <a:rPr lang="cs-CZ" sz="2000" dirty="0"/>
              <a:t>• Vliv skupiny – nasloucháme spíše našim kolegům, které mají stejné zkušenosti jako my, </a:t>
            </a:r>
            <a:r>
              <a:rPr lang="cs-CZ" sz="2000" dirty="0" err="1"/>
              <a:t>neţ</a:t>
            </a:r>
            <a:r>
              <a:rPr lang="cs-CZ" sz="2000" dirty="0"/>
              <a:t> lidem přicházejícím zvenčí </a:t>
            </a:r>
          </a:p>
          <a:p>
            <a:pPr marL="0" indent="0">
              <a:buNone/>
            </a:pPr>
            <a:r>
              <a:rPr lang="cs-CZ" sz="2000" dirty="0"/>
              <a:t>• Pro různé lidi znamenají slova různé věci – není dobře předpokládat, </a:t>
            </a:r>
            <a:r>
              <a:rPr lang="cs-CZ" sz="2000" dirty="0" err="1"/>
              <a:t>ţe</a:t>
            </a:r>
            <a:r>
              <a:rPr lang="cs-CZ" sz="2000" dirty="0"/>
              <a:t> má-li něco pro nás nějaký význam, bude to mít stejný význam i pro někoho jiného </a:t>
            </a:r>
          </a:p>
          <a:p>
            <a:pPr marL="0" indent="0">
              <a:buNone/>
            </a:pPr>
            <a:r>
              <a:rPr lang="cs-CZ" sz="2000" dirty="0"/>
              <a:t>• Neverbální komunikace </a:t>
            </a:r>
          </a:p>
          <a:p>
            <a:pPr marL="0" indent="0">
              <a:buNone/>
            </a:pPr>
            <a:r>
              <a:rPr lang="cs-CZ" sz="2000" dirty="0"/>
              <a:t>• Emoce – významně ovlivňují naši schopnost předávat i přijímat informace </a:t>
            </a:r>
          </a:p>
          <a:p>
            <a:pPr marL="0" indent="0">
              <a:buNone/>
            </a:pPr>
            <a:r>
              <a:rPr lang="cs-CZ" sz="2000" dirty="0"/>
              <a:t>• Šum a hluk – ať „opravdový“ nebo v podobě popletené informace </a:t>
            </a:r>
          </a:p>
          <a:p>
            <a:pPr marL="0" indent="0">
              <a:buNone/>
            </a:pPr>
            <a:r>
              <a:rPr lang="cs-CZ" sz="2000" dirty="0"/>
              <a:t>• Velikost – čím větší a složitější organizace, tím větší je problém komunikace. Čím více je úrovní řízení a kontroly, tím větší je prostor pro zkreslení</a:t>
            </a:r>
          </a:p>
        </p:txBody>
      </p:sp>
    </p:spTree>
    <p:extLst>
      <p:ext uri="{BB962C8B-B14F-4D97-AF65-F5344CB8AC3E}">
        <p14:creationId xmlns:p14="http://schemas.microsoft.com/office/powerpoint/2010/main" val="396781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Neverbální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Pokud se setkáme s neverbálním sdělením, které není v souladu s verbálním sdělením, je pravděpodobnost, že uvěříme neverbálnímu signálu, pětkrát větší! </a:t>
            </a:r>
          </a:p>
          <a:p>
            <a:r>
              <a:rPr lang="cs-CZ" dirty="0"/>
              <a:t>Gesta, pohyby hlavou a další pohyby těla </a:t>
            </a:r>
          </a:p>
          <a:p>
            <a:r>
              <a:rPr lang="cs-CZ" dirty="0"/>
              <a:t>Postoje těla </a:t>
            </a:r>
          </a:p>
          <a:p>
            <a:r>
              <a:rPr lang="cs-CZ" dirty="0"/>
              <a:t>Výrazy tváře</a:t>
            </a:r>
          </a:p>
          <a:p>
            <a:r>
              <a:rPr lang="cs-CZ" dirty="0"/>
              <a:t>Pohledy očí </a:t>
            </a:r>
          </a:p>
          <a:p>
            <a:r>
              <a:rPr lang="cs-CZ" dirty="0"/>
              <a:t>Vzdálenost a zaujímání prostorových pozic</a:t>
            </a:r>
          </a:p>
          <a:p>
            <a:r>
              <a:rPr lang="cs-CZ" dirty="0"/>
              <a:t>Tón hlasu a další neverbální aspekty řeči </a:t>
            </a:r>
          </a:p>
          <a:p>
            <a:r>
              <a:rPr lang="cs-CZ" dirty="0"/>
              <a:t>Oblečení, zdobnost fyzické a jiné aspekty vlastního zjevu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39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2469"/>
            <a:ext cx="10515600" cy="4884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Umožňuje nám více než 1000 výrazů tváře (Paul </a:t>
            </a:r>
            <a:r>
              <a:rPr lang="cs-CZ" dirty="0" err="1"/>
              <a:t>Ekman</a:t>
            </a:r>
            <a:r>
              <a:rPr lang="cs-CZ" dirty="0"/>
              <a:t>) • Typické výrazy  </a:t>
            </a:r>
          </a:p>
          <a:p>
            <a:pPr marL="0" indent="0">
              <a:buNone/>
            </a:pPr>
            <a:r>
              <a:rPr lang="cs-CZ" dirty="0"/>
              <a:t>• Úsměv </a:t>
            </a:r>
          </a:p>
          <a:p>
            <a:pPr marL="0" indent="0">
              <a:buNone/>
            </a:pPr>
            <a:r>
              <a:rPr lang="cs-CZ" dirty="0"/>
              <a:t>• Smích  </a:t>
            </a:r>
          </a:p>
          <a:p>
            <a:pPr marL="0" indent="0">
              <a:buNone/>
            </a:pPr>
            <a:r>
              <a:rPr lang="cs-CZ" dirty="0"/>
              <a:t>• Pláč </a:t>
            </a:r>
          </a:p>
          <a:p>
            <a:pPr marL="0" indent="0">
              <a:buNone/>
            </a:pPr>
            <a:r>
              <a:rPr lang="cs-CZ" dirty="0"/>
              <a:t> Dokážeme rozeznat 7 tzv. primárních emocí • Štěstí – neštěstí • Neočekávané překvapení – splněné očekávání • Strach – pocit jistoty  • Radost – smutek • Klid – rozčilení • Spokojenost – nespokojenost/znechucení • Zájem – nezájem</a:t>
            </a:r>
          </a:p>
          <a:p>
            <a:pPr marL="0" indent="0">
              <a:buNone/>
            </a:pPr>
            <a:r>
              <a:rPr lang="cs-CZ" dirty="0"/>
              <a:t> • Kulturní rozdíly </a:t>
            </a:r>
          </a:p>
        </p:txBody>
      </p:sp>
    </p:spTree>
    <p:extLst>
      <p:ext uri="{BB962C8B-B14F-4D97-AF65-F5344CB8AC3E}">
        <p14:creationId xmlns:p14="http://schemas.microsoft.com/office/powerpoint/2010/main" val="240998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Gesty symbolicky nahrazujeme slova </a:t>
            </a:r>
          </a:p>
          <a:p>
            <a:pPr marL="0" indent="0">
              <a:buNone/>
            </a:pPr>
            <a:r>
              <a:rPr lang="cs-CZ" dirty="0"/>
              <a:t>Totéž gesto může mít v různých kulturách různý význam </a:t>
            </a:r>
          </a:p>
          <a:p>
            <a:pPr marL="0" indent="0">
              <a:buNone/>
            </a:pPr>
            <a:r>
              <a:rPr lang="cs-CZ" dirty="0"/>
              <a:t>Vedle toho existují gesta s takřka univerzálním významem </a:t>
            </a:r>
          </a:p>
          <a:p>
            <a:pPr marL="0" indent="0">
              <a:buNone/>
            </a:pPr>
            <a:r>
              <a:rPr lang="cs-CZ" dirty="0"/>
              <a:t> • vzájemné tření dlaní    • zdvižená ruka   • zívání    • tření rukou    • pokynutí    • vysunutá paže      • zkřížené prsty   • poklepání na ramena   • hrané zastřelení sebe     • kývání    • potřásání rukou </a:t>
            </a:r>
          </a:p>
        </p:txBody>
      </p:sp>
    </p:spTree>
    <p:extLst>
      <p:ext uri="{BB962C8B-B14F-4D97-AF65-F5344CB8AC3E}">
        <p14:creationId xmlns:p14="http://schemas.microsoft.com/office/powerpoint/2010/main" val="372352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5798"/>
          </a:xfrm>
        </p:spPr>
        <p:txBody>
          <a:bodyPr/>
          <a:lstStyle/>
          <a:p>
            <a:r>
              <a:rPr lang="cs-CZ" dirty="0" err="1"/>
              <a:t>Posturika</a:t>
            </a:r>
            <a:r>
              <a:rPr lang="cs-CZ" dirty="0"/>
              <a:t> a </a:t>
            </a:r>
            <a:r>
              <a:rPr lang="cs-CZ" dirty="0" err="1"/>
              <a:t>kinezika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Posturika</a:t>
            </a:r>
            <a:r>
              <a:rPr lang="cs-CZ" dirty="0"/>
              <a:t> (</a:t>
            </a:r>
            <a:r>
              <a:rPr lang="cs-CZ" dirty="0" err="1"/>
              <a:t>Posturologie</a:t>
            </a:r>
            <a:r>
              <a:rPr lang="cs-CZ" dirty="0"/>
              <a:t>) – fyzické postoje, držení těla, polohové konfigurace </a:t>
            </a:r>
          </a:p>
          <a:p>
            <a:pPr marL="0" indent="0">
              <a:buNone/>
            </a:pPr>
            <a:r>
              <a:rPr lang="cs-CZ" dirty="0"/>
              <a:t>• Naklánění těla ke klíčovému bodu, od klíčového bodu  • Uzavřenost – otevřenost • Sebevědomí • Vyjadřování záměru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Kinezika</a:t>
            </a:r>
            <a:r>
              <a:rPr lang="cs-CZ" dirty="0"/>
              <a:t> (řeč těla) – množství a rychlost pohybu – pohyby jako signály (systém znaků analogický systému znaků mluveného jazyka) </a:t>
            </a:r>
          </a:p>
          <a:p>
            <a:pPr marL="0" indent="0">
              <a:buNone/>
            </a:pPr>
            <a:r>
              <a:rPr lang="cs-CZ" dirty="0"/>
              <a:t>• Harmonie pohybu • Rychlost v souladu s řečí • Mimovolní pohyby (prst, rameno ve směru pohybu) • Základní signály řeči těla (kombinace pohledů, pohybů a vzdáleností) • Příchylnost, nebo odmítání • Nepřátelství a agrese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8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590"/>
          </a:xfrm>
        </p:spPr>
        <p:txBody>
          <a:bodyPr/>
          <a:lstStyle/>
          <a:p>
            <a:r>
              <a:rPr lang="cs-CZ" dirty="0"/>
              <a:t>Pohledy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• Déle se díváme na osobu, které si vážíme, která je služebně starší, na preferované osoby (vůči starým známým není nejistota vztahu) </a:t>
            </a:r>
          </a:p>
          <a:p>
            <a:pPr marL="0" indent="0">
              <a:buNone/>
            </a:pPr>
            <a:r>
              <a:rPr lang="cs-CZ" dirty="0"/>
              <a:t>• Lidem, vůči kterým máme přátelské vztahy, věnujeme více pozornosti </a:t>
            </a:r>
          </a:p>
          <a:p>
            <a:pPr marL="0" indent="0">
              <a:buNone/>
            </a:pPr>
            <a:r>
              <a:rPr lang="cs-CZ" dirty="0"/>
              <a:t>• Nejdelší pohledy věnujeme lidem, o jejichž zájem stojíme, ale nejsme si jisti, zda ho dostaneme </a:t>
            </a:r>
          </a:p>
          <a:p>
            <a:pPr marL="0" indent="0">
              <a:buNone/>
            </a:pPr>
            <a:r>
              <a:rPr lang="cs-CZ" dirty="0"/>
              <a:t>• Nepříjemné jsou dlouhé pohledy nebo komunikace úplně bez pohledu • V interakci je příjemné být vystaveni pohledu druhého zhruba 50% času</a:t>
            </a:r>
          </a:p>
          <a:p>
            <a:pPr marL="0" indent="0">
              <a:buNone/>
            </a:pPr>
            <a:r>
              <a:rPr lang="cs-CZ" dirty="0"/>
              <a:t> • Mužům jsou příjemné pohledy mladších, či stejně starých žen, pohledy mladších mužů jsou více příjemné než starších, nejméně příjemné jsou jim pohledy jejich vrstevníků (jedná se o déle trvající pohledy) </a:t>
            </a:r>
          </a:p>
          <a:p>
            <a:pPr marL="0" indent="0">
              <a:buNone/>
            </a:pPr>
            <a:r>
              <a:rPr lang="cs-CZ" dirty="0"/>
              <a:t>• Ženám jsou příjemnější pohledy mladších žen, stejně starého/mladšího muže, nejnepříjemnější jsou jim pohledy mužů starších přibližně o generaci, pohled stejně starých žen </a:t>
            </a:r>
          </a:p>
        </p:txBody>
      </p:sp>
    </p:spTree>
    <p:extLst>
      <p:ext uri="{BB962C8B-B14F-4D97-AF65-F5344CB8AC3E}">
        <p14:creationId xmlns:p14="http://schemas.microsoft.com/office/powerpoint/2010/main" val="348394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3721"/>
          </a:xfrm>
        </p:spPr>
        <p:txBody>
          <a:bodyPr/>
          <a:lstStyle/>
          <a:p>
            <a:r>
              <a:rPr lang="cs-CZ" dirty="0" err="1"/>
              <a:t>Proxemika</a:t>
            </a:r>
            <a:r>
              <a:rPr lang="cs-CZ" dirty="0"/>
              <a:t>, teritorialita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Zóny blízkosti </a:t>
            </a:r>
          </a:p>
          <a:p>
            <a:pPr marL="0" indent="0">
              <a:buNone/>
            </a:pPr>
            <a:r>
              <a:rPr lang="cs-CZ" dirty="0"/>
              <a:t>• Intimní zóna (0 – 45 cm) </a:t>
            </a:r>
          </a:p>
          <a:p>
            <a:pPr marL="0" indent="0">
              <a:buNone/>
            </a:pPr>
            <a:r>
              <a:rPr lang="cs-CZ" dirty="0"/>
              <a:t>• Osobní zóna (45 – 120 cm) </a:t>
            </a:r>
          </a:p>
          <a:p>
            <a:pPr marL="0" indent="0">
              <a:buNone/>
            </a:pPr>
            <a:r>
              <a:rPr lang="cs-CZ" dirty="0"/>
              <a:t>• Společenská zóna (1,2 – 3,6 m) </a:t>
            </a:r>
          </a:p>
          <a:p>
            <a:pPr marL="0" indent="0">
              <a:buNone/>
            </a:pPr>
            <a:r>
              <a:rPr lang="cs-CZ" dirty="0"/>
              <a:t>• Veřejná zóna (3,6 a víc)  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19275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785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Komunikace </vt:lpstr>
      <vt:lpstr>Verbální komunikace  </vt:lpstr>
      <vt:lpstr>Bariéry v komunikace</vt:lpstr>
      <vt:lpstr>Neverbální komunikace</vt:lpstr>
      <vt:lpstr>Mimika</vt:lpstr>
      <vt:lpstr>Gestika</vt:lpstr>
      <vt:lpstr>Posturika a kinezika </vt:lpstr>
      <vt:lpstr>Pohledy </vt:lpstr>
      <vt:lpstr>Proxemika, teritorialita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</dc:title>
  <dc:creator>Ida</dc:creator>
  <cp:lastModifiedBy>Ida</cp:lastModifiedBy>
  <cp:revision>5</cp:revision>
  <dcterms:created xsi:type="dcterms:W3CDTF">2017-02-21T10:30:50Z</dcterms:created>
  <dcterms:modified xsi:type="dcterms:W3CDTF">2018-02-21T09:20:04Z</dcterms:modified>
</cp:coreProperties>
</file>