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259" r:id="rId3"/>
    <p:sldId id="281" r:id="rId4"/>
    <p:sldId id="260" r:id="rId5"/>
    <p:sldId id="262" r:id="rId6"/>
    <p:sldId id="286" r:id="rId7"/>
    <p:sldId id="284" r:id="rId8"/>
    <p:sldId id="285" r:id="rId9"/>
    <p:sldId id="268" r:id="rId10"/>
    <p:sldId id="283" r:id="rId11"/>
    <p:sldId id="271" r:id="rId12"/>
    <p:sldId id="272" r:id="rId13"/>
    <p:sldId id="263" r:id="rId14"/>
    <p:sldId id="264" r:id="rId15"/>
    <p:sldId id="276" r:id="rId16"/>
    <p:sldId id="275" r:id="rId17"/>
    <p:sldId id="293" r:id="rId18"/>
    <p:sldId id="292" r:id="rId19"/>
    <p:sldId id="294" r:id="rId20"/>
    <p:sldId id="291" r:id="rId21"/>
    <p:sldId id="288" r:id="rId22"/>
    <p:sldId id="290" r:id="rId23"/>
    <p:sldId id="289" r:id="rId24"/>
    <p:sldId id="295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5" autoAdjust="0"/>
    <p:restoredTop sz="86364" autoAdjust="0"/>
  </p:normalViewPr>
  <p:slideViewPr>
    <p:cSldViewPr>
      <p:cViewPr>
        <p:scale>
          <a:sx n="53" d="100"/>
          <a:sy n="53" d="100"/>
        </p:scale>
        <p:origin x="24" y="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EF658B-A1F6-4E39-8AD9-F15B58D9BB55}" type="doc">
      <dgm:prSet loTypeId="urn:microsoft.com/office/officeart/2005/8/layout/cycle5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ED0437CD-4BCB-46F3-9755-442981435036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</a:rPr>
            <a:t>Identifikace problému</a:t>
          </a:r>
        </a:p>
      </dgm:t>
    </dgm:pt>
    <dgm:pt modelId="{2B695A03-6885-41D5-B924-FCFCF3687201}" type="parTrans" cxnId="{68F2758A-7814-4F78-B6A3-DAC17023CC37}">
      <dgm:prSet/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37CAEED1-7D7D-40BA-8850-5C538E12882F}" type="sibTrans" cxnId="{68F2758A-7814-4F78-B6A3-DAC17023CC37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D5783737-F178-4A3D-9A35-27230D17D9F3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</a:rPr>
            <a:t>Formulace cílů</a:t>
          </a:r>
        </a:p>
      </dgm:t>
    </dgm:pt>
    <dgm:pt modelId="{53DE2A0B-7ACE-405D-9AFC-CC27AA79019D}" type="parTrans" cxnId="{FB113B0D-1E04-456E-AFE4-C810EB51F0DA}">
      <dgm:prSet/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2F44940E-232F-477B-9685-25CF4E4843B0}" type="sibTrans" cxnId="{FB113B0D-1E04-456E-AFE4-C810EB51F0DA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F52D468A-C40A-4597-9C7D-9ACDBCD33AA5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</a:rPr>
            <a:t>Výběr řešení  </a:t>
          </a:r>
          <a:r>
            <a:rPr lang="cs-CZ" sz="1600" dirty="0">
              <a:solidFill>
                <a:schemeClr val="tx1"/>
              </a:solidFill>
            </a:rPr>
            <a:t>(formulace a vyhodnocení variant)</a:t>
          </a:r>
          <a:endParaRPr lang="cs-CZ" sz="2000" dirty="0">
            <a:solidFill>
              <a:schemeClr val="tx1"/>
            </a:solidFill>
          </a:endParaRPr>
        </a:p>
      </dgm:t>
    </dgm:pt>
    <dgm:pt modelId="{C95E5420-E96F-431F-9BF8-A259792A17C7}" type="parTrans" cxnId="{A214426F-E050-4200-A81D-4A7EB36FFB88}">
      <dgm:prSet/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C0E270FF-B878-473A-9FBA-48F8ABA0A4CC}" type="sibTrans" cxnId="{A214426F-E050-4200-A81D-4A7EB36FFB88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CB2CFAD1-BA9B-4852-B43E-6F59388F83A1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</a:rPr>
            <a:t>Implementace</a:t>
          </a:r>
        </a:p>
      </dgm:t>
    </dgm:pt>
    <dgm:pt modelId="{6F62D0ED-21DC-436E-ADAA-75234E1684B3}" type="parTrans" cxnId="{ABBA6596-2F8A-4282-9F7E-E23E21C124A2}">
      <dgm:prSet/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869542C2-EDD0-44F5-814D-0611FF8B777E}" type="sibTrans" cxnId="{ABBA6596-2F8A-4282-9F7E-E23E21C124A2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870E8C8D-048E-4A94-A11D-9A013C10D1E8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</a:rPr>
            <a:t>Evaluace</a:t>
          </a:r>
        </a:p>
      </dgm:t>
    </dgm:pt>
    <dgm:pt modelId="{3E2AAECC-E6C0-4E45-BBD2-354C0D153F03}" type="parTrans" cxnId="{EF0414D5-8D96-48A8-9B03-626E04EF43F5}">
      <dgm:prSet/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6054BF1F-F892-4B5C-BFEA-C3AE863739DE}" type="sibTrans" cxnId="{EF0414D5-8D96-48A8-9B03-626E04EF43F5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cs-CZ" sz="2800">
            <a:solidFill>
              <a:schemeClr val="tx1"/>
            </a:solidFill>
          </a:endParaRPr>
        </a:p>
      </dgm:t>
    </dgm:pt>
    <dgm:pt modelId="{FD4C1FA0-E5D2-4C93-A692-A50D39873455}" type="pres">
      <dgm:prSet presAssocID="{8EEF658B-A1F6-4E39-8AD9-F15B58D9BB55}" presName="cycle" presStyleCnt="0">
        <dgm:presLayoutVars>
          <dgm:dir/>
          <dgm:resizeHandles val="exact"/>
        </dgm:presLayoutVars>
      </dgm:prSet>
      <dgm:spPr/>
    </dgm:pt>
    <dgm:pt modelId="{E95C8644-7B7C-44F2-8F18-A8B7D13AABC2}" type="pres">
      <dgm:prSet presAssocID="{ED0437CD-4BCB-46F3-9755-442981435036}" presName="node" presStyleLbl="node1" presStyleIdx="0" presStyleCnt="5">
        <dgm:presLayoutVars>
          <dgm:bulletEnabled val="1"/>
        </dgm:presLayoutVars>
      </dgm:prSet>
      <dgm:spPr/>
    </dgm:pt>
    <dgm:pt modelId="{D503887E-5EA6-4FC2-9C67-79EE04E51173}" type="pres">
      <dgm:prSet presAssocID="{ED0437CD-4BCB-46F3-9755-442981435036}" presName="spNode" presStyleCnt="0"/>
      <dgm:spPr/>
    </dgm:pt>
    <dgm:pt modelId="{12EF118E-E084-48F4-94D8-4C7F410FF54B}" type="pres">
      <dgm:prSet presAssocID="{37CAEED1-7D7D-40BA-8850-5C538E12882F}" presName="sibTrans" presStyleLbl="sibTrans1D1" presStyleIdx="0" presStyleCnt="5"/>
      <dgm:spPr/>
    </dgm:pt>
    <dgm:pt modelId="{84AD3BC7-3779-4747-B9CB-A565F18F0930}" type="pres">
      <dgm:prSet presAssocID="{D5783737-F178-4A3D-9A35-27230D17D9F3}" presName="node" presStyleLbl="node1" presStyleIdx="1" presStyleCnt="5">
        <dgm:presLayoutVars>
          <dgm:bulletEnabled val="1"/>
        </dgm:presLayoutVars>
      </dgm:prSet>
      <dgm:spPr/>
    </dgm:pt>
    <dgm:pt modelId="{16DC661C-29C5-4F91-B853-5D7E5DA4AF0D}" type="pres">
      <dgm:prSet presAssocID="{D5783737-F178-4A3D-9A35-27230D17D9F3}" presName="spNode" presStyleCnt="0"/>
      <dgm:spPr/>
    </dgm:pt>
    <dgm:pt modelId="{95380107-7E0A-4067-83CB-523A60D406F9}" type="pres">
      <dgm:prSet presAssocID="{2F44940E-232F-477B-9685-25CF4E4843B0}" presName="sibTrans" presStyleLbl="sibTrans1D1" presStyleIdx="1" presStyleCnt="5"/>
      <dgm:spPr/>
    </dgm:pt>
    <dgm:pt modelId="{80DC1BA4-3C57-4CF1-A8C9-152A133F3F2A}" type="pres">
      <dgm:prSet presAssocID="{F52D468A-C40A-4597-9C7D-9ACDBCD33AA5}" presName="node" presStyleLbl="node1" presStyleIdx="2" presStyleCnt="5">
        <dgm:presLayoutVars>
          <dgm:bulletEnabled val="1"/>
        </dgm:presLayoutVars>
      </dgm:prSet>
      <dgm:spPr/>
    </dgm:pt>
    <dgm:pt modelId="{C646A4CA-F91C-4A71-8122-FDC7424D6F8F}" type="pres">
      <dgm:prSet presAssocID="{F52D468A-C40A-4597-9C7D-9ACDBCD33AA5}" presName="spNode" presStyleCnt="0"/>
      <dgm:spPr/>
    </dgm:pt>
    <dgm:pt modelId="{5EDA315E-A487-496C-8C4F-7B61ED82EDC1}" type="pres">
      <dgm:prSet presAssocID="{C0E270FF-B878-473A-9FBA-48F8ABA0A4CC}" presName="sibTrans" presStyleLbl="sibTrans1D1" presStyleIdx="2" presStyleCnt="5"/>
      <dgm:spPr/>
    </dgm:pt>
    <dgm:pt modelId="{71D9CE12-C774-4C70-A443-69312A665414}" type="pres">
      <dgm:prSet presAssocID="{CB2CFAD1-BA9B-4852-B43E-6F59388F83A1}" presName="node" presStyleLbl="node1" presStyleIdx="3" presStyleCnt="5">
        <dgm:presLayoutVars>
          <dgm:bulletEnabled val="1"/>
        </dgm:presLayoutVars>
      </dgm:prSet>
      <dgm:spPr/>
    </dgm:pt>
    <dgm:pt modelId="{D31AF27B-5F5A-4D71-A158-30085D60A4E6}" type="pres">
      <dgm:prSet presAssocID="{CB2CFAD1-BA9B-4852-B43E-6F59388F83A1}" presName="spNode" presStyleCnt="0"/>
      <dgm:spPr/>
    </dgm:pt>
    <dgm:pt modelId="{55E06950-B62C-462F-86B2-886F57F80CA5}" type="pres">
      <dgm:prSet presAssocID="{869542C2-EDD0-44F5-814D-0611FF8B777E}" presName="sibTrans" presStyleLbl="sibTrans1D1" presStyleIdx="3" presStyleCnt="5"/>
      <dgm:spPr/>
    </dgm:pt>
    <dgm:pt modelId="{600B51F4-53C5-43B1-B3CF-134C694AFC69}" type="pres">
      <dgm:prSet presAssocID="{870E8C8D-048E-4A94-A11D-9A013C10D1E8}" presName="node" presStyleLbl="node1" presStyleIdx="4" presStyleCnt="5">
        <dgm:presLayoutVars>
          <dgm:bulletEnabled val="1"/>
        </dgm:presLayoutVars>
      </dgm:prSet>
      <dgm:spPr/>
    </dgm:pt>
    <dgm:pt modelId="{534C241D-676D-4185-9330-7684B56956C5}" type="pres">
      <dgm:prSet presAssocID="{870E8C8D-048E-4A94-A11D-9A013C10D1E8}" presName="spNode" presStyleCnt="0"/>
      <dgm:spPr/>
    </dgm:pt>
    <dgm:pt modelId="{14761C78-0DE2-4D28-8B61-D4753BE1A64C}" type="pres">
      <dgm:prSet presAssocID="{6054BF1F-F892-4B5C-BFEA-C3AE863739DE}" presName="sibTrans" presStyleLbl="sibTrans1D1" presStyleIdx="4" presStyleCnt="5"/>
      <dgm:spPr/>
    </dgm:pt>
  </dgm:ptLst>
  <dgm:cxnLst>
    <dgm:cxn modelId="{FB113B0D-1E04-456E-AFE4-C810EB51F0DA}" srcId="{8EEF658B-A1F6-4E39-8AD9-F15B58D9BB55}" destId="{D5783737-F178-4A3D-9A35-27230D17D9F3}" srcOrd="1" destOrd="0" parTransId="{53DE2A0B-7ACE-405D-9AFC-CC27AA79019D}" sibTransId="{2F44940E-232F-477B-9685-25CF4E4843B0}"/>
    <dgm:cxn modelId="{B60ED339-C7B8-4774-BFA7-FCFC7B4DA248}" type="presOf" srcId="{ED0437CD-4BCB-46F3-9755-442981435036}" destId="{E95C8644-7B7C-44F2-8F18-A8B7D13AABC2}" srcOrd="0" destOrd="0" presId="urn:microsoft.com/office/officeart/2005/8/layout/cycle5"/>
    <dgm:cxn modelId="{E20F5168-B8C1-4BEA-8416-16B028D9BA0D}" type="presOf" srcId="{37CAEED1-7D7D-40BA-8850-5C538E12882F}" destId="{12EF118E-E084-48F4-94D8-4C7F410FF54B}" srcOrd="0" destOrd="0" presId="urn:microsoft.com/office/officeart/2005/8/layout/cycle5"/>
    <dgm:cxn modelId="{F3842D4E-4172-43B5-94F1-DBBF878105FE}" type="presOf" srcId="{D5783737-F178-4A3D-9A35-27230D17D9F3}" destId="{84AD3BC7-3779-4747-B9CB-A565F18F0930}" srcOrd="0" destOrd="0" presId="urn:microsoft.com/office/officeart/2005/8/layout/cycle5"/>
    <dgm:cxn modelId="{A214426F-E050-4200-A81D-4A7EB36FFB88}" srcId="{8EEF658B-A1F6-4E39-8AD9-F15B58D9BB55}" destId="{F52D468A-C40A-4597-9C7D-9ACDBCD33AA5}" srcOrd="2" destOrd="0" parTransId="{C95E5420-E96F-431F-9BF8-A259792A17C7}" sibTransId="{C0E270FF-B878-473A-9FBA-48F8ABA0A4CC}"/>
    <dgm:cxn modelId="{D08BC571-17F4-4DB9-A04D-9B8B064FECFA}" type="presOf" srcId="{2F44940E-232F-477B-9685-25CF4E4843B0}" destId="{95380107-7E0A-4067-83CB-523A60D406F9}" srcOrd="0" destOrd="0" presId="urn:microsoft.com/office/officeart/2005/8/layout/cycle5"/>
    <dgm:cxn modelId="{008D9253-790A-4B56-87D7-D12C6F288CEC}" type="presOf" srcId="{869542C2-EDD0-44F5-814D-0611FF8B777E}" destId="{55E06950-B62C-462F-86B2-886F57F80CA5}" srcOrd="0" destOrd="0" presId="urn:microsoft.com/office/officeart/2005/8/layout/cycle5"/>
    <dgm:cxn modelId="{BCA6B553-8433-4FA6-AEB4-27EF841E2784}" type="presOf" srcId="{8EEF658B-A1F6-4E39-8AD9-F15B58D9BB55}" destId="{FD4C1FA0-E5D2-4C93-A692-A50D39873455}" srcOrd="0" destOrd="0" presId="urn:microsoft.com/office/officeart/2005/8/layout/cycle5"/>
    <dgm:cxn modelId="{8E40AD88-E48B-4FB3-8BBD-DCF4CCFACB35}" type="presOf" srcId="{CB2CFAD1-BA9B-4852-B43E-6F59388F83A1}" destId="{71D9CE12-C774-4C70-A443-69312A665414}" srcOrd="0" destOrd="0" presId="urn:microsoft.com/office/officeart/2005/8/layout/cycle5"/>
    <dgm:cxn modelId="{68F2758A-7814-4F78-B6A3-DAC17023CC37}" srcId="{8EEF658B-A1F6-4E39-8AD9-F15B58D9BB55}" destId="{ED0437CD-4BCB-46F3-9755-442981435036}" srcOrd="0" destOrd="0" parTransId="{2B695A03-6885-41D5-B924-FCFCF3687201}" sibTransId="{37CAEED1-7D7D-40BA-8850-5C538E12882F}"/>
    <dgm:cxn modelId="{208FF792-D50A-4933-9823-E14A02C28143}" type="presOf" srcId="{6054BF1F-F892-4B5C-BFEA-C3AE863739DE}" destId="{14761C78-0DE2-4D28-8B61-D4753BE1A64C}" srcOrd="0" destOrd="0" presId="urn:microsoft.com/office/officeart/2005/8/layout/cycle5"/>
    <dgm:cxn modelId="{ABBA6596-2F8A-4282-9F7E-E23E21C124A2}" srcId="{8EEF658B-A1F6-4E39-8AD9-F15B58D9BB55}" destId="{CB2CFAD1-BA9B-4852-B43E-6F59388F83A1}" srcOrd="3" destOrd="0" parTransId="{6F62D0ED-21DC-436E-ADAA-75234E1684B3}" sibTransId="{869542C2-EDD0-44F5-814D-0611FF8B777E}"/>
    <dgm:cxn modelId="{A96F2BC0-1261-429A-8B31-313C13FAFCC3}" type="presOf" srcId="{C0E270FF-B878-473A-9FBA-48F8ABA0A4CC}" destId="{5EDA315E-A487-496C-8C4F-7B61ED82EDC1}" srcOrd="0" destOrd="0" presId="urn:microsoft.com/office/officeart/2005/8/layout/cycle5"/>
    <dgm:cxn modelId="{EF0414D5-8D96-48A8-9B03-626E04EF43F5}" srcId="{8EEF658B-A1F6-4E39-8AD9-F15B58D9BB55}" destId="{870E8C8D-048E-4A94-A11D-9A013C10D1E8}" srcOrd="4" destOrd="0" parTransId="{3E2AAECC-E6C0-4E45-BBD2-354C0D153F03}" sibTransId="{6054BF1F-F892-4B5C-BFEA-C3AE863739DE}"/>
    <dgm:cxn modelId="{857412DC-EFF1-4C6D-A04D-030358D0B26E}" type="presOf" srcId="{870E8C8D-048E-4A94-A11D-9A013C10D1E8}" destId="{600B51F4-53C5-43B1-B3CF-134C694AFC69}" srcOrd="0" destOrd="0" presId="urn:microsoft.com/office/officeart/2005/8/layout/cycle5"/>
    <dgm:cxn modelId="{03B9FEE6-1320-48C1-B8B6-18B94A28A772}" type="presOf" srcId="{F52D468A-C40A-4597-9C7D-9ACDBCD33AA5}" destId="{80DC1BA4-3C57-4CF1-A8C9-152A133F3F2A}" srcOrd="0" destOrd="0" presId="urn:microsoft.com/office/officeart/2005/8/layout/cycle5"/>
    <dgm:cxn modelId="{896B5797-D1C8-44AF-A551-E38F5AACC768}" type="presParOf" srcId="{FD4C1FA0-E5D2-4C93-A692-A50D39873455}" destId="{E95C8644-7B7C-44F2-8F18-A8B7D13AABC2}" srcOrd="0" destOrd="0" presId="urn:microsoft.com/office/officeart/2005/8/layout/cycle5"/>
    <dgm:cxn modelId="{5B17D5A3-4F94-43C3-8F1E-6BE92A11D05D}" type="presParOf" srcId="{FD4C1FA0-E5D2-4C93-A692-A50D39873455}" destId="{D503887E-5EA6-4FC2-9C67-79EE04E51173}" srcOrd="1" destOrd="0" presId="urn:microsoft.com/office/officeart/2005/8/layout/cycle5"/>
    <dgm:cxn modelId="{16AC8C9B-DAE5-456D-BF53-1823FBE674FC}" type="presParOf" srcId="{FD4C1FA0-E5D2-4C93-A692-A50D39873455}" destId="{12EF118E-E084-48F4-94D8-4C7F410FF54B}" srcOrd="2" destOrd="0" presId="urn:microsoft.com/office/officeart/2005/8/layout/cycle5"/>
    <dgm:cxn modelId="{B309CD5C-D73D-475E-B1F6-F4B4B5A6489E}" type="presParOf" srcId="{FD4C1FA0-E5D2-4C93-A692-A50D39873455}" destId="{84AD3BC7-3779-4747-B9CB-A565F18F0930}" srcOrd="3" destOrd="0" presId="urn:microsoft.com/office/officeart/2005/8/layout/cycle5"/>
    <dgm:cxn modelId="{D82F28BC-C5E8-4053-BCC1-6EF99C116CB7}" type="presParOf" srcId="{FD4C1FA0-E5D2-4C93-A692-A50D39873455}" destId="{16DC661C-29C5-4F91-B853-5D7E5DA4AF0D}" srcOrd="4" destOrd="0" presId="urn:microsoft.com/office/officeart/2005/8/layout/cycle5"/>
    <dgm:cxn modelId="{E098EAD8-1400-496A-8257-0673D2A8F56F}" type="presParOf" srcId="{FD4C1FA0-E5D2-4C93-A692-A50D39873455}" destId="{95380107-7E0A-4067-83CB-523A60D406F9}" srcOrd="5" destOrd="0" presId="urn:microsoft.com/office/officeart/2005/8/layout/cycle5"/>
    <dgm:cxn modelId="{4174A58F-5469-420E-B0AD-0C7AB2766DA3}" type="presParOf" srcId="{FD4C1FA0-E5D2-4C93-A692-A50D39873455}" destId="{80DC1BA4-3C57-4CF1-A8C9-152A133F3F2A}" srcOrd="6" destOrd="0" presId="urn:microsoft.com/office/officeart/2005/8/layout/cycle5"/>
    <dgm:cxn modelId="{C9059A46-F58D-47B9-BF95-9A211EE6BF4A}" type="presParOf" srcId="{FD4C1FA0-E5D2-4C93-A692-A50D39873455}" destId="{C646A4CA-F91C-4A71-8122-FDC7424D6F8F}" srcOrd="7" destOrd="0" presId="urn:microsoft.com/office/officeart/2005/8/layout/cycle5"/>
    <dgm:cxn modelId="{0A0A09CD-2C1F-44C0-BE82-609DDF586F9A}" type="presParOf" srcId="{FD4C1FA0-E5D2-4C93-A692-A50D39873455}" destId="{5EDA315E-A487-496C-8C4F-7B61ED82EDC1}" srcOrd="8" destOrd="0" presId="urn:microsoft.com/office/officeart/2005/8/layout/cycle5"/>
    <dgm:cxn modelId="{8764EAB6-073D-4E55-BED9-50D2BF9ABBA2}" type="presParOf" srcId="{FD4C1FA0-E5D2-4C93-A692-A50D39873455}" destId="{71D9CE12-C774-4C70-A443-69312A665414}" srcOrd="9" destOrd="0" presId="urn:microsoft.com/office/officeart/2005/8/layout/cycle5"/>
    <dgm:cxn modelId="{DD91DFA8-CED3-4FA5-A197-ADC9B00A4E63}" type="presParOf" srcId="{FD4C1FA0-E5D2-4C93-A692-A50D39873455}" destId="{D31AF27B-5F5A-4D71-A158-30085D60A4E6}" srcOrd="10" destOrd="0" presId="urn:microsoft.com/office/officeart/2005/8/layout/cycle5"/>
    <dgm:cxn modelId="{B9356FE7-0EE3-44D6-8F50-78446FB0CA81}" type="presParOf" srcId="{FD4C1FA0-E5D2-4C93-A692-A50D39873455}" destId="{55E06950-B62C-462F-86B2-886F57F80CA5}" srcOrd="11" destOrd="0" presId="urn:microsoft.com/office/officeart/2005/8/layout/cycle5"/>
    <dgm:cxn modelId="{AE44EB5A-F46A-4C6D-9261-1B0639513010}" type="presParOf" srcId="{FD4C1FA0-E5D2-4C93-A692-A50D39873455}" destId="{600B51F4-53C5-43B1-B3CF-134C694AFC69}" srcOrd="12" destOrd="0" presId="urn:microsoft.com/office/officeart/2005/8/layout/cycle5"/>
    <dgm:cxn modelId="{44AE3F02-56D8-406E-A425-C9D0D7DD1944}" type="presParOf" srcId="{FD4C1FA0-E5D2-4C93-A692-A50D39873455}" destId="{534C241D-676D-4185-9330-7684B56956C5}" srcOrd="13" destOrd="0" presId="urn:microsoft.com/office/officeart/2005/8/layout/cycle5"/>
    <dgm:cxn modelId="{5147EED4-255D-4F51-9FAB-35BF775AD9BC}" type="presParOf" srcId="{FD4C1FA0-E5D2-4C93-A692-A50D39873455}" destId="{14761C78-0DE2-4D28-8B61-D4753BE1A64C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C8644-7B7C-44F2-8F18-A8B7D13AABC2}">
      <dsp:nvSpPr>
        <dsp:cNvPr id="0" name=""/>
        <dsp:cNvSpPr/>
      </dsp:nvSpPr>
      <dsp:spPr>
        <a:xfrm>
          <a:off x="3380607" y="3112"/>
          <a:ext cx="1623264" cy="10551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Identifikace problému</a:t>
          </a:r>
        </a:p>
      </dsp:txBody>
      <dsp:txXfrm>
        <a:off x="3432114" y="54619"/>
        <a:ext cx="1520250" cy="952108"/>
      </dsp:txXfrm>
    </dsp:sp>
    <dsp:sp modelId="{12EF118E-E084-48F4-94D8-4C7F410FF54B}">
      <dsp:nvSpPr>
        <dsp:cNvPr id="0" name=""/>
        <dsp:cNvSpPr/>
      </dsp:nvSpPr>
      <dsp:spPr>
        <a:xfrm>
          <a:off x="2085738" y="530673"/>
          <a:ext cx="4213003" cy="4213003"/>
        </a:xfrm>
        <a:custGeom>
          <a:avLst/>
          <a:gdLst/>
          <a:ahLst/>
          <a:cxnLst/>
          <a:rect l="0" t="0" r="0" b="0"/>
          <a:pathLst>
            <a:path>
              <a:moveTo>
                <a:pt x="3135225" y="268275"/>
              </a:moveTo>
              <a:arcTo wR="2106501" hR="2106501" stAng="17953957" swAng="1210710"/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84AD3BC7-3779-4747-B9CB-A565F18F0930}">
      <dsp:nvSpPr>
        <dsp:cNvPr id="0" name=""/>
        <dsp:cNvSpPr/>
      </dsp:nvSpPr>
      <dsp:spPr>
        <a:xfrm>
          <a:off x="5384009" y="1458669"/>
          <a:ext cx="1623264" cy="1055122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Formulace cílů</a:t>
          </a:r>
        </a:p>
      </dsp:txBody>
      <dsp:txXfrm>
        <a:off x="5435516" y="1510176"/>
        <a:ext cx="1520250" cy="952108"/>
      </dsp:txXfrm>
    </dsp:sp>
    <dsp:sp modelId="{95380107-7E0A-4067-83CB-523A60D406F9}">
      <dsp:nvSpPr>
        <dsp:cNvPr id="0" name=""/>
        <dsp:cNvSpPr/>
      </dsp:nvSpPr>
      <dsp:spPr>
        <a:xfrm>
          <a:off x="2085738" y="530673"/>
          <a:ext cx="4213003" cy="4213003"/>
        </a:xfrm>
        <a:custGeom>
          <a:avLst/>
          <a:gdLst/>
          <a:ahLst/>
          <a:cxnLst/>
          <a:rect l="0" t="0" r="0" b="0"/>
          <a:pathLst>
            <a:path>
              <a:moveTo>
                <a:pt x="4207938" y="2252487"/>
              </a:moveTo>
              <a:arcTo wR="2106501" hR="2106501" stAng="21838435" swAng="1359086"/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80DC1BA4-3C57-4CF1-A8C9-152A133F3F2A}">
      <dsp:nvSpPr>
        <dsp:cNvPr id="0" name=""/>
        <dsp:cNvSpPr/>
      </dsp:nvSpPr>
      <dsp:spPr>
        <a:xfrm>
          <a:off x="4618778" y="3813809"/>
          <a:ext cx="1623264" cy="1055122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Výběr řešení  </a:t>
          </a:r>
          <a:r>
            <a:rPr lang="cs-CZ" sz="1600" kern="1200" dirty="0">
              <a:solidFill>
                <a:schemeClr val="tx1"/>
              </a:solidFill>
            </a:rPr>
            <a:t>(formulace a vyhodnocení variant)</a:t>
          </a:r>
          <a:endParaRPr lang="cs-CZ" sz="2000" kern="1200" dirty="0">
            <a:solidFill>
              <a:schemeClr val="tx1"/>
            </a:solidFill>
          </a:endParaRPr>
        </a:p>
      </dsp:txBody>
      <dsp:txXfrm>
        <a:off x="4670285" y="3865316"/>
        <a:ext cx="1520250" cy="952108"/>
      </dsp:txXfrm>
    </dsp:sp>
    <dsp:sp modelId="{5EDA315E-A487-496C-8C4F-7B61ED82EDC1}">
      <dsp:nvSpPr>
        <dsp:cNvPr id="0" name=""/>
        <dsp:cNvSpPr/>
      </dsp:nvSpPr>
      <dsp:spPr>
        <a:xfrm>
          <a:off x="2085738" y="530673"/>
          <a:ext cx="4213003" cy="4213003"/>
        </a:xfrm>
        <a:custGeom>
          <a:avLst/>
          <a:gdLst/>
          <a:ahLst/>
          <a:cxnLst/>
          <a:rect l="0" t="0" r="0" b="0"/>
          <a:pathLst>
            <a:path>
              <a:moveTo>
                <a:pt x="2364743" y="4197114"/>
              </a:moveTo>
              <a:arcTo wR="2106501" hR="2106501" stAng="4977495" swAng="845010"/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71D9CE12-C774-4C70-A443-69312A665414}">
      <dsp:nvSpPr>
        <dsp:cNvPr id="0" name=""/>
        <dsp:cNvSpPr/>
      </dsp:nvSpPr>
      <dsp:spPr>
        <a:xfrm>
          <a:off x="2142436" y="3813809"/>
          <a:ext cx="1623264" cy="1055122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Implementace</a:t>
          </a:r>
        </a:p>
      </dsp:txBody>
      <dsp:txXfrm>
        <a:off x="2193943" y="3865316"/>
        <a:ext cx="1520250" cy="952108"/>
      </dsp:txXfrm>
    </dsp:sp>
    <dsp:sp modelId="{55E06950-B62C-462F-86B2-886F57F80CA5}">
      <dsp:nvSpPr>
        <dsp:cNvPr id="0" name=""/>
        <dsp:cNvSpPr/>
      </dsp:nvSpPr>
      <dsp:spPr>
        <a:xfrm>
          <a:off x="2085738" y="530673"/>
          <a:ext cx="4213003" cy="4213003"/>
        </a:xfrm>
        <a:custGeom>
          <a:avLst/>
          <a:gdLst/>
          <a:ahLst/>
          <a:cxnLst/>
          <a:rect l="0" t="0" r="0" b="0"/>
          <a:pathLst>
            <a:path>
              <a:moveTo>
                <a:pt x="223381" y="3050539"/>
              </a:moveTo>
              <a:arcTo wR="2106501" hR="2106501" stAng="9202479" swAng="1359086"/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600B51F4-53C5-43B1-B3CF-134C694AFC69}">
      <dsp:nvSpPr>
        <dsp:cNvPr id="0" name=""/>
        <dsp:cNvSpPr/>
      </dsp:nvSpPr>
      <dsp:spPr>
        <a:xfrm>
          <a:off x="1377205" y="1458669"/>
          <a:ext cx="1623264" cy="1055122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Evaluace</a:t>
          </a:r>
        </a:p>
      </dsp:txBody>
      <dsp:txXfrm>
        <a:off x="1428712" y="1510176"/>
        <a:ext cx="1520250" cy="952108"/>
      </dsp:txXfrm>
    </dsp:sp>
    <dsp:sp modelId="{14761C78-0DE2-4D28-8B61-D4753BE1A64C}">
      <dsp:nvSpPr>
        <dsp:cNvPr id="0" name=""/>
        <dsp:cNvSpPr/>
      </dsp:nvSpPr>
      <dsp:spPr>
        <a:xfrm>
          <a:off x="2085738" y="530673"/>
          <a:ext cx="4213003" cy="4213003"/>
        </a:xfrm>
        <a:custGeom>
          <a:avLst/>
          <a:gdLst/>
          <a:ahLst/>
          <a:cxnLst/>
          <a:rect l="0" t="0" r="0" b="0"/>
          <a:pathLst>
            <a:path>
              <a:moveTo>
                <a:pt x="506829" y="735955"/>
              </a:moveTo>
              <a:arcTo wR="2106501" hR="2106501" stAng="13235332" swAng="1210710"/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D004F-28AF-4BCB-8E46-48EFC4580EF5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71E6A-7F2B-4877-A9E7-F751FF53CC4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826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769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/>
              <a:t>V různých zemích</a:t>
            </a:r>
            <a:r>
              <a:rPr lang="cs-CZ" baseline="0" dirty="0"/>
              <a:t> je to různě. Nelze říci, že nějaký systém je horší a jiný lepší. Jde o to, aby celý systém byl konzistentní. </a:t>
            </a:r>
          </a:p>
          <a:p>
            <a:r>
              <a:rPr lang="cs-CZ" dirty="0"/>
              <a:t>Centralisté</a:t>
            </a:r>
            <a:r>
              <a:rPr lang="cs-CZ" baseline="0" dirty="0"/>
              <a:t>: je potřeba zajistit kvalitu v celém systému … Je to efektivnější, ….</a:t>
            </a:r>
          </a:p>
          <a:p>
            <a:r>
              <a:rPr lang="cs-CZ" baseline="0" dirty="0"/>
              <a:t>Decentralisté: lokální potřeby, </a:t>
            </a:r>
          </a:p>
          <a:p>
            <a:pPr algn="just"/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636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0192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Organizační</a:t>
            </a:r>
            <a:r>
              <a:rPr lang="cs-CZ" baseline="0" dirty="0"/>
              <a:t> složka státu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388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E78F8-AB51-464B-A790-F9C8FFE8F52C}" type="datetimeFigureOut">
              <a:rPr lang="cs-CZ" smtClean="0"/>
              <a:pPr/>
              <a:t>17.03.2026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noProof="0" dirty="0"/>
              <a:t>Jak řídit a měnit vzdělávání?</a:t>
            </a:r>
            <a:br>
              <a:rPr lang="cs-CZ" noProof="0" dirty="0"/>
            </a:br>
            <a:r>
              <a:rPr lang="cs-CZ" noProof="0" dirty="0"/>
              <a:t>Řízení školství v ČR</a:t>
            </a:r>
            <a:br>
              <a:rPr lang="cs-CZ" noProof="0" dirty="0"/>
            </a:br>
            <a:r>
              <a:rPr lang="cs-CZ" noProof="0" dirty="0"/>
              <a:t>Cíle a nástroje vzdělávací politiky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Magdalena Mouralová</a:t>
            </a:r>
            <a:endParaRPr lang="cs-CZ" noProof="0" dirty="0"/>
          </a:p>
          <a:p>
            <a:r>
              <a:rPr lang="cs-CZ" dirty="0"/>
              <a:t>19</a:t>
            </a:r>
            <a:r>
              <a:rPr lang="cs-CZ" noProof="0" dirty="0"/>
              <a:t>. 3.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2C972D6-51B4-A8D5-28A8-C5FA36A53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65" y="354063"/>
            <a:ext cx="10722269" cy="61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83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Centrální</a:t>
            </a:r>
            <a:r>
              <a:rPr lang="cs-CZ" baseline="0" dirty="0"/>
              <a:t> úroveň řízení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8000">
              <a:spcBef>
                <a:spcPts val="0"/>
              </a:spcBef>
            </a:pPr>
            <a:r>
              <a:rPr lang="cs-CZ" dirty="0"/>
              <a:t>MŠMT</a:t>
            </a:r>
          </a:p>
          <a:p>
            <a:pPr marL="288000">
              <a:spcBef>
                <a:spcPts val="0"/>
              </a:spcBef>
            </a:pPr>
            <a:r>
              <a:rPr lang="cs-CZ" dirty="0"/>
              <a:t>ČŠI, krajské inspektoráty</a:t>
            </a:r>
          </a:p>
          <a:p>
            <a:pPr marL="0" indent="0">
              <a:spcBef>
                <a:spcPts val="0"/>
              </a:spcBef>
              <a:buNone/>
            </a:pPr>
            <a:endParaRPr lang="cs-CZ" dirty="0"/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Přímo řízené organizace MŠMT:</a:t>
            </a:r>
          </a:p>
          <a:p>
            <a:pPr marL="288000">
              <a:spcBef>
                <a:spcPts val="0"/>
              </a:spcBef>
            </a:pPr>
            <a:r>
              <a:rPr lang="cs-CZ" dirty="0"/>
              <a:t>Centrum pro zjišťování výsledků vzdělávání (CERMAT)</a:t>
            </a:r>
          </a:p>
          <a:p>
            <a:pPr marL="288000">
              <a:spcBef>
                <a:spcPts val="0"/>
              </a:spcBef>
            </a:pPr>
            <a:r>
              <a:rPr lang="cs-CZ" dirty="0"/>
              <a:t>Národní pedagogický institut (NPI)</a:t>
            </a:r>
          </a:p>
          <a:p>
            <a:pPr marL="288000">
              <a:spcBef>
                <a:spcPts val="0"/>
              </a:spcBef>
            </a:pPr>
            <a:r>
              <a:rPr lang="cs-CZ" dirty="0"/>
              <a:t>Dům zahraniční spolupráce (DZS)</a:t>
            </a:r>
          </a:p>
        </p:txBody>
      </p:sp>
    </p:spTree>
    <p:extLst>
      <p:ext uri="{BB962C8B-B14F-4D97-AF65-F5344CB8AC3E}">
        <p14:creationId xmlns:p14="http://schemas.microsoft.com/office/powerpoint/2010/main" val="202161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MŠMT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cs-CZ" dirty="0"/>
              <a:t>Centrální úřad</a:t>
            </a:r>
          </a:p>
          <a:p>
            <a:pPr>
              <a:spcBef>
                <a:spcPts val="0"/>
              </a:spcBef>
            </a:pPr>
            <a:r>
              <a:rPr lang="cs-CZ" dirty="0"/>
              <a:t>Méně než 200 lidí</a:t>
            </a:r>
          </a:p>
          <a:p>
            <a:pPr>
              <a:spcBef>
                <a:spcPts val="0"/>
              </a:spcBef>
            </a:pPr>
            <a:r>
              <a:rPr lang="cs-CZ" dirty="0"/>
              <a:t>Malé přímé kompetence </a:t>
            </a:r>
          </a:p>
          <a:p>
            <a:pPr>
              <a:spcBef>
                <a:spcPts val="0"/>
              </a:spcBef>
            </a:pPr>
            <a:r>
              <a:rPr lang="cs-CZ" dirty="0"/>
              <a:t>Hlavní nástroje:</a:t>
            </a:r>
          </a:p>
          <a:p>
            <a:pPr lvl="1">
              <a:spcBef>
                <a:spcPts val="0"/>
              </a:spcBef>
            </a:pPr>
            <a:r>
              <a:rPr lang="cs-CZ" dirty="0"/>
              <a:t>Školský rejstřík </a:t>
            </a:r>
          </a:p>
          <a:p>
            <a:pPr lvl="1">
              <a:spcBef>
                <a:spcPts val="0"/>
              </a:spcBef>
            </a:pPr>
            <a:r>
              <a:rPr lang="cs-CZ" dirty="0"/>
              <a:t>Financování </a:t>
            </a:r>
          </a:p>
          <a:p>
            <a:pPr lvl="1">
              <a:spcBef>
                <a:spcPts val="0"/>
              </a:spcBef>
            </a:pPr>
            <a:r>
              <a:rPr lang="cs-CZ" dirty="0"/>
              <a:t>Vzdělávací program (RVP), </a:t>
            </a:r>
          </a:p>
          <a:p>
            <a:pPr lvl="1">
              <a:spcBef>
                <a:spcPts val="0"/>
              </a:spcBef>
            </a:pPr>
            <a:r>
              <a:rPr lang="cs-CZ" dirty="0"/>
              <a:t>Česká školní inspekce </a:t>
            </a:r>
          </a:p>
          <a:p>
            <a:pPr lvl="1">
              <a:spcBef>
                <a:spcPts val="0"/>
              </a:spcBef>
            </a:pPr>
            <a:r>
              <a:rPr lang="cs-CZ" dirty="0"/>
              <a:t>Dlouhodobé záměry, strategie</a:t>
            </a:r>
          </a:p>
          <a:p>
            <a:pPr lvl="1">
              <a:spcBef>
                <a:spcPts val="0"/>
              </a:spcBef>
            </a:pPr>
            <a:r>
              <a:rPr lang="cs-CZ" dirty="0"/>
              <a:t>Právní předpisy, vyhlášky, směrnice, metodické pokyny</a:t>
            </a:r>
          </a:p>
          <a:p>
            <a:pPr lvl="1">
              <a:spcBef>
                <a:spcPts val="0"/>
              </a:spcBef>
            </a:pPr>
            <a:r>
              <a:rPr lang="cs-CZ" dirty="0"/>
              <a:t>(Neformální) podpůrné působení – např. střední článek</a:t>
            </a:r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83FAE2B-53CE-743F-AAA8-B9B5149134C0}"/>
              </a:ext>
            </a:extLst>
          </p:cNvPr>
          <p:cNvSpPr txBox="1"/>
          <p:nvPr/>
        </p:nvSpPr>
        <p:spPr>
          <a:xfrm>
            <a:off x="8743034" y="2650723"/>
            <a:ext cx="1505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/>
              <a:t>Robert </a:t>
            </a:r>
            <a:r>
              <a:rPr lang="cs-CZ" sz="2000" dirty="0" err="1"/>
              <a:t>Plaga</a:t>
            </a:r>
            <a:endParaRPr lang="cs-CZ" sz="2000" dirty="0"/>
          </a:p>
        </p:txBody>
      </p:sp>
      <p:sp>
        <p:nvSpPr>
          <p:cNvPr id="5" name="AutoShape 2" descr="Plaga: O testování by mělo MZd rozhodovat podle predikcí, ne starých dat -  Zdravotnický deník">
            <a:extLst>
              <a:ext uri="{FF2B5EF4-FFF2-40B4-BE49-F238E27FC236}">
                <a16:creationId xmlns:a16="http://schemas.microsoft.com/office/drawing/2014/main" id="{0B9562C3-FC12-3957-5B89-8E8D694422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458CC39-1FCA-C1C0-E2BE-6335B60EF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392" y="0"/>
            <a:ext cx="1989744" cy="266821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F6AB652-3FC0-92C2-E242-A6291C9BD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59" y="0"/>
            <a:ext cx="1748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8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ČŠI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094912" cy="4525963"/>
          </a:xfrm>
        </p:spPr>
        <p:txBody>
          <a:bodyPr/>
          <a:lstStyle/>
          <a:p>
            <a:r>
              <a:rPr lang="cs-CZ" dirty="0"/>
              <a:t>Správní úřad s celostátní působností</a:t>
            </a:r>
          </a:p>
          <a:p>
            <a:r>
              <a:rPr lang="cs-CZ" dirty="0"/>
              <a:t>Malé přímé výkonné pravomoci (nemůže přímo rozhodovat či přikazovat)</a:t>
            </a:r>
          </a:p>
          <a:p>
            <a:r>
              <a:rPr lang="cs-CZ" dirty="0"/>
              <a:t>Provádí hodnocení škol, sbírá informace atd.</a:t>
            </a:r>
          </a:p>
          <a:p>
            <a:r>
              <a:rPr lang="cs-CZ" dirty="0"/>
              <a:t>Poměrně nezávislá instituce, fakticky ovšem podřízená MŠMT (ústřední školní inspektor je jmenován ministrem)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E303FE-F9AE-A816-3002-A2A235B24C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" t="5048" b="15947"/>
          <a:stretch/>
        </p:blipFill>
        <p:spPr bwMode="auto">
          <a:xfrm>
            <a:off x="10359008" y="0"/>
            <a:ext cx="1832992" cy="226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6CC160D-A7A6-4745-C262-A20B20938BEF}"/>
              </a:ext>
            </a:extLst>
          </p:cNvPr>
          <p:cNvSpPr txBox="1"/>
          <p:nvPr/>
        </p:nvSpPr>
        <p:spPr>
          <a:xfrm>
            <a:off x="10268141" y="2207470"/>
            <a:ext cx="1859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/>
              <a:t>Tomáš Zatloukal</a:t>
            </a:r>
          </a:p>
        </p:txBody>
      </p:sp>
    </p:spTree>
    <p:extLst>
      <p:ext uri="{BB962C8B-B14F-4D97-AF65-F5344CB8AC3E}">
        <p14:creationId xmlns:p14="http://schemas.microsoft.com/office/powerpoint/2010/main" val="350334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Obce a kraje</a:t>
            </a:r>
            <a:endParaRPr lang="en-US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5161290-28A5-04E9-C8E1-E0F54AB6C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17639"/>
            <a:ext cx="5386917" cy="418876"/>
          </a:xfrm>
        </p:spPr>
        <p:txBody>
          <a:bodyPr>
            <a:noAutofit/>
          </a:bodyPr>
          <a:lstStyle/>
          <a:p>
            <a:r>
              <a:rPr lang="cs-CZ" dirty="0"/>
              <a:t>Obce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09600" y="1836514"/>
            <a:ext cx="5386917" cy="428964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hlavními zřizovateli ZŠ a MŠ</a:t>
            </a:r>
          </a:p>
          <a:p>
            <a:r>
              <a:rPr lang="cs-CZ" dirty="0"/>
              <a:t>Povinnost zajistit pro děti s trvalým bydlištěm na jejich území </a:t>
            </a:r>
          </a:p>
          <a:p>
            <a:pPr lvl="1"/>
            <a:r>
              <a:rPr lang="cs-CZ" dirty="0"/>
              <a:t>podmínky pro plnění povinné školní docházky </a:t>
            </a:r>
          </a:p>
          <a:p>
            <a:pPr lvl="1"/>
            <a:r>
              <a:rPr lang="cs-CZ" dirty="0"/>
              <a:t>podmínky pro předškolní vzdělávání v posledním roce před zahájením povinné školní docházky</a:t>
            </a:r>
          </a:p>
          <a:p>
            <a:pPr lvl="1"/>
            <a:r>
              <a:rPr lang="cs-CZ" dirty="0"/>
              <a:t>nově též péči o děti od 3 let</a:t>
            </a:r>
          </a:p>
          <a:p>
            <a:r>
              <a:rPr lang="cs-CZ" dirty="0"/>
              <a:t>Povinnost zajistit financování s výjimkou těch položek, které financuje stát</a:t>
            </a:r>
          </a:p>
          <a:p>
            <a:r>
              <a:rPr lang="cs-CZ" dirty="0"/>
              <a:t>Kompetence: jmenuje a odvolává ředitele škol (nikoli neomezeně), zastoupení ve školské radě, přidělování a kontrolování finančních prostředků </a:t>
            </a:r>
            <a:endParaRPr lang="en-US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66330CC8-B3E6-3DA9-4C22-9BBBD676F2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1196752"/>
            <a:ext cx="5389033" cy="639762"/>
          </a:xfrm>
        </p:spPr>
        <p:txBody>
          <a:bodyPr>
            <a:normAutofit/>
          </a:bodyPr>
          <a:lstStyle/>
          <a:p>
            <a:r>
              <a:rPr lang="cs-CZ" dirty="0"/>
              <a:t>Kraje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E06B55D-C4DF-292A-7D36-8543B5E5F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1836514"/>
            <a:ext cx="5389033" cy="4184773"/>
          </a:xfrm>
        </p:spPr>
        <p:txBody>
          <a:bodyPr>
            <a:noAutofit/>
          </a:bodyPr>
          <a:lstStyle/>
          <a:p>
            <a:r>
              <a:rPr lang="cs-CZ" sz="2200" dirty="0"/>
              <a:t>Hlavními zřizovateli SŠ a VOŠ, často též speciálních, jazykových, základních uměleckých škol, výchovných ústavů</a:t>
            </a:r>
          </a:p>
          <a:p>
            <a:r>
              <a:rPr lang="cs-CZ" sz="2200" dirty="0"/>
              <a:t>Povinnost zajistit financování s výjimkou těch položek, které financuje stát</a:t>
            </a:r>
          </a:p>
          <a:p>
            <a:r>
              <a:rPr lang="cs-CZ" sz="2200" dirty="0"/>
              <a:t>Kompetence: jmenuje a odvolává ředitele škol (nikoli neomezeně), zastoupení ve školské radě, přidělování a kontrolování finančních prostředků </a:t>
            </a:r>
          </a:p>
          <a:p>
            <a:r>
              <a:rPr lang="cs-CZ" sz="2200" dirty="0"/>
              <a:t>Odvolací orgán – přenesená působnost</a:t>
            </a:r>
            <a:endParaRPr lang="en-US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1010C9B-4676-25BB-F3CC-2BE84DF45B04}"/>
              </a:ext>
            </a:extLst>
          </p:cNvPr>
          <p:cNvSpPr txBox="1"/>
          <p:nvPr/>
        </p:nvSpPr>
        <p:spPr>
          <a:xfrm>
            <a:off x="983432" y="6126163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accent1"/>
                </a:solidFill>
              </a:rPr>
              <a:t>Aktuální změny?</a:t>
            </a:r>
          </a:p>
        </p:txBody>
      </p:sp>
    </p:spTree>
    <p:extLst>
      <p:ext uri="{BB962C8B-B14F-4D97-AF65-F5344CB8AC3E}">
        <p14:creationId xmlns:p14="http://schemas.microsoft.com/office/powerpoint/2010/main" val="133206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Školy a školská zařízení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918448" cy="4525963"/>
          </a:xfrm>
        </p:spPr>
        <p:txBody>
          <a:bodyPr>
            <a:noAutofit/>
          </a:bodyPr>
          <a:lstStyle/>
          <a:p>
            <a:r>
              <a:rPr lang="cs-CZ" sz="2400" dirty="0"/>
              <a:t>vzdělávací soustava tvořena </a:t>
            </a:r>
            <a:r>
              <a:rPr lang="en-US" sz="2400" dirty="0" err="1"/>
              <a:t>školami</a:t>
            </a:r>
            <a:r>
              <a:rPr lang="en-US" sz="2400" dirty="0"/>
              <a:t> a </a:t>
            </a:r>
            <a:r>
              <a:rPr lang="en-US" sz="2400" dirty="0" err="1"/>
              <a:t>školskými</a:t>
            </a:r>
            <a:r>
              <a:rPr lang="en-US" sz="2400" dirty="0"/>
              <a:t> </a:t>
            </a:r>
            <a:r>
              <a:rPr lang="en-US" sz="2400" dirty="0" err="1"/>
              <a:t>zařízeními</a:t>
            </a:r>
            <a:r>
              <a:rPr lang="en-US" sz="2400" dirty="0"/>
              <a:t> </a:t>
            </a:r>
            <a:endParaRPr lang="cs-CZ" sz="2400" dirty="0"/>
          </a:p>
          <a:p>
            <a:r>
              <a:rPr lang="en-US" sz="2400" dirty="0" err="1"/>
              <a:t>zápis</a:t>
            </a:r>
            <a:r>
              <a:rPr lang="en-US" sz="2400" dirty="0"/>
              <a:t> do </a:t>
            </a:r>
            <a:r>
              <a:rPr lang="en-US" sz="2400" dirty="0" err="1"/>
              <a:t>školského</a:t>
            </a:r>
            <a:r>
              <a:rPr lang="en-US" sz="2400" dirty="0"/>
              <a:t> </a:t>
            </a:r>
            <a:r>
              <a:rPr lang="en-US" sz="2400" dirty="0" err="1"/>
              <a:t>rejstříku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v drtivé většině případů </a:t>
            </a:r>
            <a:r>
              <a:rPr lang="cs-CZ" sz="2400" b="1" dirty="0"/>
              <a:t>právnickými osobami</a:t>
            </a:r>
            <a:r>
              <a:rPr lang="cs-CZ" sz="2400" dirty="0"/>
              <a:t> a mají právní subjektivitu (v případě škol zřízených obcemi, kraji, MŠMT, církvemi, soukromými institucemi a státními podniky), výjimečně mohou být </a:t>
            </a:r>
            <a:r>
              <a:rPr lang="cs-CZ" sz="2400" b="1" dirty="0"/>
              <a:t>organizačními složky státu nebo její součásti</a:t>
            </a:r>
            <a:r>
              <a:rPr lang="cs-CZ" sz="2400" dirty="0"/>
              <a:t> (v případě škol zřízených MV, MO, MPSV, MS)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0C34AE0-2F04-82C6-D117-B093E3AEF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6080" y="1600201"/>
            <a:ext cx="4766320" cy="485313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Školy</a:t>
            </a:r>
          </a:p>
          <a:p>
            <a:r>
              <a:rPr lang="cs-CZ" dirty="0"/>
              <a:t>Mateřská škola, </a:t>
            </a:r>
          </a:p>
          <a:p>
            <a:r>
              <a:rPr lang="cs-CZ" dirty="0"/>
              <a:t>Základní škola, </a:t>
            </a:r>
          </a:p>
          <a:p>
            <a:r>
              <a:rPr lang="cs-CZ" dirty="0"/>
              <a:t>střední škola (gymnázium, střední odborná škola a střední odborné učiliště), </a:t>
            </a:r>
          </a:p>
          <a:p>
            <a:r>
              <a:rPr lang="cs-CZ" dirty="0"/>
              <a:t>konzervatoř, </a:t>
            </a:r>
          </a:p>
          <a:p>
            <a:r>
              <a:rPr lang="cs-CZ" dirty="0"/>
              <a:t>vyšší odborná škola, </a:t>
            </a:r>
          </a:p>
          <a:p>
            <a:r>
              <a:rPr lang="cs-CZ" dirty="0"/>
              <a:t>základní umělecká škola,</a:t>
            </a:r>
          </a:p>
          <a:p>
            <a:r>
              <a:rPr lang="cs-CZ" dirty="0"/>
              <a:t>jazyková škola s právem státní jazykové zkoušky.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Školská zařízení</a:t>
            </a:r>
          </a:p>
          <a:p>
            <a:r>
              <a:rPr lang="cs-CZ" dirty="0"/>
              <a:t>zařízení pro další vzdělávání pedagogických pracovníků, </a:t>
            </a:r>
          </a:p>
          <a:p>
            <a:r>
              <a:rPr lang="cs-CZ" dirty="0"/>
              <a:t>školská poradenská zařízení, </a:t>
            </a:r>
          </a:p>
          <a:p>
            <a:r>
              <a:rPr lang="cs-CZ" dirty="0"/>
              <a:t>školská zařízení pro zájmové vzdělávání, </a:t>
            </a:r>
          </a:p>
          <a:p>
            <a:r>
              <a:rPr lang="cs-CZ" dirty="0"/>
              <a:t>školská účelová zařízení, </a:t>
            </a:r>
          </a:p>
          <a:p>
            <a:r>
              <a:rPr lang="cs-CZ" dirty="0"/>
              <a:t>školská výchovná a ubytovací zařízení, </a:t>
            </a:r>
          </a:p>
          <a:p>
            <a:r>
              <a:rPr lang="cs-CZ" dirty="0"/>
              <a:t>zařízení školního stravování, </a:t>
            </a:r>
          </a:p>
          <a:p>
            <a:r>
              <a:rPr lang="cs-CZ" dirty="0"/>
              <a:t>š. z. pro výkon ústavní výchovy nebo ochranné výchovy</a:t>
            </a:r>
          </a:p>
          <a:p>
            <a:r>
              <a:rPr lang="cs-CZ" dirty="0"/>
              <a:t>školská zařízení pro preventivně výchovnou péči</a:t>
            </a:r>
          </a:p>
        </p:txBody>
      </p:sp>
    </p:spTree>
    <p:extLst>
      <p:ext uri="{BB962C8B-B14F-4D97-AF65-F5344CB8AC3E}">
        <p14:creationId xmlns:p14="http://schemas.microsoft.com/office/powerpoint/2010/main" val="135756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Školská</a:t>
            </a:r>
            <a:r>
              <a:rPr lang="cs-CZ" baseline="0" dirty="0"/>
              <a:t> rada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9416" y="1340768"/>
            <a:ext cx="10513168" cy="496855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Proč? </a:t>
            </a:r>
          </a:p>
          <a:p>
            <a:pPr lvl="1"/>
            <a:r>
              <a:rPr lang="cs-CZ" dirty="0"/>
              <a:t>povinnost se zákona u ZŠ, SŠ a VOŠ</a:t>
            </a:r>
          </a:p>
          <a:p>
            <a:pPr lvl="1"/>
            <a:r>
              <a:rPr lang="cs-CZ" dirty="0"/>
              <a:t>idea: zapojení zainteresovaných aktérů do správy školy </a:t>
            </a:r>
          </a:p>
          <a:p>
            <a:r>
              <a:rPr lang="cs-CZ" dirty="0"/>
              <a:t>Kdo v ní je? </a:t>
            </a:r>
          </a:p>
          <a:p>
            <a:pPr lvl="1"/>
            <a:r>
              <a:rPr lang="cs-CZ" dirty="0"/>
              <a:t>Zástupci rodičů a žáků nad 15 let u SŠ, učitelů, zřizovatele</a:t>
            </a:r>
          </a:p>
          <a:p>
            <a:r>
              <a:rPr lang="cs-CZ" dirty="0"/>
              <a:t>Co dělá?</a:t>
            </a:r>
          </a:p>
          <a:p>
            <a:pPr lvl="1"/>
            <a:r>
              <a:rPr lang="cs-CZ" dirty="0"/>
              <a:t>schvaluje některé dokumenty školy: výroční zprávu, školní řád, stipendijní řád, pravidla pro hodnocení</a:t>
            </a:r>
          </a:p>
          <a:p>
            <a:pPr lvl="1"/>
            <a:r>
              <a:rPr lang="cs-CZ" dirty="0"/>
              <a:t>projednává ŠVP, rozpočet školy, inspekční zprávy</a:t>
            </a:r>
          </a:p>
          <a:p>
            <a:pPr lvl="1"/>
            <a:r>
              <a:rPr lang="cs-CZ" dirty="0"/>
              <a:t>podílí se na koncepci rozvoje školy, navrhuje úpravy rozpočtu,</a:t>
            </a:r>
          </a:p>
          <a:p>
            <a:pPr lvl="1"/>
            <a:r>
              <a:rPr lang="cs-CZ" dirty="0"/>
              <a:t>podává podněty řediteli, zřizovateli, orgánům státní správy</a:t>
            </a:r>
          </a:p>
          <a:p>
            <a:r>
              <a:rPr lang="cs-CZ" dirty="0"/>
              <a:t>Problémy</a:t>
            </a:r>
          </a:p>
          <a:p>
            <a:pPr lvl="1"/>
            <a:r>
              <a:rPr lang="cs-CZ" dirty="0"/>
              <a:t>Formální fungování, nedostatek lidí, kompetence ze zákona nekorespondují se zájmy členů</a:t>
            </a:r>
          </a:p>
        </p:txBody>
      </p:sp>
    </p:spTree>
    <p:extLst>
      <p:ext uri="{BB962C8B-B14F-4D97-AF65-F5344CB8AC3E}">
        <p14:creationId xmlns:p14="http://schemas.microsoft.com/office/powerpoint/2010/main" val="4211622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E3ACF-7FED-E492-B043-B0A6F047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a nástroje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A23006D0-0A1D-9476-586D-B4E23667E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040" y="1667754"/>
            <a:ext cx="5384800" cy="4525963"/>
          </a:xfrm>
        </p:spPr>
        <p:txBody>
          <a:bodyPr/>
          <a:lstStyle/>
          <a:p>
            <a:r>
              <a:rPr lang="cs-CZ" dirty="0"/>
              <a:t>Cíle – Proč? Kam? </a:t>
            </a:r>
          </a:p>
          <a:p>
            <a:r>
              <a:rPr lang="cs-CZ" dirty="0"/>
              <a:t>Nástroje – Jak? Kudy?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E2DE1DE-7FD2-602E-AE02-BD5FC848A2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110357"/>
              </p:ext>
            </p:extLst>
          </p:nvPr>
        </p:nvGraphicFramePr>
        <p:xfrm>
          <a:off x="-888776" y="1417638"/>
          <a:ext cx="8384480" cy="4941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788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FD97BF-6E63-F73D-7840-17F95518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a nástroje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C59FB7F-486A-5E6D-026D-1CC91A838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Cíle – Proč? Kam?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4B25D6-3398-0C95-54C2-04924FA1C3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Žádoucí stav</a:t>
            </a:r>
          </a:p>
          <a:p>
            <a:r>
              <a:rPr lang="cs-CZ" dirty="0"/>
              <a:t>Odvíjí se od hodnot </a:t>
            </a:r>
          </a:p>
          <a:p>
            <a:r>
              <a:rPr lang="cs-CZ" dirty="0"/>
              <a:t>Politické rozhodnutí</a:t>
            </a:r>
          </a:p>
          <a:p>
            <a:r>
              <a:rPr lang="cs-CZ" dirty="0"/>
              <a:t>Existuje množství dobrých cílů, vyjednává se o prioritách</a:t>
            </a:r>
          </a:p>
          <a:p>
            <a:pPr lvl="1"/>
            <a:r>
              <a:rPr lang="cs-CZ" dirty="0"/>
              <a:t>omezené zdroje</a:t>
            </a:r>
          </a:p>
          <a:p>
            <a:r>
              <a:rPr lang="cs-CZ" dirty="0"/>
              <a:t>SMART?</a:t>
            </a:r>
          </a:p>
          <a:p>
            <a:pPr lvl="1"/>
            <a:r>
              <a:rPr lang="cs-CZ" dirty="0"/>
              <a:t>Specifický, měřitelný, dosažitelný (adekvátní), realistické, termínované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2FFFF46A-B755-A1FA-84BF-59AC2E39C7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Nástroje – Jak? Kudy?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E703798-DB07-3DA8-3C6F-64A4E59E640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dirty="0"/>
              <a:t>Řešení, cesta</a:t>
            </a:r>
          </a:p>
          <a:p>
            <a:r>
              <a:rPr lang="cs-CZ" dirty="0"/>
              <a:t>V ideálním případě odborné rozhodnutí</a:t>
            </a:r>
          </a:p>
          <a:p>
            <a:pPr lvl="1"/>
            <a:r>
              <a:rPr lang="cs-CZ" dirty="0"/>
              <a:t>Posouzení variant</a:t>
            </a:r>
          </a:p>
          <a:p>
            <a:r>
              <a:rPr lang="cs-CZ" dirty="0"/>
              <a:t>Konkrétní politika většinou obsahuje mix nástrojů</a:t>
            </a:r>
          </a:p>
          <a:p>
            <a:r>
              <a:rPr lang="cs-CZ" dirty="0"/>
              <a:t>Nedává smysl bez cíle</a:t>
            </a:r>
          </a:p>
          <a:p>
            <a:pPr lvl="1"/>
            <a:r>
              <a:rPr lang="cs-CZ" dirty="0"/>
              <a:t>v politických a mediálních diskusích ale cíle často zapomínány</a:t>
            </a:r>
          </a:p>
        </p:txBody>
      </p:sp>
    </p:spTree>
    <p:extLst>
      <p:ext uri="{BB962C8B-B14F-4D97-AF65-F5344CB8AC3E}">
        <p14:creationId xmlns:p14="http://schemas.microsoft.com/office/powerpoint/2010/main" val="4269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0F764DE7-1FDA-2308-04B4-289894FF5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nástrojů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2073BCCE-CDBA-392C-C3C8-9CDEC022D6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Finanční (mrkev)</a:t>
            </a:r>
          </a:p>
          <a:p>
            <a:pPr lvl="1"/>
            <a:r>
              <a:rPr lang="cs-CZ" dirty="0"/>
              <a:t>Daně, daňové úlevy, dotace, pobídky, dávky, granty</a:t>
            </a:r>
          </a:p>
          <a:p>
            <a:r>
              <a:rPr lang="cs-CZ" dirty="0"/>
              <a:t>Regulační (klacek)</a:t>
            </a:r>
          </a:p>
          <a:p>
            <a:pPr lvl="1"/>
            <a:r>
              <a:rPr lang="cs-CZ" dirty="0"/>
              <a:t>Zákony, regulace, pravidla a sankce za jejich porušení</a:t>
            </a:r>
          </a:p>
          <a:p>
            <a:r>
              <a:rPr lang="cs-CZ" dirty="0"/>
              <a:t>Informační (kázání)</a:t>
            </a:r>
          </a:p>
          <a:p>
            <a:pPr lvl="1"/>
            <a:r>
              <a:rPr lang="cs-CZ" dirty="0"/>
              <a:t>Strategie, plány, standardy, metodiky, kampaně</a:t>
            </a:r>
          </a:p>
        </p:txBody>
      </p:sp>
      <p:pic>
        <p:nvPicPr>
          <p:cNvPr id="3074" name="Picture 2" descr="The RAMESES Project">
            <a:extLst>
              <a:ext uri="{FF2B5EF4-FFF2-40B4-BE49-F238E27FC236}">
                <a16:creationId xmlns:a16="http://schemas.microsoft.com/office/drawing/2014/main" id="{76FE8E91-3355-F15C-81EF-8F1C4206F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789" y="1417638"/>
            <a:ext cx="6591656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234EAF66-3BB1-9046-E1DF-3FCE61F3832B}"/>
              </a:ext>
            </a:extLst>
          </p:cNvPr>
          <p:cNvSpPr/>
          <p:nvPr/>
        </p:nvSpPr>
        <p:spPr>
          <a:xfrm>
            <a:off x="6456040" y="4221088"/>
            <a:ext cx="5126360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6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Co nás dnes čeká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  <a:defRPr/>
            </a:pPr>
            <a:endParaRPr lang="cs-CZ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cs-CZ" baseline="0" dirty="0"/>
              <a:t>Kompetence a povinnosti aktérů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cs-CZ" dirty="0"/>
              <a:t>Rozlišení cílů a nástrojů a r</a:t>
            </a:r>
            <a:r>
              <a:rPr lang="cs-CZ" baseline="0" dirty="0"/>
              <a:t>ozlišení základních typů nástrojů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cs-CZ" baseline="0" dirty="0"/>
              <a:t>(Aplikace cílů a nástrojů v českém vzdělávání)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cs-CZ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cs-CZ" dirty="0"/>
              <a:t>Pojmy a termíny (opakování i nově)</a:t>
            </a:r>
          </a:p>
          <a:p>
            <a:pPr marL="914400" lvl="1" indent="-514350">
              <a:defRPr/>
            </a:pPr>
            <a:r>
              <a:rPr lang="cs-CZ" dirty="0"/>
              <a:t>Aktéři – MŠMT, ČŠI, zřizovatel, školská rada</a:t>
            </a:r>
          </a:p>
          <a:p>
            <a:pPr marL="914400" lvl="1" indent="-514350">
              <a:defRPr/>
            </a:pPr>
            <a:r>
              <a:rPr lang="cs-CZ" dirty="0"/>
              <a:t>Státní správa a samospráva ve školství</a:t>
            </a:r>
            <a:endParaRPr lang="en-US" dirty="0"/>
          </a:p>
          <a:p>
            <a:pPr marL="914400" lvl="1" indent="-514350"/>
            <a:r>
              <a:rPr lang="cs-CZ" dirty="0"/>
              <a:t>Centralizace</a:t>
            </a:r>
            <a:r>
              <a:rPr lang="cs-CZ" baseline="0" dirty="0"/>
              <a:t> a decentralizace </a:t>
            </a:r>
          </a:p>
          <a:p>
            <a:pPr marL="914400" lvl="1" indent="-514350"/>
            <a:r>
              <a:rPr lang="cs-CZ" baseline="0" dirty="0"/>
              <a:t>Fázový model</a:t>
            </a:r>
          </a:p>
          <a:p>
            <a:pPr marL="914400" lvl="1" indent="-514350"/>
            <a:r>
              <a:rPr lang="cs-CZ" dirty="0"/>
              <a:t>SMART cíle</a:t>
            </a:r>
          </a:p>
          <a:p>
            <a:pPr marL="914400" lvl="1" indent="-514350"/>
            <a:r>
              <a:rPr lang="cs-CZ" baseline="0" dirty="0" err="1"/>
              <a:t>Carrots</a:t>
            </a:r>
            <a:r>
              <a:rPr lang="cs-CZ" baseline="0" dirty="0"/>
              <a:t>, </a:t>
            </a:r>
            <a:r>
              <a:rPr lang="cs-CZ" baseline="0" dirty="0" err="1"/>
              <a:t>sticks</a:t>
            </a:r>
            <a:r>
              <a:rPr lang="cs-CZ" baseline="0" dirty="0"/>
              <a:t>, sermon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F103CB-95F9-C0A6-56D4-4D9E8707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78098"/>
          </a:xfrm>
        </p:spPr>
        <p:txBody>
          <a:bodyPr/>
          <a:lstStyle/>
          <a:p>
            <a:r>
              <a:rPr lang="cs-CZ" dirty="0"/>
              <a:t>Skupinová aktivita – sdílené priority (část 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6CD825-FBF2-0572-7D1C-960B770ED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196753"/>
            <a:ext cx="8568952" cy="5386610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1. Získat kvalitní nové učitele.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2.  Vytvořit podmínky pro profesní učení všech začínajících i stávajících učitelů.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3.  Zajistit lidem ve škole podporu od dostatku kvalitních školních poradenských pracovníků.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4.  Zesílit, propojit a zvýšit kvalitu podpůrné struktury kolem škol (školská poradenská zařízení, zdravotní a sociální služby).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5.  Získat kvalitní nové ředitele – pedagogické leadery.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6.  Vytvořit systém trvalého rozvoje ředitelů – pedagogických leaderů.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7.  Vytvořit střední článek vedení zaměřený na pedagogický rozvoj škol.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8.  Společně zformulovat sdílené hodnoty, vzdělávací cíle a indikátory zlepšení, se kterými se ztotožňuje většina klíčových aktérů.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9.  Trvale sledovat dopad na všech úrovních systému (učitel, ředitel, region, stát) s cílem učit se zlepšovat svou práci.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10.  Cíleně zvyšovat rovné šance.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11.  </a:t>
            </a:r>
            <a:r>
              <a:rPr lang="cs-CZ" sz="1800" b="0" i="0" dirty="0" err="1">
                <a:solidFill>
                  <a:srgbClr val="1D2125"/>
                </a:solidFill>
                <a:effectLst/>
                <a:latin typeface="-apple-system"/>
              </a:rPr>
              <a:t>Odbřemenit</a:t>
            </a: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 ředitele škol.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12.  Zvýšit odborné kapacity úředníků (zejména implementace).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13.  Zajistit dlouhodobou kontinuitu a konzistenci řízení vzdělávacího systému.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14.  Získat podporu veřejnosti pro změny a investice do vzdělávání.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15.  Zvýšit účast v předškolním vzdělávání dětí ohrožených školním neúspěchem.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16.  Zajistit růst mezd pedagogických pracovníků.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17.  Zajistit udržitelné zdroje pro realizaci všech opatření.</a:t>
            </a:r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04BA530-EA21-0C5B-9887-1E9B55AEC4F0}"/>
              </a:ext>
            </a:extLst>
          </p:cNvPr>
          <p:cNvSpPr txBox="1"/>
          <p:nvPr/>
        </p:nvSpPr>
        <p:spPr>
          <a:xfrm>
            <a:off x="9192344" y="1196753"/>
            <a:ext cx="2880320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3. Vyberte jednu prioritu a zkuste u </a:t>
            </a:r>
            <a:r>
              <a:rPr lang="cs-CZ"/>
              <a:t>ní formulovat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Proč</a:t>
            </a:r>
            <a:r>
              <a:rPr lang="cs-CZ" dirty="0"/>
              <a:t> je to důležité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Jak</a:t>
            </a:r>
            <a:r>
              <a:rPr lang="cs-CZ" dirty="0"/>
              <a:t> by se toho dalo dosáhnout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Jací aktéři </a:t>
            </a:r>
            <a:r>
              <a:rPr lang="cs-CZ" dirty="0"/>
              <a:t>by měli být zapojeni do řešení</a:t>
            </a:r>
          </a:p>
        </p:txBody>
      </p:sp>
    </p:spTree>
    <p:extLst>
      <p:ext uri="{BB962C8B-B14F-4D97-AF65-F5344CB8AC3E}">
        <p14:creationId xmlns:p14="http://schemas.microsoft.com/office/powerpoint/2010/main" val="1065343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B99469-0D30-0FD5-78C2-3BC98E703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Koho a čeho se týká které opatření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7D37605-89C8-37FD-2CDA-EE80668CF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61" y="1052736"/>
            <a:ext cx="11784878" cy="574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15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BC855EB-5025-B347-63A8-180D51F64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670" y="57338"/>
            <a:ext cx="12295670" cy="680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9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20E349B-A711-0A49-409E-657580A31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52385"/>
            <a:ext cx="11665295" cy="655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08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3C482-D0A4-9FFD-F5D3-41A1F498B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70EC5F-616B-5B76-84DF-4B7A28BDF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Co bylo v plánu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40276471-68D5-25B9-BA61-140645DF2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  <a:defRPr/>
            </a:pPr>
            <a:endParaRPr lang="cs-CZ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cs-CZ" baseline="0" dirty="0"/>
              <a:t>Kompetence a povinnosti aktérů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cs-CZ" dirty="0"/>
              <a:t>Rozlišení cílů a nástrojů a r</a:t>
            </a:r>
            <a:r>
              <a:rPr lang="cs-CZ" baseline="0" dirty="0"/>
              <a:t>ozlišení základních typů nástrojů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cs-CZ" baseline="0" dirty="0"/>
              <a:t>Aplikace cílů a nástrojů v českém ve vzdělávání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cs-CZ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cs-CZ" dirty="0"/>
              <a:t>Pojmy a termíny (opakování i nově)</a:t>
            </a:r>
          </a:p>
          <a:p>
            <a:pPr marL="914400" lvl="1" indent="-514350">
              <a:defRPr/>
            </a:pPr>
            <a:r>
              <a:rPr lang="cs-CZ" dirty="0"/>
              <a:t>Aktéři – MŠMT, ČŠI, zřizovatel, školská rada</a:t>
            </a:r>
          </a:p>
          <a:p>
            <a:pPr marL="914400" lvl="1" indent="-514350">
              <a:defRPr/>
            </a:pPr>
            <a:r>
              <a:rPr lang="cs-CZ" dirty="0"/>
              <a:t>Státní správa a samospráva ve školství</a:t>
            </a:r>
            <a:endParaRPr lang="en-US" dirty="0"/>
          </a:p>
          <a:p>
            <a:pPr marL="914400" lvl="1" indent="-514350"/>
            <a:r>
              <a:rPr lang="cs-CZ" dirty="0"/>
              <a:t>Centralizace</a:t>
            </a:r>
            <a:r>
              <a:rPr lang="cs-CZ" baseline="0" dirty="0"/>
              <a:t> a decentralizace </a:t>
            </a:r>
          </a:p>
          <a:p>
            <a:pPr marL="914400" lvl="1" indent="-514350"/>
            <a:r>
              <a:rPr lang="cs-CZ" baseline="0" dirty="0"/>
              <a:t>Fázový model</a:t>
            </a:r>
          </a:p>
          <a:p>
            <a:pPr marL="914400" lvl="1" indent="-514350"/>
            <a:r>
              <a:rPr lang="cs-CZ" dirty="0"/>
              <a:t>SMART cíle</a:t>
            </a:r>
          </a:p>
          <a:p>
            <a:pPr marL="914400" lvl="1" indent="-514350"/>
            <a:r>
              <a:rPr lang="cs-CZ" baseline="0" dirty="0" err="1"/>
              <a:t>Carrots</a:t>
            </a:r>
            <a:r>
              <a:rPr lang="cs-CZ" baseline="0" dirty="0"/>
              <a:t>, </a:t>
            </a:r>
            <a:r>
              <a:rPr lang="cs-CZ" baseline="0" dirty="0" err="1"/>
              <a:t>sticks</a:t>
            </a:r>
            <a:r>
              <a:rPr lang="cs-CZ" baseline="0" dirty="0"/>
              <a:t>, sermon</a:t>
            </a:r>
          </a:p>
        </p:txBody>
      </p:sp>
    </p:spTree>
    <p:extLst>
      <p:ext uri="{BB962C8B-B14F-4D97-AF65-F5344CB8AC3E}">
        <p14:creationId xmlns:p14="http://schemas.microsoft.com/office/powerpoint/2010/main" val="200854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53229"/>
            <a:ext cx="10972800" cy="1143000"/>
          </a:xfrm>
        </p:spPr>
        <p:txBody>
          <a:bodyPr/>
          <a:lstStyle/>
          <a:p>
            <a:r>
              <a:rPr lang="cs-CZ" noProof="0" dirty="0"/>
              <a:t>Rámec pro analýzu VP</a:t>
            </a:r>
          </a:p>
        </p:txBody>
      </p:sp>
      <p:sp>
        <p:nvSpPr>
          <p:cNvPr id="5" name="Rectangle 48"/>
          <p:cNvSpPr>
            <a:spLocks noChangeArrowheads="1"/>
          </p:cNvSpPr>
          <p:nvPr/>
        </p:nvSpPr>
        <p:spPr bwMode="auto">
          <a:xfrm>
            <a:off x="5608639" y="33697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1BC5032-529B-D18F-953A-0DDD049DA613}"/>
              </a:ext>
            </a:extLst>
          </p:cNvPr>
          <p:cNvSpPr/>
          <p:nvPr/>
        </p:nvSpPr>
        <p:spPr>
          <a:xfrm>
            <a:off x="1080417" y="1492621"/>
            <a:ext cx="3943383" cy="38339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1"/>
          <p:cNvGrpSpPr>
            <a:grpSpLocks noChangeAspect="1"/>
          </p:cNvGrpSpPr>
          <p:nvPr/>
        </p:nvGrpSpPr>
        <p:grpSpPr bwMode="auto">
          <a:xfrm>
            <a:off x="718120" y="1054454"/>
            <a:ext cx="11449272" cy="5369250"/>
            <a:chOff x="4333" y="3446"/>
            <a:chExt cx="7485" cy="3526"/>
          </a:xfrm>
        </p:grpSpPr>
        <p:sp>
          <p:nvSpPr>
            <p:cNvPr id="7" name="AutoShape 47"/>
            <p:cNvSpPr>
              <a:spLocks noChangeAspect="1" noChangeArrowheads="1" noTextEdit="1"/>
            </p:cNvSpPr>
            <p:nvPr/>
          </p:nvSpPr>
          <p:spPr bwMode="auto">
            <a:xfrm>
              <a:off x="4333" y="3446"/>
              <a:ext cx="7485" cy="35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Box 46"/>
            <p:cNvSpPr txBox="1">
              <a:spLocks noChangeArrowheads="1"/>
            </p:cNvSpPr>
            <p:nvPr/>
          </p:nvSpPr>
          <p:spPr bwMode="auto">
            <a:xfrm>
              <a:off x="7770" y="4449"/>
              <a:ext cx="1381" cy="9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>
              <a:lvl1pPr indent="2889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indent="0" algn="ctr">
                <a:spcBef>
                  <a:spcPts val="0"/>
                </a:spcBef>
                <a:spcAft>
                  <a:spcPts val="0"/>
                </a:spcAft>
              </a:pPr>
              <a:r>
                <a:rPr lang="cs-CZ" altLang="en-US" sz="1400" dirty="0">
                  <a:ea typeface="Times New Roman" panose="02020603050405020304" pitchFamily="18" charset="0"/>
                </a:rPr>
                <a:t>Vzdělávací procesy</a:t>
              </a:r>
            </a:p>
            <a:p>
              <a:pPr indent="0" algn="ctr">
                <a:spcBef>
                  <a:spcPts val="0"/>
                </a:spcBef>
                <a:spcAft>
                  <a:spcPts val="0"/>
                </a:spcAft>
              </a:pPr>
              <a:r>
                <a:rPr lang="cs-CZ" altLang="en-US" sz="1400" dirty="0"/>
                <a:t>Škola </a:t>
              </a:r>
            </a:p>
            <a:p>
              <a:pPr indent="0" algn="ctr">
                <a:spcBef>
                  <a:spcPts val="0"/>
                </a:spcBef>
                <a:spcAft>
                  <a:spcPts val="0"/>
                </a:spcAft>
              </a:pPr>
              <a:r>
                <a:rPr lang="cs-CZ" altLang="en-US" sz="1400" dirty="0"/>
                <a:t>Třída </a:t>
              </a:r>
            </a:p>
            <a:p>
              <a:pPr indent="0" algn="ctr">
                <a:spcBef>
                  <a:spcPts val="0"/>
                </a:spcBef>
                <a:spcAft>
                  <a:spcPts val="0"/>
                </a:spcAft>
              </a:pPr>
              <a:r>
                <a:rPr lang="cs-CZ" altLang="en-US" sz="1400" dirty="0"/>
                <a:t>Žáci</a:t>
              </a:r>
              <a:r>
                <a:rPr lang="cs-CZ" altLang="en-US" sz="1400" baseline="-25000" dirty="0"/>
                <a:t>2</a:t>
              </a:r>
              <a:endParaRPr lang="cs-CZ" altLang="en-US" sz="1400" dirty="0"/>
            </a:p>
            <a:p>
              <a:pPr indent="0" algn="ctr" eaLnBrk="0" hangingPunct="0">
                <a:spcBef>
                  <a:spcPts val="0"/>
                </a:spcBef>
                <a:spcAft>
                  <a:spcPts val="0"/>
                </a:spcAft>
              </a:pPr>
              <a:endParaRPr lang="cs-CZ" altLang="en-US" sz="1400" dirty="0"/>
            </a:p>
          </p:txBody>
        </p:sp>
        <p:sp>
          <p:nvSpPr>
            <p:cNvPr id="9" name="Text Box 45"/>
            <p:cNvSpPr txBox="1">
              <a:spLocks noChangeArrowheads="1"/>
            </p:cNvSpPr>
            <p:nvPr/>
          </p:nvSpPr>
          <p:spPr bwMode="auto">
            <a:xfrm>
              <a:off x="7770" y="3730"/>
              <a:ext cx="1180" cy="4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/>
            <a:p>
              <a:pPr algn="ctr" fontAlgn="base"/>
              <a:r>
                <a:rPr lang="cs-CZ" altLang="en-US" sz="14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Učitelé a ředitelé</a:t>
              </a:r>
              <a:endParaRPr lang="cs-CZ" alt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 Box 44"/>
            <p:cNvSpPr txBox="1">
              <a:spLocks noChangeArrowheads="1"/>
            </p:cNvSpPr>
            <p:nvPr/>
          </p:nvSpPr>
          <p:spPr bwMode="auto">
            <a:xfrm>
              <a:off x="9580" y="4449"/>
              <a:ext cx="869" cy="9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/>
            <a:p>
              <a:pPr algn="ctr" fontAlgn="base"/>
              <a:r>
                <a:rPr lang="cs-CZ" altLang="en-US" sz="14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Výstupy</a:t>
              </a:r>
              <a:r>
                <a:rPr lang="cs-CZ" altLang="en-US" sz="1400" b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cs-CZ" altLang="en-US" sz="14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(Žáci</a:t>
              </a:r>
              <a:r>
                <a:rPr lang="cs-CZ" altLang="en-US" sz="1400" baseline="-300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cs-CZ" altLang="en-US" sz="14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</a:t>
              </a:r>
              <a:endParaRPr lang="cs-CZ" alt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 Box 43"/>
            <p:cNvSpPr txBox="1">
              <a:spLocks noChangeArrowheads="1"/>
            </p:cNvSpPr>
            <p:nvPr/>
          </p:nvSpPr>
          <p:spPr bwMode="auto">
            <a:xfrm>
              <a:off x="4704" y="6510"/>
              <a:ext cx="6670" cy="2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>
              <a:lvl1pPr indent="2889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indent="0" algn="ctr">
                <a:spcBef>
                  <a:spcPts val="0"/>
                </a:spcBef>
                <a:spcAft>
                  <a:spcPts val="0"/>
                </a:spcAft>
              </a:pPr>
              <a:r>
                <a:rPr lang="cs-CZ" altLang="en-US" sz="1400">
                  <a:ea typeface="Times New Roman" panose="02020603050405020304" pitchFamily="18" charset="0"/>
                </a:rPr>
                <a:t>Politický, sociální, ekonomický a kulturní kontext</a:t>
              </a:r>
              <a:endParaRPr lang="cs-CZ" altLang="en-US" sz="1400"/>
            </a:p>
            <a:p>
              <a:pPr indent="0" algn="ctr" eaLnBrk="0" hangingPunct="0">
                <a:spcBef>
                  <a:spcPts val="0"/>
                </a:spcBef>
                <a:spcAft>
                  <a:spcPts val="0"/>
                </a:spcAft>
              </a:pPr>
              <a:endParaRPr lang="cs-CZ" altLang="en-US" sz="1400"/>
            </a:p>
          </p:txBody>
        </p:sp>
        <p:sp>
          <p:nvSpPr>
            <p:cNvPr id="12" name="Text Box 42"/>
            <p:cNvSpPr txBox="1">
              <a:spLocks noChangeArrowheads="1"/>
            </p:cNvSpPr>
            <p:nvPr/>
          </p:nvSpPr>
          <p:spPr bwMode="auto">
            <a:xfrm>
              <a:off x="10742" y="4457"/>
              <a:ext cx="833" cy="9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>
              <a:lvl1pPr indent="2889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indent="0" algn="ctr">
                <a:spcBef>
                  <a:spcPts val="0"/>
                </a:spcBef>
                <a:spcAft>
                  <a:spcPts val="0"/>
                </a:spcAft>
              </a:pPr>
              <a:r>
                <a:rPr lang="cs-CZ" altLang="en-US" sz="1400">
                  <a:ea typeface="Times New Roman" panose="02020603050405020304" pitchFamily="18" charset="0"/>
                </a:rPr>
                <a:t>Efekty</a:t>
              </a:r>
              <a:endParaRPr lang="cs-CZ" altLang="en-US" sz="1400"/>
            </a:p>
            <a:p>
              <a:pPr indent="0" algn="ctr" eaLnBrk="0" hangingPunct="0">
                <a:spcBef>
                  <a:spcPts val="0"/>
                </a:spcBef>
                <a:spcAft>
                  <a:spcPts val="0"/>
                </a:spcAft>
              </a:pPr>
              <a:r>
                <a:rPr lang="cs-CZ" altLang="en-US" sz="1400">
                  <a:ea typeface="Times New Roman" pitchFamily="18" charset="0"/>
                </a:rPr>
                <a:t>(Žáci</a:t>
              </a:r>
              <a:r>
                <a:rPr lang="cs-CZ" altLang="en-US" sz="1400" baseline="-30000">
                  <a:ea typeface="Times New Roman" pitchFamily="18" charset="0"/>
                </a:rPr>
                <a:t>4</a:t>
              </a:r>
              <a:r>
                <a:rPr lang="cs-CZ" altLang="en-US" sz="1400">
                  <a:ea typeface="Times New Roman" pitchFamily="18" charset="0"/>
                </a:rPr>
                <a:t>)</a:t>
              </a:r>
              <a:endParaRPr lang="cs-CZ" altLang="en-US" sz="1400"/>
            </a:p>
          </p:txBody>
        </p:sp>
        <p:sp>
          <p:nvSpPr>
            <p:cNvPr id="13" name="Line 41"/>
            <p:cNvSpPr>
              <a:spLocks noChangeShapeType="1"/>
            </p:cNvSpPr>
            <p:nvPr/>
          </p:nvSpPr>
          <p:spPr bwMode="auto">
            <a:xfrm>
              <a:off x="9151" y="5259"/>
              <a:ext cx="429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 Box 40"/>
            <p:cNvSpPr txBox="1">
              <a:spLocks noChangeArrowheads="1"/>
            </p:cNvSpPr>
            <p:nvPr/>
          </p:nvSpPr>
          <p:spPr bwMode="auto">
            <a:xfrm>
              <a:off x="7216" y="5910"/>
              <a:ext cx="626" cy="2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/>
            <a:p>
              <a:pPr algn="ctr" fontAlgn="base"/>
              <a:r>
                <a:rPr lang="cs-CZ" altLang="en-US" sz="14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Rodiče</a:t>
              </a:r>
              <a:r>
                <a:rPr lang="cs-CZ" altLang="en-US" sz="1400" b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lang="cs-CZ" alt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eaLnBrk="0" fontAlgn="base" hangingPunct="0"/>
              <a:endParaRPr lang="cs-CZ" alt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39"/>
            <p:cNvSpPr>
              <a:spLocks noChangeShapeType="1"/>
            </p:cNvSpPr>
            <p:nvPr/>
          </p:nvSpPr>
          <p:spPr bwMode="auto">
            <a:xfrm>
              <a:off x="8438" y="4158"/>
              <a:ext cx="1" cy="29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38"/>
            <p:cNvSpPr>
              <a:spLocks noChangeShapeType="1"/>
            </p:cNvSpPr>
            <p:nvPr/>
          </p:nvSpPr>
          <p:spPr bwMode="auto">
            <a:xfrm flipV="1">
              <a:off x="8240" y="5479"/>
              <a:ext cx="1" cy="43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37"/>
            <p:cNvSpPr>
              <a:spLocks noChangeShapeType="1"/>
            </p:cNvSpPr>
            <p:nvPr/>
          </p:nvSpPr>
          <p:spPr bwMode="auto">
            <a:xfrm>
              <a:off x="10022" y="5437"/>
              <a:ext cx="1" cy="104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36"/>
            <p:cNvSpPr>
              <a:spLocks noChangeShapeType="1"/>
            </p:cNvSpPr>
            <p:nvPr/>
          </p:nvSpPr>
          <p:spPr bwMode="auto">
            <a:xfrm flipH="1" flipV="1">
              <a:off x="11212" y="5437"/>
              <a:ext cx="13" cy="105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35"/>
            <p:cNvSpPr>
              <a:spLocks noChangeShapeType="1"/>
            </p:cNvSpPr>
            <p:nvPr/>
          </p:nvSpPr>
          <p:spPr bwMode="auto">
            <a:xfrm>
              <a:off x="11575" y="4894"/>
              <a:ext cx="145" cy="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34"/>
            <p:cNvSpPr>
              <a:spLocks noChangeShapeType="1"/>
            </p:cNvSpPr>
            <p:nvPr/>
          </p:nvSpPr>
          <p:spPr bwMode="auto">
            <a:xfrm flipV="1">
              <a:off x="11717" y="3634"/>
              <a:ext cx="1" cy="12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 flipH="1">
              <a:off x="4373" y="3634"/>
              <a:ext cx="7347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ine 32"/>
            <p:cNvSpPr>
              <a:spLocks noChangeShapeType="1"/>
            </p:cNvSpPr>
            <p:nvPr/>
          </p:nvSpPr>
          <p:spPr bwMode="auto">
            <a:xfrm>
              <a:off x="4373" y="3635"/>
              <a:ext cx="1" cy="125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31"/>
            <p:cNvSpPr>
              <a:spLocks noChangeArrowheads="1"/>
            </p:cNvSpPr>
            <p:nvPr/>
          </p:nvSpPr>
          <p:spPr bwMode="auto">
            <a:xfrm>
              <a:off x="4664" y="4390"/>
              <a:ext cx="993" cy="949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/>
            <a:p>
              <a:pPr algn="ctr" fontAlgn="base"/>
              <a:r>
                <a:rPr lang="cs-CZ" altLang="en-US" sz="14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Proces tvorby politiky</a:t>
              </a:r>
              <a:endParaRPr lang="cs-CZ" alt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ine 30"/>
            <p:cNvSpPr>
              <a:spLocks noChangeShapeType="1"/>
            </p:cNvSpPr>
            <p:nvPr/>
          </p:nvSpPr>
          <p:spPr bwMode="auto">
            <a:xfrm flipH="1" flipV="1">
              <a:off x="4962" y="5375"/>
              <a:ext cx="1" cy="113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29"/>
            <p:cNvSpPr>
              <a:spLocks noChangeShapeType="1"/>
            </p:cNvSpPr>
            <p:nvPr/>
          </p:nvSpPr>
          <p:spPr bwMode="auto">
            <a:xfrm>
              <a:off x="4372" y="4891"/>
              <a:ext cx="2" cy="10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>
              <a:off x="4373" y="4992"/>
              <a:ext cx="290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8114" y="5910"/>
              <a:ext cx="751" cy="2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>
              <a:lvl1pPr indent="2889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indent="0" algn="ctr">
                <a:spcBef>
                  <a:spcPts val="0"/>
                </a:spcBef>
                <a:spcAft>
                  <a:spcPts val="0"/>
                </a:spcAft>
              </a:pPr>
              <a:r>
                <a:rPr lang="cs-CZ" altLang="en-US" sz="1400">
                  <a:ea typeface="Times New Roman" panose="02020603050405020304" pitchFamily="18" charset="0"/>
                </a:rPr>
                <a:t>Žáci</a:t>
              </a:r>
              <a:r>
                <a:rPr lang="cs-CZ" altLang="en-US" sz="1400" baseline="-30000">
                  <a:ea typeface="Times New Roman" panose="02020603050405020304" pitchFamily="18" charset="0"/>
                </a:rPr>
                <a:t>1</a:t>
              </a:r>
              <a:r>
                <a:rPr lang="cs-CZ" altLang="en-US" sz="1400">
                  <a:ea typeface="Times New Roman" panose="02020603050405020304" pitchFamily="18" charset="0"/>
                </a:rPr>
                <a:t> </a:t>
              </a:r>
              <a:endParaRPr lang="cs-CZ" altLang="en-US" sz="1400"/>
            </a:p>
            <a:p>
              <a:pPr indent="0" algn="ctr" eaLnBrk="0" hangingPunct="0">
                <a:spcBef>
                  <a:spcPts val="0"/>
                </a:spcBef>
                <a:spcAft>
                  <a:spcPts val="0"/>
                </a:spcAft>
              </a:pPr>
              <a:endParaRPr lang="cs-CZ" altLang="en-US" sz="1400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 flipV="1">
              <a:off x="8292" y="6188"/>
              <a:ext cx="2" cy="2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 flipV="1">
              <a:off x="7540" y="6190"/>
              <a:ext cx="1" cy="2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Line 24"/>
            <p:cNvSpPr>
              <a:spLocks noChangeShapeType="1"/>
            </p:cNvSpPr>
            <p:nvPr/>
          </p:nvSpPr>
          <p:spPr bwMode="auto">
            <a:xfrm>
              <a:off x="7842" y="6045"/>
              <a:ext cx="272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 Box 23"/>
            <p:cNvSpPr txBox="1">
              <a:spLocks noChangeArrowheads="1"/>
            </p:cNvSpPr>
            <p:nvPr/>
          </p:nvSpPr>
          <p:spPr bwMode="auto">
            <a:xfrm>
              <a:off x="6011" y="3783"/>
              <a:ext cx="1025" cy="6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/>
            <a:p>
              <a:pPr algn="ctr" fontAlgn="base"/>
              <a:r>
                <a:rPr lang="cs-CZ" altLang="en-US" sz="14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Formulace cílů a problémů </a:t>
              </a:r>
              <a:endParaRPr lang="cs-CZ" alt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6011" y="5564"/>
              <a:ext cx="1025" cy="4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/>
            <a:p>
              <a:pPr algn="ctr" fontAlgn="base"/>
              <a:r>
                <a:rPr lang="cs-CZ" altLang="en-US" sz="1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Institucionální nastavení</a:t>
              </a:r>
              <a:endParaRPr lang="cs-CZ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21"/>
            <p:cNvSpPr>
              <a:spLocks noChangeShapeType="1"/>
            </p:cNvSpPr>
            <p:nvPr/>
          </p:nvSpPr>
          <p:spPr bwMode="auto">
            <a:xfrm flipV="1">
              <a:off x="5115" y="4103"/>
              <a:ext cx="855" cy="23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Line 20"/>
            <p:cNvSpPr>
              <a:spLocks noChangeShapeType="1"/>
            </p:cNvSpPr>
            <p:nvPr/>
          </p:nvSpPr>
          <p:spPr bwMode="auto">
            <a:xfrm>
              <a:off x="5064" y="5375"/>
              <a:ext cx="906" cy="42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19"/>
            <p:cNvSpPr>
              <a:spLocks noChangeShapeType="1"/>
            </p:cNvSpPr>
            <p:nvPr/>
          </p:nvSpPr>
          <p:spPr bwMode="auto">
            <a:xfrm flipV="1">
              <a:off x="5657" y="4896"/>
              <a:ext cx="354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Line 18"/>
            <p:cNvSpPr>
              <a:spLocks noChangeShapeType="1"/>
            </p:cNvSpPr>
            <p:nvPr/>
          </p:nvSpPr>
          <p:spPr bwMode="auto">
            <a:xfrm flipV="1">
              <a:off x="9029" y="3635"/>
              <a:ext cx="1" cy="81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 flipV="1">
              <a:off x="10021" y="3635"/>
              <a:ext cx="1" cy="81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 Box 16"/>
            <p:cNvSpPr txBox="1">
              <a:spLocks noChangeArrowheads="1"/>
            </p:cNvSpPr>
            <p:nvPr/>
          </p:nvSpPr>
          <p:spPr bwMode="auto">
            <a:xfrm>
              <a:off x="6011" y="4732"/>
              <a:ext cx="1025" cy="4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58430" tIns="29215" rIns="58430" bIns="29215" numCol="1" anchor="t" anchorCtr="0" compatLnSpc="1">
              <a:prstTxWarp prst="textNoShape">
                <a:avLst/>
              </a:prstTxWarp>
            </a:bodyPr>
            <a:lstStyle/>
            <a:p>
              <a:pPr algn="ctr" fontAlgn="base"/>
              <a:r>
                <a:rPr lang="cs-CZ" altLang="en-US" sz="1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Formulace nástrojů VP </a:t>
              </a:r>
              <a:endParaRPr lang="cs-CZ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Line 15"/>
            <p:cNvSpPr>
              <a:spLocks noChangeShapeType="1"/>
            </p:cNvSpPr>
            <p:nvPr/>
          </p:nvSpPr>
          <p:spPr bwMode="auto">
            <a:xfrm flipV="1">
              <a:off x="6518" y="4390"/>
              <a:ext cx="1" cy="34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Line 14"/>
            <p:cNvSpPr>
              <a:spLocks noChangeShapeType="1"/>
            </p:cNvSpPr>
            <p:nvPr/>
          </p:nvSpPr>
          <p:spPr bwMode="auto">
            <a:xfrm flipV="1">
              <a:off x="6519" y="5222"/>
              <a:ext cx="1" cy="34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AutoShape 13"/>
            <p:cNvSpPr>
              <a:spLocks noChangeShapeType="1"/>
            </p:cNvSpPr>
            <p:nvPr/>
          </p:nvSpPr>
          <p:spPr bwMode="auto">
            <a:xfrm>
              <a:off x="7216" y="4158"/>
              <a:ext cx="15" cy="1638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utoShape 12"/>
            <p:cNvSpPr>
              <a:spLocks noChangeShapeType="1"/>
            </p:cNvSpPr>
            <p:nvPr/>
          </p:nvSpPr>
          <p:spPr bwMode="auto">
            <a:xfrm>
              <a:off x="7036" y="4186"/>
              <a:ext cx="180" cy="1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11"/>
            <p:cNvSpPr>
              <a:spLocks noChangeShapeType="1"/>
            </p:cNvSpPr>
            <p:nvPr/>
          </p:nvSpPr>
          <p:spPr bwMode="auto">
            <a:xfrm>
              <a:off x="7036" y="4955"/>
              <a:ext cx="180" cy="1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10"/>
            <p:cNvSpPr>
              <a:spLocks noChangeShapeType="1"/>
            </p:cNvSpPr>
            <p:nvPr/>
          </p:nvSpPr>
          <p:spPr bwMode="auto">
            <a:xfrm>
              <a:off x="7050" y="5767"/>
              <a:ext cx="181" cy="1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9"/>
            <p:cNvSpPr>
              <a:spLocks noChangeShapeType="1"/>
            </p:cNvSpPr>
            <p:nvPr/>
          </p:nvSpPr>
          <p:spPr bwMode="auto">
            <a:xfrm flipV="1">
              <a:off x="7231" y="4016"/>
              <a:ext cx="428" cy="93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8"/>
            <p:cNvSpPr>
              <a:spLocks noChangeShapeType="1"/>
            </p:cNvSpPr>
            <p:nvPr/>
          </p:nvSpPr>
          <p:spPr bwMode="auto">
            <a:xfrm>
              <a:off x="7216" y="4954"/>
              <a:ext cx="554" cy="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 flipV="1">
              <a:off x="8865" y="6045"/>
              <a:ext cx="1156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5467" y="4516"/>
              <a:ext cx="111" cy="5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Line 5"/>
            <p:cNvSpPr>
              <a:spLocks noChangeShapeType="1"/>
            </p:cNvSpPr>
            <p:nvPr/>
          </p:nvSpPr>
          <p:spPr bwMode="auto">
            <a:xfrm flipH="1" flipV="1">
              <a:off x="4911" y="5259"/>
              <a:ext cx="100" cy="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4"/>
            <p:cNvSpPr>
              <a:spLocks noChangeShapeType="1"/>
            </p:cNvSpPr>
            <p:nvPr/>
          </p:nvSpPr>
          <p:spPr bwMode="auto">
            <a:xfrm flipV="1">
              <a:off x="4861" y="4449"/>
              <a:ext cx="69" cy="6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Line 3"/>
            <p:cNvSpPr>
              <a:spLocks noChangeShapeType="1"/>
            </p:cNvSpPr>
            <p:nvPr/>
          </p:nvSpPr>
          <p:spPr bwMode="auto">
            <a:xfrm flipV="1">
              <a:off x="4663" y="4838"/>
              <a:ext cx="1" cy="1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Line 2"/>
            <p:cNvSpPr>
              <a:spLocks noChangeShapeType="1"/>
            </p:cNvSpPr>
            <p:nvPr/>
          </p:nvSpPr>
          <p:spPr bwMode="auto">
            <a:xfrm flipH="1">
              <a:off x="5578" y="5080"/>
              <a:ext cx="30" cy="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ovéPole 2"/>
          <p:cNvSpPr txBox="1"/>
          <p:nvPr/>
        </p:nvSpPr>
        <p:spPr>
          <a:xfrm>
            <a:off x="9336360" y="6172054"/>
            <a:ext cx="259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Pramen: Veselý (2013)</a:t>
            </a:r>
            <a:endParaRPr lang="en-US" dirty="0"/>
          </a:p>
        </p:txBody>
      </p:sp>
      <p:sp>
        <p:nvSpPr>
          <p:cNvPr id="53" name="Text Box 22">
            <a:extLst>
              <a:ext uri="{FF2B5EF4-FFF2-40B4-BE49-F238E27FC236}">
                <a16:creationId xmlns:a16="http://schemas.microsoft.com/office/drawing/2014/main" id="{8F4212B9-240B-8C4E-A7EF-B59FAD614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5622" y="4268239"/>
            <a:ext cx="1567870" cy="732447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58430" tIns="29215" rIns="58430" bIns="29215" numCol="1" anchor="t" anchorCtr="0" compatLnSpc="1">
            <a:prstTxWarp prst="textNoShape">
              <a:avLst/>
            </a:prstTxWarp>
          </a:bodyPr>
          <a:lstStyle/>
          <a:p>
            <a:pPr algn="ctr" fontAlgn="base"/>
            <a:r>
              <a:rPr lang="cs-CZ" alt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Institucionální nastavení</a:t>
            </a:r>
            <a:endParaRPr lang="cs-CZ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22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5960503" cy="1143000"/>
          </a:xfrm>
        </p:spPr>
        <p:txBody>
          <a:bodyPr>
            <a:normAutofit/>
          </a:bodyPr>
          <a:lstStyle/>
          <a:p>
            <a:r>
              <a:rPr lang="cs-CZ" dirty="0"/>
              <a:t>Institucionální nastavení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6062464" cy="4525963"/>
          </a:xfrm>
        </p:spPr>
        <p:txBody>
          <a:bodyPr/>
          <a:lstStyle/>
          <a:p>
            <a:r>
              <a:rPr lang="cs-CZ" dirty="0"/>
              <a:t>Ministerstvo školství, mládeže a tělovýchovy (MŠMT)</a:t>
            </a:r>
          </a:p>
          <a:p>
            <a:r>
              <a:rPr lang="cs-CZ" dirty="0"/>
              <a:t>Legislativa</a:t>
            </a:r>
          </a:p>
          <a:p>
            <a:pPr lvl="1"/>
            <a:r>
              <a:rPr lang="cs-CZ" dirty="0"/>
              <a:t>Zákon č. 561/2004 Sb. o předškolním, základním, středním, vyšším odborném a jiném vzdělávání – „Regionální“ školství </a:t>
            </a:r>
          </a:p>
          <a:p>
            <a:pPr lvl="1"/>
            <a:r>
              <a:rPr lang="cs-CZ" dirty="0"/>
              <a:t>Zákon č. 111/1998 Sb. o vysokých školách – Vysoké školství</a:t>
            </a:r>
            <a:endParaRPr lang="en-US" dirty="0"/>
          </a:p>
        </p:txBody>
      </p:sp>
      <p:pic>
        <p:nvPicPr>
          <p:cNvPr id="1028" name="Picture 4" descr="Schéma vzdělávací soustavy">
            <a:extLst>
              <a:ext uri="{FF2B5EF4-FFF2-40B4-BE49-F238E27FC236}">
                <a16:creationId xmlns:a16="http://schemas.microsoft.com/office/drawing/2014/main" id="{B501B1BD-EB85-B84E-08B9-E735D25BFE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79"/>
          <a:stretch/>
        </p:blipFill>
        <p:spPr bwMode="auto">
          <a:xfrm>
            <a:off x="6570103" y="274639"/>
            <a:ext cx="5266060" cy="630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928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aktéři řízení školství v ČR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8294712" cy="4983161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cs-CZ" sz="3000" dirty="0"/>
              <a:t>Ministerstvo školství, mládeže a tělovýchovy (MŠMT)</a:t>
            </a:r>
          </a:p>
          <a:p>
            <a:pPr>
              <a:spcBef>
                <a:spcPts val="0"/>
              </a:spcBef>
            </a:pPr>
            <a:r>
              <a:rPr lang="cs-CZ" sz="3000" dirty="0"/>
              <a:t>Obce </a:t>
            </a:r>
          </a:p>
          <a:p>
            <a:pPr>
              <a:spcBef>
                <a:spcPts val="0"/>
              </a:spcBef>
            </a:pPr>
            <a:r>
              <a:rPr lang="cs-CZ" sz="3000" dirty="0"/>
              <a:t>Kraje </a:t>
            </a:r>
          </a:p>
          <a:p>
            <a:pPr>
              <a:spcBef>
                <a:spcPts val="0"/>
              </a:spcBef>
            </a:pPr>
            <a:r>
              <a:rPr lang="cs-CZ" sz="3000" dirty="0"/>
              <a:t>Školy a školská zařízení (včetně školských rad)</a:t>
            </a:r>
          </a:p>
          <a:p>
            <a:pPr>
              <a:spcBef>
                <a:spcPts val="0"/>
              </a:spcBef>
            </a:pPr>
            <a:endParaRPr lang="cs-CZ" sz="3000" dirty="0"/>
          </a:p>
          <a:p>
            <a:pPr>
              <a:spcBef>
                <a:spcPts val="0"/>
              </a:spcBef>
            </a:pPr>
            <a:r>
              <a:rPr lang="cs-CZ" sz="3000" dirty="0"/>
              <a:t>Česká školní inspekce (ČŠI)</a:t>
            </a:r>
          </a:p>
          <a:p>
            <a:pPr>
              <a:spcBef>
                <a:spcPts val="0"/>
              </a:spcBef>
            </a:pPr>
            <a:endParaRPr lang="cs-CZ" sz="3000" dirty="0"/>
          </a:p>
          <a:p>
            <a:pPr>
              <a:spcBef>
                <a:spcPts val="0"/>
              </a:spcBef>
            </a:pPr>
            <a:endParaRPr lang="cs-CZ" sz="3000" dirty="0"/>
          </a:p>
          <a:p>
            <a:pPr>
              <a:spcBef>
                <a:spcPts val="0"/>
              </a:spcBef>
            </a:pPr>
            <a:r>
              <a:rPr lang="cs-CZ" sz="3000" dirty="0"/>
              <a:t>Samostatná a přenesená působnost</a:t>
            </a:r>
            <a:endParaRPr lang="cs-CZ" sz="1400" baseline="0" dirty="0"/>
          </a:p>
          <a:p>
            <a:pPr lvl="1">
              <a:spcBef>
                <a:spcPts val="0"/>
              </a:spcBef>
            </a:pPr>
            <a:r>
              <a:rPr lang="cs-CZ" sz="1900" dirty="0"/>
              <a:t>přenesená působnost KÚ: dlouhodobý záměr, výroční zpráva, školský rejstřík, přezkoumávání rozhodnutí ředitelů, např. o přijetí ke vzdělávání, přezkoumávání maturit a závěrečných zkoušek, stanovení jiného způsobu plnění povinné školní docházky, stanovování krajských normativů, nostrifikace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ACBB66-F395-7BD9-D6E1-D5432BA8B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92344" y="1600201"/>
            <a:ext cx="2390056" cy="456510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000" b="1" dirty="0"/>
              <a:t>Státní správa </a:t>
            </a:r>
            <a:r>
              <a:rPr lang="cs-CZ" sz="2000" dirty="0"/>
              <a:t>– orgány státní správy vystupují jménem státu, reprezentují jeho zájmy a disponují prostředky mocenské povahy 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Samospráva</a:t>
            </a:r>
            <a:r>
              <a:rPr lang="cs-CZ" sz="2000" dirty="0"/>
              <a:t> – samosprávné subjekty, které při výkonu samostatné působnosti vystupují svým jménem a v zájmu samosprávného celku  </a:t>
            </a:r>
          </a:p>
        </p:txBody>
      </p:sp>
    </p:spTree>
    <p:extLst>
      <p:ext uri="{BB962C8B-B14F-4D97-AF65-F5344CB8AC3E}">
        <p14:creationId xmlns:p14="http://schemas.microsoft.com/office/powerpoint/2010/main" val="350811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F103CB-95F9-C0A6-56D4-4D9E8707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78098"/>
          </a:xfrm>
        </p:spPr>
        <p:txBody>
          <a:bodyPr/>
          <a:lstStyle/>
          <a:p>
            <a:r>
              <a:rPr lang="cs-CZ" dirty="0"/>
              <a:t>Skupinová aktivita – sdílené priority (část 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6CD825-FBF2-0572-7D1C-960B770ED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196753"/>
            <a:ext cx="8568952" cy="5386610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1. Získat kvalitní nové učitele.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2.  Vytvořit podmínky pro profesní učení všech začínajících i stávajících učitelů.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3.  Zajistit lidem ve škole podporu od dostatku kvalitních školních poradenských pracovníků.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4.  Zesílit, propojit a zvýšit kvalitu podpůrné struktury kolem škol (školská poradenská zařízení, zdravotní a sociální služby).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5.  Získat kvalitní nové ředitele – pedagogické leadery.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6.  Vytvořit systém trvalého rozvoje ředitelů – pedagogických leaderů.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7.  Vytvořit střední článek vedení zaměřený na pedagogický rozvoj škol.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8.  Společně zformulovat sdílené hodnoty, vzdělávací cíle a indikátory zlepšení, se kterými se ztotožňuje většina klíčových aktérů.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9.  Trvale sledovat dopad na všech úrovních systému (učitel, ředitel, region, stát) s cílem učit se zlepšovat svou práci.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10.  Cíleně zvyšovat rovné šance.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11.  </a:t>
            </a:r>
            <a:r>
              <a:rPr lang="cs-CZ" sz="1800" b="0" i="0" dirty="0" err="1">
                <a:solidFill>
                  <a:srgbClr val="1D2125"/>
                </a:solidFill>
                <a:effectLst/>
                <a:latin typeface="-apple-system"/>
              </a:rPr>
              <a:t>Odbřemenit</a:t>
            </a: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 ředitele škol.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12.  Zvýšit odborné kapacity úředníků (zejména implementace).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13.  Zajistit dlouhodobou kontinuitu a konzistenci řízení vzdělávacího systému.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14.  Získat podporu veřejnosti pro změny a investice do vzdělávání.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15.  Zvýšit účast v předškolním vzdělávání dětí ohrožených školním neúspěchem.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16.  Zajistit růst mezd pedagogických pracovníků.</a:t>
            </a:r>
          </a:p>
          <a:p>
            <a:pPr marL="0" indent="0" algn="l">
              <a:buNone/>
            </a:pPr>
            <a:r>
              <a:rPr lang="cs-CZ" sz="1800" b="0" i="0" dirty="0">
                <a:solidFill>
                  <a:srgbClr val="1D2125"/>
                </a:solidFill>
                <a:effectLst/>
                <a:latin typeface="-apple-system"/>
              </a:rPr>
              <a:t>17.  Zajistit udržitelné zdroje pro realizaci všech opatření.</a:t>
            </a:r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04BA530-EA21-0C5B-9887-1E9B55AEC4F0}"/>
              </a:ext>
            </a:extLst>
          </p:cNvPr>
          <p:cNvSpPr txBox="1"/>
          <p:nvPr/>
        </p:nvSpPr>
        <p:spPr>
          <a:xfrm>
            <a:off x="9192344" y="1196753"/>
            <a:ext cx="2880320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dirty="0"/>
              <a:t>Vytvořte skupiny o 3-5 členech. </a:t>
            </a:r>
          </a:p>
          <a:p>
            <a:pPr marL="342900" indent="-342900">
              <a:buAutoNum type="arabicPeriod"/>
            </a:pPr>
            <a:r>
              <a:rPr lang="cs-CZ" dirty="0"/>
              <a:t>Diskutujte ve skupinách, které body jsou podle vás prioritní a pokuste se dohodnout na </a:t>
            </a:r>
            <a:r>
              <a:rPr lang="cs-CZ" b="1" dirty="0"/>
              <a:t>1-2.</a:t>
            </a:r>
            <a:endParaRPr lang="cs-CZ" dirty="0"/>
          </a:p>
          <a:p>
            <a:endParaRPr lang="cs-CZ" dirty="0"/>
          </a:p>
          <a:p>
            <a:r>
              <a:rPr lang="cs-CZ" dirty="0"/>
              <a:t>Zatím není nutné psát a nebo vyplnit jen první dvě otázky v </a:t>
            </a:r>
            <a:r>
              <a:rPr lang="cs-CZ" dirty="0" err="1"/>
              <a:t>Moodle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3 minuty</a:t>
            </a:r>
          </a:p>
        </p:txBody>
      </p:sp>
    </p:spTree>
    <p:extLst>
      <p:ext uri="{BB962C8B-B14F-4D97-AF65-F5344CB8AC3E}">
        <p14:creationId xmlns:p14="http://schemas.microsoft.com/office/powerpoint/2010/main" val="39131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66820BA-AF38-E366-CCB8-78C63E828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0"/>
            <a:ext cx="10972800" cy="1143000"/>
          </a:xfrm>
        </p:spPr>
        <p:txBody>
          <a:bodyPr/>
          <a:lstStyle/>
          <a:p>
            <a:r>
              <a:rPr lang="cs-CZ" dirty="0"/>
              <a:t>Nejvyšší prioritu podle vás má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4B905DA-45DF-180A-B2FE-FCFD86538CFE}"/>
              </a:ext>
            </a:extLst>
          </p:cNvPr>
          <p:cNvSpPr txBox="1"/>
          <p:nvPr/>
        </p:nvSpPr>
        <p:spPr>
          <a:xfrm flipH="1">
            <a:off x="9768408" y="1844824"/>
            <a:ext cx="2016224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2800" dirty="0"/>
              <a:t>Nerovnosti</a:t>
            </a:r>
          </a:p>
          <a:p>
            <a:r>
              <a:rPr lang="cs-CZ" sz="2800" dirty="0"/>
              <a:t>Učitelé</a:t>
            </a:r>
          </a:p>
          <a:p>
            <a:r>
              <a:rPr lang="cs-CZ" sz="2800" dirty="0"/>
              <a:t>Shoda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06956BF-9B55-4E44-7FF6-CEE248915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368957"/>
            <a:ext cx="8869013" cy="4334480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5C00BACD-6937-C7E6-160B-B00B26111E0D}"/>
              </a:ext>
            </a:extLst>
          </p:cNvPr>
          <p:cNvSpPr/>
          <p:nvPr/>
        </p:nvSpPr>
        <p:spPr>
          <a:xfrm>
            <a:off x="407368" y="1368957"/>
            <a:ext cx="936104" cy="29961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4F2533F-1AD0-4043-A155-9F3213C3D904}"/>
              </a:ext>
            </a:extLst>
          </p:cNvPr>
          <p:cNvSpPr txBox="1"/>
          <p:nvPr/>
        </p:nvSpPr>
        <p:spPr>
          <a:xfrm>
            <a:off x="407368" y="850612"/>
            <a:ext cx="1070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FF0000"/>
                </a:solidFill>
              </a:rPr>
              <a:t>i loni</a:t>
            </a:r>
          </a:p>
        </p:txBody>
      </p:sp>
    </p:spTree>
    <p:extLst>
      <p:ext uri="{BB962C8B-B14F-4D97-AF65-F5344CB8AC3E}">
        <p14:creationId xmlns:p14="http://schemas.microsoft.com/office/powerpoint/2010/main" val="10265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66820BA-AF38-E366-CCB8-78C63E828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Nejnižší prioritu podle vás má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B4CEB29-2BD0-0CD2-4B65-CB806E9EA363}"/>
              </a:ext>
            </a:extLst>
          </p:cNvPr>
          <p:cNvSpPr txBox="1"/>
          <p:nvPr/>
        </p:nvSpPr>
        <p:spPr>
          <a:xfrm flipH="1">
            <a:off x="9624392" y="1556792"/>
            <a:ext cx="2016224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2800" dirty="0"/>
              <a:t>Ředitelé</a:t>
            </a:r>
          </a:p>
          <a:p>
            <a:r>
              <a:rPr lang="cs-CZ" sz="2800" dirty="0"/>
              <a:t>Úředníci</a:t>
            </a:r>
          </a:p>
          <a:p>
            <a:r>
              <a:rPr lang="cs-CZ" sz="2800" dirty="0"/>
              <a:t>Hodnoty</a:t>
            </a:r>
          </a:p>
          <a:p>
            <a:r>
              <a:rPr lang="cs-CZ" sz="2800" dirty="0"/>
              <a:t>Veřejnost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FAD06EE-DE8E-D491-073C-6C671B66C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55" y="1556792"/>
            <a:ext cx="8507012" cy="4420217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C9EEF797-E4DB-D781-8658-7A9652BDD759}"/>
              </a:ext>
            </a:extLst>
          </p:cNvPr>
          <p:cNvSpPr/>
          <p:nvPr/>
        </p:nvSpPr>
        <p:spPr>
          <a:xfrm>
            <a:off x="407368" y="1539043"/>
            <a:ext cx="936104" cy="43382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71D8CC8-520B-8396-D294-E8AAEC9313FF}"/>
              </a:ext>
            </a:extLst>
          </p:cNvPr>
          <p:cNvSpPr txBox="1"/>
          <p:nvPr/>
        </p:nvSpPr>
        <p:spPr>
          <a:xfrm>
            <a:off x="407368" y="850612"/>
            <a:ext cx="1070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FF0000"/>
                </a:solidFill>
              </a:rPr>
              <a:t>i loni</a:t>
            </a:r>
          </a:p>
        </p:txBody>
      </p:sp>
    </p:spTree>
    <p:extLst>
      <p:ext uri="{BB962C8B-B14F-4D97-AF65-F5344CB8AC3E}">
        <p14:creationId xmlns:p14="http://schemas.microsoft.com/office/powerpoint/2010/main" val="271079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Centralizace</a:t>
            </a:r>
            <a:r>
              <a:rPr lang="cs-CZ" baseline="0" dirty="0"/>
              <a:t> vs. decentralizace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Centralizace = více kompetencí a vlivu je na straně státu </a:t>
            </a:r>
          </a:p>
          <a:p>
            <a:r>
              <a:rPr lang="cs-CZ" dirty="0"/>
              <a:t>Decentralizace = více kompetencí a vlivu je na samosprávných orgánech a školách</a:t>
            </a:r>
          </a:p>
          <a:p>
            <a:endParaRPr lang="cs-CZ" dirty="0"/>
          </a:p>
          <a:p>
            <a:r>
              <a:rPr lang="cs-CZ" dirty="0"/>
              <a:t>Jaké jsou výhody a nevýhody de/centralizace? </a:t>
            </a:r>
          </a:p>
          <a:p>
            <a:endParaRPr lang="cs-CZ" dirty="0"/>
          </a:p>
          <a:p>
            <a:r>
              <a:rPr lang="cs-CZ" dirty="0"/>
              <a:t>Nakolik je vzdělávací systém v ČR (de)centralizován?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27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5085</TotalTime>
  <Words>1664</Words>
  <Application>Microsoft Office PowerPoint</Application>
  <PresentationFormat>Širokoúhlá obrazovka</PresentationFormat>
  <Paragraphs>248</Paragraphs>
  <Slides>24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-apple-system</vt:lpstr>
      <vt:lpstr>Arial</vt:lpstr>
      <vt:lpstr>Calibri</vt:lpstr>
      <vt:lpstr>Times New Roman</vt:lpstr>
      <vt:lpstr>Motiv sady Office</vt:lpstr>
      <vt:lpstr>Jak řídit a měnit vzdělávání? Řízení školství v ČR Cíle a nástroje vzdělávací politiky</vt:lpstr>
      <vt:lpstr>Co nás dnes čeká</vt:lpstr>
      <vt:lpstr>Rámec pro analýzu VP</vt:lpstr>
      <vt:lpstr>Institucionální nastavení</vt:lpstr>
      <vt:lpstr>Hlavní aktéři řízení školství v ČR</vt:lpstr>
      <vt:lpstr>Skupinová aktivita – sdílené priority (část 1)</vt:lpstr>
      <vt:lpstr>Nejvyšší prioritu podle vás má</vt:lpstr>
      <vt:lpstr>Nejnižší prioritu podle vás má</vt:lpstr>
      <vt:lpstr>Centralizace vs. decentralizace </vt:lpstr>
      <vt:lpstr>Prezentace aplikace PowerPoint</vt:lpstr>
      <vt:lpstr>Centrální úroveň řízení</vt:lpstr>
      <vt:lpstr>MŠMT</vt:lpstr>
      <vt:lpstr>ČŠI</vt:lpstr>
      <vt:lpstr>Obce a kraje</vt:lpstr>
      <vt:lpstr>Školy a školská zařízení</vt:lpstr>
      <vt:lpstr>Školská rada</vt:lpstr>
      <vt:lpstr>Cíle a nástroje</vt:lpstr>
      <vt:lpstr>Cíle a nástroje</vt:lpstr>
      <vt:lpstr>Typy nástrojů</vt:lpstr>
      <vt:lpstr>Skupinová aktivita – sdílené priority (část 2)</vt:lpstr>
      <vt:lpstr>Koho a čeho se týká které opatření</vt:lpstr>
      <vt:lpstr>Prezentace aplikace PowerPoint</vt:lpstr>
      <vt:lpstr>Prezentace aplikace PowerPoint</vt:lpstr>
      <vt:lpstr>Co bylo v plánu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vzdělávací politiky  představení kurzu</dc:title>
  <dc:creator>AV</dc:creator>
  <cp:lastModifiedBy>Magdalena Mouralová</cp:lastModifiedBy>
  <cp:revision>131</cp:revision>
  <dcterms:created xsi:type="dcterms:W3CDTF">2016-01-25T14:29:14Z</dcterms:created>
  <dcterms:modified xsi:type="dcterms:W3CDTF">2026-03-19T06:56:24Z</dcterms:modified>
</cp:coreProperties>
</file>