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71" r:id="rId8"/>
    <p:sldId id="261" r:id="rId9"/>
    <p:sldId id="263" r:id="rId10"/>
    <p:sldId id="267" r:id="rId11"/>
    <p:sldId id="273" r:id="rId12"/>
    <p:sldId id="268" r:id="rId13"/>
    <p:sldId id="265" r:id="rId14"/>
    <p:sldId id="266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52" autoAdjust="0"/>
  </p:normalViewPr>
  <p:slideViewPr>
    <p:cSldViewPr>
      <p:cViewPr varScale="1">
        <p:scale>
          <a:sx n="76" d="100"/>
          <a:sy n="76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49905-4722-42A8-AC94-1A88B05B3BE2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0D602-75DA-4534-955D-D575512DA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0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430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Extra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slide</a:t>
            </a:r>
            <a:endParaRPr lang="cs-CZ" baseline="0" dirty="0" smtClean="0"/>
          </a:p>
          <a:p>
            <a:pPr marL="0" indent="0"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994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313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33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098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i="1" dirty="0" smtClean="0"/>
          </a:p>
          <a:p>
            <a:endParaRPr lang="cs-CZ" b="1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306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125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051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898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60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D602-75DA-4534-955D-D575512DA45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328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10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09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49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47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79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09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58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29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04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869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34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AC4E7-F403-40AD-B9C3-149A2D78164A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10E04-8811-415A-B3A6-63114BE215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34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SYNTACTISCHE </a:t>
            </a:r>
            <a:r>
              <a:rPr lang="cs-CZ" dirty="0" smtClean="0"/>
              <a:t>FUNCTIES:</a:t>
            </a:r>
            <a:br>
              <a:rPr lang="cs-CZ" dirty="0" smtClean="0"/>
            </a:br>
            <a:r>
              <a:rPr lang="cs-CZ" b="1" dirty="0" smtClean="0"/>
              <a:t>VOORWERP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280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 smtClean="0"/>
              <a:t>VOORZETSELVOORWERP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112568"/>
          </a:xfrm>
        </p:spPr>
        <p:txBody>
          <a:bodyPr/>
          <a:lstStyle/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→ m</a:t>
            </a:r>
            <a:r>
              <a:rPr lang="fr-FR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et </a:t>
            </a:r>
            <a:r>
              <a:rPr lang="fr-FR" sz="24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‘vast’ voorzetsel bij </a:t>
            </a:r>
            <a:r>
              <a:rPr lang="fr-FR" sz="24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werkwoord</a:t>
            </a:r>
            <a:endParaRPr lang="fr-FR" sz="2400" kern="0" dirty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kern="0" dirty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algn="just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De </a:t>
            </a:r>
            <a:r>
              <a:rPr lang="fr-FR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buurman </a:t>
            </a:r>
            <a:r>
              <a:rPr lang="fr-FR" sz="2400" b="1" i="1" u="sng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wacht op </a:t>
            </a:r>
            <a:r>
              <a:rPr lang="fr-FR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de </a:t>
            </a:r>
            <a:r>
              <a:rPr lang="fr-FR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buurvrouw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</a:p>
          <a:p>
            <a:pPr algn="just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De student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heeft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naar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de docent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nauwkeurig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geluis</a:t>
            </a:r>
            <a:r>
              <a:rPr lang="cs-CZ" sz="2400" b="1" i="1" u="sng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t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erd</a:t>
            </a:r>
            <a:r>
              <a:rPr lang="cs-CZ" sz="2400" b="1" i="1" u="sng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</a:p>
          <a:p>
            <a:pPr algn="just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Hij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kijkt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anders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naar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andere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mensen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en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anders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naar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zichzelf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</a:p>
          <a:p>
            <a:pPr algn="just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Denk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even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na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over</a:t>
            </a:r>
            <a:r>
              <a:rPr lang="cs-CZ" sz="2400" b="1" i="1" u="sng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mijn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voorstel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</a:p>
          <a:p>
            <a:pPr algn="just" hangingPunct="0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b="1" i="1" kern="0" dirty="0">
              <a:solidFill>
                <a:srgbClr val="FF0000"/>
              </a:solidFill>
              <a:ea typeface="SimSun" pitchFamily="2"/>
              <a:cs typeface="Tahoma" pitchFamily="2"/>
            </a:endParaRPr>
          </a:p>
          <a:p>
            <a:pPr mar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ea typeface="SimSun" pitchFamily="2"/>
                <a:cs typeface="Tahoma" pitchFamily="2"/>
              </a:rPr>
              <a:t>PAS OP:  </a:t>
            </a:r>
            <a:r>
              <a:rPr lang="cs-CZ" sz="2400" b="1" kern="0" dirty="0" err="1" smtClean="0">
                <a:ea typeface="SimSun" pitchFamily="2"/>
                <a:cs typeface="Tahoma" pitchFamily="2"/>
              </a:rPr>
              <a:t>voorwerp</a:t>
            </a:r>
            <a:r>
              <a:rPr lang="cs-CZ" sz="2400" kern="0" dirty="0" smtClean="0">
                <a:ea typeface="SimSun" pitchFamily="2"/>
                <a:cs typeface="Tahoma" pitchFamily="2"/>
              </a:rPr>
              <a:t>  x  </a:t>
            </a:r>
            <a:r>
              <a:rPr lang="cs-CZ" sz="2400" b="1" kern="0" dirty="0" err="1" smtClean="0">
                <a:ea typeface="SimSun" pitchFamily="2"/>
                <a:cs typeface="Tahoma" pitchFamily="2"/>
              </a:rPr>
              <a:t>bepaling</a:t>
            </a:r>
            <a:r>
              <a:rPr lang="cs-CZ" sz="2400" b="1" kern="0" dirty="0" smtClean="0">
                <a:ea typeface="SimSun" pitchFamily="2"/>
                <a:cs typeface="Tahoma" pitchFamily="2"/>
              </a:rPr>
              <a:t>  </a:t>
            </a:r>
            <a:r>
              <a:rPr lang="cs-CZ" sz="2400" kern="0" dirty="0" smtClean="0">
                <a:ea typeface="SimSun" pitchFamily="2"/>
                <a:cs typeface="Tahoma" pitchFamily="2"/>
              </a:rPr>
              <a:t>(</a:t>
            </a:r>
            <a:r>
              <a:rPr lang="cs-CZ" sz="2400" kern="0" dirty="0" err="1" smtClean="0">
                <a:ea typeface="SimSun" pitchFamily="2"/>
                <a:cs typeface="Tahoma" pitchFamily="2"/>
              </a:rPr>
              <a:t>vervangingtest</a:t>
            </a:r>
            <a:r>
              <a:rPr lang="cs-CZ" sz="2400" kern="0" dirty="0" smtClean="0">
                <a:ea typeface="SimSun" pitchFamily="2"/>
                <a:cs typeface="Tahoma" pitchFamily="2"/>
              </a:rPr>
              <a:t>…)</a:t>
            </a:r>
            <a:endParaRPr lang="cs-CZ" sz="2400" kern="0" dirty="0" smtClean="0">
              <a:ea typeface="SimSun" pitchFamily="2"/>
              <a:cs typeface="Tahoma" pitchFamily="2"/>
            </a:endParaRPr>
          </a:p>
          <a:p>
            <a:pPr mar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 dirty="0">
              <a:ea typeface="SimSun" pitchFamily="2"/>
              <a:cs typeface="Tahoma" pitchFamily="2"/>
            </a:endParaRPr>
          </a:p>
          <a:p>
            <a:pPr mar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Wacht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op 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mij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!</a:t>
            </a:r>
            <a:r>
              <a:rPr lang="cs-CZ" sz="1800" b="1" i="1" kern="0" dirty="0" smtClean="0">
                <a:solidFill>
                  <a:srgbClr val="FF0000"/>
                </a:solidFill>
              </a:rPr>
              <a:t>	</a:t>
            </a:r>
            <a:r>
              <a:rPr lang="cs-CZ" sz="1800" kern="0" dirty="0" smtClean="0"/>
              <a:t>		X   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Wacht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op </a:t>
            </a:r>
            <a:r>
              <a:rPr lang="cs-CZ" sz="2400" b="1" i="1" u="sng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het</a:t>
            </a:r>
            <a:r>
              <a:rPr lang="cs-CZ" sz="2400" b="1" i="1" u="sng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perron</a:t>
            </a:r>
            <a:r>
              <a:rPr lang="cs-CZ" sz="2400" b="1" i="1" u="sng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 nr.5</a:t>
            </a:r>
            <a:r>
              <a:rPr lang="cs-CZ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. </a:t>
            </a:r>
            <a:endParaRPr lang="cs-CZ" sz="2400" b="1" i="1" kern="0" dirty="0" smtClean="0">
              <a:solidFill>
                <a:srgbClr val="FF0000"/>
              </a:solidFill>
              <a:ea typeface="SimSun" pitchFamily="2"/>
              <a:cs typeface="Tahoma" pitchFamily="2"/>
            </a:endParaRPr>
          </a:p>
          <a:p>
            <a:pPr mar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Hij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praat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niet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met 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mij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	</a:t>
            </a:r>
            <a:r>
              <a:rPr lang="cs-CZ" sz="1800" kern="0" dirty="0">
                <a:solidFill>
                  <a:srgbClr val="000000"/>
                </a:solidFill>
              </a:rPr>
              <a:t>X 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Hij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praat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met </a:t>
            </a:r>
            <a:r>
              <a:rPr lang="cs-CZ" sz="2400" b="1" i="1" u="sng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l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uide</a:t>
            </a:r>
            <a:r>
              <a:rPr lang="cs-CZ" sz="2400" b="1" i="1" u="sng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stem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</a:p>
          <a:p>
            <a:pPr mar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Denk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om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je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paspoort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!   </a:t>
            </a:r>
            <a:r>
              <a:rPr lang="cs-CZ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  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	</a:t>
            </a:r>
            <a:r>
              <a:rPr lang="cs-CZ" sz="2400" kern="0" dirty="0" smtClean="0">
                <a:solidFill>
                  <a:srgbClr val="000000"/>
                </a:solidFill>
              </a:rPr>
              <a:t>X  </a:t>
            </a:r>
            <a:r>
              <a:rPr lang="cs-CZ" sz="2400" b="1" i="1" u="sng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Om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8 </a:t>
            </a:r>
            <a:r>
              <a:rPr lang="cs-CZ" sz="2400" b="1" i="1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uur</a:t>
            </a:r>
            <a:r>
              <a:rPr lang="cs-CZ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 kan </a:t>
            </a:r>
            <a:r>
              <a:rPr lang="cs-CZ" sz="2400" b="1" i="1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ik</a:t>
            </a:r>
            <a:r>
              <a:rPr lang="cs-CZ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niet</a:t>
            </a:r>
            <a:r>
              <a:rPr lang="cs-CZ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meer</a:t>
            </a:r>
            <a:r>
              <a:rPr lang="cs-CZ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>
                <a:solidFill>
                  <a:srgbClr val="FF0000"/>
                </a:solidFill>
                <a:ea typeface="SimSun" pitchFamily="2"/>
                <a:cs typeface="Tahoma" pitchFamily="2"/>
              </a:rPr>
              <a:t>nadenken</a:t>
            </a:r>
            <a:r>
              <a:rPr lang="cs-CZ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  <a:endParaRPr lang="cs-CZ" sz="2400" b="1" i="1" kern="0" dirty="0">
              <a:solidFill>
                <a:srgbClr val="FF0000"/>
              </a:solidFill>
              <a:ea typeface="SimSun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90387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PP: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Je </a:t>
            </a:r>
            <a:r>
              <a:rPr lang="cs-CZ" i="1" dirty="0" err="1" smtClean="0">
                <a:solidFill>
                  <a:srgbClr val="FF0000"/>
                </a:solidFill>
              </a:rPr>
              <a:t>moet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goed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letten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smtClean="0">
                <a:solidFill>
                  <a:srgbClr val="FF0000"/>
                </a:solidFill>
              </a:rPr>
              <a:t>op </a:t>
            </a:r>
            <a:r>
              <a:rPr lang="cs-CZ" b="1" i="1" u="sng" dirty="0" err="1" smtClean="0">
                <a:solidFill>
                  <a:srgbClr val="FF0000"/>
                </a:solidFill>
              </a:rPr>
              <a:t>kleine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kinderen</a:t>
            </a:r>
            <a:r>
              <a:rPr lang="cs-CZ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i="1" dirty="0" err="1" smtClean="0">
                <a:solidFill>
                  <a:srgbClr val="FF0000"/>
                </a:solidFill>
              </a:rPr>
              <a:t>Hij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verlangde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altijd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naar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haar</a:t>
            </a:r>
            <a:r>
              <a:rPr lang="cs-CZ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i="1" dirty="0">
                <a:solidFill>
                  <a:srgbClr val="FF0000"/>
                </a:solidFill>
              </a:rPr>
              <a:t>W</a:t>
            </a:r>
            <a:r>
              <a:rPr lang="nl-NL" i="1" dirty="0">
                <a:solidFill>
                  <a:srgbClr val="FF0000"/>
                </a:solidFill>
              </a:rPr>
              <a:t>e </a:t>
            </a:r>
            <a:r>
              <a:rPr lang="nl-NL" i="1" dirty="0">
                <a:solidFill>
                  <a:srgbClr val="FF0000"/>
                </a:solidFill>
              </a:rPr>
              <a:t>denken veel </a:t>
            </a:r>
            <a:r>
              <a:rPr lang="nl-NL" b="1" i="1" u="sng" dirty="0">
                <a:solidFill>
                  <a:srgbClr val="FF0000"/>
                </a:solidFill>
              </a:rPr>
              <a:t>aan vroeger</a:t>
            </a:r>
            <a:r>
              <a:rPr lang="nl-NL" b="1" i="1" dirty="0">
                <a:solidFill>
                  <a:srgbClr val="FF0000"/>
                </a:solidFill>
              </a:rPr>
              <a:t>. </a:t>
            </a:r>
            <a:endParaRPr lang="cs-CZ" b="1" i="1" dirty="0">
              <a:solidFill>
                <a:srgbClr val="FF0000"/>
              </a:solidFill>
            </a:endParaRPr>
          </a:p>
          <a:p>
            <a:r>
              <a:rPr lang="cs-CZ" i="1" dirty="0">
                <a:solidFill>
                  <a:srgbClr val="FF0000"/>
                </a:solidFill>
              </a:rPr>
              <a:t>Je </a:t>
            </a:r>
            <a:r>
              <a:rPr lang="nl-NL" i="1" dirty="0">
                <a:solidFill>
                  <a:srgbClr val="FF0000"/>
                </a:solidFill>
              </a:rPr>
              <a:t>moet </a:t>
            </a:r>
            <a:r>
              <a:rPr lang="nl-NL" i="1" dirty="0">
                <a:solidFill>
                  <a:srgbClr val="FF0000"/>
                </a:solidFill>
              </a:rPr>
              <a:t>je niet </a:t>
            </a:r>
            <a:r>
              <a:rPr lang="nl-NL" i="1" dirty="0">
                <a:solidFill>
                  <a:srgbClr val="FF0000"/>
                </a:solidFill>
              </a:rPr>
              <a:t>ergeren </a:t>
            </a:r>
            <a:r>
              <a:rPr lang="nl-NL" b="1" i="1" u="sng" dirty="0">
                <a:solidFill>
                  <a:srgbClr val="FF0000"/>
                </a:solidFill>
              </a:rPr>
              <a:t>aan wat hij zegt</a:t>
            </a:r>
            <a:r>
              <a:rPr lang="nl-NL" b="1" i="1" dirty="0">
                <a:solidFill>
                  <a:srgbClr val="FF0000"/>
                </a:solidFill>
              </a:rPr>
              <a:t>. </a:t>
            </a: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i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cs-CZ" dirty="0" err="1"/>
              <a:t>Voornaamwoordelijk</a:t>
            </a:r>
            <a:r>
              <a:rPr lang="cs-CZ" dirty="0"/>
              <a:t> </a:t>
            </a:r>
            <a:r>
              <a:rPr lang="cs-CZ" dirty="0" err="1" smtClean="0"/>
              <a:t>bijwoord</a:t>
            </a:r>
            <a:r>
              <a:rPr lang="cs-CZ" dirty="0" smtClean="0"/>
              <a:t>:</a:t>
            </a:r>
          </a:p>
          <a:p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nl-NL" i="1" dirty="0" smtClean="0">
                <a:solidFill>
                  <a:srgbClr val="FF0000"/>
                </a:solidFill>
              </a:rPr>
              <a:t> </a:t>
            </a:r>
            <a:r>
              <a:rPr lang="nl-NL" i="1" dirty="0">
                <a:solidFill>
                  <a:srgbClr val="FF0000"/>
                </a:solidFill>
              </a:rPr>
              <a:t>hoop </a:t>
            </a:r>
            <a:r>
              <a:rPr lang="nl-NL" b="1" i="1" u="sng" dirty="0">
                <a:solidFill>
                  <a:srgbClr val="FF0000"/>
                </a:solidFill>
              </a:rPr>
              <a:t>erop</a:t>
            </a:r>
            <a:r>
              <a:rPr lang="nl-NL" i="1" dirty="0">
                <a:solidFill>
                  <a:srgbClr val="FF0000"/>
                </a:solidFill>
              </a:rPr>
              <a:t>, maar ik reken </a:t>
            </a:r>
            <a:r>
              <a:rPr lang="nl-NL" b="1" i="1" u="sng" dirty="0">
                <a:solidFill>
                  <a:srgbClr val="FF0000"/>
                </a:solidFill>
              </a:rPr>
              <a:t>er</a:t>
            </a:r>
            <a:r>
              <a:rPr lang="nl-NL" i="1" dirty="0">
                <a:solidFill>
                  <a:srgbClr val="FF0000"/>
                </a:solidFill>
              </a:rPr>
              <a:t> niet </a:t>
            </a:r>
            <a:r>
              <a:rPr lang="nl-NL" b="1" i="1" u="sng" dirty="0">
                <a:solidFill>
                  <a:srgbClr val="FF0000"/>
                </a:solidFill>
              </a:rPr>
              <a:t>op</a:t>
            </a:r>
            <a:r>
              <a:rPr lang="nl-NL" i="1" dirty="0" smtClean="0">
                <a:solidFill>
                  <a:srgbClr val="FF0000"/>
                </a:solidFill>
              </a:rPr>
              <a:t>.</a:t>
            </a:r>
            <a:endParaRPr lang="cs-CZ" i="1" dirty="0" smtClean="0">
              <a:solidFill>
                <a:srgbClr val="FF0000"/>
              </a:solidFill>
            </a:endParaRPr>
          </a:p>
          <a:p>
            <a:r>
              <a:rPr lang="cs-CZ" b="1" i="1" u="sng" dirty="0" err="1" smtClean="0">
                <a:solidFill>
                  <a:srgbClr val="FF0000"/>
                </a:solidFill>
              </a:rPr>
              <a:t>Daarmee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heb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niks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te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maken</a:t>
            </a:r>
            <a:r>
              <a:rPr lang="cs-CZ" i="1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Ze </a:t>
            </a:r>
            <a:r>
              <a:rPr lang="cs-CZ" i="1" dirty="0" err="1" smtClean="0">
                <a:solidFill>
                  <a:srgbClr val="FF0000"/>
                </a:solidFill>
              </a:rPr>
              <a:t>zijn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nergens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mee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tevreden</a:t>
            </a:r>
            <a:r>
              <a:rPr lang="cs-CZ" i="1" dirty="0" smtClean="0">
                <a:solidFill>
                  <a:srgbClr val="FF0000"/>
                </a:solidFill>
              </a:rPr>
              <a:t>. </a:t>
            </a:r>
          </a:p>
          <a:p>
            <a:endParaRPr lang="cs-CZ" i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cs-CZ" dirty="0" smtClean="0"/>
              <a:t>CP </a:t>
            </a:r>
            <a:r>
              <a:rPr lang="cs-CZ" dirty="0"/>
              <a:t>(</a:t>
            </a:r>
            <a:r>
              <a:rPr lang="cs-CZ" dirty="0" err="1"/>
              <a:t>voorzetselvoorwerpszin</a:t>
            </a:r>
            <a:r>
              <a:rPr lang="cs-CZ" dirty="0" smtClean="0"/>
              <a:t>):</a:t>
            </a:r>
          </a:p>
          <a:p>
            <a:r>
              <a:rPr lang="nl-NL" i="1" dirty="0">
                <a:solidFill>
                  <a:srgbClr val="FF0000"/>
                </a:solidFill>
              </a:rPr>
              <a:t>Denk </a:t>
            </a:r>
            <a:r>
              <a:rPr lang="nl-NL" b="1" i="1" u="sng" dirty="0">
                <a:solidFill>
                  <a:srgbClr val="FF0000"/>
                </a:solidFill>
              </a:rPr>
              <a:t>erom dat je niemand overslaat</a:t>
            </a:r>
            <a:r>
              <a:rPr lang="nl-NL" i="1" dirty="0">
                <a:solidFill>
                  <a:srgbClr val="FF0000"/>
                </a:solidFill>
              </a:rPr>
              <a:t>. </a:t>
            </a:r>
            <a:endParaRPr lang="cs-CZ" i="1" dirty="0" smtClean="0">
              <a:solidFill>
                <a:srgbClr val="FF0000"/>
              </a:solidFill>
            </a:endParaRPr>
          </a:p>
          <a:p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t</a:t>
            </a:r>
            <a:r>
              <a:rPr lang="nl-NL" i="1" dirty="0" smtClean="0">
                <a:solidFill>
                  <a:srgbClr val="FF0000"/>
                </a:solidFill>
              </a:rPr>
              <a:t>wijfel </a:t>
            </a:r>
            <a:r>
              <a:rPr lang="nl-NL" b="1" i="1" u="sng" dirty="0">
                <a:solidFill>
                  <a:srgbClr val="FF0000"/>
                </a:solidFill>
              </a:rPr>
              <a:t>eraan of </a:t>
            </a:r>
            <a:r>
              <a:rPr lang="cs-CZ" b="1" i="1" u="sng" dirty="0" err="1" smtClean="0">
                <a:solidFill>
                  <a:srgbClr val="FF0000"/>
                </a:solidFill>
              </a:rPr>
              <a:t>hij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gaat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slagen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voor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b="1" i="1" u="sng" dirty="0" err="1" smtClean="0">
                <a:solidFill>
                  <a:srgbClr val="FF0000"/>
                </a:solidFill>
              </a:rPr>
              <a:t>het</a:t>
            </a:r>
            <a:r>
              <a:rPr lang="cs-CZ" b="1" i="1" u="sng" dirty="0" smtClean="0">
                <a:solidFill>
                  <a:srgbClr val="FF0000"/>
                </a:solidFill>
              </a:rPr>
              <a:t> examen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nl-NL" sz="3100" i="1" dirty="0">
                <a:solidFill>
                  <a:srgbClr val="FF0000"/>
                </a:solidFill>
              </a:rPr>
              <a:t>Ik </a:t>
            </a:r>
            <a:r>
              <a:rPr lang="nl-NL" sz="3100" i="1" dirty="0">
                <a:solidFill>
                  <a:srgbClr val="FF0000"/>
                </a:solidFill>
              </a:rPr>
              <a:t>ben bang </a:t>
            </a:r>
            <a:r>
              <a:rPr lang="nl-NL" sz="3100" b="1" i="1" u="sng" dirty="0">
                <a:solidFill>
                  <a:srgbClr val="FF0000"/>
                </a:solidFill>
              </a:rPr>
              <a:t>dat ze het niet zal halen. </a:t>
            </a:r>
            <a:endParaRPr lang="cs-CZ" sz="3100" b="1" i="1" u="sng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 startAt="2"/>
            </a:pPr>
            <a:endParaRPr lang="cs-CZ" dirty="0"/>
          </a:p>
          <a:p>
            <a:pPr marL="514350" indent="-514350">
              <a:buAutoNum type="arabicPeriod" startAt="2"/>
            </a:pPr>
            <a:endParaRPr lang="cs-CZ" dirty="0" smtClean="0"/>
          </a:p>
          <a:p>
            <a:pPr marL="514350" indent="-514350">
              <a:buAutoNum type="arabicPeriod" startAt="2"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VOORZETSELVOORWERP: </a:t>
            </a:r>
            <a:r>
              <a:rPr lang="cs-CZ" b="1" dirty="0" err="1" smtClean="0"/>
              <a:t>elementen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24993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nl-NL" b="1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Microsoft YaHei" pitchFamily="2"/>
                <a:cs typeface="Mangal" pitchFamily="2"/>
              </a:rPr>
              <a:t>H</a:t>
            </a:r>
            <a:r>
              <a:rPr lang="cs-CZ" b="1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Microsoft YaHei" pitchFamily="2"/>
                <a:cs typeface="Mangal" pitchFamily="2"/>
              </a:rPr>
              <a:t>ANDELEND VOORWERP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i="1" u="sng" dirty="0" err="1" smtClean="0"/>
              <a:t>door</a:t>
            </a:r>
            <a:r>
              <a:rPr lang="cs-CZ" b="1" i="1" dirty="0" smtClean="0"/>
              <a:t>-</a:t>
            </a:r>
            <a:r>
              <a:rPr lang="cs-CZ" i="1" dirty="0" smtClean="0"/>
              <a:t> (agens</a:t>
            </a:r>
            <a:r>
              <a:rPr lang="cs-CZ" b="1" i="1" dirty="0" smtClean="0"/>
              <a:t>)</a:t>
            </a:r>
            <a:r>
              <a:rPr lang="cs-CZ" dirty="0" smtClean="0"/>
              <a:t> in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passieve</a:t>
            </a:r>
            <a:r>
              <a:rPr lang="cs-CZ" dirty="0" smtClean="0"/>
              <a:t> </a:t>
            </a:r>
            <a:r>
              <a:rPr lang="cs-CZ" dirty="0" err="1" smtClean="0"/>
              <a:t>zin</a:t>
            </a:r>
            <a:r>
              <a:rPr lang="cs-CZ" dirty="0" smtClean="0"/>
              <a:t>  </a:t>
            </a:r>
            <a:r>
              <a:rPr lang="cs-CZ" dirty="0" smtClean="0"/>
              <a:t>			               → </a:t>
            </a:r>
            <a:r>
              <a:rPr lang="cs-CZ" dirty="0" err="1" smtClean="0"/>
              <a:t>logisch</a:t>
            </a:r>
            <a:r>
              <a:rPr lang="cs-CZ" dirty="0" smtClean="0"/>
              <a:t> </a:t>
            </a:r>
            <a:r>
              <a:rPr lang="cs-CZ" dirty="0" err="1" smtClean="0"/>
              <a:t>onderwerp</a:t>
            </a:r>
            <a:r>
              <a:rPr lang="cs-CZ" dirty="0" smtClean="0"/>
              <a:t> van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actieve</a:t>
            </a:r>
            <a:r>
              <a:rPr lang="cs-CZ" dirty="0" smtClean="0"/>
              <a:t> </a:t>
            </a:r>
            <a:r>
              <a:rPr lang="cs-CZ" dirty="0" err="1" smtClean="0"/>
              <a:t>zin</a:t>
            </a:r>
            <a:endParaRPr lang="cs-CZ" dirty="0" smtClean="0"/>
          </a:p>
          <a:p>
            <a:r>
              <a:rPr lang="cs-CZ" i="1" dirty="0" err="1">
                <a:solidFill>
                  <a:srgbClr val="FF0000"/>
                </a:solidFill>
              </a:rPr>
              <a:t>Spoo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Pee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Doe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u="sng" dirty="0" err="1">
                <a:solidFill>
                  <a:srgbClr val="FF0000"/>
                </a:solidFill>
              </a:rPr>
              <a:t>door</a:t>
            </a:r>
            <a:r>
              <a:rPr lang="cs-CZ" b="1" i="1" u="sng" dirty="0">
                <a:solidFill>
                  <a:srgbClr val="FF0000"/>
                </a:solidFill>
              </a:rPr>
              <a:t> Dimitri </a:t>
            </a:r>
            <a:r>
              <a:rPr lang="cs-CZ" b="1" i="1" u="sng" dirty="0" err="1">
                <a:solidFill>
                  <a:srgbClr val="FF0000"/>
                </a:solidFill>
              </a:rPr>
              <a:t>Verhulst</a:t>
            </a:r>
            <a:r>
              <a:rPr lang="cs-CZ" b="1" i="1" u="sng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geschreven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b="1" i="1" u="sng" dirty="0" err="1" smtClean="0">
                <a:solidFill>
                  <a:srgbClr val="FF0000"/>
                </a:solidFill>
              </a:rPr>
              <a:t>Door</a:t>
            </a:r>
            <a:r>
              <a:rPr lang="cs-CZ" b="1" i="1" u="sng" dirty="0" smtClean="0">
                <a:solidFill>
                  <a:srgbClr val="FF0000"/>
                </a:solidFill>
              </a:rPr>
              <a:t> de </a:t>
            </a:r>
            <a:r>
              <a:rPr lang="cs-CZ" b="1" i="1" u="sng" dirty="0" err="1" smtClean="0">
                <a:solidFill>
                  <a:srgbClr val="FF0000"/>
                </a:solidFill>
              </a:rPr>
              <a:t>studenten</a:t>
            </a:r>
            <a:r>
              <a:rPr lang="cs-CZ" b="1" i="1" u="sng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wordt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nooit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iets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georganiseerd</a:t>
            </a:r>
            <a:r>
              <a:rPr lang="cs-CZ" i="1" dirty="0" smtClean="0">
                <a:solidFill>
                  <a:srgbClr val="FF0000"/>
                </a:solidFill>
              </a:rPr>
              <a:t>. </a:t>
            </a:r>
          </a:p>
          <a:p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PAS OP:</a:t>
            </a:r>
            <a:endParaRPr lang="cs-CZ" dirty="0"/>
          </a:p>
          <a:p>
            <a:r>
              <a:rPr lang="nl-NL" i="1" dirty="0">
                <a:solidFill>
                  <a:srgbClr val="FF0000"/>
                </a:solidFill>
              </a:rPr>
              <a:t>We werden nat </a:t>
            </a:r>
            <a:r>
              <a:rPr lang="nl-NL" b="1" i="1" dirty="0">
                <a:solidFill>
                  <a:srgbClr val="FF0000"/>
                </a:solidFill>
              </a:rPr>
              <a:t>door de regen</a:t>
            </a:r>
            <a:r>
              <a:rPr lang="nl-NL" dirty="0"/>
              <a:t>. </a:t>
            </a:r>
            <a:r>
              <a:rPr lang="nl-NL" dirty="0" smtClean="0"/>
              <a:t>(</a:t>
            </a:r>
            <a:r>
              <a:rPr lang="cs-CZ" dirty="0" err="1" smtClean="0"/>
              <a:t>bep</a:t>
            </a:r>
            <a:r>
              <a:rPr lang="cs-CZ" dirty="0" smtClean="0"/>
              <a:t>. </a:t>
            </a:r>
            <a:r>
              <a:rPr lang="nl-NL" dirty="0" smtClean="0"/>
              <a:t>van </a:t>
            </a:r>
            <a:r>
              <a:rPr lang="nl-NL" dirty="0"/>
              <a:t>causaliteit)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DUBBELZINNIG:</a:t>
            </a:r>
          </a:p>
          <a:p>
            <a:r>
              <a:rPr lang="cs-CZ" b="1" i="1" u="sng" dirty="0" err="1">
                <a:solidFill>
                  <a:srgbClr val="FF0000"/>
                </a:solidFill>
              </a:rPr>
              <a:t>Door</a:t>
            </a:r>
            <a:r>
              <a:rPr lang="cs-CZ" b="1" i="1" u="sng" dirty="0">
                <a:solidFill>
                  <a:srgbClr val="FF0000"/>
                </a:solidFill>
              </a:rPr>
              <a:t> d</a:t>
            </a:r>
            <a:r>
              <a:rPr lang="nl-NL" b="1" i="1" u="sng" dirty="0">
                <a:solidFill>
                  <a:srgbClr val="FF0000"/>
                </a:solidFill>
              </a:rPr>
              <a:t>at </a:t>
            </a:r>
            <a:r>
              <a:rPr lang="nl-NL" b="1" i="1" u="sng" dirty="0">
                <a:solidFill>
                  <a:srgbClr val="FF0000"/>
                </a:solidFill>
              </a:rPr>
              <a:t>kind </a:t>
            </a:r>
            <a:r>
              <a:rPr lang="nl-NL" i="1" dirty="0">
                <a:solidFill>
                  <a:srgbClr val="FF0000"/>
                </a:solidFill>
              </a:rPr>
              <a:t>zijn heel wat boeken verkocht.</a:t>
            </a:r>
            <a:endParaRPr lang="cs-CZ" i="1" dirty="0">
              <a:solidFill>
                <a:srgbClr val="FF0000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18378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err="1"/>
              <a:t>a</a:t>
            </a:r>
            <a:r>
              <a:rPr lang="cs-CZ" b="1" dirty="0" err="1" smtClean="0"/>
              <a:t>ndere</a:t>
            </a:r>
            <a:r>
              <a:rPr lang="cs-CZ" b="1" dirty="0" smtClean="0"/>
              <a:t> </a:t>
            </a:r>
            <a:r>
              <a:rPr lang="cs-CZ" b="1" dirty="0" err="1" smtClean="0"/>
              <a:t>types</a:t>
            </a:r>
            <a:r>
              <a:rPr lang="cs-CZ" b="1" dirty="0" smtClean="0"/>
              <a:t> </a:t>
            </a:r>
            <a:r>
              <a:rPr lang="cs-CZ" b="1" dirty="0" err="1" smtClean="0"/>
              <a:t>voorwerp</a:t>
            </a:r>
            <a:r>
              <a:rPr lang="cs-CZ" b="1" dirty="0" err="1" smtClean="0"/>
              <a:t>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/>
              <a:t>4. </a:t>
            </a:r>
            <a:r>
              <a:rPr lang="cs-CZ" sz="2200" b="1" dirty="0" err="1" smtClean="0"/>
              <a:t>Ondervindend</a:t>
            </a:r>
            <a:r>
              <a:rPr lang="cs-CZ" sz="2200" dirty="0"/>
              <a:t>:</a:t>
            </a:r>
          </a:p>
          <a:p>
            <a:pPr lvl="0"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i="1" dirty="0" smtClean="0">
                <a:solidFill>
                  <a:srgbClr val="FF0000"/>
                </a:solidFill>
              </a:rPr>
              <a:t>De </a:t>
            </a:r>
            <a:r>
              <a:rPr lang="fr-FR" sz="2200" i="1" dirty="0">
                <a:solidFill>
                  <a:srgbClr val="FF0000"/>
                </a:solidFill>
              </a:rPr>
              <a:t>vakantie beviel </a:t>
            </a:r>
            <a:r>
              <a:rPr lang="fr-FR" sz="2200" b="1" i="1" kern="0" dirty="0">
                <a:solidFill>
                  <a:srgbClr val="FF0000"/>
                </a:solidFill>
              </a:rPr>
              <a:t>de buurvrouw </a:t>
            </a:r>
            <a:r>
              <a:rPr lang="fr-FR" sz="2200" i="1" dirty="0">
                <a:solidFill>
                  <a:srgbClr val="FF0000"/>
                </a:solidFill>
              </a:rPr>
              <a:t>uitstekend</a:t>
            </a:r>
            <a:r>
              <a:rPr lang="cs-CZ" sz="2200" i="1" dirty="0" smtClean="0">
                <a:solidFill>
                  <a:srgbClr val="FF0000"/>
                </a:solidFill>
              </a:rPr>
              <a:t>.</a:t>
            </a:r>
          </a:p>
          <a:p>
            <a:pPr lvl="0"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200" i="1" dirty="0" err="1" smtClean="0">
                <a:solidFill>
                  <a:srgbClr val="FF0000"/>
                </a:solidFill>
              </a:rPr>
              <a:t>Het</a:t>
            </a:r>
            <a:r>
              <a:rPr lang="cs-CZ" sz="2200" i="1" dirty="0" smtClean="0">
                <a:solidFill>
                  <a:srgbClr val="FF0000"/>
                </a:solidFill>
              </a:rPr>
              <a:t> </a:t>
            </a:r>
            <a:r>
              <a:rPr lang="cs-CZ" sz="2200" i="1" dirty="0" err="1" smtClean="0">
                <a:solidFill>
                  <a:srgbClr val="FF0000"/>
                </a:solidFill>
              </a:rPr>
              <a:t>lijkt</a:t>
            </a:r>
            <a:r>
              <a:rPr lang="cs-CZ" sz="2200" i="1" dirty="0" smtClean="0">
                <a:solidFill>
                  <a:srgbClr val="FF0000"/>
                </a:solidFill>
              </a:rPr>
              <a:t> </a:t>
            </a:r>
            <a:r>
              <a:rPr lang="cs-CZ" sz="2200" b="1" i="1" dirty="0" err="1" smtClean="0">
                <a:solidFill>
                  <a:srgbClr val="FF0000"/>
                </a:solidFill>
              </a:rPr>
              <a:t>me</a:t>
            </a:r>
            <a:r>
              <a:rPr lang="cs-CZ" sz="2200" i="1" dirty="0" smtClean="0">
                <a:solidFill>
                  <a:srgbClr val="FF0000"/>
                </a:solidFill>
              </a:rPr>
              <a:t> </a:t>
            </a:r>
            <a:r>
              <a:rPr lang="cs-CZ" sz="2200" i="1" dirty="0" err="1" smtClean="0">
                <a:solidFill>
                  <a:srgbClr val="FF0000"/>
                </a:solidFill>
              </a:rPr>
              <a:t>iets</a:t>
            </a:r>
            <a:r>
              <a:rPr lang="cs-CZ" sz="2200" i="1" dirty="0" smtClean="0">
                <a:solidFill>
                  <a:srgbClr val="FF0000"/>
                </a:solidFill>
              </a:rPr>
              <a:t> </a:t>
            </a:r>
            <a:r>
              <a:rPr lang="cs-CZ" sz="2200" i="1" dirty="0" err="1" smtClean="0">
                <a:solidFill>
                  <a:srgbClr val="FF0000"/>
                </a:solidFill>
              </a:rPr>
              <a:t>voor</a:t>
            </a:r>
            <a:r>
              <a:rPr lang="cs-CZ" sz="2200" i="1" dirty="0" smtClean="0">
                <a:solidFill>
                  <a:srgbClr val="FF0000"/>
                </a:solidFill>
              </a:rPr>
              <a:t> </a:t>
            </a:r>
            <a:r>
              <a:rPr lang="cs-CZ" sz="2200" i="1" dirty="0" err="1" smtClean="0">
                <a:solidFill>
                  <a:srgbClr val="FF0000"/>
                </a:solidFill>
              </a:rPr>
              <a:t>jou</a:t>
            </a:r>
            <a:r>
              <a:rPr lang="cs-CZ" sz="2200" i="1" dirty="0">
                <a:solidFill>
                  <a:srgbClr val="FF0000"/>
                </a:solidFill>
              </a:rPr>
              <a:t> </a:t>
            </a:r>
            <a:r>
              <a:rPr lang="cs-CZ" sz="2200" i="1" dirty="0" err="1" smtClean="0">
                <a:solidFill>
                  <a:srgbClr val="FF0000"/>
                </a:solidFill>
              </a:rPr>
              <a:t>te</a:t>
            </a:r>
            <a:r>
              <a:rPr lang="cs-CZ" sz="2200" i="1" dirty="0" smtClean="0">
                <a:solidFill>
                  <a:srgbClr val="FF0000"/>
                </a:solidFill>
              </a:rPr>
              <a:t> </a:t>
            </a:r>
            <a:r>
              <a:rPr lang="cs-CZ" sz="2200" i="1" dirty="0" err="1" smtClean="0">
                <a:solidFill>
                  <a:srgbClr val="FF0000"/>
                </a:solidFill>
              </a:rPr>
              <a:t>zijn</a:t>
            </a:r>
            <a:r>
              <a:rPr lang="cs-CZ" sz="2200" i="1" dirty="0" smtClean="0">
                <a:solidFill>
                  <a:srgbClr val="FF0000"/>
                </a:solidFill>
              </a:rPr>
              <a:t>!</a:t>
            </a:r>
            <a:endParaRPr lang="cs-CZ" sz="2200" i="1" dirty="0">
              <a:solidFill>
                <a:srgbClr val="FF0000"/>
              </a:solidFill>
            </a:endParaRPr>
          </a:p>
          <a:p>
            <a:pPr marL="0" inden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200" dirty="0"/>
          </a:p>
          <a:p>
            <a:pPr marL="0" inden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200" b="1" dirty="0" smtClean="0"/>
              <a:t>6. </a:t>
            </a:r>
            <a:r>
              <a:rPr lang="nl-NL" sz="2200" b="1" dirty="0" smtClean="0"/>
              <a:t>Oorzakelijk </a:t>
            </a:r>
            <a:r>
              <a:rPr lang="nl-NL" sz="2200" b="1" dirty="0"/>
              <a:t>voorwerp</a:t>
            </a:r>
            <a:r>
              <a:rPr lang="cs-CZ" sz="2200" b="1" dirty="0"/>
              <a:t>:</a:t>
            </a:r>
          </a:p>
          <a:p>
            <a:pPr marL="0" lvl="0" inden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dirty="0" smtClean="0"/>
              <a:t>(</a:t>
            </a:r>
            <a:r>
              <a:rPr lang="cs-CZ" sz="2200" dirty="0" smtClean="0"/>
              <a:t>3</a:t>
            </a:r>
            <a:r>
              <a:rPr lang="fr-FR" sz="2200" dirty="0" smtClean="0"/>
              <a:t>) </a:t>
            </a:r>
            <a:r>
              <a:rPr lang="fr-FR" sz="2200" i="1" dirty="0">
                <a:solidFill>
                  <a:srgbClr val="FF0000"/>
                </a:solidFill>
              </a:rPr>
              <a:t>De </a:t>
            </a:r>
            <a:r>
              <a:rPr lang="fr-FR" sz="2200" i="1" dirty="0" smtClean="0">
                <a:solidFill>
                  <a:srgbClr val="FF0000"/>
                </a:solidFill>
              </a:rPr>
              <a:t>buurman</a:t>
            </a:r>
            <a:r>
              <a:rPr lang="cs-CZ" sz="2200" i="1" dirty="0" smtClean="0">
                <a:solidFill>
                  <a:srgbClr val="FF0000"/>
                </a:solidFill>
              </a:rPr>
              <a:t> </a:t>
            </a:r>
            <a:r>
              <a:rPr lang="fr-FR" sz="2200" i="1" dirty="0" smtClean="0">
                <a:solidFill>
                  <a:srgbClr val="FF0000"/>
                </a:solidFill>
              </a:rPr>
              <a:t>was</a:t>
            </a:r>
            <a:r>
              <a:rPr lang="fr-FR" sz="2200" b="1" i="1" dirty="0" smtClean="0">
                <a:solidFill>
                  <a:srgbClr val="FF0000"/>
                </a:solidFill>
              </a:rPr>
              <a:t> </a:t>
            </a:r>
            <a:r>
              <a:rPr lang="fr-FR" sz="2200" b="1" i="1" dirty="0">
                <a:solidFill>
                  <a:srgbClr val="FF0000"/>
                </a:solidFill>
              </a:rPr>
              <a:t>zijn geld </a:t>
            </a:r>
            <a:r>
              <a:rPr lang="fr-FR" sz="2200" i="1" dirty="0">
                <a:solidFill>
                  <a:srgbClr val="FF0000"/>
                </a:solidFill>
              </a:rPr>
              <a:t>kwijt</a:t>
            </a:r>
            <a:r>
              <a:rPr lang="cs-CZ" sz="2200" i="1" dirty="0" smtClean="0">
                <a:solidFill>
                  <a:srgbClr val="FF0000"/>
                </a:solidFill>
              </a:rPr>
              <a:t>.</a:t>
            </a:r>
          </a:p>
          <a:p>
            <a:pPr marL="0" lvl="0" inden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200" dirty="0" smtClean="0"/>
              <a:t>(4) </a:t>
            </a:r>
            <a:r>
              <a:rPr lang="cs-CZ" sz="2200" i="1" dirty="0" smtClean="0">
                <a:solidFill>
                  <a:srgbClr val="FF0000"/>
                </a:solidFill>
              </a:rPr>
              <a:t>Ben je </a:t>
            </a:r>
            <a:r>
              <a:rPr lang="cs-CZ" sz="2200" b="1" i="1" dirty="0" err="1" smtClean="0">
                <a:solidFill>
                  <a:srgbClr val="FF0000"/>
                </a:solidFill>
              </a:rPr>
              <a:t>het</a:t>
            </a:r>
            <a:r>
              <a:rPr lang="cs-CZ" sz="2200" i="1" dirty="0" smtClean="0">
                <a:solidFill>
                  <a:srgbClr val="FF0000"/>
                </a:solidFill>
              </a:rPr>
              <a:t> </a:t>
            </a:r>
            <a:r>
              <a:rPr lang="cs-CZ" sz="2200" i="1" dirty="0" err="1" smtClean="0">
                <a:solidFill>
                  <a:srgbClr val="FF0000"/>
                </a:solidFill>
              </a:rPr>
              <a:t>niet</a:t>
            </a:r>
            <a:r>
              <a:rPr lang="cs-CZ" sz="2200" i="1" dirty="0" smtClean="0">
                <a:solidFill>
                  <a:srgbClr val="FF0000"/>
                </a:solidFill>
              </a:rPr>
              <a:t> moe?</a:t>
            </a:r>
            <a:endParaRPr lang="fr-FR" sz="22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7. </a:t>
            </a:r>
            <a:r>
              <a:rPr lang="fr-FR" sz="2200" b="1" dirty="0" smtClean="0"/>
              <a:t>Ethische </a:t>
            </a:r>
            <a:r>
              <a:rPr lang="fr-FR" sz="2200" b="1" dirty="0"/>
              <a:t>datief</a:t>
            </a:r>
            <a:r>
              <a:rPr lang="fr-FR" sz="2200" i="1" dirty="0"/>
              <a:t> </a:t>
            </a:r>
            <a:r>
              <a:rPr lang="cs-CZ" sz="2200" i="1" dirty="0" smtClean="0"/>
              <a:t>(je / </a:t>
            </a:r>
            <a:r>
              <a:rPr lang="cs-CZ" sz="2200" i="1" dirty="0" err="1" smtClean="0"/>
              <a:t>me</a:t>
            </a:r>
            <a:r>
              <a:rPr lang="cs-CZ" sz="2200" i="1" dirty="0" smtClean="0"/>
              <a:t>)</a:t>
            </a: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(</a:t>
            </a:r>
            <a:r>
              <a:rPr lang="cs-CZ" sz="22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5</a:t>
            </a:r>
            <a:r>
              <a:rPr lang="fr-FR" sz="22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) </a:t>
            </a:r>
            <a:r>
              <a:rPr lang="fr-FR" sz="22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Dat </a:t>
            </a:r>
            <a:r>
              <a:rPr lang="fr-FR" sz="2200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is </a:t>
            </a:r>
            <a:r>
              <a:rPr lang="fr-FR" sz="22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je</a:t>
            </a:r>
            <a:r>
              <a:rPr lang="fr-FR" sz="2200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 wat</a:t>
            </a:r>
            <a:r>
              <a:rPr lang="fr-FR" sz="22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!</a:t>
            </a:r>
            <a:endParaRPr lang="cs-CZ" sz="2200" i="1" kern="0" dirty="0" smtClean="0">
              <a:solidFill>
                <a:srgbClr val="FF0000"/>
              </a:solidFill>
              <a:ea typeface="SimSun" pitchFamily="2"/>
              <a:cs typeface="Tahoma" pitchFamily="2"/>
            </a:endParaRPr>
          </a:p>
          <a:p>
            <a:pPr mar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2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(6</a:t>
            </a:r>
            <a:r>
              <a:rPr lang="fr-FR" sz="22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) </a:t>
            </a:r>
            <a:r>
              <a:rPr lang="fr-FR" sz="2200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Dat is </a:t>
            </a:r>
            <a:r>
              <a:rPr lang="fr-FR" sz="22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me</a:t>
            </a:r>
            <a:r>
              <a:rPr lang="fr-FR" sz="2200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 wat moois</a:t>
            </a: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200" kern="0" dirty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mar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200" b="1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8. </a:t>
            </a:r>
            <a:r>
              <a:rPr lang="nl-NL" sz="2200" b="1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Bezittend </a:t>
            </a:r>
            <a:r>
              <a:rPr lang="nl-NL" sz="2200" b="1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voorwerp</a:t>
            </a:r>
          </a:p>
          <a:p>
            <a:pPr mar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(</a:t>
            </a:r>
            <a:r>
              <a:rPr lang="cs-CZ" sz="22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7</a:t>
            </a:r>
            <a:r>
              <a:rPr lang="fr-FR" sz="22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) </a:t>
            </a:r>
            <a:r>
              <a:rPr lang="fr-FR" sz="2200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De buurman keek </a:t>
            </a:r>
            <a:r>
              <a:rPr lang="fr-FR" sz="22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de buurvrouw </a:t>
            </a:r>
            <a:r>
              <a:rPr lang="fr-FR" sz="2200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diep in de </a:t>
            </a:r>
            <a:r>
              <a:rPr lang="fr-FR" sz="22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ogen</a:t>
            </a:r>
            <a:r>
              <a:rPr lang="cs-CZ" sz="22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  <a:endParaRPr lang="cs-CZ" sz="2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42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VALENTIE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marL="0" lvl="0" indent="0">
              <a:buNone/>
            </a:pPr>
            <a:r>
              <a:rPr lang="fr-FR" b="0" i="0" u="none" strike="noStrike" kern="0" cap="none" spc="0" baseline="0" dirty="0" smtClean="0">
                <a:solidFill>
                  <a:srgbClr val="000000"/>
                </a:solidFill>
                <a:uFillTx/>
                <a:latin typeface="Garamond" pitchFamily="18"/>
                <a:ea typeface="SimSun" pitchFamily="2"/>
                <a:cs typeface="Tahoma" pitchFamily="2"/>
              </a:rPr>
              <a:t>Niet de semantiek van het complement of het adjunct bepaalt de weglaatbaarheid maar de semantiek van het werkwoordelijke gezegde (in enkele gevallen de semantiek van het naamwoordelijk gezegde).</a:t>
            </a:r>
            <a:r>
              <a:rPr lang="cs-CZ" b="0" i="0" u="none" strike="noStrike" kern="0" cap="none" spc="0" baseline="0" dirty="0" smtClean="0">
                <a:solidFill>
                  <a:srgbClr val="000000"/>
                </a:solidFill>
                <a:uFillTx/>
                <a:latin typeface="Garamond" pitchFamily="18"/>
                <a:ea typeface="SimSun" pitchFamily="2"/>
                <a:cs typeface="Tahoma" pitchFamily="2"/>
              </a:rPr>
              <a:t>	</a:t>
            </a:r>
          </a:p>
          <a:p>
            <a:pPr marL="0" lvl="0" indent="0">
              <a:buNone/>
            </a:pPr>
            <a:r>
              <a:rPr lang="cs-CZ" kern="0" dirty="0">
                <a:solidFill>
                  <a:srgbClr val="000000"/>
                </a:solidFill>
                <a:latin typeface="Garamond" pitchFamily="18"/>
                <a:ea typeface="SimSun" pitchFamily="2"/>
                <a:cs typeface="Tahoma" pitchFamily="2"/>
              </a:rPr>
              <a:t>	</a:t>
            </a:r>
            <a:r>
              <a:rPr lang="cs-CZ" kern="0" dirty="0" smtClean="0">
                <a:solidFill>
                  <a:srgbClr val="000000"/>
                </a:solidFill>
                <a:latin typeface="Garamond" pitchFamily="18"/>
                <a:ea typeface="SimSun" pitchFamily="2"/>
                <a:cs typeface="Tahoma" pitchFamily="2"/>
              </a:rPr>
              <a:t>				</a:t>
            </a:r>
            <a:r>
              <a:rPr lang="cs-CZ" kern="0" dirty="0" smtClean="0">
                <a:solidFill>
                  <a:srgbClr val="000000"/>
                </a:solidFill>
                <a:latin typeface="Garamond" pitchFamily="18"/>
                <a:ea typeface="SimSun" pitchFamily="2"/>
                <a:cs typeface="Tahoma" pitchFamily="2"/>
              </a:rPr>
              <a:t>	     (</a:t>
            </a:r>
            <a:r>
              <a:rPr lang="cs-CZ" kern="0" dirty="0" smtClean="0">
                <a:solidFill>
                  <a:srgbClr val="000000"/>
                </a:solidFill>
                <a:latin typeface="Garamond" pitchFamily="18"/>
                <a:ea typeface="SimSun" pitchFamily="2"/>
                <a:cs typeface="Tahoma" pitchFamily="2"/>
              </a:rPr>
              <a:t>Jan </a:t>
            </a:r>
            <a:r>
              <a:rPr lang="cs-CZ" kern="0" dirty="0" err="1" smtClean="0">
                <a:solidFill>
                  <a:srgbClr val="000000"/>
                </a:solidFill>
                <a:latin typeface="Garamond" pitchFamily="18"/>
                <a:ea typeface="SimSun" pitchFamily="2"/>
                <a:cs typeface="Tahoma" pitchFamily="2"/>
              </a:rPr>
              <a:t>Pekelder</a:t>
            </a:r>
            <a:r>
              <a:rPr lang="cs-CZ" kern="0" dirty="0" smtClean="0">
                <a:solidFill>
                  <a:srgbClr val="000000"/>
                </a:solidFill>
                <a:latin typeface="Garamond" pitchFamily="18"/>
                <a:ea typeface="SimSun" pitchFamily="2"/>
                <a:cs typeface="Tahoma" pitchFamily="2"/>
              </a:rPr>
              <a:t>)</a:t>
            </a:r>
            <a:endParaRPr lang="fr-FR" b="0" i="0" u="none" strike="noStrike" kern="0" cap="none" spc="0" baseline="0" dirty="0" smtClean="0">
              <a:solidFill>
                <a:srgbClr val="000000"/>
              </a:solidFill>
              <a:uFillTx/>
              <a:latin typeface="Garamond" pitchFamily="18"/>
              <a:ea typeface="SimSun" pitchFamily="2"/>
              <a:cs typeface="Tahoma" pitchFamily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064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>
                <a:solidFill>
                  <a:srgbClr val="000000"/>
                </a:solidFill>
                <a:latin typeface="+mn-lt"/>
                <a:ea typeface="Microsoft YaHei" pitchFamily="2"/>
                <a:cs typeface="Mangal" pitchFamily="2"/>
              </a:rPr>
              <a:t/>
            </a:r>
            <a:br>
              <a:rPr lang="cs-CZ" b="1" dirty="0" smtClean="0">
                <a:solidFill>
                  <a:srgbClr val="000000"/>
                </a:solidFill>
                <a:latin typeface="+mn-lt"/>
                <a:ea typeface="Microsoft YaHei" pitchFamily="2"/>
                <a:cs typeface="Mangal" pitchFamily="2"/>
              </a:rPr>
            </a:br>
            <a:r>
              <a:rPr lang="cs-CZ" b="1" dirty="0" err="1" smtClean="0">
                <a:solidFill>
                  <a:srgbClr val="000000"/>
                </a:solidFill>
                <a:latin typeface="+mn-lt"/>
                <a:ea typeface="Microsoft YaHei" pitchFamily="2"/>
                <a:cs typeface="Mangal" pitchFamily="2"/>
              </a:rPr>
              <a:t>kenmerk</a:t>
            </a:r>
            <a:r>
              <a:rPr lang="cs-CZ" b="1" dirty="0" smtClean="0">
                <a:solidFill>
                  <a:srgbClr val="000000"/>
                </a:solidFill>
                <a:latin typeface="+mn-lt"/>
                <a:ea typeface="Microsoft YaHei" pitchFamily="2"/>
                <a:cs typeface="Mangal" pitchFamily="2"/>
              </a:rPr>
              <a:t>: (on)</a:t>
            </a:r>
            <a:r>
              <a:rPr lang="cs-CZ" b="1" dirty="0" err="1" smtClean="0">
                <a:solidFill>
                  <a:srgbClr val="000000"/>
                </a:solidFill>
                <a:latin typeface="+mn-lt"/>
                <a:ea typeface="Microsoft YaHei" pitchFamily="2"/>
                <a:cs typeface="Mangal" pitchFamily="2"/>
              </a:rPr>
              <a:t>weglaatbaar</a:t>
            </a:r>
            <a:r>
              <a:rPr lang="nl-NL" dirty="0" smtClean="0">
                <a:solidFill>
                  <a:srgbClr val="000000"/>
                </a:solidFill>
                <a:latin typeface="Garamond" pitchFamily="18"/>
                <a:ea typeface="Microsoft YaHei" pitchFamily="2"/>
                <a:cs typeface="Mangal" pitchFamily="2"/>
              </a:rPr>
              <a:t/>
            </a:r>
            <a:br>
              <a:rPr lang="nl-NL" dirty="0" smtClean="0">
                <a:solidFill>
                  <a:srgbClr val="000000"/>
                </a:solidFill>
                <a:latin typeface="Garamond" pitchFamily="18"/>
                <a:ea typeface="Microsoft YaHei" pitchFamily="2"/>
                <a:cs typeface="Mangal" pitchFamily="2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Tx/>
              <a:buChar char="-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e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en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vaag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kermerk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voor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een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definitie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: </a:t>
            </a:r>
            <a:r>
              <a:rPr lang="cs-CZ" sz="2400" b="1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voorwerp</a:t>
            </a:r>
            <a:r>
              <a:rPr lang="cs-CZ" sz="2400" b="1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 x  </a:t>
            </a:r>
            <a:r>
              <a:rPr lang="cs-CZ" sz="2400" b="1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bepaling</a:t>
            </a:r>
            <a:endParaRPr lang="cs-CZ" sz="2400" b="1" kern="0" dirty="0" smtClean="0">
              <a:solidFill>
                <a:srgbClr val="000000"/>
              </a:solidFill>
              <a:ea typeface="Microsoft YaHei" pitchFamily="2"/>
              <a:cs typeface="Mangal" pitchFamily="2"/>
            </a:endParaRPr>
          </a:p>
          <a:p>
            <a:pPr marL="0" inden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 dirty="0">
              <a:solidFill>
                <a:srgbClr val="000000"/>
              </a:solidFill>
              <a:ea typeface="Microsoft YaHei" pitchFamily="2"/>
              <a:cs typeface="Mangal" pitchFamily="2"/>
            </a:endParaRPr>
          </a:p>
          <a:p>
            <a:pPr marL="400050" indent="-400050">
              <a:spcBef>
                <a:spcPts val="0"/>
              </a:spcBef>
              <a:buAutoNum type="romanU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Voorwerpen</a:t>
            </a:r>
            <a:r>
              <a:rPr lang="cs-CZ" sz="2400" b="1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(</a:t>
            </a:r>
            <a:r>
              <a:rPr lang="cs-CZ" sz="2400" b="1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complementen</a:t>
            </a:r>
            <a:r>
              <a:rPr lang="cs-CZ" sz="2400" b="1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)</a:t>
            </a:r>
          </a:p>
          <a:p>
            <a:pPr marL="400050" indent="-400050">
              <a:spcBef>
                <a:spcPts val="0"/>
              </a:spcBef>
              <a:buAutoNum type="romanU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 dirty="0" smtClean="0">
              <a:solidFill>
                <a:srgbClr val="000000"/>
              </a:solidFill>
              <a:ea typeface="Microsoft YaHei" pitchFamily="2"/>
              <a:cs typeface="Mangal" pitchFamily="2"/>
            </a:endParaRPr>
          </a:p>
          <a:p>
            <a:pPr marL="0" inden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a. </a:t>
            </a:r>
            <a:r>
              <a:rPr lang="nl-NL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werkwoordelijk 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gezegde</a:t>
            </a:r>
          </a:p>
          <a:p>
            <a:pPr marL="0" lvl="0" inden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400" kern="0" dirty="0">
              <a:solidFill>
                <a:srgbClr val="000000"/>
              </a:solidFill>
              <a:ea typeface="Microsoft YaHei" pitchFamily="2"/>
              <a:cs typeface="Mangal" pitchFamily="2"/>
            </a:endParaRPr>
          </a:p>
          <a:p>
            <a:pPr lvl="0" algn="just" hangingPunct="0">
              <a:spcBef>
                <a:spcPts val="0"/>
              </a:spcBef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De </a:t>
            </a:r>
            <a:r>
              <a:rPr lang="fr-FR" sz="24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buurman </a:t>
            </a:r>
            <a:r>
              <a:rPr lang="fr-FR" sz="2400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schildert</a:t>
            </a:r>
            <a:r>
              <a:rPr lang="fr-FR" sz="24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 (</a:t>
            </a:r>
            <a:r>
              <a:rPr lang="fr-FR" sz="24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een bos bloemen</a:t>
            </a:r>
            <a:r>
              <a:rPr lang="fr-FR" sz="24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)</a:t>
            </a:r>
            <a:endParaRPr lang="cs-CZ" sz="2400" b="1" kern="0" dirty="0" smtClean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lvl="0" algn="just" hangingPunct="0">
              <a:spcBef>
                <a:spcPts val="0"/>
              </a:spcBef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?De </a:t>
            </a:r>
            <a:r>
              <a:rPr lang="fr-FR" sz="24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buurman </a:t>
            </a:r>
            <a:r>
              <a:rPr lang="fr-FR" sz="2400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koopt</a:t>
            </a:r>
            <a:r>
              <a:rPr lang="fr-FR" sz="24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 (</a:t>
            </a:r>
            <a:r>
              <a:rPr lang="fr-FR" sz="24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een bos bloemen</a:t>
            </a:r>
            <a:r>
              <a:rPr lang="fr-FR" sz="24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)</a:t>
            </a:r>
            <a:endParaRPr lang="cs-CZ" sz="2400" b="1" kern="0" dirty="0" smtClean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lvl="0" algn="just" hangingPunct="0">
              <a:spcBef>
                <a:spcPts val="0"/>
              </a:spcBef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*</a:t>
            </a:r>
            <a:r>
              <a:rPr lang="cs-CZ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</a:t>
            </a:r>
            <a:r>
              <a:rPr lang="fr-FR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De </a:t>
            </a:r>
            <a:r>
              <a:rPr lang="fr-FR" sz="24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buurman </a:t>
            </a:r>
            <a:r>
              <a:rPr lang="fr-FR" sz="2400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regelt</a:t>
            </a:r>
            <a:r>
              <a:rPr lang="fr-FR" sz="24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 (</a:t>
            </a:r>
            <a:r>
              <a:rPr lang="fr-FR" sz="24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een bos </a:t>
            </a:r>
            <a:r>
              <a:rPr lang="fr-FR" sz="24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bloemen)</a:t>
            </a:r>
            <a:endParaRPr lang="cs-CZ" sz="2400" b="1" kern="0" dirty="0" smtClean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b="1" kern="0" dirty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b. </a:t>
            </a:r>
            <a:r>
              <a:rPr lang="nl-NL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naamwoordelijk 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gezegde</a:t>
            </a: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400" kern="0" dirty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(</a:t>
            </a:r>
            <a:r>
              <a:rPr lang="cs-CZ" sz="24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4</a:t>
            </a:r>
            <a:r>
              <a:rPr lang="fr-FR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) *</a:t>
            </a:r>
            <a:r>
              <a:rPr lang="cs-CZ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</a:t>
            </a:r>
            <a:r>
              <a:rPr lang="fr-FR" sz="24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De </a:t>
            </a:r>
            <a:r>
              <a:rPr lang="fr-FR" sz="24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buurman </a:t>
            </a:r>
            <a:r>
              <a:rPr lang="fr-FR" sz="2400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was</a:t>
            </a:r>
            <a:r>
              <a:rPr lang="fr-FR" sz="24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 (</a:t>
            </a:r>
            <a:r>
              <a:rPr lang="fr-FR" sz="24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zijn geld) </a:t>
            </a:r>
            <a:r>
              <a:rPr lang="fr-FR" sz="2400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kwijt</a:t>
            </a:r>
          </a:p>
          <a:p>
            <a:pPr marL="400050" indent="-400050">
              <a:spcBef>
                <a:spcPts val="0"/>
              </a:spcBef>
              <a:buAutoNum type="romanU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kern="0" dirty="0" smtClean="0">
              <a:solidFill>
                <a:srgbClr val="000000"/>
              </a:solidFill>
              <a:latin typeface="Garamond" pitchFamily="18"/>
              <a:ea typeface="Microsoft YaHei" pitchFamily="2"/>
              <a:cs typeface="Mangal" pitchFamily="2"/>
            </a:endParaRPr>
          </a:p>
          <a:p>
            <a:pPr marL="400050" indent="-400050">
              <a:spcBef>
                <a:spcPts val="0"/>
              </a:spcBef>
              <a:buAutoNum type="romanU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kern="0" dirty="0" smtClean="0">
              <a:solidFill>
                <a:srgbClr val="000000"/>
              </a:solidFill>
              <a:latin typeface="Garamond" pitchFamily="18"/>
              <a:ea typeface="Microsoft YaHei" pitchFamily="2"/>
              <a:cs typeface="Mangal" pitchFamily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504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II. </a:t>
            </a:r>
            <a:r>
              <a:rPr lang="cs-CZ" sz="2400" b="1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Bepalingen</a:t>
            </a:r>
            <a:r>
              <a:rPr lang="cs-CZ" sz="2400" b="1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 (</a:t>
            </a:r>
            <a:r>
              <a:rPr lang="cs-CZ" sz="2400" b="1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adjuncten</a:t>
            </a:r>
            <a:r>
              <a:rPr lang="cs-CZ" sz="2400" b="1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)</a:t>
            </a:r>
          </a:p>
          <a:p>
            <a:pPr marL="400050" indent="-400050">
              <a:spcBef>
                <a:spcPts val="0"/>
              </a:spcBef>
              <a:buAutoNum type="romanU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400" kern="0" dirty="0">
              <a:solidFill>
                <a:srgbClr val="000000"/>
              </a:solidFill>
              <a:ea typeface="Microsoft YaHei" pitchFamily="2"/>
              <a:cs typeface="Mangal" pitchFamily="2"/>
            </a:endParaRPr>
          </a:p>
          <a:p>
            <a:pPr>
              <a:spcBef>
                <a:spcPts val="0"/>
              </a:spcBef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Simon </a:t>
            </a:r>
            <a:r>
              <a:rPr lang="nl-NL" sz="2400" kern="0" dirty="0">
                <a:solidFill>
                  <a:srgbClr val="FF0000"/>
                </a:solidFill>
                <a:ea typeface="Microsoft YaHei" pitchFamily="2"/>
                <a:cs typeface="Mangal" pitchFamily="2"/>
              </a:rPr>
              <a:t>werkt 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(</a:t>
            </a:r>
            <a:r>
              <a:rPr lang="nl-NL" sz="2400" b="1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in Dieren)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.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		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	(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bep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. van 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plaats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*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Simon </a:t>
            </a:r>
            <a:r>
              <a:rPr lang="nl-NL" sz="2400" kern="0" dirty="0">
                <a:solidFill>
                  <a:srgbClr val="FF0000"/>
                </a:solidFill>
                <a:ea typeface="Microsoft YaHei" pitchFamily="2"/>
                <a:cs typeface="Mangal" pitchFamily="2"/>
              </a:rPr>
              <a:t>woont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 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(</a:t>
            </a:r>
            <a:r>
              <a:rPr lang="nl-NL" sz="2400" b="1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in Dieren</a:t>
            </a:r>
            <a:r>
              <a:rPr lang="cs-CZ" sz="2400" b="1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)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.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 	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	(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bep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. van 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plaats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 dirty="0">
              <a:solidFill>
                <a:srgbClr val="000000"/>
              </a:solidFill>
              <a:ea typeface="Microsoft YaHei" pitchFamily="2"/>
              <a:cs typeface="Mangal" pitchFamily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De dierenarts </a:t>
            </a:r>
            <a:r>
              <a:rPr lang="nl-NL" sz="2400" kern="0" dirty="0">
                <a:solidFill>
                  <a:srgbClr val="FF0000"/>
                </a:solidFill>
                <a:ea typeface="Microsoft YaHei" pitchFamily="2"/>
                <a:cs typeface="Mangal" pitchFamily="2"/>
              </a:rPr>
              <a:t>betaalt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 (</a:t>
            </a:r>
            <a:r>
              <a:rPr lang="nl-NL" sz="2400" b="1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50 euro)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.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	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	(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bep.van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maat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l-NL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*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De dierenarts </a:t>
            </a:r>
            <a:r>
              <a:rPr lang="nl-NL" sz="2400" kern="0" dirty="0">
                <a:solidFill>
                  <a:srgbClr val="FF0000"/>
                </a:solidFill>
                <a:ea typeface="Microsoft YaHei" pitchFamily="2"/>
                <a:cs typeface="Mangal" pitchFamily="2"/>
              </a:rPr>
              <a:t>kost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 (5</a:t>
            </a:r>
            <a:r>
              <a:rPr lang="nl-NL" sz="2400" b="1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0 euro)</a:t>
            </a:r>
            <a:r>
              <a:rPr lang="nl-NL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.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	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	(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bep.van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maat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 dirty="0">
              <a:solidFill>
                <a:srgbClr val="000000"/>
              </a:solidFill>
              <a:ea typeface="Microsoft YaHei" pitchFamily="2"/>
              <a:cs typeface="Mangal" pitchFamily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Hij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>
                <a:solidFill>
                  <a:srgbClr val="FF0000"/>
                </a:solidFill>
                <a:ea typeface="Microsoft YaHei" pitchFamily="2"/>
                <a:cs typeface="Mangal" pitchFamily="2"/>
              </a:rPr>
              <a:t>wandelt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naar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het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strand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.		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(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bep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. van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plaats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? </a:t>
            </a:r>
            <a:r>
              <a:rPr lang="cs-CZ" sz="2400" kern="0" dirty="0" err="1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Hij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>
                <a:solidFill>
                  <a:srgbClr val="FF0000"/>
                </a:solidFill>
                <a:ea typeface="Microsoft YaHei" pitchFamily="2"/>
                <a:cs typeface="Mangal" pitchFamily="2"/>
              </a:rPr>
              <a:t>gaat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 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naar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 de 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dokter</a:t>
            </a:r>
            <a:r>
              <a:rPr lang="cs-CZ" sz="2400" kern="0" dirty="0" smtClean="0">
                <a:solidFill>
                  <a:srgbClr val="000000"/>
                </a:solidFill>
                <a:ea typeface="Microsoft YaHei" pitchFamily="2"/>
                <a:cs typeface="Mangal" pitchFamily="2"/>
              </a:rPr>
              <a:t>.			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(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bep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. van </a:t>
            </a:r>
            <a:r>
              <a:rPr lang="cs-CZ" sz="2400" kern="0" dirty="0" err="1">
                <a:solidFill>
                  <a:srgbClr val="000000"/>
                </a:solidFill>
                <a:ea typeface="Microsoft YaHei" pitchFamily="2"/>
                <a:cs typeface="Mangal" pitchFamily="2"/>
              </a:rPr>
              <a:t>plaats</a:t>
            </a:r>
            <a:r>
              <a:rPr lang="cs-CZ" sz="2400" kern="0" dirty="0">
                <a:solidFill>
                  <a:srgbClr val="000000"/>
                </a:solidFill>
                <a:ea typeface="Microsoft YaHei" pitchFamily="2"/>
                <a:cs typeface="Mangal" pitchFamily="2"/>
              </a:rPr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kern="0" dirty="0">
              <a:solidFill>
                <a:srgbClr val="000000"/>
              </a:solidFill>
              <a:ea typeface="Microsoft YaHei" pitchFamily="2"/>
              <a:cs typeface="Mangal" pitchFamily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AutoNum type="arabicParenBoth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400" kern="0" dirty="0">
              <a:solidFill>
                <a:srgbClr val="000000"/>
              </a:solidFill>
              <a:ea typeface="Microsoft YaHei" pitchFamily="2"/>
              <a:cs typeface="Mangal" pitchFamily="2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err="1" smtClean="0">
                <a:solidFill>
                  <a:srgbClr val="000000"/>
                </a:solidFill>
                <a:latin typeface="+mn-lt"/>
                <a:ea typeface="Microsoft YaHei" pitchFamily="2"/>
                <a:cs typeface="Mangal" pitchFamily="2"/>
              </a:rPr>
              <a:t>kenmerk</a:t>
            </a:r>
            <a:r>
              <a:rPr lang="cs-CZ" b="1" dirty="0" smtClean="0">
                <a:solidFill>
                  <a:srgbClr val="000000"/>
                </a:solidFill>
                <a:latin typeface="+mn-lt"/>
                <a:ea typeface="Microsoft YaHei" pitchFamily="2"/>
                <a:cs typeface="Mangal" pitchFamily="2"/>
              </a:rPr>
              <a:t>: (on)</a:t>
            </a:r>
            <a:r>
              <a:rPr lang="cs-CZ" b="1" dirty="0" err="1" smtClean="0">
                <a:solidFill>
                  <a:srgbClr val="000000"/>
                </a:solidFill>
                <a:latin typeface="+mn-lt"/>
                <a:ea typeface="Microsoft YaHei" pitchFamily="2"/>
                <a:cs typeface="Mangal" pitchFamily="2"/>
              </a:rPr>
              <a:t>weglaatbaar</a:t>
            </a:r>
            <a:r>
              <a:rPr lang="nl-NL" dirty="0" smtClean="0">
                <a:solidFill>
                  <a:srgbClr val="000000"/>
                </a:solidFill>
                <a:latin typeface="Garamond" pitchFamily="18"/>
                <a:ea typeface="Microsoft YaHei" pitchFamily="2"/>
                <a:cs typeface="Mangal" pitchFamily="2"/>
              </a:rPr>
              <a:t/>
            </a:r>
            <a:br>
              <a:rPr lang="nl-NL" dirty="0" smtClean="0">
                <a:solidFill>
                  <a:srgbClr val="000000"/>
                </a:solidFill>
                <a:latin typeface="Garamond" pitchFamily="18"/>
                <a:ea typeface="Microsoft YaHei" pitchFamily="2"/>
                <a:cs typeface="Mangal" pitchFamily="2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347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0070C0"/>
                </a:solidFill>
              </a:rPr>
              <a:t>Oefening</a:t>
            </a:r>
            <a:r>
              <a:rPr lang="cs-CZ" dirty="0" smtClean="0">
                <a:solidFill>
                  <a:srgbClr val="0070C0"/>
                </a:solidFill>
              </a:rPr>
              <a:t>: </a:t>
            </a:r>
            <a:r>
              <a:rPr lang="cs-CZ" dirty="0" err="1" smtClean="0">
                <a:solidFill>
                  <a:srgbClr val="0070C0"/>
                </a:solidFill>
              </a:rPr>
              <a:t>voorwerp</a:t>
            </a:r>
            <a:r>
              <a:rPr lang="cs-CZ" dirty="0" smtClean="0">
                <a:solidFill>
                  <a:srgbClr val="0070C0"/>
                </a:solidFill>
              </a:rPr>
              <a:t>  x </a:t>
            </a:r>
            <a:r>
              <a:rPr lang="cs-CZ" dirty="0" err="1" smtClean="0">
                <a:solidFill>
                  <a:srgbClr val="0070C0"/>
                </a:solidFill>
              </a:rPr>
              <a:t>bepaling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6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nl-NL" sz="1800" i="1" dirty="0">
                <a:solidFill>
                  <a:srgbClr val="FF0000"/>
                </a:solidFill>
              </a:rPr>
              <a:t>Ze brachten </a:t>
            </a:r>
            <a:r>
              <a:rPr lang="nl-NL" sz="1800" b="1" i="1" dirty="0">
                <a:solidFill>
                  <a:srgbClr val="FF0000"/>
                </a:solidFill>
              </a:rPr>
              <a:t>hem</a:t>
            </a:r>
            <a:r>
              <a:rPr lang="nl-NL" sz="1800" i="1" dirty="0">
                <a:solidFill>
                  <a:srgbClr val="FF0000"/>
                </a:solidFill>
              </a:rPr>
              <a:t> direct </a:t>
            </a:r>
            <a:r>
              <a:rPr lang="nl-NL" sz="1800" b="1" i="1" dirty="0">
                <a:solidFill>
                  <a:srgbClr val="FF0000"/>
                </a:solidFill>
              </a:rPr>
              <a:t>naar het ziekenhuis</a:t>
            </a:r>
            <a:r>
              <a:rPr lang="nl-NL" sz="1800" i="1" dirty="0">
                <a:solidFill>
                  <a:srgbClr val="FF0000"/>
                </a:solidFill>
              </a:rPr>
              <a:t>.</a:t>
            </a:r>
            <a:endParaRPr lang="cs-CZ" sz="1800" i="1" dirty="0" smtClean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1800" i="1" dirty="0" err="1">
                <a:solidFill>
                  <a:srgbClr val="FF0000"/>
                </a:solidFill>
              </a:rPr>
              <a:t>Ik</a:t>
            </a:r>
            <a:r>
              <a:rPr lang="cs-CZ" sz="1800" i="1" dirty="0">
                <a:solidFill>
                  <a:srgbClr val="FF0000"/>
                </a:solidFill>
              </a:rPr>
              <a:t> </a:t>
            </a:r>
            <a:r>
              <a:rPr lang="cs-CZ" sz="1800" i="1" dirty="0" err="1">
                <a:solidFill>
                  <a:srgbClr val="FF0000"/>
                </a:solidFill>
              </a:rPr>
              <a:t>kijk</a:t>
            </a:r>
            <a:r>
              <a:rPr lang="cs-CZ" sz="1800" i="1" dirty="0">
                <a:solidFill>
                  <a:srgbClr val="FF0000"/>
                </a:solidFill>
              </a:rPr>
              <a:t> </a:t>
            </a:r>
            <a:r>
              <a:rPr lang="cs-CZ" sz="1800" i="1" dirty="0" err="1">
                <a:solidFill>
                  <a:srgbClr val="FF0000"/>
                </a:solidFill>
              </a:rPr>
              <a:t>niet</a:t>
            </a:r>
            <a:r>
              <a:rPr lang="cs-CZ" sz="1800" i="1" dirty="0">
                <a:solidFill>
                  <a:srgbClr val="FF0000"/>
                </a:solidFill>
              </a:rPr>
              <a:t> </a:t>
            </a:r>
            <a:r>
              <a:rPr lang="cs-CZ" sz="1800" i="1" dirty="0" err="1">
                <a:solidFill>
                  <a:srgbClr val="FF0000"/>
                </a:solidFill>
              </a:rPr>
              <a:t>graag</a:t>
            </a:r>
            <a:r>
              <a:rPr lang="cs-CZ" sz="1800" i="1" dirty="0">
                <a:solidFill>
                  <a:srgbClr val="FF0000"/>
                </a:solidFill>
              </a:rPr>
              <a:t> </a:t>
            </a:r>
            <a:r>
              <a:rPr lang="cs-CZ" sz="1800" b="1" i="1" dirty="0" err="1">
                <a:solidFill>
                  <a:srgbClr val="FF0000"/>
                </a:solidFill>
              </a:rPr>
              <a:t>naar</a:t>
            </a:r>
            <a:r>
              <a:rPr lang="cs-CZ" sz="1800" b="1" i="1" dirty="0">
                <a:solidFill>
                  <a:srgbClr val="FF0000"/>
                </a:solidFill>
              </a:rPr>
              <a:t> </a:t>
            </a:r>
            <a:r>
              <a:rPr lang="cs-CZ" sz="1800" b="1" i="1" dirty="0" err="1">
                <a:solidFill>
                  <a:srgbClr val="FF0000"/>
                </a:solidFill>
              </a:rPr>
              <a:t>comedies</a:t>
            </a:r>
            <a:r>
              <a:rPr lang="cs-CZ" sz="1800" i="1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cs-CZ" sz="1800" i="1" dirty="0" err="1" smtClean="0">
                <a:solidFill>
                  <a:srgbClr val="FF0000"/>
                </a:solidFill>
              </a:rPr>
              <a:t>We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i="1" dirty="0" err="1" smtClean="0">
                <a:solidFill>
                  <a:srgbClr val="FF0000"/>
                </a:solidFill>
              </a:rPr>
              <a:t>gaan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i="1" dirty="0" err="1" smtClean="0">
                <a:solidFill>
                  <a:srgbClr val="FF0000"/>
                </a:solidFill>
              </a:rPr>
              <a:t>morgen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naar</a:t>
            </a:r>
            <a:r>
              <a:rPr lang="cs-CZ" sz="1800" b="1" i="1" dirty="0" smtClean="0">
                <a:solidFill>
                  <a:srgbClr val="FF0000"/>
                </a:solidFill>
              </a:rPr>
              <a:t> Leiden</a:t>
            </a:r>
            <a:r>
              <a:rPr lang="cs-CZ" sz="1800" i="1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cs-CZ" sz="1800" i="1" dirty="0" err="1" smtClean="0">
                <a:solidFill>
                  <a:srgbClr val="FF0000"/>
                </a:solidFill>
              </a:rPr>
              <a:t>Ik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i="1" dirty="0" err="1" smtClean="0">
                <a:solidFill>
                  <a:srgbClr val="FF0000"/>
                </a:solidFill>
              </a:rPr>
              <a:t>gaf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het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haar</a:t>
            </a:r>
            <a:r>
              <a:rPr lang="cs-CZ" sz="1800" b="1" i="1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1800" dirty="0" err="1">
                <a:solidFill>
                  <a:srgbClr val="FF0000"/>
                </a:solidFill>
              </a:rPr>
              <a:t>Ik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 err="1">
                <a:solidFill>
                  <a:srgbClr val="FF0000"/>
                </a:solidFill>
              </a:rPr>
              <a:t>woon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b="1" i="1" dirty="0" smtClean="0">
                <a:solidFill>
                  <a:srgbClr val="FF0000"/>
                </a:solidFill>
              </a:rPr>
              <a:t>in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mijn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>
                <a:solidFill>
                  <a:srgbClr val="FF0000"/>
                </a:solidFill>
              </a:rPr>
              <a:t>eentje</a:t>
            </a:r>
            <a:r>
              <a:rPr lang="cs-CZ" sz="1800" b="1" i="1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nl-NL" sz="1800" i="1" dirty="0" smtClean="0">
                <a:solidFill>
                  <a:srgbClr val="FF0000"/>
                </a:solidFill>
              </a:rPr>
              <a:t>Zij </a:t>
            </a:r>
            <a:r>
              <a:rPr lang="nl-NL" sz="1800" i="1" dirty="0">
                <a:solidFill>
                  <a:srgbClr val="FF0000"/>
                </a:solidFill>
              </a:rPr>
              <a:t>is dol </a:t>
            </a:r>
            <a:r>
              <a:rPr lang="nl-NL" sz="1800" b="1" i="1" dirty="0">
                <a:solidFill>
                  <a:srgbClr val="FF0000"/>
                </a:solidFill>
              </a:rPr>
              <a:t>op haar </a:t>
            </a:r>
            <a:r>
              <a:rPr lang="nl-NL" sz="1800" b="1" i="1" dirty="0" smtClean="0">
                <a:solidFill>
                  <a:srgbClr val="FF0000"/>
                </a:solidFill>
              </a:rPr>
              <a:t>hondje</a:t>
            </a:r>
            <a:r>
              <a:rPr lang="cs-CZ" sz="1800" b="1" i="1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cs-CZ" sz="1800" i="1" dirty="0" err="1" smtClean="0">
                <a:solidFill>
                  <a:srgbClr val="FF0000"/>
                </a:solidFill>
              </a:rPr>
              <a:t>Ik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i="1" dirty="0" err="1" smtClean="0">
                <a:solidFill>
                  <a:srgbClr val="FF0000"/>
                </a:solidFill>
              </a:rPr>
              <a:t>heb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smtClean="0">
                <a:solidFill>
                  <a:srgbClr val="FF0000"/>
                </a:solidFill>
              </a:rPr>
              <a:t>Hans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een</a:t>
            </a:r>
            <a:r>
              <a:rPr lang="cs-CZ" sz="1800" b="1" i="1" dirty="0" smtClean="0">
                <a:solidFill>
                  <a:srgbClr val="FF0000"/>
                </a:solidFill>
              </a:rPr>
              <a:t> gratis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drankje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i="1" dirty="0" err="1" smtClean="0">
                <a:solidFill>
                  <a:srgbClr val="FF0000"/>
                </a:solidFill>
              </a:rPr>
              <a:t>aangeboden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voor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zijn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verjaardag</a:t>
            </a:r>
            <a:r>
              <a:rPr lang="cs-CZ" sz="1800" i="1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1800" i="1" dirty="0" err="1">
                <a:solidFill>
                  <a:srgbClr val="FF0000"/>
                </a:solidFill>
              </a:rPr>
              <a:t>Ik</a:t>
            </a:r>
            <a:r>
              <a:rPr lang="cs-CZ" sz="1800" i="1" dirty="0">
                <a:solidFill>
                  <a:srgbClr val="FF0000"/>
                </a:solidFill>
              </a:rPr>
              <a:t> </a:t>
            </a:r>
            <a:r>
              <a:rPr lang="cs-CZ" sz="1800" i="1" dirty="0" err="1">
                <a:solidFill>
                  <a:srgbClr val="FF0000"/>
                </a:solidFill>
              </a:rPr>
              <a:t>heb</a:t>
            </a:r>
            <a:r>
              <a:rPr lang="cs-CZ" sz="1800" i="1" dirty="0">
                <a:solidFill>
                  <a:srgbClr val="FF0000"/>
                </a:solidFill>
              </a:rPr>
              <a:t> </a:t>
            </a:r>
            <a:r>
              <a:rPr lang="cs-CZ" sz="1800" b="1" i="1" dirty="0" err="1">
                <a:solidFill>
                  <a:srgbClr val="FF0000"/>
                </a:solidFill>
              </a:rPr>
              <a:t>een</a:t>
            </a:r>
            <a:r>
              <a:rPr lang="cs-CZ" sz="1800" b="1" i="1" dirty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borreltje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voor</a:t>
            </a:r>
            <a:r>
              <a:rPr lang="cs-CZ" sz="1800" b="1" i="1" dirty="0" smtClean="0">
                <a:solidFill>
                  <a:srgbClr val="FF0000"/>
                </a:solidFill>
              </a:rPr>
              <a:t> Hans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gekocht</a:t>
            </a:r>
            <a:r>
              <a:rPr lang="cs-CZ" sz="1800" i="1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1800" i="1" dirty="0" err="1" smtClean="0">
                <a:solidFill>
                  <a:srgbClr val="FF0000"/>
                </a:solidFill>
              </a:rPr>
              <a:t>Ik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i="1" dirty="0" err="1" smtClean="0">
                <a:solidFill>
                  <a:srgbClr val="FF0000"/>
                </a:solidFill>
              </a:rPr>
              <a:t>koop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i="1" dirty="0" err="1" smtClean="0">
                <a:solidFill>
                  <a:srgbClr val="FF0000"/>
                </a:solidFill>
              </a:rPr>
              <a:t>nooit</a:t>
            </a:r>
            <a:r>
              <a:rPr lang="cs-CZ" sz="1800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een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Kerstboom</a:t>
            </a:r>
            <a:r>
              <a:rPr lang="cs-CZ" sz="1800" b="1" i="1" dirty="0" smtClean="0">
                <a:solidFill>
                  <a:srgbClr val="FF0000"/>
                </a:solidFill>
              </a:rPr>
              <a:t>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voor</a:t>
            </a:r>
            <a:r>
              <a:rPr lang="cs-CZ" sz="1800" b="1" i="1" dirty="0" smtClean="0">
                <a:solidFill>
                  <a:srgbClr val="FF0000"/>
                </a:solidFill>
              </a:rPr>
              <a:t> de </a:t>
            </a:r>
            <a:r>
              <a:rPr lang="cs-CZ" sz="1800" b="1" i="1" dirty="0" err="1" smtClean="0">
                <a:solidFill>
                  <a:srgbClr val="FF0000"/>
                </a:solidFill>
              </a:rPr>
              <a:t>Kerst</a:t>
            </a:r>
            <a:r>
              <a:rPr lang="cs-CZ" sz="1800" b="1" i="1" dirty="0" smtClean="0">
                <a:solidFill>
                  <a:srgbClr val="FF0000"/>
                </a:solidFill>
              </a:rPr>
              <a:t>.</a:t>
            </a:r>
            <a:r>
              <a:rPr lang="cs-CZ" sz="1800" b="1" i="1" dirty="0">
                <a:solidFill>
                  <a:srgbClr val="FF0000"/>
                </a:solidFill>
              </a:rPr>
              <a:t> </a:t>
            </a:r>
            <a:endParaRPr lang="cs-CZ" sz="1800" b="1" i="1" dirty="0" smtClean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sz="1800" b="1" i="1" dirty="0" smtClean="0">
                <a:solidFill>
                  <a:srgbClr val="FF0000"/>
                </a:solidFill>
              </a:rPr>
              <a:t>O</a:t>
            </a:r>
            <a:r>
              <a:rPr lang="nl-NL" sz="1800" b="1" i="1" dirty="0">
                <a:solidFill>
                  <a:srgbClr val="FF0000"/>
                </a:solidFill>
              </a:rPr>
              <a:t>m die grappen</a:t>
            </a:r>
            <a:r>
              <a:rPr lang="cs-CZ" sz="1800" b="1" i="1" dirty="0">
                <a:solidFill>
                  <a:srgbClr val="FF0000"/>
                </a:solidFill>
              </a:rPr>
              <a:t> </a:t>
            </a:r>
            <a:r>
              <a:rPr lang="nl-NL" sz="1800" i="1" dirty="0">
                <a:solidFill>
                  <a:srgbClr val="FF0000"/>
                </a:solidFill>
              </a:rPr>
              <a:t>kon </a:t>
            </a:r>
            <a:r>
              <a:rPr lang="cs-CZ" sz="1800" i="1" dirty="0" err="1">
                <a:solidFill>
                  <a:srgbClr val="FF0000"/>
                </a:solidFill>
              </a:rPr>
              <a:t>ik</a:t>
            </a:r>
            <a:r>
              <a:rPr lang="cs-CZ" sz="1800" i="1" dirty="0">
                <a:solidFill>
                  <a:srgbClr val="FF0000"/>
                </a:solidFill>
              </a:rPr>
              <a:t> </a:t>
            </a:r>
            <a:r>
              <a:rPr lang="cs-CZ" sz="1800" i="1" dirty="0" err="1">
                <a:solidFill>
                  <a:srgbClr val="FF0000"/>
                </a:solidFill>
              </a:rPr>
              <a:t>echt</a:t>
            </a:r>
            <a:r>
              <a:rPr lang="cs-CZ" sz="1800" i="1" dirty="0">
                <a:solidFill>
                  <a:srgbClr val="FF0000"/>
                </a:solidFill>
              </a:rPr>
              <a:t> </a:t>
            </a:r>
            <a:r>
              <a:rPr lang="nl-NL" sz="1800" i="1" dirty="0">
                <a:solidFill>
                  <a:srgbClr val="FF0000"/>
                </a:solidFill>
              </a:rPr>
              <a:t>niet lachen.</a:t>
            </a:r>
            <a:endParaRPr lang="cs-CZ" sz="1800" i="1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cs-CZ" sz="1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11"/>
            </a:pPr>
            <a:r>
              <a:rPr lang="cs-CZ" i="1" dirty="0" err="1" smtClean="0">
                <a:solidFill>
                  <a:srgbClr val="FF0000"/>
                </a:solidFill>
              </a:rPr>
              <a:t>Om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acht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uur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stuur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je </a:t>
            </a: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rapport</a:t>
            </a:r>
            <a:r>
              <a:rPr lang="cs-CZ" i="1" dirty="0">
                <a:solidFill>
                  <a:srgbClr val="FF0000"/>
                </a:solidFill>
              </a:rPr>
              <a:t>.</a:t>
            </a:r>
            <a:endParaRPr lang="en-US" i="1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rabicPeriod" startAt="11"/>
            </a:pPr>
            <a:r>
              <a:rPr lang="nl-NL" i="1" dirty="0">
                <a:solidFill>
                  <a:srgbClr val="FF0000"/>
                </a:solidFill>
              </a:rPr>
              <a:t>Wij gaan met de trein naar Amsterdam.</a:t>
            </a:r>
          </a:p>
          <a:p>
            <a:pPr marL="514350" indent="-514350">
              <a:buFont typeface="Arial" panose="020B0604020202020204" pitchFamily="34" charset="0"/>
              <a:buAutoNum type="arabicPeriod" startAt="11"/>
            </a:pPr>
            <a:r>
              <a:rPr lang="nl-NL" i="1" dirty="0">
                <a:solidFill>
                  <a:srgbClr val="FF0000"/>
                </a:solidFill>
              </a:rPr>
              <a:t>Hij praat met haar collega in de gang.</a:t>
            </a:r>
          </a:p>
          <a:p>
            <a:pPr marL="514350" indent="-514350">
              <a:buAutoNum type="arabicPeriod" startAt="11"/>
            </a:pP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denkt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vaak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aan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zijn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ouders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 startAt="11"/>
            </a:pP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schrijft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veel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berichten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aan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zijn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ouders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 startAt="11"/>
            </a:pPr>
            <a:r>
              <a:rPr lang="cs-CZ" b="1" i="1" dirty="0" err="1">
                <a:solidFill>
                  <a:srgbClr val="FF0000"/>
                </a:solidFill>
              </a:rPr>
              <a:t>Zijn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ouders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staan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aan</a:t>
            </a:r>
            <a:r>
              <a:rPr lang="cs-CZ" b="1" i="1" dirty="0">
                <a:solidFill>
                  <a:srgbClr val="FF0000"/>
                </a:solidFill>
              </a:rPr>
              <a:t> de </a:t>
            </a:r>
            <a:r>
              <a:rPr lang="cs-CZ" b="1" i="1" dirty="0" err="1">
                <a:solidFill>
                  <a:srgbClr val="FF0000"/>
                </a:solidFill>
              </a:rPr>
              <a:t>deur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 startAt="11"/>
            </a:pPr>
            <a:r>
              <a:rPr lang="cs-CZ" b="1" i="1" dirty="0" err="1">
                <a:solidFill>
                  <a:srgbClr val="FF0000"/>
                </a:solidFill>
              </a:rPr>
              <a:t>Zorg</a:t>
            </a:r>
            <a:r>
              <a:rPr lang="cs-CZ" b="1" i="1" dirty="0">
                <a:solidFill>
                  <a:srgbClr val="FF0000"/>
                </a:solidFill>
              </a:rPr>
              <a:t> je </a:t>
            </a:r>
            <a:r>
              <a:rPr lang="cs-CZ" b="1" i="1" dirty="0" err="1">
                <a:solidFill>
                  <a:srgbClr val="FF0000"/>
                </a:solidFill>
              </a:rPr>
              <a:t>nog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voor</a:t>
            </a:r>
            <a:r>
              <a:rPr lang="cs-CZ" b="1" i="1" dirty="0">
                <a:solidFill>
                  <a:srgbClr val="FF0000"/>
                </a:solidFill>
              </a:rPr>
              <a:t>…</a:t>
            </a:r>
          </a:p>
          <a:p>
            <a:pPr marL="514350" indent="-514350">
              <a:buAutoNum type="arabicPeriod" startAt="11"/>
            </a:pP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heb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mijn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telefoon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verloren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 startAt="11"/>
            </a:pPr>
            <a:r>
              <a:rPr lang="cs-CZ" i="1" dirty="0" err="1">
                <a:solidFill>
                  <a:srgbClr val="FF0000"/>
                </a:solidFill>
              </a:rPr>
              <a:t>Ik</a:t>
            </a:r>
            <a:r>
              <a:rPr lang="cs-CZ" i="1" dirty="0">
                <a:solidFill>
                  <a:srgbClr val="FF0000"/>
                </a:solidFill>
              </a:rPr>
              <a:t> ben </a:t>
            </a:r>
            <a:r>
              <a:rPr lang="cs-CZ" b="1" i="1" dirty="0" err="1">
                <a:solidFill>
                  <a:srgbClr val="FF0000"/>
                </a:solidFill>
              </a:rPr>
              <a:t>mijn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telefoon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kwijt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 startAt="11"/>
            </a:pPr>
            <a:r>
              <a:rPr lang="cs-CZ" i="1" dirty="0" err="1">
                <a:solidFill>
                  <a:srgbClr val="FF0000"/>
                </a:solidFill>
              </a:rPr>
              <a:t>Het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gebouw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in </a:t>
            </a:r>
            <a:r>
              <a:rPr lang="cs-CZ" b="1" i="1" dirty="0" err="1">
                <a:solidFill>
                  <a:srgbClr val="FF0000"/>
                </a:solidFill>
              </a:rPr>
              <a:t>Barokstijl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gebouwd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 startAt="11"/>
            </a:pPr>
            <a:r>
              <a:rPr lang="cs-CZ" i="1" dirty="0" err="1">
                <a:solidFill>
                  <a:srgbClr val="FF0000"/>
                </a:solidFill>
              </a:rPr>
              <a:t>Heb</a:t>
            </a:r>
            <a:r>
              <a:rPr lang="cs-CZ" i="1" dirty="0">
                <a:solidFill>
                  <a:srgbClr val="FF0000"/>
                </a:solidFill>
              </a:rPr>
              <a:t> je </a:t>
            </a:r>
            <a:r>
              <a:rPr lang="cs-CZ" i="1" dirty="0" err="1">
                <a:solidFill>
                  <a:srgbClr val="FF0000"/>
                </a:solidFill>
              </a:rPr>
              <a:t>zin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in </a:t>
            </a:r>
            <a:r>
              <a:rPr lang="cs-CZ" b="1" i="1" dirty="0" err="1">
                <a:solidFill>
                  <a:srgbClr val="FF0000"/>
                </a:solidFill>
              </a:rPr>
              <a:t>een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ijsje</a:t>
            </a:r>
            <a:r>
              <a:rPr lang="cs-CZ" i="1" dirty="0">
                <a:solidFill>
                  <a:srgbClr val="FF0000"/>
                </a:solidFill>
              </a:rPr>
              <a:t>?</a:t>
            </a:r>
          </a:p>
          <a:p>
            <a:pPr marL="514350" indent="-514350">
              <a:buFont typeface="Arial" panose="020B0604020202020204" pitchFamily="34" charset="0"/>
              <a:buAutoNum type="arabicPeriod" startAt="11"/>
            </a:pPr>
            <a:r>
              <a:rPr lang="cs-CZ" i="1" dirty="0" err="1">
                <a:solidFill>
                  <a:srgbClr val="FF0000"/>
                </a:solidFill>
              </a:rPr>
              <a:t>Hij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verdiepte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zich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nl-NL" b="1" i="1" dirty="0">
                <a:solidFill>
                  <a:srgbClr val="FF0000"/>
                </a:solidFill>
              </a:rPr>
              <a:t>zich in de trein meteen weer in zijn boek</a:t>
            </a:r>
            <a:endParaRPr lang="cs-CZ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786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TRADITIONELE GRAMMATICA (ANS)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Functietypes: 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nl-NL" dirty="0" smtClean="0"/>
              <a:t>Onderwerp</a:t>
            </a:r>
            <a:endParaRPr lang="cs-CZ" dirty="0"/>
          </a:p>
          <a:p>
            <a:pPr marL="514350" indent="-514350">
              <a:buAutoNum type="arabicPeriod"/>
            </a:pPr>
            <a:r>
              <a:rPr lang="nl-NL" dirty="0" smtClean="0"/>
              <a:t>Gezegde</a:t>
            </a:r>
            <a:endParaRPr lang="cs-CZ" dirty="0"/>
          </a:p>
          <a:p>
            <a:pPr marL="514350" indent="-514350">
              <a:buAutoNum type="arabicPeriod"/>
            </a:pPr>
            <a:r>
              <a:rPr lang="nl-NL" dirty="0" smtClean="0"/>
              <a:t>Voorwerp</a:t>
            </a:r>
            <a:endParaRPr lang="cs-CZ" dirty="0"/>
          </a:p>
          <a:p>
            <a:pPr marL="514350" indent="-514350">
              <a:buAutoNum type="arabicPeriod"/>
            </a:pPr>
            <a:r>
              <a:rPr lang="nl-NL" dirty="0" smtClean="0"/>
              <a:t>Bepaling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47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VOORWERP</a:t>
            </a:r>
            <a:r>
              <a:rPr lang="cs-CZ" dirty="0" smtClean="0"/>
              <a:t>       X      </a:t>
            </a:r>
            <a:r>
              <a:rPr lang="cs-CZ" b="1" dirty="0" smtClean="0"/>
              <a:t>   BEPALING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rmAutofit/>
          </a:bodyPr>
          <a:lstStyle/>
          <a:p>
            <a:r>
              <a:rPr lang="nl-NL" b="1" dirty="0"/>
              <a:t>Voorwerp					</a:t>
            </a:r>
            <a:endParaRPr lang="cs-CZ" b="1" dirty="0" smtClean="0"/>
          </a:p>
          <a:p>
            <a:pPr marL="0" indent="0">
              <a:buNone/>
            </a:pPr>
            <a:r>
              <a:rPr lang="nl-NL" b="1" dirty="0" smtClean="0"/>
              <a:t>→</a:t>
            </a:r>
            <a:r>
              <a:rPr lang="nl-NL" dirty="0" smtClean="0"/>
              <a:t>nauwer </a:t>
            </a:r>
            <a:r>
              <a:rPr lang="nl-NL" dirty="0"/>
              <a:t>betrokken bij de werking  van het </a:t>
            </a:r>
            <a:r>
              <a:rPr lang="nl-NL" dirty="0" smtClean="0"/>
              <a:t>gezegde</a:t>
            </a:r>
            <a:endParaRPr lang="cs-CZ" dirty="0" smtClean="0"/>
          </a:p>
          <a:p>
            <a:pPr marL="0" indent="0">
              <a:buNone/>
            </a:pPr>
            <a:r>
              <a:rPr lang="nl-NL" b="1" dirty="0" smtClean="0"/>
              <a:t>→</a:t>
            </a:r>
            <a:r>
              <a:rPr lang="nl-NL" dirty="0" smtClean="0"/>
              <a:t>wel of niet weglaatbaar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nl-NL" b="1" dirty="0"/>
              <a:t>Bepaling 	</a:t>
            </a:r>
            <a:endParaRPr lang="cs-CZ" b="1" dirty="0"/>
          </a:p>
          <a:p>
            <a:pPr marL="0" indent="0">
              <a:buNone/>
            </a:pPr>
            <a:r>
              <a:rPr lang="nl-NL" b="1" dirty="0" smtClean="0"/>
              <a:t>→</a:t>
            </a:r>
            <a:r>
              <a:rPr lang="nl-NL" dirty="0" smtClean="0"/>
              <a:t>minder </a:t>
            </a:r>
            <a:r>
              <a:rPr lang="nl-NL" dirty="0"/>
              <a:t>nauw betrokken bij de </a:t>
            </a:r>
            <a:r>
              <a:rPr lang="nl-NL" dirty="0" smtClean="0"/>
              <a:t>werking </a:t>
            </a:r>
            <a:r>
              <a:rPr lang="cs-CZ" dirty="0" smtClean="0"/>
              <a:t>v/h </a:t>
            </a:r>
            <a:r>
              <a:rPr lang="nl-NL" dirty="0" smtClean="0"/>
              <a:t>gezegde</a:t>
            </a:r>
            <a:endParaRPr lang="cs-CZ" dirty="0" smtClean="0"/>
          </a:p>
          <a:p>
            <a:pPr marL="0" indent="0">
              <a:buNone/>
            </a:pPr>
            <a:r>
              <a:rPr lang="nl-NL" b="1" dirty="0" smtClean="0"/>
              <a:t>→</a:t>
            </a:r>
            <a:r>
              <a:rPr lang="cs-CZ" b="1" dirty="0" smtClean="0"/>
              <a:t> </a:t>
            </a:r>
            <a:r>
              <a:rPr lang="nl-NL" dirty="0" smtClean="0"/>
              <a:t>bijna </a:t>
            </a:r>
            <a:r>
              <a:rPr lang="nl-NL" dirty="0"/>
              <a:t>altijd weglaatbaar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30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VOORWERP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785395"/>
          </a:xfrm>
        </p:spPr>
        <p:txBody>
          <a:bodyPr/>
          <a:lstStyle/>
          <a:p>
            <a:r>
              <a:rPr lang="cs-CZ" dirty="0" smtClean="0"/>
              <a:t>VRAAGTEST VOORWERP:  </a:t>
            </a:r>
            <a:r>
              <a:rPr lang="cs-CZ" b="1" i="1" dirty="0" err="1" smtClean="0"/>
              <a:t>Wie</a:t>
            </a:r>
            <a:r>
              <a:rPr lang="cs-CZ" b="1" i="1" dirty="0" smtClean="0"/>
              <a:t> /</a:t>
            </a:r>
            <a:r>
              <a:rPr lang="cs-CZ" b="1" i="1" dirty="0" err="1" smtClean="0"/>
              <a:t>wat</a:t>
            </a:r>
            <a:r>
              <a:rPr lang="cs-CZ" b="1" i="1" dirty="0" smtClean="0"/>
              <a:t>….?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Piet </a:t>
            </a:r>
            <a:r>
              <a:rPr lang="cs-CZ" b="1" i="1" dirty="0" err="1" smtClean="0">
                <a:solidFill>
                  <a:srgbClr val="FF0000"/>
                </a:solidFill>
              </a:rPr>
              <a:t>verkoopt</a:t>
            </a:r>
            <a:r>
              <a:rPr lang="cs-CZ" b="1" i="1" dirty="0" smtClean="0">
                <a:solidFill>
                  <a:srgbClr val="FF0000"/>
                </a:solidFill>
              </a:rPr>
              <a:t> 10 kilo </a:t>
            </a:r>
            <a:r>
              <a:rPr lang="cs-CZ" b="1" i="1" dirty="0" err="1" smtClean="0">
                <a:solidFill>
                  <a:srgbClr val="FF0000"/>
                </a:solidFill>
              </a:rPr>
              <a:t>appels</a:t>
            </a:r>
            <a:r>
              <a:rPr lang="cs-CZ" dirty="0" smtClean="0"/>
              <a:t>.   X   </a:t>
            </a:r>
            <a:r>
              <a:rPr lang="cs-CZ" b="1" i="1" dirty="0">
                <a:solidFill>
                  <a:srgbClr val="FF0000"/>
                </a:solidFill>
              </a:rPr>
              <a:t>Piet </a:t>
            </a:r>
            <a:r>
              <a:rPr lang="cs-CZ" b="1" i="1" dirty="0" err="1">
                <a:solidFill>
                  <a:srgbClr val="FF0000"/>
                </a:solidFill>
              </a:rPr>
              <a:t>weegt</a:t>
            </a:r>
            <a:r>
              <a:rPr lang="cs-CZ" b="1" i="1" dirty="0">
                <a:solidFill>
                  <a:srgbClr val="FF0000"/>
                </a:solidFill>
              </a:rPr>
              <a:t> 10 kilo.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i="1" dirty="0" err="1">
                <a:solidFill>
                  <a:srgbClr val="FF0000"/>
                </a:solidFill>
              </a:rPr>
              <a:t>Hij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wacht</a:t>
            </a:r>
            <a:r>
              <a:rPr lang="cs-CZ" b="1" i="1" dirty="0">
                <a:solidFill>
                  <a:srgbClr val="FF0000"/>
                </a:solidFill>
              </a:rPr>
              <a:t> op de bus.    </a:t>
            </a:r>
            <a:r>
              <a:rPr lang="cs-CZ" dirty="0" smtClean="0"/>
              <a:t>X   </a:t>
            </a:r>
            <a:r>
              <a:rPr lang="cs-CZ" b="1" i="1" dirty="0" err="1">
                <a:solidFill>
                  <a:srgbClr val="FF0000"/>
                </a:solidFill>
              </a:rPr>
              <a:t>Hij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wacht</a:t>
            </a:r>
            <a:r>
              <a:rPr lang="cs-CZ" b="1" i="1" dirty="0">
                <a:solidFill>
                  <a:srgbClr val="FF0000"/>
                </a:solidFill>
              </a:rPr>
              <a:t> al </a:t>
            </a:r>
            <a:r>
              <a:rPr lang="cs-CZ" b="1" i="1" dirty="0" err="1">
                <a:solidFill>
                  <a:srgbClr val="FF0000"/>
                </a:solidFill>
              </a:rPr>
              <a:t>één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err="1">
                <a:solidFill>
                  <a:srgbClr val="FF0000"/>
                </a:solidFill>
              </a:rPr>
              <a:t>uur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67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 zogenaamde voorwerpen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b="1" dirty="0" smtClean="0"/>
              <a:t>Lijdend </a:t>
            </a:r>
            <a:r>
              <a:rPr lang="nl-NL" b="1" dirty="0"/>
              <a:t>voorwerp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nl-NL" b="1" dirty="0" smtClean="0"/>
              <a:t>Meewerkend </a:t>
            </a:r>
            <a:r>
              <a:rPr lang="nl-NL" b="1" dirty="0"/>
              <a:t>voorwerp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nl-NL" b="1" dirty="0" smtClean="0"/>
              <a:t>Belanghebbend </a:t>
            </a:r>
            <a:r>
              <a:rPr lang="nl-NL" b="1" dirty="0"/>
              <a:t>voorwerp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Ondervindend </a:t>
            </a:r>
            <a:r>
              <a:rPr lang="nl-NL" dirty="0"/>
              <a:t>voorwerp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nl-NL" b="1" dirty="0" smtClean="0"/>
              <a:t>Voorzetselvoorwerp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Oorzakelijk </a:t>
            </a:r>
            <a:r>
              <a:rPr lang="nl-NL" dirty="0"/>
              <a:t>voorwerp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Ethische </a:t>
            </a:r>
            <a:r>
              <a:rPr lang="nl-NL" dirty="0"/>
              <a:t>datief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Bezittend </a:t>
            </a:r>
            <a:r>
              <a:rPr lang="nl-NL" dirty="0"/>
              <a:t>voorwerp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nl-NL" b="1" dirty="0" smtClean="0"/>
              <a:t>Handelend </a:t>
            </a:r>
            <a:r>
              <a:rPr lang="nl-NL" b="1" dirty="0"/>
              <a:t>voorwerp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48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 err="1" smtClean="0"/>
              <a:t>Meewerkend</a:t>
            </a:r>
            <a:r>
              <a:rPr lang="cs-CZ" b="1" dirty="0" smtClean="0"/>
              <a:t> </a:t>
            </a:r>
            <a:r>
              <a:rPr lang="cs-CZ" b="1" dirty="0" err="1" smtClean="0"/>
              <a:t>voorwerp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554461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→</a:t>
            </a:r>
            <a:r>
              <a:rPr lang="cs-CZ" dirty="0" err="1" smtClean="0"/>
              <a:t>komt</a:t>
            </a:r>
            <a:r>
              <a:rPr lang="cs-CZ" dirty="0" smtClean="0"/>
              <a:t> </a:t>
            </a:r>
            <a:r>
              <a:rPr lang="cs-CZ" dirty="0" err="1" smtClean="0"/>
              <a:t>doorgaans</a:t>
            </a:r>
            <a:r>
              <a:rPr lang="cs-CZ" dirty="0" smtClean="0"/>
              <a:t> met DOB </a:t>
            </a:r>
            <a:r>
              <a:rPr lang="cs-CZ" dirty="0" err="1" smtClean="0"/>
              <a:t>voor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 err="1" smtClean="0">
                <a:solidFill>
                  <a:srgbClr val="FF0000"/>
                </a:solidFill>
              </a:rPr>
              <a:t>Hij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geeft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u="sng" dirty="0" err="1" smtClean="0">
                <a:solidFill>
                  <a:srgbClr val="FF0000"/>
                </a:solidFill>
              </a:rPr>
              <a:t>mij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een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cadeau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verkoop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u="sng" dirty="0" smtClean="0">
                <a:solidFill>
                  <a:srgbClr val="FF0000"/>
                </a:solidFill>
              </a:rPr>
              <a:t>hem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mijn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fiets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</a:t>
            </a:r>
            <a:r>
              <a:rPr lang="cs-CZ" dirty="0" err="1" smtClean="0"/>
              <a:t>ook</a:t>
            </a:r>
            <a:r>
              <a:rPr lang="cs-CZ" dirty="0" smtClean="0"/>
              <a:t> met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oorzakelijk</a:t>
            </a:r>
            <a:r>
              <a:rPr lang="cs-CZ" dirty="0" smtClean="0"/>
              <a:t> </a:t>
            </a:r>
            <a:r>
              <a:rPr lang="cs-CZ" dirty="0" err="1" smtClean="0"/>
              <a:t>voorwerp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>
                <a:solidFill>
                  <a:srgbClr val="FF0000"/>
                </a:solidFill>
              </a:rPr>
              <a:t>Elsa </a:t>
            </a:r>
            <a:r>
              <a:rPr lang="cs-CZ" i="1" dirty="0" err="1">
                <a:solidFill>
                  <a:srgbClr val="FF0000"/>
                </a:solidFill>
              </a:rPr>
              <a:t>is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u="sng" dirty="0" err="1">
                <a:solidFill>
                  <a:srgbClr val="FF0000"/>
                </a:solidFill>
              </a:rPr>
              <a:t>mij</a:t>
            </a:r>
            <a:r>
              <a:rPr lang="cs-CZ" i="1" dirty="0">
                <a:solidFill>
                  <a:srgbClr val="FF0000"/>
                </a:solidFill>
              </a:rPr>
              <a:t> 1000 euro </a:t>
            </a:r>
            <a:r>
              <a:rPr lang="cs-CZ" i="1" dirty="0" err="1">
                <a:solidFill>
                  <a:srgbClr val="FF0000"/>
                </a:solidFill>
              </a:rPr>
              <a:t>schuldig</a:t>
            </a:r>
            <a:r>
              <a:rPr lang="cs-CZ" i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gaat</a:t>
            </a:r>
            <a:r>
              <a:rPr lang="cs-CZ" dirty="0" smtClean="0"/>
              <a:t> </a:t>
            </a:r>
            <a:r>
              <a:rPr lang="cs-CZ" dirty="0" err="1" smtClean="0"/>
              <a:t>meestal</a:t>
            </a:r>
            <a:r>
              <a:rPr lang="cs-CZ" dirty="0" smtClean="0"/>
              <a:t> </a:t>
            </a:r>
            <a:r>
              <a:rPr lang="cs-CZ" dirty="0" err="1" smtClean="0"/>
              <a:t>om</a:t>
            </a:r>
            <a:r>
              <a:rPr lang="cs-CZ" dirty="0" smtClean="0"/>
              <a:t> </a:t>
            </a:r>
            <a:r>
              <a:rPr lang="cs-CZ" dirty="0" err="1" smtClean="0"/>
              <a:t>een</a:t>
            </a:r>
            <a:r>
              <a:rPr lang="cs-CZ" dirty="0" smtClean="0"/>
              <a:t> </a:t>
            </a:r>
            <a:r>
              <a:rPr lang="cs-CZ" dirty="0" err="1" smtClean="0"/>
              <a:t>levend</a:t>
            </a:r>
            <a:r>
              <a:rPr lang="cs-CZ" dirty="0" smtClean="0"/>
              <a:t> </a:t>
            </a:r>
            <a:r>
              <a:rPr lang="cs-CZ" dirty="0" err="1" smtClean="0"/>
              <a:t>wezens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</a:t>
            </a:r>
            <a:r>
              <a:rPr lang="cs-CZ" dirty="0" err="1" smtClean="0"/>
              <a:t>behoort</a:t>
            </a:r>
            <a:r>
              <a:rPr lang="cs-CZ" dirty="0" smtClean="0"/>
              <a:t> </a:t>
            </a:r>
            <a:r>
              <a:rPr lang="cs-CZ" dirty="0" err="1" smtClean="0"/>
              <a:t>tot</a:t>
            </a:r>
            <a:r>
              <a:rPr lang="cs-CZ" dirty="0" smtClean="0"/>
              <a:t> </a:t>
            </a:r>
            <a:r>
              <a:rPr lang="cs-CZ" dirty="0" err="1" smtClean="0"/>
              <a:t>valentiepatroon</a:t>
            </a:r>
            <a:r>
              <a:rPr lang="cs-CZ" dirty="0" smtClean="0"/>
              <a:t> van </a:t>
            </a:r>
            <a:r>
              <a:rPr lang="cs-CZ" dirty="0" err="1" smtClean="0"/>
              <a:t>het</a:t>
            </a:r>
            <a:r>
              <a:rPr lang="cs-CZ" dirty="0" smtClean="0"/>
              <a:t> </a:t>
            </a:r>
            <a:r>
              <a:rPr lang="cs-CZ" dirty="0" err="1" smtClean="0"/>
              <a:t>ww</a:t>
            </a:r>
            <a:r>
              <a:rPr lang="cs-CZ" dirty="0" smtClean="0"/>
              <a:t> </a:t>
            </a:r>
            <a:r>
              <a:rPr lang="cs-CZ" sz="2800" dirty="0" smtClean="0"/>
              <a:t>( x </a:t>
            </a:r>
            <a:r>
              <a:rPr lang="cs-CZ" sz="2800" dirty="0" err="1" smtClean="0"/>
              <a:t>belanghebbend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384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 err="1" smtClean="0">
                <a:solidFill>
                  <a:srgbClr val="0070C0"/>
                </a:solidFill>
              </a:rPr>
              <a:t>oefening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3285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err="1">
                <a:solidFill>
                  <a:srgbClr val="0070C0"/>
                </a:solidFill>
              </a:rPr>
              <a:t>M</a:t>
            </a:r>
            <a:r>
              <a:rPr lang="cs-CZ" dirty="0" err="1" smtClean="0">
                <a:solidFill>
                  <a:srgbClr val="0070C0"/>
                </a:solidFill>
              </a:rPr>
              <a:t>oet</a:t>
            </a:r>
            <a:r>
              <a:rPr lang="cs-CZ" dirty="0" smtClean="0">
                <a:solidFill>
                  <a:srgbClr val="0070C0"/>
                </a:solidFill>
              </a:rPr>
              <a:t> je </a:t>
            </a:r>
            <a:r>
              <a:rPr lang="cs-CZ" dirty="0" err="1" smtClean="0">
                <a:solidFill>
                  <a:srgbClr val="0070C0"/>
                </a:solidFill>
              </a:rPr>
              <a:t>of</a:t>
            </a:r>
            <a:r>
              <a:rPr lang="cs-CZ" dirty="0" smtClean="0">
                <a:solidFill>
                  <a:srgbClr val="0070C0"/>
                </a:solidFill>
              </a:rPr>
              <a:t> kan je </a:t>
            </a:r>
            <a:r>
              <a:rPr lang="cs-CZ" b="1" i="1" dirty="0" err="1" smtClean="0">
                <a:solidFill>
                  <a:srgbClr val="0070C0"/>
                </a:solidFill>
              </a:rPr>
              <a:t>aan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toevoegen</a:t>
            </a:r>
            <a:r>
              <a:rPr lang="cs-CZ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endParaRPr lang="cs-CZ" sz="1100" dirty="0"/>
          </a:p>
          <a:p>
            <a:pPr marL="514350" indent="-514350">
              <a:buAutoNum type="arabicPeriod"/>
            </a:pPr>
            <a:r>
              <a:rPr lang="nl-NL" i="1" dirty="0" smtClean="0">
                <a:solidFill>
                  <a:srgbClr val="FF0000"/>
                </a:solidFill>
              </a:rPr>
              <a:t>De secretaris reikte de prijs uit Frederik.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cs-CZ" i="1" dirty="0" err="1" smtClean="0">
                <a:solidFill>
                  <a:srgbClr val="FF0000"/>
                </a:solidFill>
              </a:rPr>
              <a:t>Hij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geeft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mij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altijd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bloemen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als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jarig</a:t>
            </a:r>
            <a:r>
              <a:rPr lang="cs-CZ" i="1" dirty="0" smtClean="0">
                <a:solidFill>
                  <a:srgbClr val="FF0000"/>
                </a:solidFill>
              </a:rPr>
              <a:t> ben.</a:t>
            </a:r>
          </a:p>
          <a:p>
            <a:pPr marL="514350" indent="-514350">
              <a:buAutoNum type="arabicPeriod"/>
            </a:pPr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vergeef</a:t>
            </a:r>
            <a:r>
              <a:rPr lang="cs-CZ" i="1" dirty="0" smtClean="0">
                <a:solidFill>
                  <a:srgbClr val="FF0000"/>
                </a:solidFill>
              </a:rPr>
              <a:t> je </a:t>
            </a:r>
            <a:r>
              <a:rPr lang="cs-CZ" i="1" dirty="0" err="1" smtClean="0">
                <a:solidFill>
                  <a:srgbClr val="FF0000"/>
                </a:solidFill>
              </a:rPr>
              <a:t>alles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cs-CZ" i="1" dirty="0" smtClean="0">
                <a:solidFill>
                  <a:srgbClr val="FF0000"/>
                </a:solidFill>
              </a:rPr>
              <a:t>De docente </a:t>
            </a:r>
            <a:r>
              <a:rPr lang="cs-CZ" i="1" dirty="0" err="1" smtClean="0">
                <a:solidFill>
                  <a:srgbClr val="FF0000"/>
                </a:solidFill>
              </a:rPr>
              <a:t>gaf</a:t>
            </a:r>
            <a:r>
              <a:rPr lang="cs-CZ" i="1" dirty="0" smtClean="0">
                <a:solidFill>
                  <a:srgbClr val="FF0000"/>
                </a:solidFill>
              </a:rPr>
              <a:t> de studente </a:t>
            </a:r>
            <a:r>
              <a:rPr lang="cs-CZ" i="1" dirty="0" err="1" smtClean="0">
                <a:solidFill>
                  <a:srgbClr val="FF0000"/>
                </a:solidFill>
              </a:rPr>
              <a:t>een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straf</a:t>
            </a:r>
            <a:r>
              <a:rPr lang="cs-CZ" i="1" dirty="0" smtClean="0">
                <a:solidFill>
                  <a:srgbClr val="FF0000"/>
                </a:solidFill>
              </a:rPr>
              <a:t>. </a:t>
            </a:r>
          </a:p>
          <a:p>
            <a:pPr marL="514350" indent="-514350">
              <a:buAutoNum type="arabicPeriod"/>
            </a:pPr>
            <a:r>
              <a:rPr lang="cs-CZ" i="1" dirty="0" err="1" smtClean="0">
                <a:solidFill>
                  <a:srgbClr val="FF0000"/>
                </a:solidFill>
              </a:rPr>
              <a:t>Hoe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moet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mijn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ouders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zeggen</a:t>
            </a:r>
            <a:r>
              <a:rPr lang="cs-CZ" i="1" dirty="0" smtClean="0">
                <a:solidFill>
                  <a:srgbClr val="FF0000"/>
                </a:solidFill>
              </a:rPr>
              <a:t> dat </a:t>
            </a:r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een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vriend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heb</a:t>
            </a:r>
            <a:r>
              <a:rPr lang="cs-CZ" i="1" dirty="0" smtClean="0">
                <a:solidFill>
                  <a:srgbClr val="FF0000"/>
                </a:solidFill>
              </a:rPr>
              <a:t>?</a:t>
            </a:r>
          </a:p>
          <a:p>
            <a:pPr marL="514350" indent="-514350">
              <a:buAutoNum type="arabicPeriod"/>
            </a:pPr>
            <a:r>
              <a:rPr lang="cs-CZ" i="1" dirty="0" smtClean="0">
                <a:solidFill>
                  <a:srgbClr val="FF0000"/>
                </a:solidFill>
              </a:rPr>
              <a:t>Je </a:t>
            </a:r>
            <a:r>
              <a:rPr lang="cs-CZ" i="1" dirty="0" err="1" smtClean="0">
                <a:solidFill>
                  <a:srgbClr val="FF0000"/>
                </a:solidFill>
              </a:rPr>
              <a:t>moet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jouw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vader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vragen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cs-CZ" i="1" dirty="0" err="1" smtClean="0">
                <a:solidFill>
                  <a:srgbClr val="FF0000"/>
                </a:solidFill>
              </a:rPr>
              <a:t>Elsje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gaf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haar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buurman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een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knipoog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cs-CZ" i="1" dirty="0" err="1" smtClean="0">
                <a:solidFill>
                  <a:srgbClr val="FF0000"/>
                </a:solidFill>
              </a:rPr>
              <a:t>Ik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geef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morgen</a:t>
            </a:r>
            <a:r>
              <a:rPr lang="cs-CZ" i="1" dirty="0" smtClean="0">
                <a:solidFill>
                  <a:srgbClr val="FF0000"/>
                </a:solidFill>
              </a:rPr>
              <a:t> de </a:t>
            </a:r>
            <a:r>
              <a:rPr lang="cs-CZ" i="1" dirty="0" err="1" smtClean="0">
                <a:solidFill>
                  <a:srgbClr val="FF0000"/>
                </a:solidFill>
              </a:rPr>
              <a:t>voorkeur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over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overmorgen</a:t>
            </a:r>
            <a:r>
              <a:rPr lang="cs-CZ" i="1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cs-CZ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95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lvl="0"/>
            <a:r>
              <a:rPr lang="nl-NL" b="1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Microsoft YaHei" pitchFamily="2"/>
                <a:cs typeface="Mangal" pitchFamily="2"/>
              </a:rPr>
              <a:t>Belanghebbend voorwerp</a:t>
            </a:r>
            <a:r>
              <a:rPr lang="nl-NL" b="0" i="0" u="none" strike="noStrike" kern="0" cap="none" spc="0" baseline="0" dirty="0" smtClean="0">
                <a:solidFill>
                  <a:srgbClr val="000000"/>
                </a:solidFill>
                <a:uFillTx/>
                <a:latin typeface="Garamond" pitchFamily="18"/>
                <a:ea typeface="Microsoft YaHei" pitchFamily="2"/>
                <a:cs typeface="Mangal" pitchFamily="2"/>
              </a:rPr>
              <a:t/>
            </a:r>
            <a:br>
              <a:rPr lang="nl-NL" b="0" i="0" u="none" strike="noStrike" kern="0" cap="none" spc="0" baseline="0" dirty="0" smtClean="0">
                <a:solidFill>
                  <a:srgbClr val="000000"/>
                </a:solidFill>
                <a:uFillTx/>
                <a:latin typeface="Garamond" pitchFamily="18"/>
                <a:ea typeface="Microsoft YaHei" pitchFamily="2"/>
                <a:cs typeface="Mangal" pitchFamily="2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616624"/>
          </a:xfrm>
        </p:spPr>
        <p:txBody>
          <a:bodyPr>
            <a:normAutofit fontScale="92500"/>
          </a:bodyPr>
          <a:lstStyle/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→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 </a:t>
            </a:r>
            <a:r>
              <a:rPr lang="cs-CZ" sz="2600" kern="0" dirty="0" err="1" smtClean="0">
                <a:solidFill>
                  <a:srgbClr val="000000"/>
                </a:solidFill>
                <a:ea typeface="SimSun" pitchFamily="2"/>
                <a:cs typeface="Tahoma" pitchFamily="2"/>
              </a:rPr>
              <a:t>indirect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600" kern="0" dirty="0" err="1" smtClean="0">
                <a:solidFill>
                  <a:srgbClr val="000000"/>
                </a:solidFill>
                <a:ea typeface="SimSun" pitchFamily="2"/>
                <a:cs typeface="Tahoma" pitchFamily="2"/>
              </a:rPr>
              <a:t>object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:  	1. </a:t>
            </a:r>
            <a:r>
              <a:rPr lang="cs-CZ" sz="2600" b="1" kern="0" dirty="0" err="1" smtClean="0">
                <a:solidFill>
                  <a:srgbClr val="000000"/>
                </a:solidFill>
                <a:ea typeface="SimSun" pitchFamily="2"/>
                <a:cs typeface="Tahoma" pitchFamily="2"/>
              </a:rPr>
              <a:t>meewerkend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(</a:t>
            </a:r>
            <a:r>
              <a:rPr lang="cs-CZ" sz="2600" kern="0" dirty="0" err="1" smtClean="0">
                <a:solidFill>
                  <a:srgbClr val="000000"/>
                </a:solidFill>
                <a:ea typeface="SimSun" pitchFamily="2"/>
                <a:cs typeface="Tahoma" pitchFamily="2"/>
              </a:rPr>
              <a:t>aan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)	</a:t>
            </a: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6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	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		2. </a:t>
            </a:r>
            <a:r>
              <a:rPr lang="cs-CZ" sz="2600" b="1" kern="0" dirty="0" err="1" smtClean="0">
                <a:solidFill>
                  <a:srgbClr val="000000"/>
                </a:solidFill>
                <a:ea typeface="SimSun" pitchFamily="2"/>
                <a:cs typeface="Tahoma" pitchFamily="2"/>
              </a:rPr>
              <a:t>belanghebbend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(</a:t>
            </a:r>
            <a:r>
              <a:rPr lang="cs-CZ" sz="2600" kern="0" dirty="0" err="1" smtClean="0">
                <a:solidFill>
                  <a:srgbClr val="000000"/>
                </a:solidFill>
                <a:ea typeface="SimSun" pitchFamily="2"/>
                <a:cs typeface="Tahoma" pitchFamily="2"/>
              </a:rPr>
              <a:t>voor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)</a:t>
            </a: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600" kern="0" dirty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marL="0" indent="0">
              <a:buNone/>
            </a:pPr>
            <a:r>
              <a:rPr lang="fr-FR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→ 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m</a:t>
            </a:r>
            <a:r>
              <a:rPr lang="fr-FR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eestal </a:t>
            </a:r>
            <a:r>
              <a:rPr lang="fr-FR" sz="26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met voorzetsel </a:t>
            </a:r>
            <a:r>
              <a:rPr lang="fr-FR" sz="2600" b="1" i="1" u="sng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voor</a:t>
            </a:r>
            <a:r>
              <a:rPr lang="fr-FR" sz="2600" i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 </a:t>
            </a:r>
            <a:r>
              <a:rPr lang="fr-FR" sz="26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of </a:t>
            </a:r>
            <a:r>
              <a:rPr lang="fr-FR" sz="26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equivalent</a:t>
            </a:r>
            <a:r>
              <a:rPr lang="cs-CZ" sz="26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: </a:t>
            </a:r>
            <a:r>
              <a:rPr lang="cs-CZ" sz="26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		   </a:t>
            </a:r>
            <a:r>
              <a:rPr lang="cs-CZ" sz="26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                                       	</a:t>
            </a:r>
            <a:r>
              <a:rPr lang="nl-NL" sz="26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ten </a:t>
            </a:r>
            <a:r>
              <a:rPr lang="nl-NL" sz="26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behoeve </a:t>
            </a:r>
            <a:r>
              <a:rPr lang="nl-NL" sz="26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van</a:t>
            </a:r>
            <a:r>
              <a:rPr lang="cs-CZ" sz="26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,  </a:t>
            </a:r>
            <a:r>
              <a:rPr lang="nl-NL" sz="2600" b="1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ten </a:t>
            </a:r>
            <a:r>
              <a:rPr lang="nl-NL" sz="26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voordele van</a:t>
            </a:r>
            <a:r>
              <a:rPr lang="cs-CZ" sz="26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, </a:t>
            </a:r>
            <a:r>
              <a:rPr lang="nl-NL" sz="2600" b="1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in het belang van</a:t>
            </a:r>
            <a:endParaRPr lang="cs-CZ" sz="2600" b="1" kern="0" dirty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marL="0" lvl="0" indent="0" algn="just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600" b="1" i="1" kern="0" dirty="0" smtClean="0">
              <a:solidFill>
                <a:srgbClr val="FF0000"/>
              </a:solidFill>
              <a:ea typeface="SimSun" pitchFamily="2"/>
              <a:cs typeface="Tahoma" pitchFamily="2"/>
            </a:endParaRPr>
          </a:p>
          <a:p>
            <a:pPr marL="514350" lvl="0" indent="-514350">
              <a:buAutoNum type="arabicParenBoth"/>
            </a:pPr>
            <a:r>
              <a:rPr lang="cs-CZ" sz="2400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Mijn</a:t>
            </a:r>
            <a:r>
              <a:rPr lang="cs-CZ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man </a:t>
            </a:r>
            <a:r>
              <a:rPr lang="fr-FR" sz="2400" b="0" i="1" u="none" strike="noStrike" kern="0" cap="none" spc="0" baseline="0" dirty="0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koopt </a:t>
            </a:r>
            <a:r>
              <a:rPr lang="cs-CZ" sz="2400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nooit</a:t>
            </a:r>
            <a:r>
              <a:rPr lang="cs-CZ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fr-FR" sz="2400" b="0" i="1" u="none" strike="noStrike" kern="0" cap="none" spc="0" baseline="0" dirty="0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bloemen</a:t>
            </a:r>
            <a:r>
              <a:rPr lang="cs-CZ" sz="2400" b="0" i="1" u="none" strike="noStrike" kern="0" cap="none" spc="0" dirty="0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 </a:t>
            </a:r>
            <a:r>
              <a:rPr lang="fr-FR" sz="2400" b="1" i="1" u="none" strike="noStrike" kern="0" cap="none" spc="0" baseline="0" dirty="0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voor </a:t>
            </a:r>
            <a:r>
              <a:rPr lang="cs-CZ" sz="2400" b="1" i="1" u="none" strike="noStrike" kern="0" cap="none" spc="0" baseline="0" dirty="0" err="1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mij</a:t>
            </a:r>
            <a:r>
              <a:rPr lang="cs-CZ" sz="2400" i="1" u="none" strike="noStrike" kern="0" cap="none" spc="0" baseline="0" dirty="0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.</a:t>
            </a:r>
          </a:p>
          <a:p>
            <a:pPr marL="514350" lvl="0" indent="-514350">
              <a:buAutoNum type="arabicParenBoth"/>
            </a:pPr>
            <a:r>
              <a:rPr lang="cs-CZ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Ze had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(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voor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)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ons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een</a:t>
            </a:r>
            <a:r>
              <a:rPr lang="cs-CZ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heerlijke</a:t>
            </a:r>
            <a:r>
              <a:rPr lang="cs-CZ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maaltijd</a:t>
            </a:r>
            <a:r>
              <a:rPr lang="cs-CZ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bereid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</a:p>
          <a:p>
            <a:pPr marL="514350" lvl="0" indent="-514350">
              <a:buAutoNum type="arabicParenBoth"/>
            </a:pPr>
            <a:r>
              <a:rPr lang="fr-FR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De </a:t>
            </a:r>
            <a:r>
              <a:rPr lang="cs-CZ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man </a:t>
            </a:r>
            <a:r>
              <a:rPr lang="fr-FR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schonk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zijn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cs-CZ" sz="2400" b="1" i="1" kern="0" dirty="0" err="1" smtClean="0">
                <a:solidFill>
                  <a:srgbClr val="FF0000"/>
                </a:solidFill>
                <a:ea typeface="SimSun" pitchFamily="2"/>
                <a:cs typeface="Tahoma" pitchFamily="2"/>
              </a:rPr>
              <a:t>collega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 </a:t>
            </a:r>
            <a:r>
              <a:rPr lang="fr-FR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een </a:t>
            </a:r>
            <a:r>
              <a:rPr lang="fr-FR" sz="2400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heerlijk wijntje</a:t>
            </a:r>
            <a:r>
              <a:rPr lang="cs-CZ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</a:p>
          <a:p>
            <a:pPr marL="514350" lvl="0" indent="-514350">
              <a:buAutoNum type="arabicParenBoth"/>
            </a:pPr>
            <a:r>
              <a:rPr lang="nl-NL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Zij </a:t>
            </a:r>
            <a:r>
              <a:rPr lang="nl-NL" sz="2400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schonk een borrel </a:t>
            </a:r>
            <a:r>
              <a:rPr lang="nl-NL" sz="2400" b="1" i="1" kern="0" dirty="0">
                <a:solidFill>
                  <a:srgbClr val="FF0000"/>
                </a:solidFill>
                <a:ea typeface="SimSun" pitchFamily="2"/>
                <a:cs typeface="Tahoma" pitchFamily="2"/>
              </a:rPr>
              <a:t>voor ons </a:t>
            </a:r>
            <a:r>
              <a:rPr lang="nl-NL" sz="2400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in.</a:t>
            </a:r>
            <a:endParaRPr lang="cs-CZ" sz="2400" i="1" kern="0" dirty="0" smtClean="0">
              <a:solidFill>
                <a:srgbClr val="FF0000"/>
              </a:solidFill>
              <a:ea typeface="SimSun" pitchFamily="2"/>
              <a:cs typeface="Tahoma" pitchFamily="2"/>
            </a:endParaRPr>
          </a:p>
          <a:p>
            <a:pPr marL="514350" lvl="0" indent="-514350">
              <a:buAutoNum type="arabicParenBoth"/>
            </a:pPr>
            <a:r>
              <a:rPr lang="fr-FR" sz="2400" b="0" i="1" u="none" strike="noStrike" kern="0" cap="none" spc="0" baseline="0" dirty="0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De </a:t>
            </a:r>
            <a:r>
              <a:rPr lang="cs-CZ" sz="2400" b="0" i="1" u="none" strike="noStrike" kern="0" cap="none" spc="0" baseline="0" dirty="0" err="1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organisatie</a:t>
            </a:r>
            <a:r>
              <a:rPr lang="fr-FR" sz="2400" b="0" i="1" u="none" strike="noStrike" kern="0" cap="none" spc="0" baseline="0" dirty="0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 doet veel </a:t>
            </a:r>
            <a:r>
              <a:rPr lang="fr-FR" sz="2400" b="1" i="1" u="none" strike="noStrike" kern="0" cap="none" spc="0" baseline="0" dirty="0" smtClean="0">
                <a:solidFill>
                  <a:srgbClr val="FF0000"/>
                </a:solidFill>
                <a:uFillTx/>
                <a:ea typeface="SimSun" pitchFamily="2"/>
                <a:cs typeface="Tahoma" pitchFamily="2"/>
              </a:rPr>
              <a:t>ten behoeve van de vluchtelingen</a:t>
            </a:r>
            <a:r>
              <a:rPr lang="cs-CZ" sz="2400" b="1" i="1" kern="0" dirty="0" smtClean="0">
                <a:solidFill>
                  <a:srgbClr val="FF0000"/>
                </a:solidFill>
                <a:ea typeface="SimSun" pitchFamily="2"/>
                <a:cs typeface="Tahoma" pitchFamily="2"/>
              </a:rPr>
              <a:t>.</a:t>
            </a:r>
            <a:endParaRPr lang="cs-CZ" sz="2400" i="1" kern="0" dirty="0" smtClean="0">
              <a:solidFill>
                <a:srgbClr val="FF0000"/>
              </a:solidFill>
              <a:ea typeface="SimSun" pitchFamily="2"/>
              <a:cs typeface="Tahoma" pitchFamily="2"/>
            </a:endParaRPr>
          </a:p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cs-CZ" sz="2400" i="1" dirty="0" smtClean="0">
                <a:solidFill>
                  <a:srgbClr val="FF0000"/>
                </a:solidFill>
              </a:rPr>
              <a:t>W</a:t>
            </a:r>
            <a:r>
              <a:rPr lang="nl-NL" sz="2400" i="1" dirty="0" smtClean="0">
                <a:solidFill>
                  <a:srgbClr val="FF0000"/>
                </a:solidFill>
              </a:rPr>
              <a:t>ij kunnen deze kans </a:t>
            </a:r>
            <a:r>
              <a:rPr lang="nl-NL" sz="2400" b="1" i="1" dirty="0" smtClean="0">
                <a:solidFill>
                  <a:srgbClr val="FF0000"/>
                </a:solidFill>
              </a:rPr>
              <a:t>in</a:t>
            </a:r>
            <a:r>
              <a:rPr lang="nl-NL" sz="2400" i="1" dirty="0" smtClean="0">
                <a:solidFill>
                  <a:srgbClr val="FF0000"/>
                </a:solidFill>
              </a:rPr>
              <a:t> </a:t>
            </a:r>
            <a:r>
              <a:rPr lang="nl-NL" sz="2400" b="1" i="1" dirty="0" smtClean="0">
                <a:solidFill>
                  <a:srgbClr val="FF0000"/>
                </a:solidFill>
              </a:rPr>
              <a:t>het</a:t>
            </a:r>
            <a:r>
              <a:rPr lang="nl-NL" sz="2400" i="1" dirty="0" smtClean="0">
                <a:solidFill>
                  <a:srgbClr val="FF0000"/>
                </a:solidFill>
              </a:rPr>
              <a:t> </a:t>
            </a:r>
            <a:r>
              <a:rPr lang="nl-NL" sz="2400" b="1" i="1" dirty="0" smtClean="0">
                <a:solidFill>
                  <a:srgbClr val="FF0000"/>
                </a:solidFill>
              </a:rPr>
              <a:t>belang</a:t>
            </a:r>
            <a:r>
              <a:rPr lang="nl-NL" sz="2400" i="1" dirty="0" smtClean="0">
                <a:solidFill>
                  <a:srgbClr val="FF0000"/>
                </a:solidFill>
              </a:rPr>
              <a:t> </a:t>
            </a:r>
            <a:r>
              <a:rPr lang="nl-NL" sz="2400" b="1" i="1" dirty="0" smtClean="0">
                <a:solidFill>
                  <a:srgbClr val="FF0000"/>
                </a:solidFill>
              </a:rPr>
              <a:t>van</a:t>
            </a:r>
            <a:r>
              <a:rPr lang="nl-NL" sz="2400" i="1" dirty="0" smtClean="0">
                <a:solidFill>
                  <a:srgbClr val="FF0000"/>
                </a:solidFill>
              </a:rPr>
              <a:t> Europa gezamenlijk benutten!</a:t>
            </a:r>
            <a:endParaRPr lang="cs-CZ" sz="2400" b="1" i="1" kern="0" dirty="0" smtClean="0">
              <a:solidFill>
                <a:srgbClr val="FF0000"/>
              </a:solidFill>
              <a:ea typeface="SimSun" pitchFamily="2"/>
              <a:cs typeface="Tahoma" pitchFamily="2"/>
            </a:endParaRPr>
          </a:p>
          <a:p>
            <a:pPr lvl="0" algn="just" hangingPunct="0">
              <a:spcBef>
                <a:spcPts val="0"/>
              </a:spcBef>
              <a:buAutoNum type="alphaL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2600" b="1" i="1" kern="0" dirty="0" smtClean="0">
              <a:solidFill>
                <a:srgbClr val="FF0000"/>
              </a:solidFill>
              <a:ea typeface="SimSun" pitchFamily="2"/>
              <a:cs typeface="Tahoma" pitchFamily="2"/>
            </a:endParaRPr>
          </a:p>
          <a:p>
            <a:pPr marL="0" indent="0">
              <a:buNone/>
            </a:pPr>
            <a:r>
              <a:rPr lang="fr-FR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→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 </a:t>
            </a:r>
            <a:r>
              <a:rPr lang="cs-CZ" sz="2600" kern="0" dirty="0" err="1" smtClean="0">
                <a:solidFill>
                  <a:srgbClr val="000000"/>
                </a:solidFill>
                <a:ea typeface="SimSun" pitchFamily="2"/>
                <a:cs typeface="Tahoma" pitchFamily="2"/>
              </a:rPr>
              <a:t>bijna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</a:t>
            </a:r>
            <a:r>
              <a:rPr lang="nl-NL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nooit </a:t>
            </a:r>
            <a:r>
              <a:rPr lang="nl-NL" sz="2600" kern="0" dirty="0">
                <a:solidFill>
                  <a:srgbClr val="000000"/>
                </a:solidFill>
                <a:ea typeface="SimSun" pitchFamily="2"/>
                <a:cs typeface="Tahoma" pitchFamily="2"/>
              </a:rPr>
              <a:t>verplicht aanwezig in een </a:t>
            </a:r>
            <a:r>
              <a:rPr lang="nl-NL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zin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 ( x </a:t>
            </a:r>
            <a:r>
              <a:rPr lang="cs-CZ" sz="2600" kern="0" dirty="0" err="1" smtClean="0">
                <a:solidFill>
                  <a:srgbClr val="000000"/>
                </a:solidFill>
                <a:ea typeface="SimSun" pitchFamily="2"/>
                <a:cs typeface="Tahoma" pitchFamily="2"/>
              </a:rPr>
              <a:t>meewerkend</a:t>
            </a:r>
            <a:r>
              <a:rPr lang="cs-CZ" sz="2600" kern="0" dirty="0" smtClean="0">
                <a:solidFill>
                  <a:srgbClr val="000000"/>
                </a:solidFill>
                <a:ea typeface="SimSun" pitchFamily="2"/>
                <a:cs typeface="Tahoma" pitchFamily="2"/>
              </a:rPr>
              <a:t> v.)</a:t>
            </a:r>
            <a:endParaRPr lang="cs-CZ" sz="2600" kern="0" dirty="0">
              <a:solidFill>
                <a:srgbClr val="000000"/>
              </a:solidFill>
              <a:ea typeface="SimSun" pitchFamily="2"/>
              <a:cs typeface="Tahoma" pitchFamily="2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42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meewerkend</a:t>
            </a:r>
            <a:r>
              <a:rPr lang="cs-CZ" dirty="0" smtClean="0"/>
              <a:t>   x   </a:t>
            </a:r>
            <a:r>
              <a:rPr lang="cs-CZ" b="1" dirty="0" err="1" smtClean="0"/>
              <a:t>belanghebbend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476760"/>
              </p:ext>
            </p:extLst>
          </p:nvPr>
        </p:nvGraphicFramePr>
        <p:xfrm>
          <a:off x="0" y="1556791"/>
          <a:ext cx="9143999" cy="5184576"/>
        </p:xfrm>
        <a:graphic>
          <a:graphicData uri="http://schemas.openxmlformats.org/drawingml/2006/table">
            <a:tbl>
              <a:tblPr/>
              <a:tblGrid>
                <a:gridCol w="231422"/>
                <a:gridCol w="809357"/>
                <a:gridCol w="8103220"/>
              </a:tblGrid>
              <a:tr h="12961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latin typeface="+mn-lt"/>
                        </a:rPr>
                        <a:t>(1a) </a:t>
                      </a:r>
                      <a:endParaRPr lang="cs-CZ" sz="2400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We organiseren een gezellige avond </a:t>
                      </a:r>
                      <a:r>
                        <a:rPr lang="nl-NL" sz="2400" b="1" i="1" u="sng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voor ze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  <a:latin typeface="+mn-lt"/>
                        </a:rPr>
                        <a:t>. </a:t>
                      </a:r>
                      <a:r>
                        <a:rPr lang="nl-NL" sz="2400" dirty="0">
                          <a:latin typeface="+mn-lt"/>
                        </a:rPr>
                        <a:t>(</a:t>
                      </a:r>
                      <a:r>
                        <a:rPr lang="nl-NL" sz="2400" dirty="0" smtClean="0">
                          <a:latin typeface="+mn-lt"/>
                        </a:rPr>
                        <a:t>belanghebbend) </a:t>
                      </a:r>
                      <a:endParaRPr lang="nl-NL" sz="2400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latin typeface="+mn-lt"/>
                        </a:rPr>
                        <a:t>(1b</a:t>
                      </a:r>
                      <a:r>
                        <a:rPr lang="cs-CZ" sz="2400" dirty="0">
                          <a:latin typeface="+mn-lt"/>
                        </a:rPr>
                        <a:t>)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400" b="1" i="1" dirty="0">
                          <a:solidFill>
                            <a:srgbClr val="FF0000"/>
                          </a:solidFill>
                          <a:latin typeface="+mn-lt"/>
                        </a:rPr>
                        <a:t>We organiseren een gezellige avond</a:t>
                      </a:r>
                      <a:r>
                        <a:rPr lang="nl-NL" sz="2400" dirty="0">
                          <a:latin typeface="+mn-lt"/>
                        </a:rPr>
                        <a:t>.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latin typeface="+mn-lt"/>
                        </a:rPr>
                        <a:t>(2a</a:t>
                      </a:r>
                      <a:r>
                        <a:rPr lang="cs-CZ" sz="2400" dirty="0">
                          <a:latin typeface="+mn-lt"/>
                        </a:rPr>
                        <a:t>)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We gunnen </a:t>
                      </a:r>
                      <a:r>
                        <a:rPr lang="nl-NL" sz="2400" b="1" i="1" u="sng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ze</a:t>
                      </a:r>
                      <a:r>
                        <a:rPr lang="nl-NL" sz="2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graag een gezellige avond. </a:t>
                      </a:r>
                      <a:r>
                        <a:rPr lang="nl-NL" sz="2400" dirty="0">
                          <a:latin typeface="+mn-lt"/>
                        </a:rPr>
                        <a:t>(</a:t>
                      </a:r>
                      <a:r>
                        <a:rPr lang="nl-NL" sz="2400" dirty="0" smtClean="0">
                          <a:latin typeface="+mn-lt"/>
                        </a:rPr>
                        <a:t>meewerkend) </a:t>
                      </a:r>
                      <a:endParaRPr lang="nl-NL" sz="2400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latin typeface="+mn-lt"/>
                        </a:rPr>
                        <a:t>(2b</a:t>
                      </a:r>
                      <a:r>
                        <a:rPr lang="cs-CZ" sz="2400" dirty="0">
                          <a:latin typeface="+mn-lt"/>
                        </a:rPr>
                        <a:t>)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sz="2400" b="1" i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We gunnen graag een gezellige avond.  </a:t>
                      </a:r>
                      <a:r>
                        <a:rPr lang="nl-NL" sz="2400" dirty="0">
                          <a:latin typeface="+mn-lt"/>
                        </a:rPr>
                        <a:t> </a:t>
                      </a:r>
                      <a:r>
                        <a:rPr lang="nl-NL" sz="2400" dirty="0">
                          <a:effectLst/>
                          <a:latin typeface="+mn-lt"/>
                        </a:rPr>
                        <a:t>&lt;&lt;uitgesloten&gt;&gt; </a:t>
                      </a:r>
                      <a:endParaRPr lang="nl-NL" sz="2400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8985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760</Words>
  <Application>Microsoft Office PowerPoint</Application>
  <PresentationFormat>Předvádění na obrazovce (4:3)</PresentationFormat>
  <Paragraphs>199</Paragraphs>
  <Slides>17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SYNTACTISCHE FUNCTIES: VOORWERP</vt:lpstr>
      <vt:lpstr>TRADITIONELE GRAMMATICA (ANS)</vt:lpstr>
      <vt:lpstr>VOORWERP       X         BEPALING</vt:lpstr>
      <vt:lpstr>VOORWERP</vt:lpstr>
      <vt:lpstr>De zogenaamde voorwerpen </vt:lpstr>
      <vt:lpstr>Meewerkend voorwerp</vt:lpstr>
      <vt:lpstr>oefening</vt:lpstr>
      <vt:lpstr>Belanghebbend voorwerp </vt:lpstr>
      <vt:lpstr>meewerkend   x   belanghebbend</vt:lpstr>
      <vt:lpstr>VOORZETSELVOORWERP</vt:lpstr>
      <vt:lpstr>VOORZETSELVOORWERP: elementen</vt:lpstr>
      <vt:lpstr>HANDELEND VOORWERP</vt:lpstr>
      <vt:lpstr>andere types voorwerpen</vt:lpstr>
      <vt:lpstr>VALENTIE</vt:lpstr>
      <vt:lpstr> kenmerk: (on)weglaatbaar </vt:lpstr>
      <vt:lpstr>kenmerk: (on)weglaatbaar </vt:lpstr>
      <vt:lpstr>Oefening: voorwerp  x bepaling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SYNTACTISCHE FUNCTIES</dc:title>
  <dc:creator>Iva</dc:creator>
  <cp:lastModifiedBy>Iva</cp:lastModifiedBy>
  <cp:revision>32</cp:revision>
  <dcterms:created xsi:type="dcterms:W3CDTF">2017-04-03T07:07:47Z</dcterms:created>
  <dcterms:modified xsi:type="dcterms:W3CDTF">2017-04-04T14:48:27Z</dcterms:modified>
</cp:coreProperties>
</file>