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9" r:id="rId5"/>
    <p:sldId id="270" r:id="rId6"/>
    <p:sldId id="260" r:id="rId7"/>
    <p:sldId id="261" r:id="rId8"/>
    <p:sldId id="262" r:id="rId9"/>
    <p:sldId id="259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2FFCA441-D435-4C75-939B-0C34D67C77C6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E60A47E-2CA6-4628-92E9-3E5090218608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968124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CA441-D435-4C75-939B-0C34D67C77C6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A47E-2CA6-4628-92E9-3E50902186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7668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CA441-D435-4C75-939B-0C34D67C77C6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A47E-2CA6-4628-92E9-3E50902186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8906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CA441-D435-4C75-939B-0C34D67C77C6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A47E-2CA6-4628-92E9-3E50902186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8403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CA441-D435-4C75-939B-0C34D67C77C6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A47E-2CA6-4628-92E9-3E5090218608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97138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CA441-D435-4C75-939B-0C34D67C77C6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A47E-2CA6-4628-92E9-3E50902186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1035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CA441-D435-4C75-939B-0C34D67C77C6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A47E-2CA6-4628-92E9-3E50902186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3022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CA441-D435-4C75-939B-0C34D67C77C6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A47E-2CA6-4628-92E9-3E50902186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715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CA441-D435-4C75-939B-0C34D67C77C6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A47E-2CA6-4628-92E9-3E50902186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0140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CA441-D435-4C75-939B-0C34D67C77C6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A47E-2CA6-4628-92E9-3E50902186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6048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CA441-D435-4C75-939B-0C34D67C77C6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A47E-2CA6-4628-92E9-3E50902186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9092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2FFCA441-D435-4C75-939B-0C34D67C77C6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E60A47E-2CA6-4628-92E9-3E50902186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039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FF7DEA-8ABA-E5FF-59AE-B518955A79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Jakoubek ze Stříbra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Kázání na paměť nových mučedníků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F4C1EA4-1A7F-FE68-71DB-621163A731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David Stibůrek</a:t>
            </a:r>
          </a:p>
          <a:p>
            <a:r>
              <a:rPr lang="cs-CZ" dirty="0"/>
              <a:t>28.4.2026</a:t>
            </a:r>
          </a:p>
          <a:p>
            <a:r>
              <a:rPr lang="cs-CZ" dirty="0"/>
              <a:t>FF UK</a:t>
            </a:r>
          </a:p>
        </p:txBody>
      </p:sp>
    </p:spTree>
    <p:extLst>
      <p:ext uri="{BB962C8B-B14F-4D97-AF65-F5344CB8AC3E}">
        <p14:creationId xmlns:p14="http://schemas.microsoft.com/office/powerpoint/2010/main" val="3964258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A96DF0-BAE1-DE55-5233-51BD75042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Kázání na paměť nových mučedníků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E533F3-3F60-D80E-C0C2-76CCBF7FC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000" i="1" dirty="0"/>
              <a:t>Sermo </a:t>
            </a:r>
            <a:r>
              <a:rPr lang="de-DE" sz="2000" i="1" dirty="0" err="1"/>
              <a:t>habitus</a:t>
            </a:r>
            <a:r>
              <a:rPr lang="de-DE" sz="2000" i="1" dirty="0"/>
              <a:t> in Bethlehem in </a:t>
            </a:r>
            <a:r>
              <a:rPr lang="de-DE" sz="2000" i="1" dirty="0" err="1"/>
              <a:t>memoriam</a:t>
            </a:r>
            <a:r>
              <a:rPr lang="de-DE" sz="2000" i="1" dirty="0"/>
              <a:t> </a:t>
            </a:r>
            <a:r>
              <a:rPr lang="de-DE" sz="2000" i="1" dirty="0" err="1"/>
              <a:t>novorum</a:t>
            </a:r>
            <a:r>
              <a:rPr lang="de-DE" sz="2000" i="1" dirty="0"/>
              <a:t> </a:t>
            </a:r>
            <a:r>
              <a:rPr lang="de-DE" sz="2000" i="1" dirty="0" err="1"/>
              <a:t>martyrum</a:t>
            </a:r>
            <a:r>
              <a:rPr lang="de-DE" sz="2000" i="1" dirty="0"/>
              <a:t> M. Johannis Hus et M. </a:t>
            </a:r>
            <a:r>
              <a:rPr lang="de-DE" sz="2000" i="1" dirty="0" err="1"/>
              <a:t>Hieronymi</a:t>
            </a:r>
            <a:endParaRPr lang="cs-CZ" sz="2000" i="1" dirty="0"/>
          </a:p>
          <a:p>
            <a:r>
              <a:rPr lang="cs-CZ" sz="2000" dirty="0"/>
              <a:t>Dochováno ve dvou rukopisech VIII E3 a VIII G13</a:t>
            </a:r>
          </a:p>
          <a:p>
            <a:pPr lvl="1"/>
            <a:r>
              <a:rPr lang="cs-CZ" sz="1800" dirty="0"/>
              <a:t>Nalezeny mezi rukopisy UK v Praze ve 20. letech 20. století</a:t>
            </a:r>
          </a:p>
          <a:p>
            <a:pPr lvl="2"/>
            <a:r>
              <a:rPr lang="cs-CZ" sz="1600" dirty="0"/>
              <a:t>Zásadní účast F. M. Bartoše</a:t>
            </a:r>
          </a:p>
          <a:p>
            <a:pPr lvl="2"/>
            <a:r>
              <a:rPr lang="cs-CZ" sz="1600" dirty="0"/>
              <a:t>Dnes oba Národní knihovna ČR, Praha</a:t>
            </a:r>
          </a:p>
          <a:p>
            <a:pPr lvl="1"/>
            <a:r>
              <a:rPr lang="cs-CZ" sz="1800" dirty="0"/>
              <a:t>Na 24. kapitolu Matouše a </a:t>
            </a:r>
            <a:r>
              <a:rPr lang="cs-CZ" sz="1800"/>
              <a:t>zlomek knihy Job</a:t>
            </a:r>
            <a:endParaRPr lang="cs-CZ" sz="1800" dirty="0"/>
          </a:p>
          <a:p>
            <a:pPr lvl="1"/>
            <a:r>
              <a:rPr lang="cs-CZ" sz="1800" dirty="0"/>
              <a:t>+ V mladším tisku (1558)</a:t>
            </a:r>
          </a:p>
          <a:p>
            <a:pPr lvl="1"/>
            <a:r>
              <a:rPr lang="cs-CZ" sz="1800" dirty="0"/>
              <a:t>Součástí rukopisu VIII E3 postily z let 1416–1417</a:t>
            </a:r>
          </a:p>
          <a:p>
            <a:r>
              <a:rPr lang="cs-CZ" sz="2000" dirty="0"/>
              <a:t>Kriticky vydal V. Novotný roku 1935</a:t>
            </a:r>
            <a:endParaRPr lang="cs-CZ" sz="1800" dirty="0"/>
          </a:p>
          <a:p>
            <a:r>
              <a:rPr lang="cs-CZ" sz="2000" dirty="0"/>
              <a:t>Původně latinské znění</a:t>
            </a:r>
          </a:p>
          <a:p>
            <a:pPr lvl="1"/>
            <a:endParaRPr lang="cs-CZ" sz="1800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3992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F363C5-BED5-3991-E3BA-A5A08C8FB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2EDF3C-D20E-D8FB-EEB1-1C6A4D86E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000" dirty="0"/>
              <a:t>Kázání mělo být jedním z ranných projevů uctívání kostnických mučedníků</a:t>
            </a:r>
          </a:p>
          <a:p>
            <a:r>
              <a:rPr lang="cs-CZ" sz="2000" dirty="0"/>
              <a:t>Jakoubek čerpá ze zprávy Petra z Mladoňovic a z díla Jana </a:t>
            </a:r>
            <a:r>
              <a:rPr lang="cs-CZ" sz="2000" dirty="0" err="1"/>
              <a:t>Bradáčka</a:t>
            </a:r>
            <a:endParaRPr lang="cs-CZ" sz="2000" dirty="0"/>
          </a:p>
          <a:p>
            <a:pPr lvl="1"/>
            <a:r>
              <a:rPr lang="cs-CZ" sz="1800" dirty="0" err="1"/>
              <a:t>Bradáčkovo</a:t>
            </a:r>
            <a:r>
              <a:rPr lang="cs-CZ" sz="1800" dirty="0"/>
              <a:t> dílo také pomáhal šířit</a:t>
            </a:r>
          </a:p>
          <a:p>
            <a:r>
              <a:rPr lang="cs-CZ" sz="2000" dirty="0"/>
              <a:t>Část textu přímo podle Matěje z Janova</a:t>
            </a:r>
          </a:p>
          <a:p>
            <a:r>
              <a:rPr lang="cs-CZ" sz="2000" dirty="0" err="1"/>
              <a:t>Bradáčkovu</a:t>
            </a:r>
            <a:r>
              <a:rPr lang="cs-CZ" sz="2000" dirty="0"/>
              <a:t> </a:t>
            </a:r>
            <a:r>
              <a:rPr lang="cs-CZ" sz="2000" dirty="0" err="1"/>
              <a:t>pašiji</a:t>
            </a:r>
            <a:r>
              <a:rPr lang="cs-CZ" sz="2000" dirty="0"/>
              <a:t> upravil více podle Milíčova ideálu starozákonních proroků</a:t>
            </a:r>
          </a:p>
          <a:p>
            <a:pPr lvl="1"/>
            <a:r>
              <a:rPr lang="cs-CZ" sz="1800" dirty="0"/>
              <a:t>Eliáš a </a:t>
            </a:r>
            <a:r>
              <a:rPr lang="cs-CZ" sz="1800" dirty="0" err="1"/>
              <a:t>Henoch</a:t>
            </a:r>
            <a:endParaRPr lang="cs-CZ" sz="1800" dirty="0"/>
          </a:p>
          <a:p>
            <a:r>
              <a:rPr lang="cs-CZ" sz="2000" dirty="0"/>
              <a:t> Univerzitní kázání</a:t>
            </a:r>
          </a:p>
          <a:p>
            <a:pPr lvl="1"/>
            <a:r>
              <a:rPr lang="cs-CZ" sz="1800" dirty="0"/>
              <a:t>Pozdní léto 1416 x počátek roku 1417</a:t>
            </a:r>
          </a:p>
          <a:p>
            <a:pPr lvl="1"/>
            <a:r>
              <a:rPr lang="cs-CZ" sz="1800" dirty="0"/>
              <a:t>Použil část perikopy z evangelia sv. Matouše? =&gt; 1. listopadu 1416</a:t>
            </a:r>
          </a:p>
          <a:p>
            <a:r>
              <a:rPr lang="cs-CZ" sz="2000" dirty="0"/>
              <a:t>Možná v Betlémské kapli</a:t>
            </a:r>
          </a:p>
        </p:txBody>
      </p:sp>
    </p:spTree>
    <p:extLst>
      <p:ext uri="{BB962C8B-B14F-4D97-AF65-F5344CB8AC3E}">
        <p14:creationId xmlns:p14="http://schemas.microsoft.com/office/powerpoint/2010/main" val="2162336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0B66752C-D5B7-AFB3-917A-500D1679B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194" y="0"/>
            <a:ext cx="105316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292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2E13F16-9B64-6F0B-640E-C1D101771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358" y="0"/>
            <a:ext cx="103712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759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D7644CEE-9532-D1BB-8E30-94E784FE1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344" y="0"/>
            <a:ext cx="105013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744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6CE47E-7F9B-2E7A-FBBF-BCD42D163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Použitá 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74324A-9481-E1F5-3A7C-FBD47D548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HALAMA, Ota. </a:t>
            </a:r>
            <a:r>
              <a:rPr lang="cs-CZ" i="1" dirty="0"/>
              <a:t>Svatý Jan Hus: stručný přehled projevů domácí úcty k českému mučedníku v letech 1415-1620</a:t>
            </a:r>
            <a:r>
              <a:rPr lang="cs-CZ" dirty="0"/>
              <a:t>. Praha: Kalich, 2015</a:t>
            </a:r>
          </a:p>
          <a:p>
            <a:r>
              <a:rPr lang="cs-CZ" dirty="0"/>
              <a:t>HAVRÁNEK, Bohuslav; HRABÁK, Josef a DAŇHELKA, Jiří. </a:t>
            </a:r>
            <a:r>
              <a:rPr lang="cs-CZ" i="1" dirty="0"/>
              <a:t>Výbor z české literatury doby husitské</a:t>
            </a:r>
            <a:r>
              <a:rPr lang="cs-CZ" dirty="0"/>
              <a:t>. Praha: Nakladatelství Československé akademie věd, 1963-1964</a:t>
            </a:r>
          </a:p>
          <a:p>
            <a:r>
              <a:rPr lang="cs-CZ" dirty="0"/>
              <a:t>MAREK, Jindřich. </a:t>
            </a:r>
            <a:r>
              <a:rPr lang="cs-CZ" i="1" dirty="0"/>
              <a:t>Jakoubek ze Stříbra a počátky utrakvistického kazatelství v českých zemích: studie o Jakoubkově postile z let 1413-1414</a:t>
            </a:r>
            <a:r>
              <a:rPr lang="cs-CZ" dirty="0"/>
              <a:t>. Praha: Národní knihovna České republiky, 2011</a:t>
            </a:r>
          </a:p>
          <a:p>
            <a:r>
              <a:rPr lang="cs-CZ" dirty="0"/>
              <a:t>ŠMAHEL, František. Mistr Jakoubek ze Stříbra a testimonia Husovy mučednické smrti z let 1415–1417. </a:t>
            </a:r>
            <a:r>
              <a:rPr lang="cs-CZ" i="1" dirty="0"/>
              <a:t>Studia </a:t>
            </a:r>
            <a:r>
              <a:rPr lang="cs-CZ" i="1" dirty="0" err="1"/>
              <a:t>historica</a:t>
            </a:r>
            <a:r>
              <a:rPr lang="cs-CZ" i="1" dirty="0"/>
              <a:t> Brunensia</a:t>
            </a:r>
            <a:r>
              <a:rPr lang="cs-CZ" dirty="0"/>
              <a:t>. 2015, roč. 62, č. 1, s. 313–323</a:t>
            </a:r>
          </a:p>
        </p:txBody>
      </p:sp>
    </p:spTree>
    <p:extLst>
      <p:ext uri="{BB962C8B-B14F-4D97-AF65-F5344CB8AC3E}">
        <p14:creationId xmlns:p14="http://schemas.microsoft.com/office/powerpoint/2010/main" val="957767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489ADE-5A99-C269-7564-8F8BF3C0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Jakoubek ze Stříbra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539884-9356-0ED8-0B40-A7DA6AFB4C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cs-CZ" dirty="0"/>
          </a:p>
          <a:p>
            <a:pPr lvl="1">
              <a:lnSpc>
                <a:spcPct val="150000"/>
              </a:lnSpc>
            </a:pPr>
            <a:r>
              <a:rPr lang="cs-CZ" sz="2000" dirty="0"/>
              <a:t>Přítel a spolupracovník mistra Jana Husa</a:t>
            </a:r>
          </a:p>
          <a:p>
            <a:pPr lvl="1">
              <a:lnSpc>
                <a:spcPct val="150000"/>
              </a:lnSpc>
            </a:pPr>
            <a:r>
              <a:rPr lang="cs-CZ" sz="2000" dirty="0"/>
              <a:t>Hlavní teolog ranného českého utrakvismu</a:t>
            </a:r>
          </a:p>
          <a:p>
            <a:pPr lvl="1">
              <a:lnSpc>
                <a:spcPct val="150000"/>
              </a:lnSpc>
            </a:pPr>
            <a:r>
              <a:rPr lang="cs-CZ" sz="2000" dirty="0"/>
              <a:t>Kazatel v Betlémské kapli a zásadní autorita husitství</a:t>
            </a:r>
          </a:p>
          <a:p>
            <a:pPr lvl="1">
              <a:lnSpc>
                <a:spcPct val="150000"/>
              </a:lnSpc>
            </a:pPr>
            <a:r>
              <a:rPr lang="cs-CZ" sz="2000" dirty="0"/>
              <a:t>Byl stoupencem Viklefa a Matěje z Janova</a:t>
            </a:r>
          </a:p>
          <a:p>
            <a:pPr lvl="1">
              <a:lnSpc>
                <a:spcPct val="150000"/>
              </a:lnSpc>
            </a:pPr>
            <a:r>
              <a:rPr lang="cs-CZ" sz="2000" dirty="0"/>
              <a:t>Zavedl kázání pod obojí</a:t>
            </a:r>
          </a:p>
          <a:p>
            <a:pPr lvl="1">
              <a:lnSpc>
                <a:spcPct val="150000"/>
              </a:lnSpc>
            </a:pPr>
            <a:r>
              <a:rPr lang="cs-CZ" sz="2000" dirty="0"/>
              <a:t>Spoluautor 4 pražských artikul</a:t>
            </a:r>
          </a:p>
          <a:p>
            <a:pPr lvl="1">
              <a:lnSpc>
                <a:spcPct val="150000"/>
              </a:lnSpc>
            </a:pPr>
            <a:r>
              <a:rPr lang="cs-CZ" sz="2000" dirty="0"/>
              <a:t>Autor kazatelských a traktátových děl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9665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AA2C1C-895F-E4C3-4C38-CE9AC936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Mládí a studia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111CAC-727C-D476-6FA4-BC561F586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Narodil se nejspíše ve Vítkově (dnes Víchově) asi 5 km od Stříbra na panství s křižovnickou vrchností asi roku 1371</a:t>
            </a:r>
          </a:p>
          <a:p>
            <a:r>
              <a:rPr lang="cs-CZ" sz="2000" dirty="0"/>
              <a:t>Na přelomu 80. a 90. let byl poslán do Prahy na studia</a:t>
            </a:r>
          </a:p>
          <a:p>
            <a:pPr lvl="1"/>
            <a:r>
              <a:rPr lang="cs-CZ" sz="1800" dirty="0"/>
              <a:t>1393 bakalářem svobodných umění,1397 mistrem</a:t>
            </a:r>
          </a:p>
          <a:p>
            <a:pPr lvl="1"/>
            <a:r>
              <a:rPr lang="cs-CZ" sz="1800" dirty="0"/>
              <a:t>1402 vysvěcen na kněze</a:t>
            </a:r>
          </a:p>
          <a:p>
            <a:pPr lvl="1"/>
            <a:r>
              <a:rPr lang="cs-CZ" sz="1800" dirty="0"/>
              <a:t>1410 bakalářem teologie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7813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669F385-E320-AD0E-7465-DA02A2A20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390"/>
            <a:ext cx="11300843" cy="627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79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B2FF5D1-6A37-8EAF-300C-BE7337BE6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602"/>
            <a:ext cx="11250595" cy="637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50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B24949-73AB-0A44-D100-CC9E4701A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Život před skonem Jana Husa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8087D2-6254-E344-EE15-D9C42D621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000" dirty="0"/>
              <a:t>Nikdy nezastával vysokou funkci na univerzitě</a:t>
            </a:r>
          </a:p>
          <a:p>
            <a:r>
              <a:rPr lang="cs-CZ" sz="2000" dirty="0"/>
              <a:t>Byl univerzitním učitelem, mohl tedy konat univerzitní kázání</a:t>
            </a:r>
          </a:p>
          <a:p>
            <a:r>
              <a:rPr lang="cs-CZ" sz="2000" dirty="0"/>
              <a:t>Od října 1405 oltářníkem v novém kostele sv. Štěpána na Rybníčku</a:t>
            </a:r>
          </a:p>
          <a:p>
            <a:pPr lvl="1"/>
            <a:r>
              <a:rPr lang="cs-CZ" sz="1800" dirty="0"/>
              <a:t>Pravděpodobně zde nekázal</a:t>
            </a:r>
          </a:p>
          <a:p>
            <a:r>
              <a:rPr lang="cs-CZ" sz="2000" dirty="0"/>
              <a:t>Nejstarší dochovaná kázání z let 1405–1406</a:t>
            </a:r>
          </a:p>
          <a:p>
            <a:r>
              <a:rPr lang="cs-CZ" sz="2000" dirty="0"/>
              <a:t> Nejpozději roku 1410, možná však již 1407, kázal v staroměstském kostele sv. Michala</a:t>
            </a:r>
          </a:p>
          <a:p>
            <a:pPr lvl="1"/>
            <a:r>
              <a:rPr lang="cs-CZ" sz="1800" dirty="0"/>
              <a:t>Zde univerzitní kázání</a:t>
            </a:r>
          </a:p>
          <a:p>
            <a:r>
              <a:rPr lang="cs-CZ" sz="2000" dirty="0"/>
              <a:t>Zavedl přijímání pod obojí – již 1414!</a:t>
            </a:r>
          </a:p>
          <a:p>
            <a:r>
              <a:rPr lang="cs-CZ" sz="2000" dirty="0"/>
              <a:t>Obvykle považován za Husova přímého nástupce v Betlémě</a:t>
            </a:r>
          </a:p>
          <a:p>
            <a:pPr lvl="1"/>
            <a:r>
              <a:rPr lang="cs-CZ" sz="1800" dirty="0"/>
              <a:t>Havlík? (František Šmahel)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6369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B3F369-327E-2D9E-9D71-334D479CC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Život po smrti Jana Husa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A64FCC-31AD-96B7-82F5-BB7083F71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2600" dirty="0"/>
              <a:t>V Betlémské kapli prameny doložen jako správce (první kazatel) od roku 1420</a:t>
            </a:r>
          </a:p>
          <a:p>
            <a:pPr lvl="1"/>
            <a:r>
              <a:rPr lang="cs-CZ" sz="2300" dirty="0"/>
              <a:t>Velmi pravděpodobně zde působil již dříve</a:t>
            </a:r>
          </a:p>
          <a:p>
            <a:pPr lvl="1"/>
            <a:r>
              <a:rPr lang="cs-CZ" sz="2300" dirty="0"/>
              <a:t>V této funkci do roku 1429</a:t>
            </a:r>
          </a:p>
          <a:p>
            <a:pPr lvl="1"/>
            <a:r>
              <a:rPr lang="cs-CZ" sz="2300" dirty="0"/>
              <a:t>Pokračoval v Husově kazatelské praxi</a:t>
            </a:r>
          </a:p>
          <a:p>
            <a:pPr lvl="1"/>
            <a:r>
              <a:rPr lang="cs-CZ" sz="2300" dirty="0"/>
              <a:t>Kazatelsky asi ne úplně výjimečný</a:t>
            </a:r>
          </a:p>
          <a:p>
            <a:r>
              <a:rPr lang="cs-CZ" sz="2600" dirty="0"/>
              <a:t>Před rokem 1420 se podílel na vzniku 4 pražských článků</a:t>
            </a:r>
          </a:p>
          <a:p>
            <a:r>
              <a:rPr lang="cs-CZ" sz="2600" dirty="0"/>
              <a:t>Neformálně velkou autoritou, ale formálně v čele správy české církve jen krátce</a:t>
            </a:r>
          </a:p>
          <a:p>
            <a:pPr lvl="1"/>
            <a:r>
              <a:rPr lang="cs-CZ" sz="2300" dirty="0"/>
              <a:t>Roku 1421 zvolen synodou za jednoho ze čtyř správců duchovenstva</a:t>
            </a:r>
          </a:p>
          <a:p>
            <a:pPr lvl="2"/>
            <a:r>
              <a:rPr lang="cs-CZ" sz="2100" dirty="0"/>
              <a:t>Toto postavení si udržel ještě roku 1422</a:t>
            </a:r>
          </a:p>
          <a:p>
            <a:r>
              <a:rPr lang="cs-CZ" sz="2600" dirty="0"/>
              <a:t>Prameny svědčí o jeho aktivní úloze v církevní správě spolu s Janem Želivským</a:t>
            </a:r>
          </a:p>
          <a:p>
            <a:r>
              <a:rPr lang="cs-CZ" sz="2600" dirty="0"/>
              <a:t>Po smrti Jana Želivského na tři měsíce vyhnán do Hradce?</a:t>
            </a:r>
          </a:p>
          <a:p>
            <a:pPr lvl="1"/>
            <a:r>
              <a:rPr lang="cs-CZ" sz="2600" dirty="0"/>
              <a:t>Poté už z hlediska církevní správy spíše v ústraní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83308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D46098-F7FF-BAC7-B24E-3518EBAD8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2055042"/>
            <a:ext cx="8595360" cy="4125095"/>
          </a:xfrm>
        </p:spPr>
        <p:txBody>
          <a:bodyPr/>
          <a:lstStyle/>
          <a:p>
            <a:r>
              <a:rPr lang="cs-CZ" sz="2000" dirty="0"/>
              <a:t>V letech 1428-1429 je doložen jako kolegiát Karlovy koleje</a:t>
            </a:r>
          </a:p>
          <a:p>
            <a:r>
              <a:rPr lang="cs-CZ" sz="2000" dirty="0"/>
              <a:t>Z pozdějších let Jakoubka dochováno pouze jedno nepřímé svědectví</a:t>
            </a:r>
          </a:p>
          <a:p>
            <a:pPr lvl="1"/>
            <a:r>
              <a:rPr lang="cs-CZ" sz="1800" dirty="0"/>
              <a:t>Obrana, ve které se distancuje od táboritů</a:t>
            </a:r>
          </a:p>
          <a:p>
            <a:r>
              <a:rPr lang="cs-CZ" sz="2000" dirty="0"/>
              <a:t>Zemřel 9. srpna 1429 – pohřben byl v Betlémské kapli</a:t>
            </a:r>
          </a:p>
          <a:p>
            <a:pPr lvl="1"/>
            <a:r>
              <a:rPr lang="cs-CZ" sz="1800" dirty="0"/>
              <a:t>Jeho náhrobek se nedochoval</a:t>
            </a:r>
          </a:p>
        </p:txBody>
      </p:sp>
    </p:spTree>
    <p:extLst>
      <p:ext uri="{BB962C8B-B14F-4D97-AF65-F5344CB8AC3E}">
        <p14:creationId xmlns:p14="http://schemas.microsoft.com/office/powerpoint/2010/main" val="3376563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972256-E47B-9112-2641-13C404ACD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věroučné myšlenky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22A92C-4B5E-DFDC-33D9-282A482C5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Jakoubek se chtěl vrátit k ideálům prvotní křesťanské církve</a:t>
            </a:r>
          </a:p>
          <a:p>
            <a:r>
              <a:rPr lang="cs-CZ" sz="2000" dirty="0"/>
              <a:t>Přijímání pod obojí</a:t>
            </a:r>
          </a:p>
          <a:p>
            <a:r>
              <a:rPr lang="cs-CZ" sz="2000" dirty="0"/>
              <a:t>Přijímání dětí</a:t>
            </a:r>
          </a:p>
          <a:p>
            <a:r>
              <a:rPr lang="cs-CZ" sz="2000" dirty="0"/>
              <a:t>Apokalyptika</a:t>
            </a:r>
          </a:p>
          <a:p>
            <a:r>
              <a:rPr lang="cs-CZ" sz="2000" dirty="0"/>
              <a:t>4 pražské artikuly</a:t>
            </a:r>
          </a:p>
          <a:p>
            <a:r>
              <a:rPr lang="cs-CZ" sz="2000" dirty="0"/>
              <a:t>Proti světskému životu kněží</a:t>
            </a:r>
          </a:p>
          <a:p>
            <a:pPr lvl="1"/>
            <a:r>
              <a:rPr lang="cs-CZ" sz="1800" dirty="0"/>
              <a:t>A proti jejich přímé účasti při bojích</a:t>
            </a:r>
          </a:p>
          <a:p>
            <a:r>
              <a:rPr lang="cs-CZ" sz="2000" dirty="0"/>
              <a:t>Nadřazenost víry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3783576"/>
      </p:ext>
    </p:extLst>
  </p:cSld>
  <p:clrMapOvr>
    <a:masterClrMapping/>
  </p:clrMapOvr>
</p:sld>
</file>

<file path=ppt/theme/theme1.xml><?xml version="1.0" encoding="utf-8"?>
<a:theme xmlns:a="http://schemas.openxmlformats.org/drawingml/2006/main" name="Pohled">
  <a:themeElements>
    <a:clrScheme name="Pohled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Pohled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Pohled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TM03457515[[fn=Pohled]]</Template>
  <TotalTime>1270</TotalTime>
  <Words>667</Words>
  <Application>Microsoft Office PowerPoint</Application>
  <PresentationFormat>Širokoúhlá obrazovka</PresentationFormat>
  <Paragraphs>83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Century Schoolbook</vt:lpstr>
      <vt:lpstr>Wingdings 2</vt:lpstr>
      <vt:lpstr>Pohled</vt:lpstr>
      <vt:lpstr>Jakoubek ze Stříbra  Kázání na paměť nových mučedníků</vt:lpstr>
      <vt:lpstr>Jakoubek ze Stříbra</vt:lpstr>
      <vt:lpstr>Mládí a studia</vt:lpstr>
      <vt:lpstr>Prezentace aplikace PowerPoint</vt:lpstr>
      <vt:lpstr>Prezentace aplikace PowerPoint</vt:lpstr>
      <vt:lpstr>Život před skonem Jana Husa</vt:lpstr>
      <vt:lpstr>Život po smrti Jana Husa</vt:lpstr>
      <vt:lpstr>Prezentace aplikace PowerPoint</vt:lpstr>
      <vt:lpstr>Hlavní věroučné myšlenky</vt:lpstr>
      <vt:lpstr>Kázání na paměť nových mučedníků </vt:lpstr>
      <vt:lpstr>Prezentace aplikace PowerPoint</vt:lpstr>
      <vt:lpstr>Prezentace aplikace PowerPoint</vt:lpstr>
      <vt:lpstr>Prezentace aplikace PowerPoint</vt:lpstr>
      <vt:lpstr>Prezentace aplikace PowerPoint</vt:lpstr>
      <vt:lpstr>Použitá 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Stibůrek</dc:creator>
  <cp:lastModifiedBy>David Stibůrek</cp:lastModifiedBy>
  <cp:revision>21</cp:revision>
  <dcterms:created xsi:type="dcterms:W3CDTF">2026-04-27T11:24:57Z</dcterms:created>
  <dcterms:modified xsi:type="dcterms:W3CDTF">2026-04-28T08:55:21Z</dcterms:modified>
</cp:coreProperties>
</file>