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346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62" r:id="rId14"/>
    <p:sldId id="263" r:id="rId15"/>
    <p:sldId id="264" r:id="rId16"/>
    <p:sldId id="265" r:id="rId17"/>
    <p:sldId id="266" r:id="rId18"/>
    <p:sldId id="277" r:id="rId19"/>
    <p:sldId id="267" r:id="rId20"/>
    <p:sldId id="268" r:id="rId21"/>
    <p:sldId id="281" r:id="rId22"/>
    <p:sldId id="278" r:id="rId23"/>
    <p:sldId id="279" r:id="rId24"/>
    <p:sldId id="282" r:id="rId25"/>
    <p:sldId id="280" r:id="rId26"/>
    <p:sldId id="283" r:id="rId27"/>
    <p:sldId id="295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6" r:id="rId37"/>
    <p:sldId id="293" r:id="rId38"/>
    <p:sldId id="297" r:id="rId39"/>
    <p:sldId id="307" r:id="rId40"/>
    <p:sldId id="298" r:id="rId41"/>
    <p:sldId id="303" r:id="rId42"/>
    <p:sldId id="308" r:id="rId43"/>
    <p:sldId id="304" r:id="rId44"/>
    <p:sldId id="305" r:id="rId45"/>
    <p:sldId id="309" r:id="rId46"/>
    <p:sldId id="306" r:id="rId47"/>
    <p:sldId id="319" r:id="rId48"/>
    <p:sldId id="315" r:id="rId49"/>
    <p:sldId id="318" r:id="rId50"/>
    <p:sldId id="317" r:id="rId51"/>
    <p:sldId id="320" r:id="rId52"/>
    <p:sldId id="316" r:id="rId53"/>
    <p:sldId id="321" r:id="rId54"/>
    <p:sldId id="327" r:id="rId55"/>
    <p:sldId id="325" r:id="rId56"/>
    <p:sldId id="326" r:id="rId57"/>
    <p:sldId id="328" r:id="rId58"/>
    <p:sldId id="347" r:id="rId59"/>
    <p:sldId id="331" r:id="rId60"/>
    <p:sldId id="332" r:id="rId61"/>
    <p:sldId id="333" r:id="rId62"/>
    <p:sldId id="334" r:id="rId63"/>
    <p:sldId id="335" r:id="rId64"/>
    <p:sldId id="330" r:id="rId65"/>
    <p:sldId id="336" r:id="rId66"/>
    <p:sldId id="337" r:id="rId67"/>
    <p:sldId id="329" r:id="rId68"/>
    <p:sldId id="342" r:id="rId69"/>
    <p:sldId id="338" r:id="rId70"/>
    <p:sldId id="339" r:id="rId71"/>
    <p:sldId id="343" r:id="rId72"/>
    <p:sldId id="344" r:id="rId73"/>
    <p:sldId id="345" r:id="rId74"/>
    <p:sldId id="340" r:id="rId75"/>
    <p:sldId id="299" r:id="rId76"/>
    <p:sldId id="300" r:id="rId77"/>
    <p:sldId id="310" r:id="rId78"/>
    <p:sldId id="301" r:id="rId79"/>
    <p:sldId id="302" r:id="rId80"/>
    <p:sldId id="312" r:id="rId81"/>
    <p:sldId id="313" r:id="rId82"/>
    <p:sldId id="311" r:id="rId83"/>
    <p:sldId id="314" r:id="rId84"/>
    <p:sldId id="294" r:id="rId85"/>
    <p:sldId id="322" r:id="rId86"/>
    <p:sldId id="323" r:id="rId87"/>
    <p:sldId id="349" r:id="rId88"/>
    <p:sldId id="348" r:id="rId89"/>
    <p:sldId id="324" r:id="rId90"/>
    <p:sldId id="350" r:id="rId9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spjc.ujc.cas.cz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anikleobce.cz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Historická geografie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Vývoj a struktura osídlení ČZ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Jitka </a:t>
            </a:r>
            <a:r>
              <a:rPr lang="cs-CZ" dirty="0" err="1"/>
              <a:t>Močičková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442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45" y="56223"/>
            <a:ext cx="9628510" cy="67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84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59" y="71438"/>
            <a:ext cx="9595683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2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80" y="71438"/>
            <a:ext cx="952784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3. vývoj Osídlení ČZ do 9.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7.-1. pol. 9. stol. – rozmach osídlení -&gt; </a:t>
            </a:r>
            <a:r>
              <a:rPr lang="cs-CZ" b="1" dirty="0"/>
              <a:t>postup mimo tradiční zemědělské oblasti</a:t>
            </a:r>
            <a:r>
              <a:rPr lang="cs-CZ" dirty="0"/>
              <a:t> -&gt; posun od vodních toků do vyšších poloh</a:t>
            </a:r>
          </a:p>
          <a:p>
            <a:r>
              <a:rPr lang="cs-CZ" dirty="0"/>
              <a:t>2. pol. 8. stol. – vznik hradišť (např. Šárka, Levý Hradec, Budeč, Valy u Mikulčic, Sady u UH, atd.)</a:t>
            </a:r>
          </a:p>
          <a:p>
            <a:r>
              <a:rPr lang="cs-CZ" dirty="0"/>
              <a:t>postup osidlování JČ – na V až k Českomoravské vrchovině + v horním Povltaví, na řece Blanici a v Pootaví místy až k předhůří Šumavy</a:t>
            </a:r>
          </a:p>
          <a:p>
            <a:r>
              <a:rPr lang="cs-CZ" dirty="0"/>
              <a:t>8./9. stol. (snad i 7. stol.?) – počátky osídlení Plzeňské pánve</a:t>
            </a:r>
          </a:p>
          <a:p>
            <a:r>
              <a:rPr lang="cs-CZ" dirty="0"/>
              <a:t>SZ Čechy – výrazná sídelní území v oblasti dolního Poohří (Litoměřicko), Podkrušnohoří (řeka Bělá) a středního Poohří; horní Poohří osídleno v 8. a výrazněji  v 9. stol. (zejména Chebská kotlina)</a:t>
            </a:r>
          </a:p>
        </p:txBody>
      </p:sp>
    </p:spTree>
    <p:extLst>
      <p:ext uri="{BB962C8B-B14F-4D97-AF65-F5344CB8AC3E}">
        <p14:creationId xmlns:p14="http://schemas.microsoft.com/office/powerpoint/2010/main" val="797443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vývoj Osídlení ČZ do 9.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postupné osídlování SV Čech -&gt; Královéhradecko, </a:t>
            </a:r>
            <a:r>
              <a:rPr lang="cs-CZ" dirty="0" err="1"/>
              <a:t>Jaroměřsko</a:t>
            </a:r>
            <a:r>
              <a:rPr lang="cs-CZ" dirty="0"/>
              <a:t> – až po okraj Orlických hor</a:t>
            </a:r>
          </a:p>
          <a:p>
            <a:r>
              <a:rPr lang="cs-CZ" dirty="0"/>
              <a:t>další sídelní oblasti na Pardubicku, Chrudimsku + zřejmě i </a:t>
            </a:r>
            <a:r>
              <a:rPr lang="cs-CZ" dirty="0" err="1"/>
              <a:t>Čáslavsko</a:t>
            </a:r>
            <a:r>
              <a:rPr lang="cs-CZ" dirty="0"/>
              <a:t> a střední Sázava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cs-CZ" b="1" dirty="0"/>
              <a:t>od 7. do 1. pol. 9. stol vytvořeny základy sídelního regionu v Čechách</a:t>
            </a:r>
            <a:r>
              <a:rPr lang="cs-CZ" dirty="0"/>
              <a:t> -&gt; ohraničen horami x vnitřní osídlení nerovnoměrné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659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velkomoravské sídelní aglomerace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9. stol. – rychlý rozvoj sídelních aglomerací -&gt; zejména J Morava jako politické a hospodářské centrum VM:</a:t>
            </a:r>
          </a:p>
          <a:p>
            <a:pPr lvl="1"/>
            <a:r>
              <a:rPr lang="cs-CZ" b="1" dirty="0"/>
              <a:t>Mikulčice (resp. Valy u Mikulčic) </a:t>
            </a:r>
            <a:r>
              <a:rPr lang="cs-CZ" dirty="0"/>
              <a:t>= jedno z nejvýznamnějších center, kolem kterého se soustřeďovaly další opevněné sídelní okruhy</a:t>
            </a:r>
          </a:p>
          <a:p>
            <a:pPr lvl="1"/>
            <a:r>
              <a:rPr lang="cs-CZ" b="1" dirty="0"/>
              <a:t>sídelní oblast dolního Podyjí </a:t>
            </a:r>
            <a:r>
              <a:rPr lang="cs-CZ" dirty="0"/>
              <a:t>(sídelní jádro </a:t>
            </a:r>
            <a:r>
              <a:rPr lang="cs-CZ" dirty="0" err="1"/>
              <a:t>Pohansko</a:t>
            </a:r>
            <a:r>
              <a:rPr lang="cs-CZ" dirty="0"/>
              <a:t> u Břeclavi) -&gt; na ní přiléhaly další sídelní okruhy (zejm. </a:t>
            </a:r>
            <a:r>
              <a:rPr lang="cs-CZ" dirty="0" err="1"/>
              <a:t>Dolnověstonicko</a:t>
            </a:r>
            <a:r>
              <a:rPr lang="cs-CZ" dirty="0"/>
              <a:t> na Znojemsku) </a:t>
            </a:r>
          </a:p>
          <a:p>
            <a:pPr lvl="1"/>
            <a:r>
              <a:rPr lang="cs-CZ" b="1" dirty="0"/>
              <a:t>střední Pomoraví </a:t>
            </a:r>
            <a:r>
              <a:rPr lang="cs-CZ" dirty="0"/>
              <a:t>(sídelní jádro Staré Město u UH) -&gt; až po svahy Chřibů na JZ a Z</a:t>
            </a:r>
          </a:p>
          <a:p>
            <a:pPr lvl="1"/>
            <a:r>
              <a:rPr lang="cs-CZ" dirty="0"/>
              <a:t>+ Brněnsko až k Drahanské vrchovině, na V od dolního toku Moravy až k pásu Malých Karpat, </a:t>
            </a:r>
            <a:r>
              <a:rPr lang="cs-CZ" dirty="0" err="1"/>
              <a:t>Nitransko</a:t>
            </a:r>
            <a:r>
              <a:rPr lang="cs-CZ" dirty="0"/>
              <a:t> + pronikání i na Moravskotřebovsko, do podhůří Hostýnských vrchů, Beskyd, na Těšínsko a moravskou stranu Vlárského průsmyku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7004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 Kosmovy polní a lesní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10. a 1. pol. 11. stol. – většina obyvatel ČZ ve </a:t>
            </a:r>
            <a:r>
              <a:rPr lang="cs-CZ" b="1" dirty="0"/>
              <a:t>starém sídelním území </a:t>
            </a:r>
            <a:r>
              <a:rPr lang="cs-CZ" dirty="0"/>
              <a:t>(obydlené už od neolitu) -&gt; souvisleji osídlené plochy jen cca 10-15% celkové rozlohy Č a M</a:t>
            </a:r>
          </a:p>
          <a:p>
            <a:r>
              <a:rPr lang="cs-CZ" b="1" dirty="0"/>
              <a:t>oblasti do 300 </a:t>
            </a:r>
            <a:r>
              <a:rPr lang="cs-CZ" b="1" dirty="0" err="1"/>
              <a:t>m.n.m</a:t>
            </a:r>
            <a:r>
              <a:rPr lang="cs-CZ" b="1" dirty="0"/>
              <a:t>.</a:t>
            </a:r>
            <a:r>
              <a:rPr lang="cs-CZ" dirty="0"/>
              <a:t> -&gt; nejvhodnější klima (nejvyšší průměrná teplota, nejméně ledových dnů, nejkratší období sněhové pokrývky)</a:t>
            </a:r>
          </a:p>
          <a:p>
            <a:r>
              <a:rPr lang="cs-CZ" b="1" dirty="0"/>
              <a:t>Čechy</a:t>
            </a:r>
            <a:r>
              <a:rPr lang="cs-CZ" dirty="0"/>
              <a:t>: úrodné nížiny (Polabí, Kouřimsko, dolní Povltaví, střední a dolní Poohří, Pojizeří, povodí Bíliny)</a:t>
            </a:r>
          </a:p>
          <a:p>
            <a:r>
              <a:rPr lang="cs-CZ" dirty="0"/>
              <a:t>drobná sídla nebo menší shluky usedlostí se zemědělským zázemím -&gt; rozptýlená sídelní struktura -&gt; osady se po vyčerpání zemědělské půdy přemisťovaly za novými zdroji obživy =&gt; půdní rezervy ve starých sídelních oblastech postupně mizely</a:t>
            </a:r>
          </a:p>
          <a:p>
            <a:r>
              <a:rPr lang="cs-CZ" dirty="0"/>
              <a:t>neosídlené zůstávaly jen bažinaté oblasti a husté lužní lesy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7739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 Kosmovy polní a lesní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zbytek území neprostupné lesy -&gt; přerušované hrady a vyklučenými místy při vodních tocích se shluky osad =&gt; </a:t>
            </a:r>
            <a:r>
              <a:rPr lang="cs-CZ" b="1" dirty="0"/>
              <a:t>sídelní komory </a:t>
            </a:r>
            <a:r>
              <a:rPr lang="cs-CZ" dirty="0"/>
              <a:t>– např. kolem Staré Plzně, Sedlce, Práchně, Netolic, Chýnova a Doudleb, na Sázavě, Berounce a dalších tocích </a:t>
            </a:r>
          </a:p>
          <a:p>
            <a:r>
              <a:rPr lang="cs-CZ" dirty="0"/>
              <a:t>Morava – tradiční sídelní oblasti + pásmo osídlení na dolní Moravici a horní Odře</a:t>
            </a:r>
          </a:p>
          <a:p>
            <a:r>
              <a:rPr lang="cs-CZ" dirty="0"/>
              <a:t>minimální nebo žádné osídlení – S Morava, pohraniční horstva (Č i M), J a JZ Čechy </a:t>
            </a:r>
          </a:p>
          <a:p>
            <a:r>
              <a:rPr lang="cs-CZ" dirty="0"/>
              <a:t>2 základní sídelní typy: </a:t>
            </a:r>
            <a:r>
              <a:rPr lang="cs-CZ" b="1" dirty="0"/>
              <a:t>venkovská sídla a hrady </a:t>
            </a:r>
            <a:r>
              <a:rPr lang="cs-CZ" dirty="0"/>
              <a:t>-&gt; při hradech, obchodních cestách a brodech vznikají trhová místa a centra výroby</a:t>
            </a:r>
          </a:p>
          <a:p>
            <a:r>
              <a:rPr lang="cs-CZ" dirty="0"/>
              <a:t>lesními komplexy procházely do obydleného území ve vnitrozemí zemské stezky</a:t>
            </a:r>
          </a:p>
          <a:p>
            <a:r>
              <a:rPr lang="cs-CZ" dirty="0"/>
              <a:t>Kosmas odlišuje oba výrazně odlišné typy krajiny jako „</a:t>
            </a:r>
            <a:r>
              <a:rPr lang="cs-CZ" b="1" dirty="0"/>
              <a:t>polní (rolnické) a lesní krajiny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21945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" y="104564"/>
            <a:ext cx="9443529" cy="66486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309" y="4248150"/>
            <a:ext cx="2359993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27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Vnější a vnitřní kolonizace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pol. 11. stol. – populační exploze v ČZ (i v celé Evropě) -&gt; důsledkem kolonizační pohyb, tzv. „</a:t>
            </a:r>
            <a:r>
              <a:rPr lang="cs-CZ" b="1" dirty="0"/>
              <a:t>vnitřní kolonizace</a:t>
            </a:r>
            <a:r>
              <a:rPr lang="cs-CZ" dirty="0"/>
              <a:t>“ -&gt; ze starých sídelních území do zalesněných oblastí s vyšší nadmořskou výškou (</a:t>
            </a:r>
            <a:r>
              <a:rPr lang="cs-CZ" b="1" dirty="0"/>
              <a:t>cca do 500 </a:t>
            </a:r>
            <a:r>
              <a:rPr lang="cs-CZ" b="1" dirty="0" err="1"/>
              <a:t>m.n.m</a:t>
            </a:r>
            <a:r>
              <a:rPr lang="cs-CZ" b="1" dirty="0"/>
              <a:t>.</a:t>
            </a:r>
            <a:r>
              <a:rPr lang="cs-CZ" dirty="0"/>
              <a:t>) -&gt; méně vhodné klimatické podmínky -&gt; vrchol v pol. 12. stol. </a:t>
            </a:r>
          </a:p>
          <a:p>
            <a:r>
              <a:rPr lang="cs-CZ" b="1" dirty="0"/>
              <a:t>do konce 12. stol. domácím obyvatelstvem z větší části kolonizovány vnitrozemské pahorkatiny </a:t>
            </a:r>
            <a:r>
              <a:rPr lang="cs-CZ" dirty="0"/>
              <a:t>-&gt; pusté zůstaly jen pohraniční hornaté oblasti + obtížně přístupné vrchoviny ve vnitrozemí (Doupovské hory, Slavkovský les, Tepelská vrchovina, Brdy, Křivoklátská vrchovina, Novohradské hory, vyšší oblasti Středočeské pahorkatiny a Českomoravská vrchovina)</a:t>
            </a:r>
          </a:p>
        </p:txBody>
      </p:sp>
    </p:spTree>
    <p:extLst>
      <p:ext uri="{BB962C8B-B14F-4D97-AF65-F5344CB8AC3E}">
        <p14:creationId xmlns:p14="http://schemas.microsoft.com/office/powerpoint/2010/main" val="2926021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sídelní struktura ČZ procházela významnými změnami -&gt; od počátků osídlení výrazný vliv přírodních podmínek (nadmořská výška, členitost terénu, úrodnost půdy, vzdálenost od vodního zdroje, vegetace) + hospodářské a politické aspekty vývoje společnosti</a:t>
            </a:r>
          </a:p>
          <a:p>
            <a:r>
              <a:rPr lang="cs-CZ" dirty="0"/>
              <a:t>současná sídelní struktura ČR výsledkem dlouhodobého historického vývoje -&gt; poměrně hustá a rozmanitá sídelní síť -&gt; její základní jednotku z hlediska územní správy tvoří od pol. 19. stol. </a:t>
            </a:r>
            <a:r>
              <a:rPr lang="cs-CZ" b="1" dirty="0"/>
              <a:t>obec</a:t>
            </a:r>
            <a:r>
              <a:rPr lang="cs-CZ" dirty="0"/>
              <a:t> (může obsahovat i více sídel)</a:t>
            </a:r>
          </a:p>
          <a:p>
            <a:r>
              <a:rPr lang="cs-CZ" dirty="0"/>
              <a:t>ČR – převaha venkovského osídlení se sevřenými, kompaktními sídly x počet lidí pracujících v zemědělství nízký (trvalý pokles, 2016 – cca 100 000 lidí)</a:t>
            </a:r>
          </a:p>
          <a:p>
            <a:r>
              <a:rPr lang="cs-CZ" dirty="0"/>
              <a:t>většina obyvatel žije v sídlech městského typu – typická sídelní forma = města menší velikosti</a:t>
            </a:r>
          </a:p>
          <a:p>
            <a:r>
              <a:rPr lang="cs-CZ" dirty="0"/>
              <a:t>největší města (více jak 100 tis. obyv.): Praha, Brno, Ostrava, Plzeň, Liberec, Olomouc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3074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Vnější a vnitřní kolonizace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nové sídelní komory</a:t>
            </a:r>
            <a:r>
              <a:rPr lang="cs-CZ" dirty="0"/>
              <a:t> – blížící se k úpatí Českého lesa, Šumavy a Krušných hor</a:t>
            </a:r>
          </a:p>
          <a:p>
            <a:r>
              <a:rPr lang="cs-CZ" dirty="0"/>
              <a:t>rozšiřování osídlených oblastí směrem k Lužickým horám, Jizerským horám a Krkonoším + pokračovalo osídlování Kladska a J Čech</a:t>
            </a:r>
          </a:p>
          <a:p>
            <a:r>
              <a:rPr lang="cs-CZ" dirty="0"/>
              <a:t>Morava - pronikání do nižších výběžků Českomoravské vrchoviny a předhůří pohraničních hor</a:t>
            </a:r>
          </a:p>
          <a:p>
            <a:r>
              <a:rPr lang="cs-CZ" dirty="0"/>
              <a:t>vnitrozemí – hustší osídlení v oblasti na J od Prahy (Rakovnicko, Benešovsko, </a:t>
            </a:r>
            <a:r>
              <a:rPr lang="cs-CZ" dirty="0" err="1"/>
              <a:t>Podblanicko</a:t>
            </a:r>
            <a:r>
              <a:rPr lang="cs-CZ" dirty="0"/>
              <a:t>) + na Moravě na zbytcích úrodných ploch starého sídelního území (Opavsko, Ostravsko, podhůří Beskyd, Vizovických vrchů, Ždánického lesa a Bílých Karpat)</a:t>
            </a:r>
          </a:p>
          <a:p>
            <a:r>
              <a:rPr lang="cs-CZ" dirty="0"/>
              <a:t>zdvojnásobení rozsahu kultivované půdy, vznik stovek nových osad =&gt; </a:t>
            </a:r>
            <a:r>
              <a:rPr lang="cs-CZ" b="1" dirty="0"/>
              <a:t>nová tvář české krajiny</a:t>
            </a:r>
            <a:r>
              <a:rPr lang="cs-CZ" dirty="0"/>
              <a:t>, prosvětlení zalesněných oblastí -&gt; postupně mizí Kosmovy „polní a lesní krajiny“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7811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8" y="164471"/>
            <a:ext cx="8696325" cy="65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78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Vnější a vnitřní kolonizace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/>
              <a:t>od 1. pol. 13. stol.</a:t>
            </a:r>
            <a:r>
              <a:rPr lang="cs-CZ" dirty="0"/>
              <a:t> začínají na území ČZ pronikat </a:t>
            </a:r>
            <a:r>
              <a:rPr lang="cs-CZ" b="1" dirty="0"/>
              <a:t>cizí kolonisté</a:t>
            </a:r>
            <a:r>
              <a:rPr lang="cs-CZ" dirty="0"/>
              <a:t> (zejména Němci) = tzv. „</a:t>
            </a:r>
            <a:r>
              <a:rPr lang="cs-CZ" b="1" dirty="0"/>
              <a:t>vnější kolonizace</a:t>
            </a:r>
            <a:r>
              <a:rPr lang="cs-CZ" dirty="0"/>
              <a:t>“ -&gt; spojeno s pronikáním městského práva + německého </a:t>
            </a:r>
            <a:r>
              <a:rPr lang="cs-CZ" dirty="0" err="1"/>
              <a:t>zákupního</a:t>
            </a:r>
            <a:r>
              <a:rPr lang="cs-CZ" dirty="0"/>
              <a:t> práva (emfyteuze) -&gt; v různých modifikacích přechází i na původní české obyvatelstvo</a:t>
            </a:r>
          </a:p>
          <a:p>
            <a:r>
              <a:rPr lang="cs-CZ" dirty="0"/>
              <a:t>průnik nových sídel hluboko do lesů + překročení hranice 500 </a:t>
            </a:r>
            <a:r>
              <a:rPr lang="cs-CZ" dirty="0" err="1"/>
              <a:t>m.n.m</a:t>
            </a:r>
            <a:r>
              <a:rPr lang="cs-CZ" dirty="0"/>
              <a:t>. s horšími přírodními podmínkami (nižší průměrná teplota, déletrvající sněhová pokrývka, nižší úrodnost půdy)</a:t>
            </a:r>
          </a:p>
          <a:p>
            <a:r>
              <a:rPr lang="cs-CZ" dirty="0"/>
              <a:t>kolonizované oblasti – </a:t>
            </a:r>
            <a:r>
              <a:rPr lang="cs-CZ" b="1" dirty="0"/>
              <a:t>Z Čechy </a:t>
            </a:r>
            <a:r>
              <a:rPr lang="cs-CZ" dirty="0"/>
              <a:t>(téměř celý Slavkovský les, Tepelská vrchovina, část Doupovských hor) + </a:t>
            </a:r>
            <a:r>
              <a:rPr lang="cs-CZ" b="1" dirty="0"/>
              <a:t>SZ Čechy </a:t>
            </a:r>
            <a:r>
              <a:rPr lang="cs-CZ" dirty="0"/>
              <a:t>(horní Poohří, nižší svahy Krušných hor) + </a:t>
            </a:r>
            <a:r>
              <a:rPr lang="cs-CZ" b="1" dirty="0"/>
              <a:t>částečně Český les</a:t>
            </a:r>
            <a:r>
              <a:rPr lang="cs-CZ" dirty="0"/>
              <a:t> (Č i N strana) a </a:t>
            </a:r>
            <a:r>
              <a:rPr lang="cs-CZ" b="1" dirty="0"/>
              <a:t>Lužické hory</a:t>
            </a:r>
            <a:r>
              <a:rPr lang="cs-CZ" dirty="0"/>
              <a:t> (jen N strana)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6760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Vnější a vnitřní kolonizace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Jizerské hory z větší části neobydlené, Krkonoše pusté x intenzivní kolonizace v </a:t>
            </a:r>
            <a:r>
              <a:rPr lang="cs-CZ" b="1" dirty="0"/>
              <a:t>podhůří Krkonoš</a:t>
            </a:r>
            <a:r>
              <a:rPr lang="cs-CZ" dirty="0"/>
              <a:t>,</a:t>
            </a:r>
            <a:r>
              <a:rPr lang="cs-CZ" b="1" dirty="0"/>
              <a:t> Jičínské </a:t>
            </a:r>
            <a:r>
              <a:rPr lang="cs-CZ" dirty="0"/>
              <a:t>a</a:t>
            </a:r>
            <a:r>
              <a:rPr lang="cs-CZ" b="1" dirty="0"/>
              <a:t> Broumovské pahorkatině</a:t>
            </a:r>
            <a:r>
              <a:rPr lang="cs-CZ" dirty="0"/>
              <a:t>, podhůří </a:t>
            </a:r>
            <a:r>
              <a:rPr lang="cs-CZ" b="1" dirty="0"/>
              <a:t>Orlických hor</a:t>
            </a:r>
            <a:r>
              <a:rPr lang="cs-CZ" dirty="0"/>
              <a:t> a v </a:t>
            </a:r>
            <a:r>
              <a:rPr lang="cs-CZ" b="1" dirty="0"/>
              <a:t>Kladsku</a:t>
            </a:r>
          </a:p>
          <a:p>
            <a:r>
              <a:rPr lang="cs-CZ" b="1" dirty="0"/>
              <a:t> </a:t>
            </a:r>
            <a:r>
              <a:rPr lang="cs-CZ" dirty="0"/>
              <a:t>vnitrozemí – rozšíření osídlení v oblastech Křivoklátské a Karlštejnské vrchoviny, Rakovnické pahorkatiny, Středočeské pahorkatiny + hluboko do Brd + zčásti osídleny Děčínské stěny, Třebovská vrchovina, zcela Dokská pahorkatina</a:t>
            </a:r>
          </a:p>
          <a:p>
            <a:r>
              <a:rPr lang="cs-CZ" dirty="0"/>
              <a:t>kolonizována ČM vrchovina (osadníci z Č i M strany), Novohradské hory (z N strany), Třeboňská a Budějovická pánev (z Č strany) </a:t>
            </a:r>
          </a:p>
          <a:p>
            <a:r>
              <a:rPr lang="cs-CZ" dirty="0"/>
              <a:t>Morava – osídlení hornatých lesních území v podhůří Jeseníků a Beskyd + dosud řídce osídlený </a:t>
            </a:r>
            <a:r>
              <a:rPr lang="cs-CZ" dirty="0" err="1"/>
              <a:t>Dyjskosvratecký</a:t>
            </a:r>
            <a:r>
              <a:rPr lang="cs-CZ" dirty="0"/>
              <a:t> úval + z menší části průnik i do Javorníků a Bílých a Malých Karpat</a:t>
            </a:r>
          </a:p>
        </p:txBody>
      </p:sp>
    </p:spTree>
    <p:extLst>
      <p:ext uri="{BB962C8B-B14F-4D97-AF65-F5344CB8AC3E}">
        <p14:creationId xmlns:p14="http://schemas.microsoft.com/office/powerpoint/2010/main" val="2031948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658" y="243465"/>
            <a:ext cx="843668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46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Vnější a vnitřní kolonizace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osady založené ve 13. stol. – vzhled a půdorys odlišný od starších typů sídel</a:t>
            </a:r>
          </a:p>
          <a:p>
            <a:r>
              <a:rPr lang="cs-CZ" b="1" dirty="0"/>
              <a:t>starší vesnice </a:t>
            </a:r>
            <a:r>
              <a:rPr lang="cs-CZ" dirty="0"/>
              <a:t>(tzv. „přírodní“) – živelný vznik, nepravidelný půdorys x </a:t>
            </a:r>
            <a:r>
              <a:rPr lang="cs-CZ" b="1" dirty="0"/>
              <a:t>vesnice venkovské kolonizace</a:t>
            </a:r>
            <a:r>
              <a:rPr lang="cs-CZ" dirty="0"/>
              <a:t> – sevřenější charakter a půdorys -&gt; vliv přírodních podmínek a záměru lokátora</a:t>
            </a:r>
          </a:p>
          <a:p>
            <a:r>
              <a:rPr lang="cs-CZ" b="1" dirty="0"/>
              <a:t>nový způsob organizování prostoru vesnice</a:t>
            </a:r>
            <a:r>
              <a:rPr lang="cs-CZ" dirty="0"/>
              <a:t> – v kolonizovaných územích, ale i v starých sídelních oblastech!!! -&gt; usedlosti v řadách blízko sebe podél potoka, hlavní cesty nebo návsi</a:t>
            </a:r>
          </a:p>
        </p:txBody>
      </p:sp>
    </p:spTree>
    <p:extLst>
      <p:ext uri="{BB962C8B-B14F-4D97-AF65-F5344CB8AC3E}">
        <p14:creationId xmlns:p14="http://schemas.microsoft.com/office/powerpoint/2010/main" val="1103647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7" y="67884"/>
            <a:ext cx="9109175" cy="672223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255760" y="67884"/>
            <a:ext cx="286512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Kategorizace dle Ervína Černého</a:t>
            </a:r>
          </a:p>
          <a:p>
            <a:endParaRPr lang="cs-CZ" sz="2800" dirty="0"/>
          </a:p>
          <a:p>
            <a:r>
              <a:rPr lang="cs-CZ" sz="2400" dirty="0"/>
              <a:t>viz E. ČERNÝ, Výsledky výzkumu zaniklých středověkých osad a jejich </a:t>
            </a:r>
            <a:r>
              <a:rPr lang="cs-CZ" sz="2400" dirty="0" err="1"/>
              <a:t>plužin</a:t>
            </a:r>
            <a:r>
              <a:rPr lang="cs-CZ" sz="2400" dirty="0"/>
              <a:t> : historicko-geografická studie v regionu Drahanské vrchoviny. Brno 1992.</a:t>
            </a:r>
          </a:p>
        </p:txBody>
      </p:sp>
    </p:spTree>
    <p:extLst>
      <p:ext uri="{BB962C8B-B14F-4D97-AF65-F5344CB8AC3E}">
        <p14:creationId xmlns:p14="http://schemas.microsoft.com/office/powerpoint/2010/main" val="1264867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9102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291020" y="76199"/>
            <a:ext cx="19009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OKROUHLICE</a:t>
            </a:r>
          </a:p>
          <a:p>
            <a:endParaRPr lang="cs-CZ" dirty="0"/>
          </a:p>
          <a:p>
            <a:r>
              <a:rPr lang="cs-CZ" b="1" dirty="0" err="1"/>
              <a:t>Byšičky</a:t>
            </a:r>
            <a:r>
              <a:rPr lang="cs-CZ" b="1" dirty="0"/>
              <a:t> u Lysé nad Labem</a:t>
            </a:r>
          </a:p>
          <a:p>
            <a:endParaRPr lang="cs-CZ" dirty="0"/>
          </a:p>
          <a:p>
            <a:r>
              <a:rPr lang="cs-CZ" dirty="0"/>
              <a:t>foto Zdeněk Fiedler</a:t>
            </a:r>
          </a:p>
        </p:txBody>
      </p:sp>
    </p:spTree>
    <p:extLst>
      <p:ext uri="{BB962C8B-B14F-4D97-AF65-F5344CB8AC3E}">
        <p14:creationId xmlns:p14="http://schemas.microsoft.com/office/powerpoint/2010/main" val="450367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Vnější a vnitřní kolonizace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err="1"/>
              <a:t>plužina</a:t>
            </a:r>
            <a:r>
              <a:rPr lang="cs-CZ" dirty="0"/>
              <a:t> = všechny pozemky patřící k vesnici využívané k hospodářským aktivitám (individuálně obhospodařované) -&gt; pravidelně seřazené -&gt; ekonomický základ každé vesnice; vesnice zpravidla ležela uprostřed </a:t>
            </a:r>
            <a:r>
              <a:rPr lang="cs-CZ" dirty="0" err="1"/>
              <a:t>plužiny</a:t>
            </a:r>
            <a:endParaRPr lang="cs-CZ" dirty="0"/>
          </a:p>
          <a:p>
            <a:pPr lvl="1"/>
            <a:r>
              <a:rPr lang="cs-CZ" dirty="0"/>
              <a:t>tvar </a:t>
            </a:r>
            <a:r>
              <a:rPr lang="cs-CZ" dirty="0" err="1"/>
              <a:t>plužiny</a:t>
            </a:r>
            <a:r>
              <a:rPr lang="cs-CZ" dirty="0"/>
              <a:t> závislý na reliéfu krajiny a způsobu rozdělení pozemkové držby</a:t>
            </a:r>
          </a:p>
          <a:p>
            <a:pPr lvl="1"/>
            <a:r>
              <a:rPr lang="cs-CZ" dirty="0"/>
              <a:t>dělení na tři nebo více </a:t>
            </a:r>
            <a:r>
              <a:rPr lang="cs-CZ" b="1" dirty="0"/>
              <a:t>honů</a:t>
            </a:r>
            <a:r>
              <a:rPr lang="cs-CZ" dirty="0"/>
              <a:t> -&gt; každý hon se dále členil na dlouhé úzké pruhy = </a:t>
            </a:r>
            <a:r>
              <a:rPr lang="cs-CZ" b="1" dirty="0"/>
              <a:t>lány</a:t>
            </a:r>
          </a:p>
          <a:p>
            <a:r>
              <a:rPr lang="cs-CZ" dirty="0"/>
              <a:t>zkrácení vzdáleností mezi vesnicemi, zvětšení velikosti vsí (vznikaly vesnice s 15-30 usedlostmi, někde až s 50 usedlostmi x i menší lokality do 10 usedlostí)</a:t>
            </a:r>
          </a:p>
          <a:p>
            <a:r>
              <a:rPr lang="cs-CZ" dirty="0"/>
              <a:t>postupná stabilizace vesnického osídlení -&gt; vesnice s uzavřenou zástavbou obklopené rozsáhlými polnostmi v zemědělské krajině, přerušované menšími plochami lesů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03929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032" y="74153"/>
            <a:ext cx="9131936" cy="670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01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Osídlení ČZ v pravěku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významná role archeologie – vývoj poznání</a:t>
            </a:r>
          </a:p>
          <a:p>
            <a:r>
              <a:rPr lang="cs-CZ" dirty="0"/>
              <a:t>nejstarší stopy osídlení v ČZ -&gt; </a:t>
            </a:r>
            <a:r>
              <a:rPr lang="cs-CZ" b="1" dirty="0"/>
              <a:t>starší doba kamenná (paleolit) </a:t>
            </a:r>
            <a:r>
              <a:rPr lang="cs-CZ" dirty="0"/>
              <a:t>-&gt; oblast středních Čech (prostor mezi dolním tokem Berounky, Vltavy a středním okem Labe) + J Morava; dále rovněž horní tok řeky Ohře, J Čechy a SV Morava</a:t>
            </a:r>
          </a:p>
          <a:p>
            <a:pPr marL="457200" lvl="1" indent="0">
              <a:buNone/>
            </a:pPr>
            <a:r>
              <a:rPr lang="cs-CZ" dirty="0"/>
              <a:t>-&gt; např. Koněprusy, Býčí skála, Pekárna, Dolní Věstonice, Předmostí u Přerova, Šipka, atd.</a:t>
            </a:r>
          </a:p>
          <a:p>
            <a:r>
              <a:rPr lang="cs-CZ" b="1" dirty="0"/>
              <a:t>střední doba kamenná (mezolit) </a:t>
            </a:r>
            <a:r>
              <a:rPr lang="cs-CZ" dirty="0"/>
              <a:t>– život v malých komunitách – osídlení pravděpodobně podstatně intenzivnější, než se předpokládalo -&gt; jak v oblastech nížin (dolní Povltaví, Polabí, Podyjí a Pomoraví), tak pahorkatin (př. Dokeská pahorkatina) a vrchovin (př. ČM vrchovina) + i Šumava + rozsáhlé nálezy v JČ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25801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79" y="81280"/>
            <a:ext cx="9010842" cy="66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31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Vnější a vnitřní kolonizace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součástí kolonizačního procesu ve 13. stol. také </a:t>
            </a:r>
            <a:r>
              <a:rPr lang="cs-CZ" b="1" dirty="0"/>
              <a:t>hornická kolonizace </a:t>
            </a:r>
            <a:r>
              <a:rPr lang="cs-CZ" dirty="0"/>
              <a:t>-&gt; Václav I. – otevření </a:t>
            </a:r>
            <a:r>
              <a:rPr lang="cs-CZ" dirty="0" err="1"/>
              <a:t>Ag</a:t>
            </a:r>
            <a:r>
              <a:rPr lang="cs-CZ" dirty="0"/>
              <a:t> dolů na Českomoravské vrchovině – u Jihlavy a Německého Brodu -&gt; do oblasti přicházeli tuzemští i zahraniční těžaři a zakládali osady -&gt; menší městečka (Přibyslav, Bělá, Šlapanice)</a:t>
            </a:r>
          </a:p>
          <a:p>
            <a:r>
              <a:rPr lang="cs-CZ" dirty="0"/>
              <a:t>otvírání nových dolů také v Jeseníkách</a:t>
            </a:r>
          </a:p>
          <a:p>
            <a:r>
              <a:rPr lang="cs-CZ" dirty="0"/>
              <a:t>po vyčerpání dolů na ČM vysočině se koncem 13. stol. nápor hornické kolonizace přesunul do nově otevřených kutnohorských dolů -&gt; královské město Kutná Hora</a:t>
            </a:r>
          </a:p>
        </p:txBody>
      </p:sp>
    </p:spTree>
    <p:extLst>
      <p:ext uri="{BB962C8B-B14F-4D97-AF65-F5344CB8AC3E}">
        <p14:creationId xmlns:p14="http://schemas.microsoft.com/office/powerpoint/2010/main" val="2751043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9" y="132806"/>
            <a:ext cx="9406633" cy="65923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194" y="40627"/>
            <a:ext cx="2594066" cy="33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98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Město a topografie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město = uzavřená kompaktní soustava sídelních prvků -&gt; centrum okolního regionu s určující společenskou a hospodářskou rolí -&gt; vysoká hustota zástavby i obyvatelstva + zvláštní </a:t>
            </a:r>
            <a:r>
              <a:rPr lang="cs-CZ" dirty="0" err="1"/>
              <a:t>fce</a:t>
            </a:r>
            <a:r>
              <a:rPr lang="cs-CZ" dirty="0"/>
              <a:t> (správní, výrobní, obchodní, kulturní, atd.)</a:t>
            </a:r>
            <a:endParaRPr lang="cs-CZ" b="1" u="sng" dirty="0"/>
          </a:p>
          <a:p>
            <a:r>
              <a:rPr lang="cs-CZ" dirty="0"/>
              <a:t>krajina je jedním z rozhodujících faktorů tvářnosti a identity města</a:t>
            </a:r>
          </a:p>
          <a:p>
            <a:pPr lvl="1"/>
            <a:r>
              <a:rPr lang="cs-CZ" sz="2000" dirty="0"/>
              <a:t>další faktory: politická a socioekonomická situace regionu, poloha a rozloha zázemí, existence nebo vznik nových obchodních cest a jejich křižovatky, existující potenciál pracovních sil, klima, vegetace, vodní zdroje, suroviny, kvalita zemědělsky využitelné půdy, estetické důvody</a:t>
            </a:r>
          </a:p>
        </p:txBody>
      </p:sp>
    </p:spTree>
    <p:extLst>
      <p:ext uri="{BB962C8B-B14F-4D97-AF65-F5344CB8AC3E}">
        <p14:creationId xmlns:p14="http://schemas.microsoft.com/office/powerpoint/2010/main" val="2587822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Město a topografie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vztah města k okolní krajině je stejně tak důležitý jako vztah terénu a četnosti jednotlivých staveb ve městě!!!</a:t>
            </a:r>
          </a:p>
          <a:p>
            <a:r>
              <a:rPr lang="cs-CZ" dirty="0"/>
              <a:t>sídliště (město) jako topograficky dobře definované místo představuje uspokojení potřeby identifikace společnosti s určitým místem, uspokojení potřeby definovat hranice společenství. V tomto případě přijme společnost případná topografická omezení (omezující faktor tvoří např. vodní plocha či propast, přesto v některých případech město přerůstá své topografické omezení)</a:t>
            </a:r>
          </a:p>
          <a:p>
            <a:r>
              <a:rPr lang="cs-CZ" dirty="0"/>
              <a:t>topografie města je jeho obyvateli pasivně trpěna nebo akceptována a využívána nebo je určujícím prvkem a silou vývoje města….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0684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Město a topografie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b="1" dirty="0"/>
              <a:t>Základní topografické prvky s formujícím vlivem na město:</a:t>
            </a:r>
          </a:p>
          <a:p>
            <a:pPr algn="just"/>
            <a:r>
              <a:rPr lang="cs-CZ" dirty="0"/>
              <a:t>rovina			</a:t>
            </a:r>
          </a:p>
          <a:p>
            <a:pPr algn="just"/>
            <a:r>
              <a:rPr lang="cs-CZ" dirty="0"/>
              <a:t>vyvýšené místo</a:t>
            </a:r>
          </a:p>
          <a:p>
            <a:pPr algn="just"/>
            <a:r>
              <a:rPr lang="cs-CZ" dirty="0"/>
              <a:t>nízko položené místo</a:t>
            </a:r>
          </a:p>
          <a:p>
            <a:pPr algn="just"/>
            <a:r>
              <a:rPr lang="cs-CZ" dirty="0"/>
              <a:t>svah</a:t>
            </a:r>
          </a:p>
          <a:p>
            <a:pPr algn="just"/>
            <a:r>
              <a:rPr lang="cs-CZ" dirty="0"/>
              <a:t>voda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41808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Město a topografie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70000" lnSpcReduction="20000"/>
          </a:bodyPr>
          <a:lstStyle/>
          <a:p>
            <a:pPr marL="0" indent="0" algn="just">
              <a:buNone/>
            </a:pPr>
            <a:r>
              <a:rPr lang="cs-CZ" sz="2600" b="1" dirty="0"/>
              <a:t>Základní polohy města v krajině (mohou se během staletí měnit nebo být kombinované):</a:t>
            </a:r>
          </a:p>
          <a:p>
            <a:pPr marL="0" indent="0" algn="just">
              <a:buNone/>
            </a:pPr>
            <a:r>
              <a:rPr lang="cs-CZ" b="1" i="1" u="sng" dirty="0"/>
              <a:t>Vysoké polohy</a:t>
            </a:r>
          </a:p>
          <a:p>
            <a:pPr algn="just"/>
            <a:r>
              <a:rPr lang="cs-CZ" dirty="0"/>
              <a:t>na kopci, hoře, planině</a:t>
            </a:r>
          </a:p>
          <a:p>
            <a:pPr algn="just"/>
            <a:r>
              <a:rPr lang="cs-CZ" dirty="0"/>
              <a:t>na horském ostrohu, výběžku hory</a:t>
            </a:r>
          </a:p>
          <a:p>
            <a:pPr algn="just"/>
            <a:r>
              <a:rPr lang="cs-CZ" dirty="0"/>
              <a:t>na hřebeni hory</a:t>
            </a:r>
          </a:p>
          <a:p>
            <a:pPr algn="just"/>
            <a:r>
              <a:rPr lang="cs-CZ" dirty="0"/>
              <a:t>na kraji planiny</a:t>
            </a:r>
          </a:p>
          <a:p>
            <a:pPr algn="just"/>
            <a:r>
              <a:rPr lang="cs-CZ" dirty="0"/>
              <a:t>kolem krajinného zářezu, prohlubně, díry</a:t>
            </a:r>
          </a:p>
          <a:p>
            <a:pPr algn="just"/>
            <a:r>
              <a:rPr lang="cs-CZ" dirty="0"/>
              <a:t>ve svahu</a:t>
            </a:r>
          </a:p>
          <a:p>
            <a:pPr algn="just"/>
            <a:r>
              <a:rPr lang="cs-CZ" dirty="0"/>
              <a:t>na terase</a:t>
            </a:r>
          </a:p>
          <a:p>
            <a:pPr algn="just"/>
            <a:r>
              <a:rPr lang="cs-CZ" dirty="0"/>
              <a:t>na sedle</a:t>
            </a:r>
          </a:p>
          <a:p>
            <a:pPr marL="0" indent="0" algn="just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968515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Město a topografie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3">
            <a:normAutofit lnSpcReduction="10000"/>
          </a:bodyPr>
          <a:lstStyle/>
          <a:p>
            <a:pPr marL="0" indent="0">
              <a:buNone/>
            </a:pPr>
            <a:r>
              <a:rPr lang="cs-CZ" b="1" i="1" u="sng" dirty="0"/>
              <a:t>Nízké polohy</a:t>
            </a:r>
          </a:p>
          <a:p>
            <a:r>
              <a:rPr lang="cs-CZ" dirty="0"/>
              <a:t>v prohlubni, díře, kotli</a:t>
            </a:r>
          </a:p>
          <a:p>
            <a:r>
              <a:rPr lang="cs-CZ" dirty="0"/>
              <a:t>v údolní prohlubni</a:t>
            </a:r>
          </a:p>
          <a:p>
            <a:r>
              <a:rPr lang="cs-CZ" dirty="0"/>
              <a:t>v údolí</a:t>
            </a:r>
          </a:p>
          <a:p>
            <a:r>
              <a:rPr lang="cs-CZ" dirty="0"/>
              <a:t>na spodní straně svahu</a:t>
            </a:r>
          </a:p>
          <a:p>
            <a:r>
              <a:rPr lang="cs-CZ" dirty="0"/>
              <a:t>kolem horského ostrohu</a:t>
            </a:r>
          </a:p>
          <a:p>
            <a:r>
              <a:rPr lang="cs-CZ" dirty="0"/>
              <a:t>kolem kopce</a:t>
            </a:r>
          </a:p>
          <a:p>
            <a:r>
              <a:rPr lang="cs-CZ" dirty="0"/>
              <a:t>v rovině hory, skály</a:t>
            </a:r>
          </a:p>
          <a:p>
            <a:pPr marL="0" indent="0">
              <a:buNone/>
            </a:pPr>
            <a:r>
              <a:rPr lang="cs-CZ" b="1" i="1" u="sng" dirty="0"/>
              <a:t>Polohy u vody</a:t>
            </a:r>
          </a:p>
          <a:p>
            <a:r>
              <a:rPr lang="cs-CZ" dirty="0"/>
              <a:t>na ostrově</a:t>
            </a:r>
          </a:p>
          <a:p>
            <a:r>
              <a:rPr lang="cs-CZ" dirty="0"/>
              <a:t>na poloostrově</a:t>
            </a:r>
          </a:p>
          <a:p>
            <a:r>
              <a:rPr lang="cs-CZ" dirty="0"/>
              <a:t>v říční smyčce</a:t>
            </a:r>
          </a:p>
          <a:p>
            <a:r>
              <a:rPr lang="cs-CZ" dirty="0"/>
              <a:t>na jazyku pevniny mezi dvěma řekami</a:t>
            </a:r>
          </a:p>
          <a:p>
            <a:r>
              <a:rPr lang="cs-CZ" dirty="0"/>
              <a:t>na úzkém </a:t>
            </a:r>
            <a:r>
              <a:rPr lang="cs-CZ" dirty="0" err="1"/>
              <a:t>ruhu</a:t>
            </a:r>
            <a:r>
              <a:rPr lang="cs-CZ" dirty="0"/>
              <a:t> pevniny</a:t>
            </a:r>
          </a:p>
          <a:p>
            <a:r>
              <a:rPr lang="cs-CZ" dirty="0"/>
              <a:t>mezi dvěma rameny,           v hrdle řeky</a:t>
            </a:r>
          </a:p>
          <a:p>
            <a:r>
              <a:rPr lang="cs-CZ" dirty="0"/>
              <a:t>na pruhu břehu</a:t>
            </a:r>
          </a:p>
          <a:p>
            <a:r>
              <a:rPr lang="cs-CZ" dirty="0"/>
              <a:t>na břehu</a:t>
            </a:r>
          </a:p>
          <a:p>
            <a:r>
              <a:rPr lang="cs-CZ" dirty="0"/>
              <a:t>kolem zálivu, konec moře</a:t>
            </a:r>
          </a:p>
          <a:p>
            <a:r>
              <a:rPr lang="cs-CZ" dirty="0"/>
              <a:t>na ohybu řeky</a:t>
            </a:r>
          </a:p>
          <a:p>
            <a:r>
              <a:rPr lang="cs-CZ" dirty="0"/>
              <a:t>kolem jezera, rybníka</a:t>
            </a:r>
          </a:p>
          <a:p>
            <a:r>
              <a:rPr lang="cs-CZ" dirty="0"/>
              <a:t>ve vodě</a:t>
            </a:r>
          </a:p>
        </p:txBody>
      </p:sp>
    </p:spTree>
    <p:extLst>
      <p:ext uri="{BB962C8B-B14F-4D97-AF65-F5344CB8AC3E}">
        <p14:creationId xmlns:p14="http://schemas.microsoft.com/office/powerpoint/2010/main" val="3197955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 vývoj měst v ČZ ve středověku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výrazný vliv geografických podmínek na vznik a vývoj středověkého města -&gt; reliéf, vodní toky a plochy, zeleň, naleziště nerostných surovin, úrodnost půdy, síť suchozemských i vodních spolu s hospodářskými a strategickými důvody ovlivňovaly volbu lokality!!!</a:t>
            </a:r>
          </a:p>
          <a:p>
            <a:r>
              <a:rPr lang="cs-CZ" dirty="0"/>
              <a:t>poloha města i jeho půdorys se krajině přizpůsobovaly -&gt; sevřené hradbami přetrvaly bez dynamičtějších změn až do 2. pol. 19. stol.</a:t>
            </a:r>
          </a:p>
          <a:p>
            <a:r>
              <a:rPr lang="cs-CZ" b="1" dirty="0"/>
              <a:t>zakládání měst v ČZ společně s procesem venkovské kolonizace</a:t>
            </a:r>
            <a:r>
              <a:rPr lang="cs-CZ" dirty="0"/>
              <a:t> -&gt; nejstarší města – vznik během 1. pol. 13. stol. </a:t>
            </a:r>
            <a:r>
              <a:rPr lang="cs-CZ" b="1" dirty="0"/>
              <a:t>na Moravě </a:t>
            </a:r>
            <a:r>
              <a:rPr lang="cs-CZ" dirty="0"/>
              <a:t>-&gt; Uničov, Bruntál, Opava, Jemnice, později Brno, Olomouc, Horní Benešov a Jevíčko</a:t>
            </a:r>
          </a:p>
          <a:p>
            <a:r>
              <a:rPr lang="cs-CZ" b="1" dirty="0"/>
              <a:t>Čechy</a:t>
            </a:r>
            <a:r>
              <a:rPr lang="cs-CZ" dirty="0"/>
              <a:t> – v 1. pol. 13. stol zisk městského statutu: Hradec Králové, Litoměřice, Kladruby a Staré Město pražské + před pol. 13. stol. Ústí nad Labem a Žatec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466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8007"/>
            <a:ext cx="9493593" cy="67019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5" y="78006"/>
            <a:ext cx="2462574" cy="11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9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Osídlení ČZ v pravěku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mladší doba kamenná (neolit)</a:t>
            </a:r>
            <a:r>
              <a:rPr lang="cs-CZ" dirty="0"/>
              <a:t> – neolitická revoluce -&gt; přechod od lovců a sběračů k zemědělcům =&gt; </a:t>
            </a:r>
            <a:r>
              <a:rPr lang="cs-CZ" b="1" dirty="0"/>
              <a:t>vznik stálých sídel </a:t>
            </a:r>
            <a:r>
              <a:rPr lang="cs-CZ" dirty="0"/>
              <a:t>-&gt; v ČZ od 6. </a:t>
            </a:r>
            <a:r>
              <a:rPr lang="cs-CZ" dirty="0" err="1"/>
              <a:t>tisícíletí</a:t>
            </a:r>
            <a:r>
              <a:rPr lang="cs-CZ" dirty="0"/>
              <a:t> př.n.l.</a:t>
            </a:r>
          </a:p>
          <a:p>
            <a:pPr marL="457200" lvl="1" indent="0">
              <a:buNone/>
            </a:pPr>
            <a:r>
              <a:rPr lang="cs-CZ" dirty="0"/>
              <a:t>-&gt; hlavní sídelní oblasti od neolitu: Polabí, dolní Povltaví, Poohří, oblast podél toku Bíliny a dolního toku Berounky; Morava – moravské úvaly, dolní tok Svratky a Podyjí</a:t>
            </a:r>
          </a:p>
          <a:p>
            <a:r>
              <a:rPr lang="cs-CZ" b="1" dirty="0"/>
              <a:t>doba bronzová a železná </a:t>
            </a:r>
            <a:r>
              <a:rPr lang="cs-CZ" dirty="0"/>
              <a:t>-&gt; stálé sídelní oblasti + enklávy v J a JZ Čechách</a:t>
            </a:r>
          </a:p>
          <a:p>
            <a:r>
              <a:rPr lang="cs-CZ" b="1" dirty="0"/>
              <a:t>Slované</a:t>
            </a:r>
            <a:r>
              <a:rPr lang="cs-CZ" dirty="0"/>
              <a:t> – 6. stol. n.l. – osídlení tradičních, zemědělsky nejvhodnějších a nejúrodnějších krajů -&gt; tj. střední a SZ Čechy + jihomoravské úvaly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781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 vývoj měst v ČZ ve středověku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2. pol. 13. stol. – Přemysl Otakar II. založil množství dalších měst </a:t>
            </a:r>
          </a:p>
          <a:p>
            <a:pPr marL="457200" lvl="1" indent="0">
              <a:buNone/>
            </a:pPr>
            <a:r>
              <a:rPr lang="cs-CZ" dirty="0"/>
              <a:t>-&gt; </a:t>
            </a:r>
            <a:r>
              <a:rPr lang="cs-CZ" b="1" dirty="0"/>
              <a:t>Polabí</a:t>
            </a:r>
            <a:r>
              <a:rPr lang="cs-CZ" dirty="0"/>
              <a:t>: Kolín, Kouřim, Čáslav, Chrudim, Nymburk, Dvůr Králové, Jaroměř</a:t>
            </a:r>
          </a:p>
          <a:p>
            <a:pPr marL="457200" lvl="1" indent="0">
              <a:buNone/>
            </a:pPr>
            <a:r>
              <a:rPr lang="cs-CZ" dirty="0"/>
              <a:t>-&gt; </a:t>
            </a:r>
            <a:r>
              <a:rPr lang="cs-CZ" b="1" dirty="0"/>
              <a:t>SZ Čechy</a:t>
            </a:r>
            <a:r>
              <a:rPr lang="cs-CZ" dirty="0"/>
              <a:t>: Most, Ostrov, Kadaň, Louny, Budyně, Menší Město pražské</a:t>
            </a:r>
          </a:p>
          <a:p>
            <a:pPr marL="457200" lvl="1" indent="0">
              <a:buNone/>
            </a:pPr>
            <a:r>
              <a:rPr lang="cs-CZ" dirty="0"/>
              <a:t>-&gt; </a:t>
            </a:r>
            <a:r>
              <a:rPr lang="cs-CZ" b="1" dirty="0"/>
              <a:t>Z Čechy</a:t>
            </a:r>
            <a:r>
              <a:rPr lang="cs-CZ" dirty="0"/>
              <a:t>: Domažlice, Tachov, Klatovy</a:t>
            </a:r>
          </a:p>
          <a:p>
            <a:pPr marL="457200" lvl="1" indent="0">
              <a:buNone/>
            </a:pPr>
            <a:r>
              <a:rPr lang="cs-CZ" dirty="0"/>
              <a:t>-&gt; </a:t>
            </a:r>
            <a:r>
              <a:rPr lang="cs-CZ" b="1" dirty="0"/>
              <a:t>J Čechy</a:t>
            </a:r>
            <a:r>
              <a:rPr lang="cs-CZ" dirty="0"/>
              <a:t>: Písek, České Budějovice a zřejmě i Hradiště (hory Tábor)</a:t>
            </a:r>
          </a:p>
          <a:p>
            <a:pPr marL="457200" lvl="1" indent="0">
              <a:buNone/>
            </a:pPr>
            <a:r>
              <a:rPr lang="cs-CZ" dirty="0"/>
              <a:t>-&gt; </a:t>
            </a:r>
            <a:r>
              <a:rPr lang="cs-CZ" b="1" dirty="0"/>
              <a:t>V Čechy</a:t>
            </a:r>
            <a:r>
              <a:rPr lang="cs-CZ" dirty="0"/>
              <a:t>: Polička, Vysoké Mýto, Chotěboř</a:t>
            </a:r>
          </a:p>
          <a:p>
            <a:pPr marL="457200" lvl="1" indent="0">
              <a:buNone/>
            </a:pPr>
            <a:r>
              <a:rPr lang="cs-CZ" dirty="0"/>
              <a:t>-&gt; </a:t>
            </a:r>
            <a:r>
              <a:rPr lang="cs-CZ" b="1" dirty="0"/>
              <a:t>Morava</a:t>
            </a:r>
            <a:r>
              <a:rPr lang="cs-CZ" dirty="0"/>
              <a:t>: Břeclav, Uherské Hradiště, Jevíčko, Uherský Brod, Litovel</a:t>
            </a:r>
          </a:p>
          <a:p>
            <a:r>
              <a:rPr lang="cs-CZ" dirty="0"/>
              <a:t>současně vznikají poddanská města zakládaná světskou i církevní vrchností</a:t>
            </a:r>
          </a:p>
          <a:p>
            <a:r>
              <a:rPr lang="cs-CZ" b="1" dirty="0"/>
              <a:t>Václav II.</a:t>
            </a:r>
            <a:r>
              <a:rPr lang="cs-CZ" dirty="0"/>
              <a:t> – založení Plzně, Kutné Hory, Nového Bydžova a snad i Ivančic (?) + pokračuje zakládání poddanských měst a vesniček</a:t>
            </a:r>
          </a:p>
          <a:p>
            <a:r>
              <a:rPr lang="cs-CZ" dirty="0"/>
              <a:t>některá původně městská založení časem poklesla na úroveň vesnic -&gt; např. Jablonné, Starý Bydžov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2954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 vývoj měst v ČZ ve středověku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základní typologie měst v ČZ dle založení</a:t>
            </a:r>
            <a:r>
              <a:rPr lang="cs-CZ" dirty="0"/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návaznost na starší sídelní aglomeraci kolem významných knížecích hradů (Litoměřice, Hradec Králové, Žatec, Olomouc, Znojmo, SMP)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založení na neosazeném místě, tzv. „na zelené louce/na zeleném trávníku“ (Bruntál, Polička, …)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na místě menší nevýznamné lokality (Uničov)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příp. v její blízkosti, tzv. „přenesením“ (Starý Bydžov -&gt; Nový Bydžov)</a:t>
            </a:r>
          </a:p>
          <a:p>
            <a:r>
              <a:rPr lang="cs-CZ" b="1" dirty="0"/>
              <a:t>základní typologie měst v ČZ dle zakladatelů</a:t>
            </a:r>
            <a:r>
              <a:rPr lang="cs-CZ" dirty="0"/>
              <a:t>:</a:t>
            </a:r>
          </a:p>
          <a:p>
            <a:pPr marL="800100" lvl="1" indent="-342900">
              <a:buAutoNum type="arabicPeriod"/>
            </a:pPr>
            <a:r>
              <a:rPr lang="cs-CZ" dirty="0"/>
              <a:t>královská (včetně horních a věnných)</a:t>
            </a:r>
          </a:p>
          <a:p>
            <a:pPr marL="800100" lvl="1" indent="-342900">
              <a:buAutoNum type="arabicPeriod"/>
            </a:pPr>
            <a:r>
              <a:rPr lang="cs-CZ" dirty="0"/>
              <a:t>poddanská - založená světskou i církevní vrchností (včetně horních)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6957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834" y="62445"/>
            <a:ext cx="8816333" cy="673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09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 vývoj měst v ČZ ve středověku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 města – malá rozloha, nízký počet obyvatel</a:t>
            </a:r>
          </a:p>
          <a:p>
            <a:r>
              <a:rPr lang="cs-CZ" dirty="0"/>
              <a:t>městský prostor vymezen opevněním</a:t>
            </a:r>
          </a:p>
          <a:p>
            <a:r>
              <a:rPr lang="cs-CZ" dirty="0"/>
              <a:t>členění města dle středověkých urbanistických zásad + ohled na existující zástavbu x města „na zelené louce“ limitována pouze přírodními podmínkami =&gt; pestrost středověkých městských půdorysů</a:t>
            </a:r>
          </a:p>
          <a:p>
            <a:r>
              <a:rPr lang="cs-CZ" dirty="0"/>
              <a:t>přejímání zahraničních vlivů při výstavbě měst</a:t>
            </a:r>
          </a:p>
          <a:p>
            <a:r>
              <a:rPr lang="cs-CZ" dirty="0"/>
              <a:t>městský areál = jádro města uvnitř hradeb + předměstí se zemědělským zázemím -&gt; města si postupně vytvářela svůj pozemkový majetek (např. i blízké vsi) </a:t>
            </a:r>
          </a:p>
        </p:txBody>
      </p:sp>
    </p:spTree>
    <p:extLst>
      <p:ext uri="{BB962C8B-B14F-4D97-AF65-F5344CB8AC3E}">
        <p14:creationId xmlns:p14="http://schemas.microsoft.com/office/powerpoint/2010/main" val="612202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 vývoj měst v ČZ ve středověku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do r. 1300 vznik cca 30 královských měst  v Č a 20 na Moravě -&gt; </a:t>
            </a:r>
            <a:r>
              <a:rPr lang="cs-CZ" b="1" dirty="0"/>
              <a:t>základní osnova městské sídelní struktury</a:t>
            </a:r>
            <a:r>
              <a:rPr lang="cs-CZ" dirty="0"/>
              <a:t> + doplněna poddanskými městy a městečky</a:t>
            </a:r>
          </a:p>
          <a:p>
            <a:r>
              <a:rPr lang="cs-CZ" b="1" u="sng" dirty="0"/>
              <a:t>Čechy</a:t>
            </a:r>
            <a:r>
              <a:rPr lang="cs-CZ" dirty="0"/>
              <a:t> -&gt; </a:t>
            </a:r>
            <a:r>
              <a:rPr lang="cs-CZ" b="1" i="1" dirty="0"/>
              <a:t>nejvíce král. měst </a:t>
            </a:r>
            <a:r>
              <a:rPr lang="cs-CZ" dirty="0"/>
              <a:t>v pásmu staré sídelní oblasti podél Labe, dolní Vltavy a Ohře a při zemských hranicích x </a:t>
            </a:r>
            <a:r>
              <a:rPr lang="cs-CZ" b="1" i="1" dirty="0"/>
              <a:t>málo měst </a:t>
            </a:r>
            <a:r>
              <a:rPr lang="cs-CZ" dirty="0"/>
              <a:t>v oblasti Z od Plzně a Rakovníka, ve </a:t>
            </a:r>
            <a:r>
              <a:rPr lang="cs-CZ" dirty="0" err="1"/>
              <a:t>stř</a:t>
            </a:r>
            <a:r>
              <a:rPr lang="cs-CZ" dirty="0"/>
              <a:t>. Povltaví a dále na V + hornaté části S Čech (horší klimatické podmínky)</a:t>
            </a:r>
          </a:p>
          <a:p>
            <a:r>
              <a:rPr lang="cs-CZ" b="1" u="sng" dirty="0"/>
              <a:t>Morava</a:t>
            </a:r>
            <a:r>
              <a:rPr lang="cs-CZ" dirty="0"/>
              <a:t> -&gt; </a:t>
            </a:r>
            <a:r>
              <a:rPr lang="cs-CZ" b="1" i="1" dirty="0"/>
              <a:t>král. města ve 2 oblastech</a:t>
            </a:r>
            <a:r>
              <a:rPr lang="cs-CZ" dirty="0"/>
              <a:t>: 1) S – vliv hornictví; 2) J – úrodná zemědělská a vinařská oblast x </a:t>
            </a:r>
            <a:r>
              <a:rPr lang="cs-CZ" b="1" i="1" dirty="0"/>
              <a:t>pouze ojediněle </a:t>
            </a:r>
            <a:r>
              <a:rPr lang="cs-CZ" dirty="0"/>
              <a:t>ve středním pásmu, tj. oblasti Drahanské a Českomoravské vrchoviny</a:t>
            </a:r>
          </a:p>
          <a:p>
            <a:r>
              <a:rPr lang="cs-CZ" b="1" u="sng" dirty="0"/>
              <a:t>Slezsko </a:t>
            </a:r>
            <a:r>
              <a:rPr lang="cs-CZ" dirty="0"/>
              <a:t>-&gt; necelá desítka král. měst + poddanská města a vesničky</a:t>
            </a:r>
          </a:p>
        </p:txBody>
      </p:sp>
    </p:spTree>
    <p:extLst>
      <p:ext uri="{BB962C8B-B14F-4D97-AF65-F5344CB8AC3E}">
        <p14:creationId xmlns:p14="http://schemas.microsoft.com/office/powerpoint/2010/main" val="75595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84" y="73437"/>
            <a:ext cx="9544233" cy="67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38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 vývoj měst v ČZ ve středověku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raně středověká městská síť navazovala na starší sídelní strukturu + dosud neosídlený prostor doplněn o nové lokality</a:t>
            </a:r>
          </a:p>
          <a:p>
            <a:r>
              <a:rPr lang="cs-CZ" dirty="0"/>
              <a:t>rozmístění a počet měst odpovídal soudobým geografickým a ekonomickým podmínkám v ČZ -&gt; města mohla existovat vedle sebe jen v určité vzdálenosti + nutnost respektování vertikální hierarchie dané hospodářským a politickým významem města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viz HOFFMANN, František, </a:t>
            </a:r>
            <a:r>
              <a:rPr lang="cs-CZ" b="1" i="1" dirty="0"/>
              <a:t>Středověké město v Čechách a na Moravě</a:t>
            </a:r>
            <a:r>
              <a:rPr lang="cs-CZ" dirty="0"/>
              <a:t>, Praha 2009.</a:t>
            </a:r>
          </a:p>
        </p:txBody>
      </p:sp>
    </p:spTree>
    <p:extLst>
      <p:ext uri="{BB962C8B-B14F-4D97-AF65-F5344CB8AC3E}">
        <p14:creationId xmlns:p14="http://schemas.microsoft.com/office/powerpoint/2010/main" val="3108063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vývoj osídlení ČZ od 13.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13. stol. – zásadní význam pro vývoj kulturní krajiny v ČZ -&gt; souběžně probíhala vnější, hornická a městská kolonizace</a:t>
            </a:r>
          </a:p>
          <a:p>
            <a:pPr lvl="1"/>
            <a:r>
              <a:rPr lang="cs-CZ" dirty="0"/>
              <a:t>vnější kolonizace – až do konce 13. stol. pravidelné vzestupné tempo</a:t>
            </a:r>
          </a:p>
          <a:p>
            <a:pPr lvl="1"/>
            <a:r>
              <a:rPr lang="cs-CZ" dirty="0"/>
              <a:t>městská kolonizace – výrazné zrychlení po pol. 13. stol. (zejména období vlády POII.)</a:t>
            </a:r>
          </a:p>
          <a:p>
            <a:pPr lvl="1"/>
            <a:r>
              <a:rPr lang="cs-CZ" dirty="0"/>
              <a:t>hornická kolonizace – kulminace v letech 1235-1260 (Jihlavsko a Havlíčkobrodsko) a 1280-1310 (kutnohorský těžební revír)</a:t>
            </a:r>
          </a:p>
          <a:p>
            <a:r>
              <a:rPr lang="cs-CZ" dirty="0"/>
              <a:t>položen základ nového vzhledu kulturní krajiny, který přetrval až do novověku + vytvoření 3 základních typů sídel: vesnice, města a panská sídla (hrady, tvrze, klášterní areály)</a:t>
            </a:r>
          </a:p>
          <a:p>
            <a:r>
              <a:rPr lang="cs-CZ" b="1" dirty="0"/>
              <a:t>hlavní příčiny přeměny krajiny</a:t>
            </a:r>
            <a:r>
              <a:rPr lang="cs-CZ" dirty="0"/>
              <a:t> – demografické, ekonomické a sociální aspekty vývoje středověké evropské společnosti -&gt; zvyšování počtu obyvatel, rozvoj zemědělství a řemesel, vliv cizích (zejm. německých) osadníků a jejich právních norem, propojení měst se zemědělským zázemím</a:t>
            </a:r>
          </a:p>
        </p:txBody>
      </p:sp>
    </p:spTree>
    <p:extLst>
      <p:ext uri="{BB962C8B-B14F-4D97-AF65-F5344CB8AC3E}">
        <p14:creationId xmlns:p14="http://schemas.microsoft.com/office/powerpoint/2010/main" val="1665321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vývoj osídlení ČZ od 13.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ve 14. stol. hlavní osídlovací proces v podstatě dokončen -&gt; neobydlené jen výše položená území a souvislejší lesní plochy</a:t>
            </a:r>
          </a:p>
          <a:p>
            <a:r>
              <a:rPr lang="cs-CZ" dirty="0"/>
              <a:t>osídlovací trend přerušen husitskými válkami -&gt; zánik velkého množství vesnic</a:t>
            </a:r>
          </a:p>
          <a:p>
            <a:r>
              <a:rPr lang="cs-CZ" dirty="0"/>
              <a:t>poslední významnější osídlovací etapa – </a:t>
            </a:r>
            <a:r>
              <a:rPr lang="cs-CZ" b="1" dirty="0"/>
              <a:t>16.-18. stol. </a:t>
            </a:r>
            <a:r>
              <a:rPr lang="cs-CZ" dirty="0"/>
              <a:t>(kromě 30tileté války a následujících letech obnovy) -&gt; vznik nových sídel převážně nezemědělského charakteru</a:t>
            </a:r>
          </a:p>
          <a:p>
            <a:r>
              <a:rPr lang="cs-CZ" dirty="0"/>
              <a:t>16. stol. (především 2. pol.) – hornictví -&gt; </a:t>
            </a:r>
            <a:r>
              <a:rPr lang="cs-CZ" dirty="0" err="1"/>
              <a:t>dosídlovány</a:t>
            </a:r>
            <a:r>
              <a:rPr lang="cs-CZ" dirty="0"/>
              <a:t> vyšší polohy např. v Krušných horách (Zelená Hora, Vejprty, Hora sv. Kateřiny) + </a:t>
            </a:r>
            <a:r>
              <a:rPr lang="cs-CZ" dirty="0" err="1"/>
              <a:t>dosídlováno</a:t>
            </a:r>
            <a:r>
              <a:rPr lang="cs-CZ" dirty="0"/>
              <a:t> Turnovsko, </a:t>
            </a:r>
            <a:r>
              <a:rPr lang="cs-CZ" dirty="0" err="1"/>
              <a:t>Železnobrodsko</a:t>
            </a:r>
            <a:r>
              <a:rPr lang="cs-CZ" dirty="0"/>
              <a:t> a jižní Jablonecko</a:t>
            </a:r>
          </a:p>
        </p:txBody>
      </p:sp>
    </p:spTree>
    <p:extLst>
      <p:ext uri="{BB962C8B-B14F-4D97-AF65-F5344CB8AC3E}">
        <p14:creationId xmlns:p14="http://schemas.microsoft.com/office/powerpoint/2010/main" val="1350610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vývoj osídlení ČZ od 13.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30tiletá válka – stagnace -&gt; nevznikají nová sídla + zánik mnoha starších sídel + pokles obyvatelstva</a:t>
            </a:r>
          </a:p>
          <a:p>
            <a:r>
              <a:rPr lang="cs-CZ" dirty="0"/>
              <a:t>poslední třetina 18. stol. – poslední větší osídlení půdy v souvislosti se </a:t>
            </a:r>
            <a:r>
              <a:rPr lang="cs-CZ" b="1" dirty="0"/>
              <a:t>zakládáním hamrů, vysokých pecí a skláren</a:t>
            </a:r>
            <a:r>
              <a:rPr lang="cs-CZ" dirty="0"/>
              <a:t> -&gt; horské a zalesněné oblasti (Šumava, Český les, Jizerské hory, Brdy, Novohradské hory, převážně Č strana Českomoravské vrchoviny, Jeseníky)</a:t>
            </a:r>
          </a:p>
          <a:p>
            <a:r>
              <a:rPr lang="cs-CZ" dirty="0"/>
              <a:t>vznik nových vesnic také v důsledku zvýšené potřeby těžby dřeva -&gt; Šumava, Krkonoše, Jizerské hory</a:t>
            </a:r>
          </a:p>
          <a:p>
            <a:r>
              <a:rPr lang="cs-CZ" dirty="0"/>
              <a:t>menší množství nových osad </a:t>
            </a:r>
            <a:r>
              <a:rPr lang="cs-CZ" b="1" dirty="0"/>
              <a:t>ve starém sídelním území </a:t>
            </a:r>
            <a:r>
              <a:rPr lang="cs-CZ" dirty="0"/>
              <a:t>na místě vysoušených rybníků (např. Pardubicko) nebo zúrodňováním dosud neplodné půdy, lesní půdy a pastvin</a:t>
            </a:r>
          </a:p>
        </p:txBody>
      </p:sp>
    </p:spTree>
    <p:extLst>
      <p:ext uri="{BB962C8B-B14F-4D97-AF65-F5344CB8AC3E}">
        <p14:creationId xmlns:p14="http://schemas.microsoft.com/office/powerpoint/2010/main" val="102854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36" y="75324"/>
            <a:ext cx="9530529" cy="670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820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vývoj osídlení ČZ od 13.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err="1"/>
              <a:t>raabizace</a:t>
            </a:r>
            <a:r>
              <a:rPr lang="cs-CZ" dirty="0"/>
              <a:t> – reforma navržená a částečně provedená rakouským ekonomem a dvorním radou F. A. Raabem za vlády Marie Terezie</a:t>
            </a:r>
          </a:p>
          <a:p>
            <a:pPr lvl="1">
              <a:buFontTx/>
              <a:buChar char="-"/>
            </a:pPr>
            <a:r>
              <a:rPr lang="cs-CZ" dirty="0">
                <a:effectLst/>
              </a:rPr>
              <a:t>myšlenka rozdělení vrchnostenských statků na </a:t>
            </a:r>
            <a:r>
              <a:rPr lang="cs-CZ" dirty="0" err="1">
                <a:effectLst/>
              </a:rPr>
              <a:t>raabizovaném</a:t>
            </a:r>
            <a:r>
              <a:rPr lang="cs-CZ" dirty="0">
                <a:effectLst/>
              </a:rPr>
              <a:t> panství mezi sedláky -&gt; půda v dědičném nájmu -&gt; místo roboty peněžní renta</a:t>
            </a:r>
          </a:p>
          <a:p>
            <a:pPr lvl="1">
              <a:buFontTx/>
              <a:buChar char="-"/>
            </a:pPr>
            <a:r>
              <a:rPr lang="cs-CZ" dirty="0"/>
              <a:t>robotní abolice provedena pouze na komorních a ex-jezuitských panstvích, ostatním jen doporučena (x nevole);  poprvé r. 1775 (</a:t>
            </a:r>
            <a:r>
              <a:rPr lang="cs-CZ" dirty="0" err="1"/>
              <a:t>exjezuitská</a:t>
            </a:r>
            <a:r>
              <a:rPr lang="cs-CZ" dirty="0"/>
              <a:t> panství Žacléř a </a:t>
            </a:r>
            <a:r>
              <a:rPr lang="cs-CZ" dirty="0" err="1"/>
              <a:t>Žireč</a:t>
            </a:r>
            <a:r>
              <a:rPr lang="cs-CZ" dirty="0"/>
              <a:t>), probíhalo v Čechách i na Moravě</a:t>
            </a:r>
          </a:p>
          <a:p>
            <a:pPr lvl="1">
              <a:buFontTx/>
              <a:buChar char="-"/>
            </a:pPr>
            <a:r>
              <a:rPr lang="cs-CZ" dirty="0"/>
              <a:t>využita dosud pustá nebo ladem ležící půda</a:t>
            </a:r>
          </a:p>
          <a:p>
            <a:pPr lvl="1">
              <a:buFontTx/>
              <a:buChar char="-"/>
            </a:pPr>
            <a:r>
              <a:rPr lang="cs-CZ" dirty="0"/>
              <a:t>reforma nedokončena a r. 1788 pozastavena</a:t>
            </a:r>
          </a:p>
          <a:p>
            <a:pPr lvl="1">
              <a:buFontTx/>
              <a:buChar char="-"/>
            </a:pPr>
            <a:r>
              <a:rPr lang="cs-CZ" dirty="0"/>
              <a:t>v Č 128 nových vesnic</a:t>
            </a:r>
          </a:p>
          <a:p>
            <a:pPr lvl="1">
              <a:buFontTx/>
              <a:buChar char="-"/>
            </a:pPr>
            <a:r>
              <a:rPr lang="cs-CZ" dirty="0"/>
              <a:t>doklad v místních názvech: vesnice Ráby (u Pardubic)</a:t>
            </a:r>
          </a:p>
          <a:p>
            <a:pPr lvl="1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9929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518" y="0"/>
            <a:ext cx="8180314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5846" y="149469"/>
            <a:ext cx="329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raabizační</a:t>
            </a:r>
            <a:r>
              <a:rPr lang="cs-CZ" dirty="0"/>
              <a:t> ves Hradiště, panství Plzeň, vznik koncem 70. let 18. stol.</a:t>
            </a:r>
          </a:p>
        </p:txBody>
      </p:sp>
    </p:spTree>
    <p:extLst>
      <p:ext uri="{BB962C8B-B14F-4D97-AF65-F5344CB8AC3E}">
        <p14:creationId xmlns:p14="http://schemas.microsoft.com/office/powerpoint/2010/main" val="2178332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vývoj osídlení ČZ od 13.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19. stol. zakládání nových obcí jen výjimečně</a:t>
            </a:r>
          </a:p>
          <a:p>
            <a:pPr lvl="1"/>
            <a:r>
              <a:rPr lang="cs-CZ" dirty="0"/>
              <a:t>lit.: KŘIVKA, Josef, </a:t>
            </a:r>
            <a:r>
              <a:rPr lang="cs-CZ" b="1" i="1" dirty="0"/>
              <a:t>Nové osady vzniklé na území Čech v letech 1654-1854</a:t>
            </a:r>
            <a:r>
              <a:rPr lang="cs-CZ" dirty="0"/>
              <a:t>, Praha 1978</a:t>
            </a:r>
          </a:p>
          <a:p>
            <a:r>
              <a:rPr lang="cs-CZ" b="1" dirty="0"/>
              <a:t>síť měst v ČZ </a:t>
            </a:r>
            <a:r>
              <a:rPr lang="cs-CZ" dirty="0"/>
              <a:t>v raném novověku nedoznala výraznějších změn (16. stol. založena horní města Jáchymov a Hora sv. Šebestiána) -</a:t>
            </a:r>
            <a:r>
              <a:rPr lang="cs-CZ" dirty="0">
                <a:effectLst/>
              </a:rPr>
              <a:t>&gt; dotvářela se jejich vzájemná hierarchie -&gt; vliv hospodářských aktivit královských i poddanských měst a městeček</a:t>
            </a:r>
          </a:p>
          <a:p>
            <a:r>
              <a:rPr lang="cs-CZ" dirty="0">
                <a:effectLst/>
              </a:rPr>
              <a:t>měšťané – zakupování pozemků mimo města -&gt; budování příměstských usedlostí</a:t>
            </a:r>
          </a:p>
          <a:p>
            <a:r>
              <a:rPr lang="cs-CZ" dirty="0">
                <a:effectLst/>
              </a:rPr>
              <a:t>16./17. stol. – ČZ poměrně vysoký stupeň urbanizace -&gt; zvyšující se počet obyvatel královských i poddanských měst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50987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vývoj osídlení ČZ od 13.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období renesance a baroka příliš neovlivnilo půdorys měst x odrazilo se v proměně některých městských prostorů + formování nových dominant i běžné uliční zástavby</a:t>
            </a:r>
          </a:p>
          <a:p>
            <a:r>
              <a:rPr lang="cs-CZ" dirty="0"/>
              <a:t>17. a 18. stol. – četné válečné události =</a:t>
            </a:r>
            <a:r>
              <a:rPr lang="cs-CZ" dirty="0">
                <a:effectLst/>
              </a:rPr>
              <a:t>&gt; oživení fortifikační činnosti (+ mj. založení pevností Josefov a Terezín ve 2. pol. 18. stol.)</a:t>
            </a:r>
          </a:p>
          <a:p>
            <a:r>
              <a:rPr lang="cs-CZ" dirty="0">
                <a:effectLst/>
              </a:rPr>
              <a:t>od 16. stol. do 1. pol. 19. stol. vzniká </a:t>
            </a:r>
            <a:r>
              <a:rPr lang="cs-CZ" b="1" dirty="0">
                <a:effectLst/>
              </a:rPr>
              <a:t>nový typ šlechtických sídel </a:t>
            </a:r>
            <a:r>
              <a:rPr lang="cs-CZ" dirty="0">
                <a:effectLst/>
              </a:rPr>
              <a:t>reflektující změnu životního stylu šlechty -&gt; prostorné zámecké areály s úzkou vazbou na okolní krajinu -&gt; doplnění dosavadní sídelní struktury</a:t>
            </a:r>
          </a:p>
        </p:txBody>
      </p:sp>
    </p:spTree>
    <p:extLst>
      <p:ext uri="{BB962C8B-B14F-4D97-AF65-F5344CB8AC3E}">
        <p14:creationId xmlns:p14="http://schemas.microsoft.com/office/powerpoint/2010/main" val="40528102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 </a:t>
            </a:r>
            <a:r>
              <a:rPr lang="cs-CZ" dirty="0" err="1"/>
              <a:t>Čz</a:t>
            </a:r>
            <a:r>
              <a:rPr lang="cs-CZ" dirty="0"/>
              <a:t> v Procesu urbanizace – od 2. pol. 19. stol. do současnosti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urbanizace krajiny – integrální součást celkové proměny společnosti</a:t>
            </a:r>
          </a:p>
          <a:p>
            <a:r>
              <a:rPr lang="cs-CZ" altLang="cs-CZ" dirty="0"/>
              <a:t>proces urbanizace:</a:t>
            </a:r>
          </a:p>
          <a:p>
            <a:pPr lvl="1"/>
            <a:r>
              <a:rPr lang="cs-CZ" altLang="cs-CZ" dirty="0"/>
              <a:t>koncentrace obyvatelstva do měst</a:t>
            </a:r>
          </a:p>
          <a:p>
            <a:pPr lvl="1"/>
            <a:r>
              <a:rPr lang="cs-CZ" altLang="cs-CZ" dirty="0"/>
              <a:t>přeměna jeho sociální skladby a cítění</a:t>
            </a:r>
          </a:p>
          <a:p>
            <a:pPr lvl="1"/>
            <a:r>
              <a:rPr lang="cs-CZ" altLang="cs-CZ" dirty="0"/>
              <a:t>proměny vnitřního prostoru měst a posléze celé sídelní struktury</a:t>
            </a:r>
          </a:p>
          <a:p>
            <a:r>
              <a:rPr lang="cs-CZ" b="1" u="sng" dirty="0"/>
              <a:t>tzv. „městské revoluce“ v Evropě</a:t>
            </a:r>
            <a:r>
              <a:rPr lang="cs-CZ" b="1" dirty="0"/>
              <a:t> </a:t>
            </a:r>
            <a:r>
              <a:rPr lang="cs-CZ" dirty="0"/>
              <a:t>– průběh od neolitu (ne v ČZ!!!) do současnosti -</a:t>
            </a:r>
            <a:r>
              <a:rPr lang="cs-CZ" dirty="0">
                <a:effectLst/>
              </a:rPr>
              <a:t>&gt; globálně pro celou Evropu x fázový posun v různých zemích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16608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 </a:t>
            </a:r>
            <a:r>
              <a:rPr lang="cs-CZ" dirty="0" err="1"/>
              <a:t>Čz</a:t>
            </a:r>
            <a:r>
              <a:rPr lang="cs-CZ" dirty="0"/>
              <a:t> v Procesu urbanizace – od 2. pol. 19. stol. do současnosti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cs-CZ" b="1" dirty="0"/>
              <a:t>období neolitu („1. městská revoluce“)</a:t>
            </a:r>
          </a:p>
          <a:p>
            <a:pPr marL="457200" lvl="1" indent="0">
              <a:buNone/>
            </a:pPr>
            <a:r>
              <a:rPr lang="cs-CZ" dirty="0"/>
              <a:t>- dle britského antropologa </a:t>
            </a:r>
            <a:r>
              <a:rPr lang="cs-CZ" dirty="0" err="1"/>
              <a:t>Gordona</a:t>
            </a:r>
            <a:r>
              <a:rPr lang="cs-CZ" dirty="0"/>
              <a:t> </a:t>
            </a:r>
            <a:r>
              <a:rPr lang="cs-CZ" dirty="0" err="1"/>
              <a:t>Childa</a:t>
            </a:r>
            <a:r>
              <a:rPr lang="cs-CZ" dirty="0"/>
              <a:t> vznikala první města</a:t>
            </a:r>
          </a:p>
          <a:p>
            <a:pPr marL="457200" indent="-457200">
              <a:buAutoNum type="arabicPeriod"/>
            </a:pPr>
            <a:r>
              <a:rPr lang="cs-CZ" b="1" dirty="0"/>
              <a:t>obnova a zakládání měst v Evropě ve středověku („2. městská revoluce)</a:t>
            </a:r>
          </a:p>
          <a:p>
            <a:pPr marL="457200" lvl="1" indent="0">
              <a:buNone/>
            </a:pPr>
            <a:r>
              <a:rPr lang="cs-CZ" dirty="0"/>
              <a:t>- jedinečný proces s globálním významem </a:t>
            </a:r>
            <a:r>
              <a:rPr lang="cs-CZ" dirty="0">
                <a:effectLst/>
              </a:rPr>
              <a:t>–&gt; připravil urbanizaci a přeměnu světa na městskou civilizaci</a:t>
            </a:r>
          </a:p>
          <a:p>
            <a:pPr marL="457200" indent="-457200">
              <a:buAutoNum type="arabicPeriod"/>
            </a:pPr>
            <a:r>
              <a:rPr lang="cs-CZ" b="1" dirty="0">
                <a:effectLst/>
              </a:rPr>
              <a:t>od konce 18. stol. do poloviny 20. stol. („3. městská revoluce)</a:t>
            </a:r>
          </a:p>
          <a:p>
            <a:pPr marL="457200" lvl="1" indent="0">
              <a:buNone/>
            </a:pPr>
            <a:r>
              <a:rPr lang="cs-CZ" dirty="0">
                <a:effectLst/>
              </a:rPr>
              <a:t>- vznik ve VB, v ostatních zemích fázový posun</a:t>
            </a:r>
          </a:p>
          <a:p>
            <a:pPr marL="457200" lvl="1" indent="0">
              <a:buNone/>
            </a:pPr>
            <a:r>
              <a:rPr lang="cs-CZ" dirty="0">
                <a:effectLst/>
              </a:rPr>
              <a:t>= urbanizace (urbanizační proces) – vyznačoval se nejen růstem obyvatelstva, ale také změnami prostorového uspořádání měst, vznikem nových měst a tím změnou soustavy osídlení</a:t>
            </a:r>
          </a:p>
        </p:txBody>
      </p:sp>
    </p:spTree>
    <p:extLst>
      <p:ext uri="{BB962C8B-B14F-4D97-AF65-F5344CB8AC3E}">
        <p14:creationId xmlns:p14="http://schemas.microsoft.com/office/powerpoint/2010/main" val="1986004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 </a:t>
            </a:r>
            <a:r>
              <a:rPr lang="cs-CZ" dirty="0" err="1"/>
              <a:t>Čz</a:t>
            </a:r>
            <a:r>
              <a:rPr lang="cs-CZ" dirty="0"/>
              <a:t> v Procesu urbanizace – od 2. pol. 19. stol. do současnosti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>
                <a:effectLst/>
              </a:rPr>
              <a:t>do r. 1900: 1. fáze 3. městské revoluce </a:t>
            </a:r>
            <a:r>
              <a:rPr lang="cs-CZ" dirty="0">
                <a:effectLst/>
              </a:rPr>
              <a:t>= koncentrace obyvatelstva a pracovních příležitostí do měst, zázemí měst zůstávalo venkovské</a:t>
            </a:r>
          </a:p>
          <a:p>
            <a:r>
              <a:rPr lang="cs-CZ" b="1" dirty="0">
                <a:effectLst/>
              </a:rPr>
              <a:t>1900-1950/60: 2. fáze 3. městské revoluce</a:t>
            </a:r>
            <a:r>
              <a:rPr lang="cs-CZ" dirty="0">
                <a:effectLst/>
              </a:rPr>
              <a:t> = stěhování městského obyvatelstva z center měst na okraje měst a za ně</a:t>
            </a:r>
          </a:p>
          <a:p>
            <a:r>
              <a:rPr lang="cs-CZ" b="1" dirty="0">
                <a:effectLst/>
              </a:rPr>
              <a:t>po r. 1960 (u nás až v 90. letech): </a:t>
            </a:r>
            <a:r>
              <a:rPr lang="cs-CZ" dirty="0">
                <a:effectLst/>
              </a:rPr>
              <a:t>úbytek obyvatel a pracovních příležitostí ve vnitřních městech -&gt; proces suburbanizace = růst sídel za hranicemi měst</a:t>
            </a:r>
          </a:p>
          <a:p>
            <a:r>
              <a:rPr lang="cs-CZ" b="1" dirty="0">
                <a:effectLst/>
              </a:rPr>
              <a:t>současnost (poč. 3. tisíciletí): </a:t>
            </a:r>
            <a:r>
              <a:rPr lang="cs-CZ" dirty="0">
                <a:effectLst/>
              </a:rPr>
              <a:t>ve vnějších pásmech velkoměstských regionů vzniká nový druh městské krajiny, probíhá revitalizace městských center včetně příležitostí k bydlení, průmyslové a skladové zóny se přestavují na obytné (např. Londýn – </a:t>
            </a:r>
            <a:r>
              <a:rPr lang="cs-CZ" dirty="0" err="1">
                <a:effectLst/>
              </a:rPr>
              <a:t>Docklands</a:t>
            </a:r>
            <a:r>
              <a:rPr lang="cs-CZ" dirty="0">
                <a:effectLst/>
              </a:rPr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85399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 </a:t>
            </a:r>
            <a:r>
              <a:rPr lang="cs-CZ" dirty="0" err="1"/>
              <a:t>Čz</a:t>
            </a:r>
            <a:r>
              <a:rPr lang="cs-CZ" dirty="0"/>
              <a:t> v Procesu urbanizace – od 2. pol. 19. stol. do současnosti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altLang="cs-CZ" sz="2200" dirty="0"/>
              <a:t>ČZ - od konce 19. století počet obyvatel ve městech rostl -</a:t>
            </a:r>
            <a:r>
              <a:rPr lang="cs-CZ" sz="2200" dirty="0">
                <a:effectLst/>
              </a:rPr>
              <a:t>&gt; zvýšení </a:t>
            </a:r>
            <a:r>
              <a:rPr lang="cs-CZ" altLang="cs-CZ" sz="2200" dirty="0"/>
              <a:t>počtu měst s více než 10 000 obyvateli, před 1. SV i s více než 25 000 obyvateli </a:t>
            </a:r>
          </a:p>
          <a:p>
            <a:r>
              <a:rPr lang="cs-CZ" altLang="cs-CZ" sz="2200" dirty="0"/>
              <a:t>k městům s cca 100 000 obyvateli a více patřily koncem 19. století jen Praha a Brno</a:t>
            </a:r>
          </a:p>
          <a:p>
            <a:r>
              <a:rPr lang="cs-CZ" sz="2200" dirty="0"/>
              <a:t>prameny ke studiu urbanizačního procesu v ČZ a jeho krajinného rázu:</a:t>
            </a:r>
          </a:p>
          <a:p>
            <a:pPr lvl="1"/>
            <a:r>
              <a:rPr lang="cs-CZ" altLang="cs-CZ" sz="2200" b="1" dirty="0"/>
              <a:t>písemné</a:t>
            </a:r>
            <a:r>
              <a:rPr lang="cs-CZ" altLang="cs-CZ" sz="2200" dirty="0"/>
              <a:t>: sčítání lidu, statistické lexikony, seznamy míst (</a:t>
            </a:r>
            <a:r>
              <a:rPr lang="cs-CZ" altLang="cs-CZ" sz="2200" dirty="0" err="1"/>
              <a:t>Ortsrepertoria</a:t>
            </a:r>
            <a:r>
              <a:rPr lang="cs-CZ" altLang="cs-CZ" sz="2200" dirty="0"/>
              <a:t> aj.)</a:t>
            </a:r>
          </a:p>
          <a:p>
            <a:pPr lvl="1"/>
            <a:r>
              <a:rPr lang="cs-CZ" altLang="cs-CZ" sz="2200" b="1" dirty="0"/>
              <a:t>kartografické</a:t>
            </a:r>
            <a:r>
              <a:rPr lang="cs-CZ" altLang="cs-CZ" sz="2200" dirty="0"/>
              <a:t>: stabilní katastr, topografické mapy, individuální plány měst, letecké snímky a </a:t>
            </a:r>
            <a:r>
              <a:rPr lang="cs-CZ" altLang="cs-CZ" sz="2200" dirty="0" err="1"/>
              <a:t>ortofotomapy</a:t>
            </a:r>
            <a:r>
              <a:rPr lang="cs-CZ" altLang="cs-CZ" sz="2200" dirty="0"/>
              <a:t>, současné mapy a plány včetně územních</a:t>
            </a:r>
          </a:p>
          <a:p>
            <a:pPr lvl="1"/>
            <a:r>
              <a:rPr lang="cs-CZ" altLang="cs-CZ" sz="2200" b="1" dirty="0"/>
              <a:t>ikonografické</a:t>
            </a:r>
            <a:r>
              <a:rPr lang="cs-CZ" altLang="cs-CZ" sz="2200" dirty="0"/>
              <a:t>: veduty, fotografie, pohlednice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16912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95"/>
            <a:ext cx="9494598" cy="66734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678" y="92295"/>
            <a:ext cx="2648322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871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 </a:t>
            </a:r>
            <a:r>
              <a:rPr lang="cs-CZ" dirty="0" err="1"/>
              <a:t>Čz</a:t>
            </a:r>
            <a:r>
              <a:rPr lang="cs-CZ" dirty="0"/>
              <a:t> v Procesu urbanizace – od 2. pol. 19. stol. do současnosti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růst výměry měst v závislosti na počtu obyvatel </a:t>
            </a:r>
          </a:p>
          <a:p>
            <a:pPr>
              <a:buFontTx/>
              <a:buChar char="-"/>
            </a:pPr>
            <a:r>
              <a:rPr lang="cs-CZ" altLang="cs-CZ" dirty="0"/>
              <a:t>od konce 19. století do poloviny 20. století řada extrémních případů:</a:t>
            </a:r>
          </a:p>
          <a:p>
            <a:pPr lvl="1"/>
            <a:r>
              <a:rPr lang="cs-CZ" altLang="cs-CZ" sz="2000" dirty="0"/>
              <a:t>enormní, mnohonásobné zvětšení městské plochy, plynulé či nárazové</a:t>
            </a:r>
          </a:p>
          <a:p>
            <a:pPr lvl="1"/>
            <a:r>
              <a:rPr lang="cs-CZ" altLang="cs-CZ" sz="2000" dirty="0"/>
              <a:t>mírný či nepatrný růst půdorysu města nad hranice zástavby z období středověku, raného novověku a první poloviny 19. století</a:t>
            </a:r>
          </a:p>
          <a:p>
            <a:pPr>
              <a:buFontTx/>
              <a:buChar char="-"/>
            </a:pPr>
            <a:r>
              <a:rPr lang="cs-CZ" altLang="cs-CZ" sz="2200" dirty="0"/>
              <a:t>p</a:t>
            </a:r>
            <a:r>
              <a:rPr lang="cs-CZ" altLang="cs-CZ" dirty="0"/>
              <a:t>locha měst nerostla v přímé závislosti na růstu obyvatel, ale ve fázovém posunu!!!</a:t>
            </a:r>
          </a:p>
          <a:p>
            <a:pPr marL="0" indent="0">
              <a:buNone/>
            </a:pP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8089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23" y="68825"/>
            <a:ext cx="9542155" cy="67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69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tabulk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93" y="105508"/>
            <a:ext cx="9315815" cy="66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123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tabulk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58" y="82416"/>
            <a:ext cx="4475284" cy="669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8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1_Mesta_ceska_gra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669" y="130175"/>
            <a:ext cx="3776662" cy="65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719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A_Urbanizace českých zemí v 19 a počátkem 20 stolet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059" y="246185"/>
            <a:ext cx="9040850" cy="636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61547" y="0"/>
            <a:ext cx="3033345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/>
              <a:t>Rozpad sídelního systému na dvě části, severní a jižní, s odlišnou dynamikou vývoje</a:t>
            </a:r>
          </a:p>
          <a:p>
            <a:endParaRPr lang="cs-CZ" altLang="cs-CZ" sz="2400" b="1" dirty="0"/>
          </a:p>
          <a:p>
            <a:r>
              <a:rPr lang="cs-CZ" altLang="cs-CZ" sz="2400" b="1" dirty="0"/>
              <a:t>přelom 19. a 20. století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288220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 </a:t>
            </a:r>
            <a:r>
              <a:rPr lang="cs-CZ" dirty="0" err="1"/>
              <a:t>Čz</a:t>
            </a:r>
            <a:r>
              <a:rPr lang="cs-CZ" dirty="0"/>
              <a:t> v Procesu urbanizace – od 2. pol. 19. stol. do současnosti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Prostor pro expanzi měst </a:t>
            </a:r>
          </a:p>
          <a:p>
            <a:pPr>
              <a:buFontTx/>
              <a:buChar char="-"/>
            </a:pPr>
            <a:r>
              <a:rPr lang="cs-CZ" altLang="cs-CZ" dirty="0"/>
              <a:t>města zpočátku rozšiřovala svoji plochu na dostupná místa poblíž městského jádra</a:t>
            </a:r>
          </a:p>
          <a:p>
            <a:pPr>
              <a:buFontTx/>
              <a:buChar char="-"/>
            </a:pPr>
            <a:r>
              <a:rPr lang="cs-CZ" altLang="cs-CZ" dirty="0"/>
              <a:t>využíván prostor zbořeného městského opevnění a vnitřní </a:t>
            </a:r>
            <a:r>
              <a:rPr lang="cs-CZ" altLang="cs-CZ" dirty="0" err="1"/>
              <a:t>nezasídlené</a:t>
            </a:r>
            <a:r>
              <a:rPr lang="cs-CZ" altLang="cs-CZ" dirty="0"/>
              <a:t> plochy</a:t>
            </a:r>
          </a:p>
          <a:p>
            <a:pPr>
              <a:buFontTx/>
              <a:buChar char="-"/>
            </a:pPr>
            <a:r>
              <a:rPr lang="cs-CZ" altLang="cs-CZ" dirty="0"/>
              <a:t>prostorová expanze přizpůsobena hlavním směrům dopravních komunikací, které je spojovaly se vzdáleným i blízkým okolím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33345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K před 1914_zmen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10" y="3349625"/>
            <a:ext cx="4827588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HK_před 1939_zmen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32" y="2945423"/>
            <a:ext cx="6146059" cy="391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radec Králové_1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5487" cy="329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Hradec Králov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32" y="0"/>
            <a:ext cx="4259360" cy="283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9609992" y="79130"/>
            <a:ext cx="24442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chemeClr val="accent1"/>
                </a:solidFill>
              </a:rPr>
              <a:t>Hradec Králové</a:t>
            </a:r>
          </a:p>
          <a:p>
            <a:endParaRPr lang="cs-CZ" altLang="cs-CZ" sz="2000" b="1" dirty="0">
              <a:solidFill>
                <a:schemeClr val="accent1"/>
              </a:solidFill>
            </a:endParaRPr>
          </a:p>
          <a:p>
            <a:r>
              <a:rPr lang="cs-CZ" altLang="cs-CZ" sz="2000" b="1" dirty="0">
                <a:solidFill>
                  <a:schemeClr val="accent1"/>
                </a:solidFill>
              </a:rPr>
              <a:t>před r. 1914 a 1938</a:t>
            </a:r>
          </a:p>
        </p:txBody>
      </p:sp>
    </p:spTree>
    <p:extLst>
      <p:ext uri="{BB962C8B-B14F-4D97-AF65-F5344CB8AC3E}">
        <p14:creationId xmlns:p14="http://schemas.microsoft.com/office/powerpoint/2010/main" val="34902591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7" descr="Hradec pros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888"/>
            <a:ext cx="5348288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9" descr="1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4" y="1125538"/>
            <a:ext cx="430688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" descr="po 19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789363"/>
            <a:ext cx="4248150" cy="24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0701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 </a:t>
            </a:r>
            <a:r>
              <a:rPr lang="cs-CZ" dirty="0" err="1"/>
              <a:t>Čz</a:t>
            </a:r>
            <a:r>
              <a:rPr lang="cs-CZ" dirty="0"/>
              <a:t> v Procesu urbanizace – od 2. pol. 19. stol. do současnosti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postupně docházelo k živelnému i regulovanému pohlcování příměstské (převážně zemědělské) krajiny -</a:t>
            </a:r>
            <a:r>
              <a:rPr lang="cs-CZ" dirty="0">
                <a:effectLst/>
              </a:rPr>
              <a:t>&gt;</a:t>
            </a:r>
            <a:r>
              <a:rPr lang="cs-CZ" altLang="cs-CZ" dirty="0"/>
              <a:t> přeměna v krajinu městskou se všemi atributy a funkcemi </a:t>
            </a:r>
          </a:p>
          <a:p>
            <a:r>
              <a:rPr lang="cs-CZ" altLang="cs-CZ" dirty="0"/>
              <a:t>příměstské obce s  hospodářskými usedlostmi a s řemeslným a obchodním koloritem tvořily zpočátku zemědělské zázemí měst; zemědělská půda - pole, louky, pastviny a zahrady, případně pozemky, ležící ladem</a:t>
            </a:r>
          </a:p>
          <a:p>
            <a:r>
              <a:rPr lang="cs-CZ" altLang="cs-CZ" dirty="0"/>
              <a:t>ve městech a bezprostředním okolí rozvoj průmyslu </a:t>
            </a:r>
          </a:p>
          <a:p>
            <a:r>
              <a:rPr lang="cs-CZ" altLang="cs-CZ" dirty="0"/>
              <a:t>na katastrálním území připojovaných obcí začíná vyrůstat nová obytná i průmyslová zástavba -</a:t>
            </a:r>
            <a:r>
              <a:rPr lang="cs-CZ" dirty="0">
                <a:effectLst/>
              </a:rPr>
              <a:t>&gt;</a:t>
            </a:r>
            <a:r>
              <a:rPr lang="cs-CZ" altLang="cs-CZ" dirty="0"/>
              <a:t> proměna v průmyslová nebo úřednická předměstí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66747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8_13 Vinohrady SK 1841 výřez_zmen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3" y="88639"/>
            <a:ext cx="5484690" cy="4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Vinohrady Hurt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423" y="88639"/>
            <a:ext cx="4748822" cy="38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Vinohrady výř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213100"/>
            <a:ext cx="5075238" cy="34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123093" y="4404947"/>
            <a:ext cx="34519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>
                <a:solidFill>
                  <a:schemeClr val="accent1"/>
                </a:solidFill>
              </a:rPr>
              <a:t>Královské Vinohrady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739554" y="4044462"/>
            <a:ext cx="318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1891</a:t>
            </a:r>
          </a:p>
        </p:txBody>
      </p:sp>
    </p:spTree>
    <p:extLst>
      <p:ext uri="{BB962C8B-B14F-4D97-AF65-F5344CB8AC3E}">
        <p14:creationId xmlns:p14="http://schemas.microsoft.com/office/powerpoint/2010/main" val="21040965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 </a:t>
            </a:r>
            <a:r>
              <a:rPr lang="cs-CZ" dirty="0" err="1"/>
              <a:t>Čz</a:t>
            </a:r>
            <a:r>
              <a:rPr lang="cs-CZ" dirty="0"/>
              <a:t> v Procesu urbanizace – od 2. pol. 19. stol. do současnosti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altLang="cs-CZ" sz="2200" dirty="0"/>
              <a:t>k expanzi městského prostoru posloužily také problematické pozemky v údolních nivách, zaplavovaných meandrujícími řekami -</a:t>
            </a:r>
            <a:r>
              <a:rPr lang="cs-CZ" sz="2200" dirty="0">
                <a:effectLst/>
              </a:rPr>
              <a:t>&gt; zde stavěny </a:t>
            </a:r>
            <a:r>
              <a:rPr lang="cs-CZ" altLang="cs-CZ" sz="2200" dirty="0"/>
              <a:t>objekty spjaté s různými hospodářskými aktivitami -</a:t>
            </a:r>
            <a:r>
              <a:rPr lang="cs-CZ" sz="2200" dirty="0">
                <a:effectLst/>
              </a:rPr>
              <a:t>&gt; p</a:t>
            </a:r>
            <a:r>
              <a:rPr lang="cs-CZ" altLang="cs-CZ" sz="2200" dirty="0"/>
              <a:t>o regulaci vodních toků vzniká i zde souvislejší zástavba  </a:t>
            </a:r>
          </a:p>
          <a:p>
            <a:r>
              <a:rPr lang="cs-CZ" altLang="cs-CZ" sz="2200" dirty="0"/>
              <a:t>větší lesní plochy v blízkosti expandujících měst zpočátku nedotčeny x ale později i ony zmenšovány na úkor stavebních aktivit</a:t>
            </a:r>
          </a:p>
          <a:p>
            <a:r>
              <a:rPr lang="cs-CZ" altLang="cs-CZ" sz="2200" dirty="0"/>
              <a:t>města sevřená v údolích a obklopená kopcovitou krajinou -</a:t>
            </a:r>
            <a:r>
              <a:rPr lang="cs-CZ" sz="2200" dirty="0">
                <a:effectLst/>
              </a:rPr>
              <a:t>&gt; postupně se rozrůstala i do vyšších poloh </a:t>
            </a:r>
            <a:r>
              <a:rPr lang="cs-CZ" altLang="cs-CZ" sz="2200" dirty="0"/>
              <a:t>-</a:t>
            </a:r>
            <a:r>
              <a:rPr lang="cs-CZ" sz="2200" dirty="0">
                <a:effectLst/>
              </a:rPr>
              <a:t>&gt; na stráních a volných plošinách na úbočích vznikají </a:t>
            </a:r>
            <a:r>
              <a:rPr lang="cs-CZ" altLang="cs-CZ" sz="2200" dirty="0"/>
              <a:t>vilové čtvrti, později panelová sídliště </a:t>
            </a:r>
          </a:p>
          <a:p>
            <a:r>
              <a:rPr lang="cs-CZ" altLang="cs-CZ" sz="2200" dirty="0"/>
              <a:t>růst městských aglomerací nebyl ovlivněn až na výjimky (např. strmé horské hřebeny) původním krajinným rázem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4809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433" y="70245"/>
            <a:ext cx="9535134" cy="671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657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 </a:t>
            </a:r>
            <a:r>
              <a:rPr lang="cs-CZ" dirty="0" err="1"/>
              <a:t>Čz</a:t>
            </a:r>
            <a:r>
              <a:rPr lang="cs-CZ" dirty="0"/>
              <a:t> v Procesu urbanizace – od 2. pol. 19. stol. do současnosti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altLang="cs-CZ" dirty="0"/>
              <a:t>městský prostor v Č – progresivní růst ve 2. polovině 20. století  (od  60.–80. let postihl většinu městských obcí)</a:t>
            </a:r>
          </a:p>
          <a:p>
            <a:r>
              <a:rPr lang="cs-CZ" altLang="cs-CZ" dirty="0"/>
              <a:t>v mnoha případech se v okolí silně expandujících měst profilovala města s nižším růstem výměry -</a:t>
            </a:r>
            <a:r>
              <a:rPr lang="cs-CZ" dirty="0">
                <a:effectLst/>
              </a:rPr>
              <a:t>&gt; zahuštění osídlené krajiny </a:t>
            </a:r>
            <a:r>
              <a:rPr lang="cs-CZ" altLang="cs-CZ" dirty="0"/>
              <a:t>-</a:t>
            </a:r>
            <a:r>
              <a:rPr lang="cs-CZ" dirty="0">
                <a:effectLst/>
              </a:rPr>
              <a:t>&gt; postupná přeměna na výrazně </a:t>
            </a:r>
            <a:r>
              <a:rPr lang="cs-CZ" altLang="cs-CZ" dirty="0"/>
              <a:t>urbanizovaný region - </a:t>
            </a:r>
            <a:r>
              <a:rPr lang="cs-CZ" altLang="cs-CZ" b="1" dirty="0"/>
              <a:t>aglomeraci</a:t>
            </a:r>
            <a:r>
              <a:rPr lang="cs-CZ" altLang="cs-CZ" dirty="0"/>
              <a:t>:</a:t>
            </a:r>
          </a:p>
          <a:p>
            <a:pPr lvl="1"/>
            <a:r>
              <a:rPr lang="cs-CZ" altLang="cs-CZ" dirty="0"/>
              <a:t>Děčín, Ústí na Labem, Teplice, Most, Jirkov, Chomutov, Bílina, Kadaň </a:t>
            </a:r>
          </a:p>
          <a:p>
            <a:pPr lvl="1"/>
            <a:r>
              <a:rPr lang="cs-CZ" altLang="cs-CZ" dirty="0"/>
              <a:t>Ostrava, Havířov, Karviná, Orlová, Třinec</a:t>
            </a:r>
          </a:p>
          <a:p>
            <a:pPr lvl="1"/>
            <a:r>
              <a:rPr lang="cs-CZ" altLang="cs-CZ" dirty="0"/>
              <a:t>Liberec, Jablonec nad Nisou</a:t>
            </a:r>
          </a:p>
          <a:p>
            <a:pPr lvl="1"/>
            <a:r>
              <a:rPr lang="cs-CZ" altLang="cs-CZ" dirty="0"/>
              <a:t>Hradec Králové, Pardubice apod. </a:t>
            </a:r>
          </a:p>
          <a:p>
            <a:r>
              <a:rPr lang="cs-CZ" altLang="cs-CZ" dirty="0"/>
              <a:t>v současnosti - </a:t>
            </a:r>
            <a:r>
              <a:rPr lang="cs-CZ" altLang="cs-CZ" b="1" dirty="0"/>
              <a:t>proces suburbanizace</a:t>
            </a:r>
          </a:p>
          <a:p>
            <a:r>
              <a:rPr lang="cs-CZ" altLang="cs-CZ" dirty="0"/>
              <a:t>urbanizovaná krajina tvoří tři čtvrtiny celého území Česka</a:t>
            </a:r>
          </a:p>
        </p:txBody>
      </p:sp>
    </p:spTree>
    <p:extLst>
      <p:ext uri="{BB962C8B-B14F-4D97-AF65-F5344CB8AC3E}">
        <p14:creationId xmlns:p14="http://schemas.microsoft.com/office/powerpoint/2010/main" val="28227818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_města česká 20st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03" y="49403"/>
            <a:ext cx="9595795" cy="67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3898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esta_ceska_21st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57" y="72807"/>
            <a:ext cx="9527686" cy="671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975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homut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33" y="67111"/>
            <a:ext cx="9126905" cy="672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79131" y="87923"/>
            <a:ext cx="248822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/>
              <a:t>Chomutov</a:t>
            </a:r>
          </a:p>
          <a:p>
            <a:pPr eaLnBrk="1" hangingPunct="1"/>
            <a:r>
              <a:rPr lang="cs-CZ" altLang="cs-CZ" sz="2400" b="1" dirty="0"/>
              <a:t> </a:t>
            </a:r>
          </a:p>
          <a:p>
            <a:pPr eaLnBrk="1" hangingPunct="1"/>
            <a:r>
              <a:rPr lang="cs-CZ" altLang="cs-CZ" sz="2400" b="1" dirty="0"/>
              <a:t>2. pol. 19. stol. + konec 20. stol.</a:t>
            </a:r>
          </a:p>
          <a:p>
            <a:pPr eaLnBrk="1" hangingPunct="1"/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8939577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 </a:t>
            </a:r>
            <a:r>
              <a:rPr lang="cs-CZ" dirty="0" err="1"/>
              <a:t>Čz</a:t>
            </a:r>
            <a:r>
              <a:rPr lang="cs-CZ" dirty="0"/>
              <a:t> v Procesu urbanizace – od 2. pol. 19. stol. do současnosti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sz="2200" b="1" dirty="0"/>
              <a:t>Příčiny expanze měst do krajiny</a:t>
            </a:r>
          </a:p>
          <a:p>
            <a:pPr>
              <a:buFontTx/>
              <a:buChar char="-"/>
            </a:pPr>
            <a:r>
              <a:rPr lang="cs-CZ" altLang="cs-CZ" sz="2200" dirty="0"/>
              <a:t>rozvoj průmyslu (2. polovina 19. i 20. století) a dopravní sítě, vytváření průmyslových oblastí</a:t>
            </a:r>
          </a:p>
          <a:p>
            <a:pPr>
              <a:buFontTx/>
              <a:buChar char="-"/>
            </a:pPr>
            <a:r>
              <a:rPr lang="cs-CZ" altLang="cs-CZ" sz="2200" dirty="0"/>
              <a:t>roste význam města jako spádového centra regionu </a:t>
            </a:r>
            <a:r>
              <a:rPr lang="cs-CZ" sz="2200" dirty="0"/>
              <a:t>-&gt; </a:t>
            </a:r>
            <a:r>
              <a:rPr lang="cs-CZ" altLang="cs-CZ" sz="2200" dirty="0"/>
              <a:t>rozvoj správních, vzdělávacích, kulturních a jiných funkcí</a:t>
            </a:r>
          </a:p>
          <a:p>
            <a:pPr>
              <a:buFontTx/>
              <a:buChar char="-"/>
            </a:pPr>
            <a:r>
              <a:rPr lang="cs-CZ" altLang="cs-CZ" sz="2200" dirty="0"/>
              <a:t>bourání opevnění na konci 19. století </a:t>
            </a:r>
            <a:r>
              <a:rPr lang="cs-CZ" sz="2200" dirty="0"/>
              <a:t>-&gt;</a:t>
            </a:r>
            <a:r>
              <a:rPr lang="cs-CZ" altLang="cs-CZ" sz="2200" dirty="0"/>
              <a:t> zisk nové nezastavěné plochy </a:t>
            </a:r>
            <a:r>
              <a:rPr lang="cs-CZ" sz="2200" dirty="0"/>
              <a:t>-&gt; </a:t>
            </a:r>
            <a:r>
              <a:rPr lang="de-DE" altLang="cs-CZ" sz="2200" dirty="0" err="1"/>
              <a:t>nov</a:t>
            </a:r>
            <a:r>
              <a:rPr lang="cs-CZ" altLang="cs-CZ" sz="2200" dirty="0"/>
              <a:t>é</a:t>
            </a:r>
            <a:r>
              <a:rPr lang="de-DE" altLang="cs-CZ" sz="2200" dirty="0"/>
              <a:t> </a:t>
            </a:r>
            <a:r>
              <a:rPr lang="de-DE" altLang="cs-CZ" sz="2200" dirty="0" err="1"/>
              <a:t>urbanistick</a:t>
            </a:r>
            <a:r>
              <a:rPr lang="cs-CZ" altLang="cs-CZ" sz="2200" dirty="0"/>
              <a:t>é</a:t>
            </a:r>
            <a:r>
              <a:rPr lang="de-DE" altLang="cs-CZ" sz="2200" dirty="0"/>
              <a:t> </a:t>
            </a:r>
            <a:r>
              <a:rPr lang="de-DE" altLang="cs-CZ" sz="2200" dirty="0" err="1"/>
              <a:t>projekt</a:t>
            </a:r>
            <a:r>
              <a:rPr lang="cs-CZ" altLang="cs-CZ" sz="2200" dirty="0"/>
              <a:t>y mezi světovými válkami </a:t>
            </a:r>
            <a:r>
              <a:rPr lang="cs-CZ" sz="2200" dirty="0"/>
              <a:t>-&gt; </a:t>
            </a:r>
            <a:r>
              <a:rPr lang="cs-CZ" altLang="cs-CZ" sz="2200" dirty="0"/>
              <a:t>regulační plány měst</a:t>
            </a:r>
          </a:p>
          <a:p>
            <a:pPr>
              <a:buFontTx/>
              <a:buChar char="-"/>
            </a:pPr>
            <a:r>
              <a:rPr lang="cs-CZ" altLang="cs-CZ" sz="2200" dirty="0"/>
              <a:t>p</a:t>
            </a:r>
            <a:r>
              <a:rPr lang="de-DE" altLang="cs-CZ" sz="2200" dirty="0" err="1"/>
              <a:t>řitažlivost</a:t>
            </a:r>
            <a:r>
              <a:rPr lang="de-DE" altLang="cs-CZ" sz="2200" dirty="0"/>
              <a:t> </a:t>
            </a:r>
            <a:r>
              <a:rPr lang="de-DE" altLang="cs-CZ" sz="2200" dirty="0" err="1"/>
              <a:t>měst</a:t>
            </a:r>
            <a:r>
              <a:rPr lang="cs-CZ" altLang="cs-CZ" sz="2200" dirty="0"/>
              <a:t> </a:t>
            </a:r>
            <a:r>
              <a:rPr lang="cs-CZ" sz="2200" dirty="0"/>
              <a:t>-&gt;</a:t>
            </a:r>
            <a:r>
              <a:rPr lang="cs-CZ" altLang="cs-CZ" sz="2200" dirty="0"/>
              <a:t> </a:t>
            </a:r>
            <a:r>
              <a:rPr lang="de-DE" altLang="cs-CZ" sz="2200" dirty="0" err="1"/>
              <a:t>pracovní</a:t>
            </a:r>
            <a:r>
              <a:rPr lang="de-DE" altLang="cs-CZ" sz="2200" dirty="0"/>
              <a:t> </a:t>
            </a:r>
            <a:r>
              <a:rPr lang="de-DE" altLang="cs-CZ" sz="2200" dirty="0" err="1"/>
              <a:t>příležitost</a:t>
            </a:r>
            <a:r>
              <a:rPr lang="cs-CZ" altLang="cs-CZ" sz="2200" dirty="0"/>
              <a:t>i +</a:t>
            </a:r>
            <a:r>
              <a:rPr lang="de-DE" altLang="cs-CZ" sz="2200" dirty="0"/>
              <a:t> </a:t>
            </a:r>
            <a:r>
              <a:rPr lang="de-DE" altLang="cs-CZ" sz="2200" dirty="0" err="1"/>
              <a:t>možnosti</a:t>
            </a:r>
            <a:r>
              <a:rPr lang="de-DE" altLang="cs-CZ" sz="2200" dirty="0"/>
              <a:t> </a:t>
            </a:r>
            <a:r>
              <a:rPr lang="de-DE" altLang="cs-CZ" sz="2200" dirty="0" err="1"/>
              <a:t>dalšího</a:t>
            </a:r>
            <a:r>
              <a:rPr lang="de-DE" altLang="cs-CZ" sz="2200" dirty="0"/>
              <a:t> </a:t>
            </a:r>
            <a:r>
              <a:rPr lang="de-DE" altLang="cs-CZ" sz="2200" dirty="0" err="1"/>
              <a:t>uplatnění</a:t>
            </a:r>
            <a:r>
              <a:rPr lang="cs-CZ" altLang="cs-CZ" sz="2200" dirty="0"/>
              <a:t> v souvislosti s rozmachem občanské společnosti, změnami životního stylu a hodnot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60128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 toponomastika jako nástroj k studiu vývoje osídlení v ČZ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toponomastika</a:t>
            </a:r>
            <a:r>
              <a:rPr lang="cs-CZ" dirty="0"/>
              <a:t> = nauka o zeměpisných jménech</a:t>
            </a:r>
          </a:p>
          <a:p>
            <a:r>
              <a:rPr lang="cs-CZ" b="1" dirty="0"/>
              <a:t>toponyma</a:t>
            </a:r>
            <a:r>
              <a:rPr lang="cs-CZ" dirty="0"/>
              <a:t> (zeměpisná jména) = vlastní jména neživých přírodních objektů a objektů vytvořených člověkem na Zemi a pevně v krajině fixovaných; členění na </a:t>
            </a:r>
            <a:r>
              <a:rPr lang="cs-CZ" b="1" i="1" dirty="0"/>
              <a:t>místní</a:t>
            </a:r>
            <a:r>
              <a:rPr lang="cs-CZ" dirty="0"/>
              <a:t> a </a:t>
            </a:r>
            <a:r>
              <a:rPr lang="cs-CZ" b="1" i="1" dirty="0"/>
              <a:t>pomístní</a:t>
            </a:r>
          </a:p>
          <a:p>
            <a:pPr lvl="1"/>
            <a:r>
              <a:rPr lang="cs-CZ" b="1" i="1" dirty="0"/>
              <a:t>místní zeměpisná jména</a:t>
            </a:r>
            <a:r>
              <a:rPr lang="cs-CZ" dirty="0"/>
              <a:t> = vlastní jména obydleného místa, dosud obývaného nebo </a:t>
            </a:r>
            <a:r>
              <a:rPr lang="cs-CZ" dirty="0" err="1"/>
              <a:t>zanikého</a:t>
            </a:r>
            <a:r>
              <a:rPr lang="cs-CZ" dirty="0"/>
              <a:t> (města, vsi a jejich části, dvory, hájovny, sklárny, zámky, hrady apod.)</a:t>
            </a:r>
          </a:p>
          <a:p>
            <a:pPr lvl="1"/>
            <a:r>
              <a:rPr lang="cs-CZ" b="1" i="1" dirty="0"/>
              <a:t>pomístní zeměpisná jména</a:t>
            </a:r>
            <a:r>
              <a:rPr lang="cs-CZ" dirty="0"/>
              <a:t> = vlastní jména různých neobydlených objektů (pole, louky, vyvýšeniny, řeky, potoky, jezera, rybníky) -&gt; stáří je 300 let a více, např. </a:t>
            </a:r>
            <a:r>
              <a:rPr lang="cs-CZ" dirty="0" err="1"/>
              <a:t>Fuldaha</a:t>
            </a:r>
            <a:r>
              <a:rPr lang="cs-CZ" dirty="0"/>
              <a:t> – Vltava, doklad k roku 872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63422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 toponomastika jako nástroj k studiu vývoje osídlení v ČZ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prameny</a:t>
            </a:r>
            <a:r>
              <a:rPr lang="cs-CZ" dirty="0"/>
              <a:t>: zejména </a:t>
            </a:r>
            <a:r>
              <a:rPr lang="cs-CZ" dirty="0" err="1"/>
              <a:t>fasse</a:t>
            </a:r>
            <a:r>
              <a:rPr lang="cs-CZ" dirty="0"/>
              <a:t> tereziánského katastru, josefský katastr, stabilní katastr, I.-III. vojenské mapování, lexikony aj.</a:t>
            </a:r>
          </a:p>
          <a:p>
            <a:r>
              <a:rPr lang="cs-CZ" b="1" dirty="0"/>
              <a:t>exonyma</a:t>
            </a:r>
            <a:r>
              <a:rPr lang="cs-CZ" dirty="0"/>
              <a:t> (vžitá česká zeměpisná jména) = české ekvivalenty pro cizojazyčná zeměpisná jména -&gt; např. Paříž, Vídeň, Berlín, Londýn, Tibet, Peking -&gt; tradice a stabilní jádro už od raného středověku, nejznámějších je cca 1500</a:t>
            </a:r>
          </a:p>
          <a:p>
            <a:r>
              <a:rPr lang="cs-CZ" sz="1900" dirty="0"/>
              <a:t>Lit.: POLÍVKOVÁ, Anna, </a:t>
            </a:r>
            <a:r>
              <a:rPr lang="cs-CZ" sz="1900" b="1" i="1" dirty="0"/>
              <a:t>Naše místní jména (a jak jich užívat)</a:t>
            </a:r>
            <a:r>
              <a:rPr lang="cs-CZ" sz="1900" dirty="0"/>
              <a:t>, Praha 2007</a:t>
            </a:r>
          </a:p>
          <a:p>
            <a:pPr lvl="1"/>
            <a:r>
              <a:rPr lang="cs-CZ" sz="1900" dirty="0"/>
              <a:t>LUTERER, Ivan – ŠRÁMEK, Rudolf, </a:t>
            </a:r>
            <a:r>
              <a:rPr lang="cs-CZ" sz="1900" b="1" i="1" dirty="0"/>
              <a:t>Zeměpisná jména v Čechách, na Moravě a ve Slezsku</a:t>
            </a:r>
            <a:r>
              <a:rPr lang="cs-CZ" sz="1900" dirty="0"/>
              <a:t>, Havlíčkův Brod 1997</a:t>
            </a:r>
          </a:p>
          <a:p>
            <a:pPr lvl="1"/>
            <a:r>
              <a:rPr lang="cs-CZ" sz="1900" dirty="0"/>
              <a:t>OLIVOVÁ-NEZBEDOVÁ, Libuše a kol., </a:t>
            </a:r>
            <a:r>
              <a:rPr lang="cs-CZ" sz="1900" b="1" i="1" dirty="0"/>
              <a:t>Slovník pomístních jmen v Čechách</a:t>
            </a:r>
            <a:r>
              <a:rPr lang="cs-CZ" sz="1900" dirty="0"/>
              <a:t>, Praha 2000- (dosud vyšel úvodní svazek + 5 sv. A-</a:t>
            </a:r>
            <a:r>
              <a:rPr lang="cs-CZ" sz="1900" dirty="0" err="1"/>
              <a:t>Buc</a:t>
            </a:r>
            <a:r>
              <a:rPr lang="cs-CZ" sz="1900" dirty="0"/>
              <a:t>) + dále elektronicky: </a:t>
            </a:r>
            <a:r>
              <a:rPr lang="cs-CZ" sz="1900" dirty="0">
                <a:hlinkClick r:id="rId2"/>
              </a:rPr>
              <a:t>http://spjc.ujc.cas.cz/</a:t>
            </a:r>
            <a:endParaRPr lang="cs-CZ" sz="1900" dirty="0"/>
          </a:p>
          <a:p>
            <a:pPr lvl="1"/>
            <a:r>
              <a:rPr lang="cs-CZ" sz="1900" dirty="0"/>
              <a:t>ŠMILAUER, Vladimír, </a:t>
            </a:r>
            <a:r>
              <a:rPr lang="cs-CZ" sz="1900" b="1" i="1" dirty="0"/>
              <a:t>Osídlení Čech ve světle místních jmen</a:t>
            </a:r>
            <a:r>
              <a:rPr lang="cs-CZ" sz="1900" dirty="0"/>
              <a:t>, Praha 1960.</a:t>
            </a:r>
          </a:p>
          <a:p>
            <a:pPr lvl="1"/>
            <a:r>
              <a:rPr lang="cs-CZ" sz="1900" dirty="0"/>
              <a:t>periodikum </a:t>
            </a:r>
            <a:r>
              <a:rPr lang="cs-CZ" sz="1900" b="1" i="1" dirty="0"/>
              <a:t>Acta </a:t>
            </a:r>
            <a:r>
              <a:rPr lang="cs-CZ" sz="1900" b="1" i="1" dirty="0" err="1"/>
              <a:t>onomastica</a:t>
            </a:r>
            <a:r>
              <a:rPr lang="cs-CZ" sz="1900" b="1" i="1" dirty="0"/>
              <a:t> </a:t>
            </a:r>
            <a:r>
              <a:rPr lang="cs-CZ" sz="1900" dirty="0"/>
              <a:t>(</a:t>
            </a:r>
            <a:r>
              <a:rPr lang="cs-CZ" sz="1900" dirty="0" err="1"/>
              <a:t>zal</a:t>
            </a:r>
            <a:r>
              <a:rPr lang="cs-CZ" sz="1900" dirty="0"/>
              <a:t>. 1960)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64261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 toponomastika jako nástroj k studiu vývoje osídlení v ČZ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osídlování ČZ dobře patrný i v některých místních názvech, zejm. vesnic a měst -&gt; dokládají postup osídlování a vlivy, které na něj působily (např. některé názvy ve staré sídelní oblasti, jiné v nově kolonizovaných územích)</a:t>
            </a:r>
          </a:p>
          <a:p>
            <a:r>
              <a:rPr lang="cs-CZ" dirty="0"/>
              <a:t>ve starších písemných i kartografických pramenech názvy sídel často zkomolené =&gt; značná variabilita</a:t>
            </a:r>
          </a:p>
          <a:p>
            <a:r>
              <a:rPr lang="cs-CZ" b="1" u="sng" dirty="0"/>
              <a:t>pojmenování sídliště</a:t>
            </a:r>
            <a:r>
              <a:rPr lang="cs-CZ" dirty="0"/>
              <a:t> – podkladem jména domácího i cizího původu -&gt; od 13. století především vliv </a:t>
            </a:r>
            <a:r>
              <a:rPr lang="cs-CZ" b="1" dirty="0"/>
              <a:t>němčiny</a:t>
            </a:r>
            <a:r>
              <a:rPr lang="cs-CZ" dirty="0"/>
              <a:t> -&gt; něm. koncovky </a:t>
            </a:r>
            <a:r>
              <a:rPr lang="cs-CZ" i="1" dirty="0"/>
              <a:t>-</a:t>
            </a:r>
            <a:r>
              <a:rPr lang="cs-CZ" i="1" dirty="0" err="1"/>
              <a:t>dorf</a:t>
            </a:r>
            <a:r>
              <a:rPr lang="cs-CZ" dirty="0"/>
              <a:t>, </a:t>
            </a:r>
            <a:r>
              <a:rPr lang="cs-CZ" i="1" dirty="0"/>
              <a:t>-</a:t>
            </a:r>
            <a:r>
              <a:rPr lang="cs-CZ" i="1" dirty="0" err="1"/>
              <a:t>berg</a:t>
            </a:r>
            <a:r>
              <a:rPr lang="cs-CZ" dirty="0"/>
              <a:t>, </a:t>
            </a:r>
            <a:r>
              <a:rPr lang="cs-CZ" i="1" dirty="0"/>
              <a:t>-</a:t>
            </a:r>
            <a:r>
              <a:rPr lang="cs-CZ" i="1" dirty="0" err="1"/>
              <a:t>burg</a:t>
            </a:r>
            <a:r>
              <a:rPr lang="cs-CZ" dirty="0"/>
              <a:t>, </a:t>
            </a:r>
            <a:r>
              <a:rPr lang="cs-CZ" i="1" dirty="0"/>
              <a:t>-</a:t>
            </a:r>
            <a:r>
              <a:rPr lang="cs-CZ" i="1" dirty="0" err="1"/>
              <a:t>stadt</a:t>
            </a:r>
            <a:r>
              <a:rPr lang="cs-CZ" dirty="0"/>
              <a:t>, </a:t>
            </a:r>
            <a:r>
              <a:rPr lang="cs-CZ" i="1" dirty="0"/>
              <a:t>-</a:t>
            </a:r>
            <a:r>
              <a:rPr lang="cs-CZ" i="1" dirty="0" err="1"/>
              <a:t>stein</a:t>
            </a:r>
            <a:r>
              <a:rPr lang="cs-CZ" dirty="0"/>
              <a:t> atd.</a:t>
            </a:r>
          </a:p>
        </p:txBody>
      </p:sp>
    </p:spTree>
    <p:extLst>
      <p:ext uri="{BB962C8B-B14F-4D97-AF65-F5344CB8AC3E}">
        <p14:creationId xmlns:p14="http://schemas.microsoft.com/office/powerpoint/2010/main" val="15861242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 toponomastika jako nástroj k studiu vývoje osídlení v ČZ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u="sng" dirty="0"/>
              <a:t>domácí původ místních jmen</a:t>
            </a:r>
            <a:r>
              <a:rPr lang="cs-CZ" dirty="0"/>
              <a:t>:</a:t>
            </a:r>
          </a:p>
          <a:p>
            <a:pPr>
              <a:buFontTx/>
              <a:buChar char="-"/>
            </a:pPr>
            <a:r>
              <a:rPr lang="cs-CZ" dirty="0"/>
              <a:t>jména osob obývající sídliště nebo v jiném vztahu k němu (např. Litoměřice, Boleslav)</a:t>
            </a:r>
          </a:p>
          <a:p>
            <a:pPr>
              <a:buFontTx/>
              <a:buChar char="-"/>
            </a:pPr>
            <a:r>
              <a:rPr lang="cs-CZ" dirty="0"/>
              <a:t>jména věcí, např. přírodních útvarů a jevů (Chlumec, Blatná)</a:t>
            </a:r>
          </a:p>
          <a:p>
            <a:pPr>
              <a:buFontTx/>
              <a:buChar char="-"/>
            </a:pPr>
            <a:r>
              <a:rPr lang="cs-CZ" dirty="0"/>
              <a:t>jména staveb, komunikací, způsobu založení města a právních poměrů při založení (Hradec, Brod, Mýto, Lhota) + doplnění o různé přívlastky</a:t>
            </a:r>
          </a:p>
          <a:p>
            <a:r>
              <a:rPr lang="cs-CZ" b="1" u="sng" dirty="0"/>
              <a:t>typické koncovky názvů vsí:</a:t>
            </a:r>
          </a:p>
          <a:p>
            <a:pPr>
              <a:buFontTx/>
              <a:buChar char="-"/>
            </a:pPr>
            <a:r>
              <a:rPr lang="cs-CZ" dirty="0"/>
              <a:t>-any (do 12. stol.) </a:t>
            </a:r>
          </a:p>
          <a:p>
            <a:pPr>
              <a:buFontTx/>
              <a:buChar char="-"/>
            </a:pPr>
            <a:r>
              <a:rPr lang="cs-CZ" dirty="0"/>
              <a:t>-</a:t>
            </a:r>
            <a:r>
              <a:rPr lang="cs-CZ" dirty="0" err="1"/>
              <a:t>ice</a:t>
            </a:r>
            <a:r>
              <a:rPr lang="cs-CZ" dirty="0"/>
              <a:t>, -</a:t>
            </a:r>
            <a:r>
              <a:rPr lang="cs-CZ" dirty="0" err="1"/>
              <a:t>ovice</a:t>
            </a:r>
            <a:r>
              <a:rPr lang="cs-CZ" dirty="0"/>
              <a:t> (12. stol.) </a:t>
            </a:r>
          </a:p>
          <a:p>
            <a:pPr>
              <a:buFontTx/>
              <a:buChar char="-"/>
            </a:pPr>
            <a:r>
              <a:rPr lang="cs-CZ" dirty="0"/>
              <a:t>-in, -</a:t>
            </a:r>
            <a:r>
              <a:rPr lang="cs-CZ" dirty="0" err="1"/>
              <a:t>ín</a:t>
            </a:r>
            <a:r>
              <a:rPr lang="cs-CZ" dirty="0"/>
              <a:t>, -ov (13. stol.)			</a:t>
            </a:r>
            <a:r>
              <a:rPr lang="cs-CZ" b="1" dirty="0"/>
              <a:t>x výjimky!!!</a:t>
            </a:r>
          </a:p>
          <a:p>
            <a:pPr marL="0" indent="0">
              <a:buNone/>
            </a:pPr>
            <a:endParaRPr lang="cs-CZ" b="1" u="sng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77807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 toponomastika jako nástroj k studiu vývoje osídlení v ČZ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fenomén Újezdů a Lhot – v ČZ značný výskyt těchto místních jmen</a:t>
            </a:r>
          </a:p>
          <a:p>
            <a:r>
              <a:rPr lang="cs-CZ" dirty="0"/>
              <a:t>Újezdy – zřejmě převážně 12. stol., Lhoty – převážně 13. stol.</a:t>
            </a:r>
          </a:p>
          <a:p>
            <a:r>
              <a:rPr lang="cs-CZ" b="1" u="sng" dirty="0"/>
              <a:t>Újezd</a:t>
            </a:r>
          </a:p>
          <a:p>
            <a:pPr>
              <a:buFontTx/>
              <a:buChar char="-"/>
            </a:pPr>
            <a:r>
              <a:rPr lang="cs-CZ" dirty="0"/>
              <a:t>vznik v období vnitřní kolonizace -&gt; území získané knížecím družiníkem jako výsluha -&gt; rozsah se vymezoval „objetím“ nebo „ujetím“ (vykonával donátor nebo jeho úředník)</a:t>
            </a:r>
          </a:p>
          <a:p>
            <a:pPr>
              <a:buFontTx/>
              <a:buChar char="-"/>
            </a:pPr>
            <a:r>
              <a:rPr lang="cs-CZ" dirty="0"/>
              <a:t>převážně nekultivovaná půda s rozptýleným osídlením</a:t>
            </a:r>
          </a:p>
          <a:p>
            <a:pPr>
              <a:buFontTx/>
              <a:buChar char="-"/>
            </a:pPr>
            <a:r>
              <a:rPr lang="cs-CZ" dirty="0"/>
              <a:t>2. třetina 14. stol. Újezdy někdy označovány jako „</a:t>
            </a:r>
            <a:r>
              <a:rPr lang="cs-CZ" dirty="0" err="1"/>
              <a:t>Aujezd</a:t>
            </a:r>
            <a:r>
              <a:rPr lang="cs-CZ" dirty="0"/>
              <a:t>“, v 1. třetině 15. stol. „</a:t>
            </a:r>
            <a:r>
              <a:rPr lang="cs-CZ" dirty="0" err="1"/>
              <a:t>Oujezd</a:t>
            </a:r>
            <a:r>
              <a:rPr lang="cs-CZ" dirty="0"/>
              <a:t>“</a:t>
            </a:r>
          </a:p>
          <a:p>
            <a:pPr>
              <a:buFontTx/>
              <a:buChar char="-"/>
            </a:pPr>
            <a:r>
              <a:rPr lang="cs-CZ" dirty="0"/>
              <a:t>v Č cca 121 Újezdů (vč. variant – např. Újezdec), dle Jiřího Slámy především v oblasti Z Čech</a:t>
            </a:r>
          </a:p>
        </p:txBody>
      </p:sp>
    </p:spTree>
    <p:extLst>
      <p:ext uri="{BB962C8B-B14F-4D97-AF65-F5344CB8AC3E}">
        <p14:creationId xmlns:p14="http://schemas.microsoft.com/office/powerpoint/2010/main" val="2479361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891" y="75223"/>
            <a:ext cx="9590218" cy="67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02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 toponomastika jako nástroj k studiu vývoje osídlení v ČZ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u="sng" dirty="0"/>
              <a:t>Lhota</a:t>
            </a:r>
          </a:p>
          <a:p>
            <a:pPr>
              <a:buFontTx/>
              <a:buChar char="-"/>
            </a:pPr>
            <a:r>
              <a:rPr lang="cs-CZ" dirty="0"/>
              <a:t>název reflektoval úlevy nových osadníků od povinností, kterými byli vázáni k feudálnímu vlastníku -&gt; v některých oblastech např. nemuseli po určitou dobu („lhůtu, </a:t>
            </a:r>
            <a:r>
              <a:rPr lang="cs-CZ" dirty="0" err="1"/>
              <a:t>lhótu</a:t>
            </a:r>
            <a:r>
              <a:rPr lang="cs-CZ" dirty="0"/>
              <a:t>“; obvykle 20 let) platit rentu v plné výši</a:t>
            </a:r>
          </a:p>
          <a:p>
            <a:pPr>
              <a:buFontTx/>
              <a:buChar char="-"/>
            </a:pPr>
            <a:r>
              <a:rPr lang="cs-CZ" dirty="0"/>
              <a:t>dodnes téměř 300 českých vsí s názvem Lhota</a:t>
            </a:r>
          </a:p>
          <a:p>
            <a:pPr>
              <a:buFontTx/>
              <a:buChar char="-"/>
            </a:pPr>
            <a:r>
              <a:rPr lang="cs-CZ" dirty="0"/>
              <a:t>první doložení již k roku 1199</a:t>
            </a:r>
          </a:p>
          <a:p>
            <a:pPr>
              <a:buFontTx/>
              <a:buChar char="-"/>
            </a:pPr>
            <a:r>
              <a:rPr lang="cs-CZ" dirty="0"/>
              <a:t>podle Jiřího Slámy spíše V, JV a J Čechy</a:t>
            </a:r>
          </a:p>
          <a:p>
            <a:pPr>
              <a:buFontTx/>
              <a:buChar char="-"/>
            </a:pPr>
            <a:r>
              <a:rPr lang="cs-CZ" dirty="0"/>
              <a:t>varianty: Lhůta, Lhotka, Lhotice</a:t>
            </a:r>
          </a:p>
          <a:p>
            <a:pPr marL="457200" lvl="1" indent="0">
              <a:buNone/>
            </a:pPr>
            <a:r>
              <a:rPr lang="cs-CZ" dirty="0"/>
              <a:t>Literatura: např. BOHÁČ, Zdeněk, Újezdy a Lhoty. Příspěvek k dějinám osídlení středověkých Čech, HG 12, Praha 1974, s. 3-25.</a:t>
            </a:r>
          </a:p>
          <a:p>
            <a:pPr lvl="1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00263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29" y="76199"/>
            <a:ext cx="8862913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792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 toponomastika jako nástroj k studiu vývoje osídlení v ČZ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u="sng" dirty="0"/>
              <a:t>Patrocinia</a:t>
            </a:r>
          </a:p>
          <a:p>
            <a:pPr>
              <a:buFontTx/>
              <a:buChar char="-"/>
            </a:pPr>
            <a:r>
              <a:rPr lang="cs-CZ" dirty="0"/>
              <a:t>zasvěcení vesnických a později městských i předměstských kostelů rovněž odráží časové vrstvy osídlení ČZ:</a:t>
            </a:r>
          </a:p>
          <a:p>
            <a:pPr lvl="1"/>
            <a:r>
              <a:rPr lang="cs-CZ" dirty="0"/>
              <a:t>do pol. 12. stol.: převážně Klement, Petr, Jan Křtitel, Václav, Vavřinec, Jiří, Gothard, Havel, Archanděl Michael</a:t>
            </a:r>
          </a:p>
          <a:p>
            <a:pPr lvl="1"/>
            <a:r>
              <a:rPr lang="cs-CZ" dirty="0"/>
              <a:t>od 2. pol. 12. stol. do pol. 13. stol.: Martin, Kříž, Linhart, Jiljí, Jakub, Bartoloměj, Mikuláš</a:t>
            </a:r>
          </a:p>
          <a:p>
            <a:pPr lvl="1"/>
            <a:r>
              <a:rPr lang="cs-CZ" dirty="0"/>
              <a:t>od pol. 13. stol.: Boží Tělo, Všech Svatých + ženská jména - Kateřina, Markéta, Barbora, Maří Magdalena aj.</a:t>
            </a:r>
          </a:p>
          <a:p>
            <a:pPr lvl="1"/>
            <a:r>
              <a:rPr lang="cs-CZ" dirty="0"/>
              <a:t>průběžně: Petr (později Petr a Pavel), Jan Křtitel, Václav, Panna Marie</a:t>
            </a:r>
          </a:p>
          <a:p>
            <a:r>
              <a:rPr lang="cs-CZ" dirty="0"/>
              <a:t>lit.: viz články Zdeňka Boháče v HG a </a:t>
            </a:r>
            <a:r>
              <a:rPr lang="cs-CZ" dirty="0" err="1"/>
              <a:t>ČsČH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05898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8" y="771525"/>
            <a:ext cx="1206548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617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 Pustnutí a zanikání sídel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řada nových vsí po čase opět zanikla – důvody: válečné události, epidemie, sociální otázky poddaných, přeměna sídelní struktury, geografické podmínky (méně úrodná půda, nedostatek vody, živelné pohromy, zhoršení klimatu -</a:t>
            </a:r>
            <a:r>
              <a:rPr lang="cs-CZ" dirty="0">
                <a:effectLst/>
              </a:rPr>
              <a:t>&gt; </a:t>
            </a:r>
            <a:r>
              <a:rPr lang="cs-CZ" dirty="0"/>
              <a:t>zakládání vesnic v období klimatického optima), … </a:t>
            </a:r>
          </a:p>
          <a:p>
            <a:r>
              <a:rPr lang="cs-CZ" dirty="0"/>
              <a:t>od 12. stol. lidé často opouštěli rozptýlená sídla a soustřeďovali se v nově založených osadách</a:t>
            </a:r>
          </a:p>
          <a:p>
            <a:r>
              <a:rPr lang="cs-CZ" dirty="0"/>
              <a:t>lokalizace nejstarších zaniklých sídel velmi obtížná (málo pramenů, nedostatečné informace)</a:t>
            </a:r>
          </a:p>
          <a:p>
            <a:r>
              <a:rPr lang="cs-CZ" dirty="0"/>
              <a:t>13. stol. - nově založená nebo rozšířená města pohltila řadu malých osad</a:t>
            </a:r>
          </a:p>
        </p:txBody>
      </p:sp>
    </p:spTree>
    <p:extLst>
      <p:ext uri="{BB962C8B-B14F-4D97-AF65-F5344CB8AC3E}">
        <p14:creationId xmlns:p14="http://schemas.microsoft.com/office/powerpoint/2010/main" val="27157566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 Pustnutí a zanikání sídel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nejvíce sídel zaniklo po husitských válkách a třicetileté válce -</a:t>
            </a:r>
            <a:r>
              <a:rPr lang="cs-CZ" dirty="0">
                <a:effectLst/>
              </a:rPr>
              <a:t>&gt; řada z nich již nebyla obnovena -&gt; pokles obyvatelstva -&gt; přesun poddaných do nižších a úrodnějších, ale válkou vylidněných oblastí -&gt; původní obydlí opuštěna</a:t>
            </a:r>
          </a:p>
          <a:p>
            <a:r>
              <a:rPr lang="cs-CZ" dirty="0">
                <a:effectLst/>
              </a:rPr>
              <a:t>hospodářské činnost mohla mít také vliv na pohyb obyvatel a zánik vsí -&gt; např. zakládání vrchnostenských dvorů, zámků, parků, obor a rybníků koncem 15. a v 16. stol. </a:t>
            </a:r>
          </a:p>
          <a:p>
            <a:pPr lvl="1"/>
            <a:r>
              <a:rPr lang="cs-CZ" dirty="0">
                <a:effectLst/>
              </a:rPr>
              <a:t>např. výstavba rybníku Svět -&gt; zbouráno Svinenské předměstí města Třeboň -&gt; obyvatelé přesídleni na jiné předměstí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01372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 Pustnutí a zanikání sídel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effectLst/>
              </a:rPr>
              <a:t>zánik a přemístění sídel v souvislosti se stavbou pevností Hradec Králové, Terezín a Josefov</a:t>
            </a:r>
          </a:p>
          <a:p>
            <a:pPr lvl="1"/>
            <a:r>
              <a:rPr lang="cs-CZ" dirty="0">
                <a:effectLst/>
              </a:rPr>
              <a:t>Hradec Králové: pro obyvatele rozbořeného Slezského předměstí založena 1766 obec Nový Hradec Králové + zrušení Pražského předměstí -&gt; obyvatelé přestěhováni do Kuklen</a:t>
            </a:r>
          </a:p>
          <a:p>
            <a:pPr lvl="1"/>
            <a:r>
              <a:rPr lang="cs-CZ" dirty="0">
                <a:effectLst/>
              </a:rPr>
              <a:t>Terezín: vznik r. 1780 v prostoru obcí Německých Kopist a Travčic</a:t>
            </a:r>
          </a:p>
          <a:p>
            <a:pPr lvl="1"/>
            <a:r>
              <a:rPr lang="cs-CZ" dirty="0">
                <a:effectLst/>
              </a:rPr>
              <a:t>Josefov: založena na místě obce Ples</a:t>
            </a:r>
          </a:p>
          <a:p>
            <a:r>
              <a:rPr lang="cs-CZ" dirty="0">
                <a:effectLst/>
              </a:rPr>
              <a:t>od 2. pol. 19. stol. – proces urbanizace –&gt; rozrůstání měst –&gt; splývání osídlení </a:t>
            </a:r>
          </a:p>
          <a:p>
            <a:r>
              <a:rPr lang="cs-CZ" dirty="0">
                <a:effectLst/>
              </a:rPr>
              <a:t>20. stol. – zánik sídel v souvislosti s těžební činností (severočeský uhelný revír) + vysídlování pohraničních oblastí po r. 1945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55875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151C532-FE73-4B77-AB86-1E579042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27893"/>
            <a:ext cx="5442494" cy="34818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F6DF5C4-18B0-4081-A524-F3316AC19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951" y="127893"/>
            <a:ext cx="6019599" cy="37376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EEB3BC3-B5D3-4845-9A63-19C1739B1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3377097"/>
            <a:ext cx="6181725" cy="32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791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629" y="104775"/>
            <a:ext cx="9282742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151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 Pustnutí a zanikání sídel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/>
              <a:t>Literatura:</a:t>
            </a:r>
          </a:p>
          <a:p>
            <a:r>
              <a:rPr lang="cs-CZ" dirty="0">
                <a:hlinkClick r:id="rId2"/>
              </a:rPr>
              <a:t>www.zanikleobce.cz</a:t>
            </a:r>
            <a:r>
              <a:rPr lang="cs-CZ" dirty="0"/>
              <a:t> – aktuální literatura + regionální studie</a:t>
            </a:r>
          </a:p>
          <a:p>
            <a:r>
              <a:rPr lang="cs-CZ" dirty="0"/>
              <a:t>HOSÁK, Ladislav, K problematice zaniklých sídlišť na Moravě, ČSPS 65, 1957</a:t>
            </a:r>
          </a:p>
          <a:p>
            <a:r>
              <a:rPr lang="cs-CZ" dirty="0"/>
              <a:t>BOHÁČ, Zdeněk, K problematice a terminologii pustnutí a zanikání sídel v písemných pramenech vrcholného a pozdního středověku, HG 25, 1986, s. 269-283.</a:t>
            </a:r>
          </a:p>
          <a:p>
            <a:r>
              <a:rPr lang="cs-CZ" dirty="0"/>
              <a:t>NEKUDA, Vladimír, Příčiny a důsledky zaniklých středověkých osad, Historická demografie 12, 1987, s. 107-120.</a:t>
            </a:r>
          </a:p>
          <a:p>
            <a:r>
              <a:rPr lang="cs-CZ" dirty="0"/>
              <a:t>ROUBÍK, František, Soupis a mapa zaniklých osad v Čechách, Praha 1959.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993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45" y="71438"/>
            <a:ext cx="958111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818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9D3B63E-FB60-4FA9-A701-61B7490F3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70" y="0"/>
            <a:ext cx="9968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583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Damašek</Template>
  <TotalTime>1211</TotalTime>
  <Words>5645</Words>
  <Application>Microsoft Office PowerPoint</Application>
  <PresentationFormat>Širokoúhlá obrazovka</PresentationFormat>
  <Paragraphs>363</Paragraphs>
  <Slides>90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5" baseType="lpstr">
      <vt:lpstr>Arial</vt:lpstr>
      <vt:lpstr>Bookman Old Style</vt:lpstr>
      <vt:lpstr>Rockwell</vt:lpstr>
      <vt:lpstr>Symbol</vt:lpstr>
      <vt:lpstr>Damask</vt:lpstr>
      <vt:lpstr>Historická geografie  Vývoj a struktura osídlení ČZ</vt:lpstr>
      <vt:lpstr>1. úvod</vt:lpstr>
      <vt:lpstr>2. Osídlení ČZ v pravěku </vt:lpstr>
      <vt:lpstr>2. Osídlení ČZ v pravěku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vývoj Osídlení ČZ do 9. stol.</vt:lpstr>
      <vt:lpstr>3. vývoj Osídlení ČZ do 9. stol.</vt:lpstr>
      <vt:lpstr>4. velkomoravské sídelní aglomerace</vt:lpstr>
      <vt:lpstr>5. Kosmovy polní a lesní krajiny</vt:lpstr>
      <vt:lpstr>5. Kosmovy polní a lesní krajiny</vt:lpstr>
      <vt:lpstr>Prezentace aplikace PowerPoint</vt:lpstr>
      <vt:lpstr>6. Vnější a vnitřní kolonizace</vt:lpstr>
      <vt:lpstr>6. Vnější a vnitřní kolonizace</vt:lpstr>
      <vt:lpstr>Prezentace aplikace PowerPoint</vt:lpstr>
      <vt:lpstr>6. Vnější a vnitřní kolonizace</vt:lpstr>
      <vt:lpstr>6. Vnější a vnitřní kolonizace</vt:lpstr>
      <vt:lpstr>Prezentace aplikace PowerPoint</vt:lpstr>
      <vt:lpstr>6. Vnější a vnitřní kolonizace</vt:lpstr>
      <vt:lpstr>Prezentace aplikace PowerPoint</vt:lpstr>
      <vt:lpstr>Prezentace aplikace PowerPoint</vt:lpstr>
      <vt:lpstr>6. Vnější a vnitřní kolonizace</vt:lpstr>
      <vt:lpstr>Prezentace aplikace PowerPoint</vt:lpstr>
      <vt:lpstr>Prezentace aplikace PowerPoint</vt:lpstr>
      <vt:lpstr>6. Vnější a vnitřní kolonizace</vt:lpstr>
      <vt:lpstr>Prezentace aplikace PowerPoint</vt:lpstr>
      <vt:lpstr>7. Město a topografie</vt:lpstr>
      <vt:lpstr>7. Město a topografie</vt:lpstr>
      <vt:lpstr>7. Město a topografie</vt:lpstr>
      <vt:lpstr>7. Město a topografie</vt:lpstr>
      <vt:lpstr>7. Město a topografie</vt:lpstr>
      <vt:lpstr>8. vývoj měst v ČZ ve středověku</vt:lpstr>
      <vt:lpstr>Prezentace aplikace PowerPoint</vt:lpstr>
      <vt:lpstr>8. vývoj měst v ČZ ve středověku</vt:lpstr>
      <vt:lpstr>8. vývoj měst v ČZ ve středověku</vt:lpstr>
      <vt:lpstr>Prezentace aplikace PowerPoint</vt:lpstr>
      <vt:lpstr>8. vývoj měst v ČZ ve středověku</vt:lpstr>
      <vt:lpstr>8. vývoj měst v ČZ ve středověku</vt:lpstr>
      <vt:lpstr>Prezentace aplikace PowerPoint</vt:lpstr>
      <vt:lpstr>8. vývoj měst v ČZ ve středověku</vt:lpstr>
      <vt:lpstr>9. vývoj osídlení ČZ od 13. stol.</vt:lpstr>
      <vt:lpstr>9. vývoj osídlení ČZ od 13. stol.</vt:lpstr>
      <vt:lpstr>9. vývoj osídlení ČZ od 13. stol.</vt:lpstr>
      <vt:lpstr>9. vývoj osídlení ČZ od 13. stol.</vt:lpstr>
      <vt:lpstr>Prezentace aplikace PowerPoint</vt:lpstr>
      <vt:lpstr>9. vývoj osídlení ČZ od 13. stol.</vt:lpstr>
      <vt:lpstr>9. vývoj osídlení ČZ od 13. stol.</vt:lpstr>
      <vt:lpstr>10. Čz v Procesu urbanizace – od 2. pol. 19. stol. do současnosti</vt:lpstr>
      <vt:lpstr>10. Čz v Procesu urbanizace – od 2. pol. 19. stol. do současnosti</vt:lpstr>
      <vt:lpstr>10. Čz v Procesu urbanizace – od 2. pol. 19. stol. do současnosti</vt:lpstr>
      <vt:lpstr>10. Čz v Procesu urbanizace – od 2. pol. 19. stol. do současnosti</vt:lpstr>
      <vt:lpstr>Prezentace aplikace PowerPoint</vt:lpstr>
      <vt:lpstr>10. Čz v Procesu urbanizace – od 2. pol. 19. stol. do současnosti</vt:lpstr>
      <vt:lpstr>Prezentace aplikace PowerPoint</vt:lpstr>
      <vt:lpstr>Prezentace aplikace PowerPoint</vt:lpstr>
      <vt:lpstr>Prezentace aplikace PowerPoint</vt:lpstr>
      <vt:lpstr>Prezentace aplikace PowerPoint</vt:lpstr>
      <vt:lpstr>10. Čz v Procesu urbanizace – od 2. pol. 19. stol. do současnosti</vt:lpstr>
      <vt:lpstr>Prezentace aplikace PowerPoint</vt:lpstr>
      <vt:lpstr>Prezentace aplikace PowerPoint</vt:lpstr>
      <vt:lpstr>10. Čz v Procesu urbanizace – od 2. pol. 19. stol. do současnosti</vt:lpstr>
      <vt:lpstr>Prezentace aplikace PowerPoint</vt:lpstr>
      <vt:lpstr>10. Čz v Procesu urbanizace – od 2. pol. 19. stol. do současnosti</vt:lpstr>
      <vt:lpstr>10. Čz v Procesu urbanizace – od 2. pol. 19. stol. do současnosti</vt:lpstr>
      <vt:lpstr>Prezentace aplikace PowerPoint</vt:lpstr>
      <vt:lpstr>Prezentace aplikace PowerPoint</vt:lpstr>
      <vt:lpstr>Prezentace aplikace PowerPoint</vt:lpstr>
      <vt:lpstr>10. Čz v Procesu urbanizace – od 2. pol. 19. stol. do současnosti</vt:lpstr>
      <vt:lpstr>11. toponomastika jako nástroj k studiu vývoje osídlení v ČZ</vt:lpstr>
      <vt:lpstr>11. toponomastika jako nástroj k studiu vývoje osídlení v ČZ</vt:lpstr>
      <vt:lpstr>11. toponomastika jako nástroj k studiu vývoje osídlení v ČZ</vt:lpstr>
      <vt:lpstr>11. toponomastika jako nástroj k studiu vývoje osídlení v ČZ</vt:lpstr>
      <vt:lpstr>11. toponomastika jako nástroj k studiu vývoje osídlení v ČZ</vt:lpstr>
      <vt:lpstr>11. toponomastika jako nástroj k studiu vývoje osídlení v ČZ</vt:lpstr>
      <vt:lpstr>Prezentace aplikace PowerPoint</vt:lpstr>
      <vt:lpstr>11. toponomastika jako nástroj k studiu vývoje osídlení v ČZ</vt:lpstr>
      <vt:lpstr>Prezentace aplikace PowerPoint</vt:lpstr>
      <vt:lpstr>12. Pustnutí a zanikání sídel</vt:lpstr>
      <vt:lpstr>12. Pustnutí a zanikání sídel</vt:lpstr>
      <vt:lpstr>12. Pustnutí a zanikání sídel</vt:lpstr>
      <vt:lpstr>Prezentace aplikace PowerPoint</vt:lpstr>
      <vt:lpstr>Prezentace aplikace PowerPoint</vt:lpstr>
      <vt:lpstr>12. Pustnutí a zanikání sídel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Historická geografie</dc:title>
  <dc:creator>Roman</dc:creator>
  <cp:lastModifiedBy>Jitka Močičková</cp:lastModifiedBy>
  <cp:revision>128</cp:revision>
  <dcterms:created xsi:type="dcterms:W3CDTF">2017-03-09T10:42:44Z</dcterms:created>
  <dcterms:modified xsi:type="dcterms:W3CDTF">2018-12-09T23:21:25Z</dcterms:modified>
</cp:coreProperties>
</file>