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56" r:id="rId2"/>
  </p:sldMasterIdLst>
  <p:notesMasterIdLst>
    <p:notesMasterId r:id="rId15"/>
  </p:notesMasterIdLst>
  <p:sldIdLst>
    <p:sldId id="287" r:id="rId3"/>
    <p:sldId id="257" r:id="rId4"/>
    <p:sldId id="291" r:id="rId5"/>
    <p:sldId id="266" r:id="rId6"/>
    <p:sldId id="283" r:id="rId7"/>
    <p:sldId id="286" r:id="rId8"/>
    <p:sldId id="289" r:id="rId9"/>
    <p:sldId id="290" r:id="rId10"/>
    <p:sldId id="267" r:id="rId11"/>
    <p:sldId id="284" r:id="rId12"/>
    <p:sldId id="265" r:id="rId13"/>
    <p:sldId id="268" r:id="rId14"/>
  </p:sldIdLst>
  <p:sldSz cx="9144000" cy="6858000" type="screen4x3"/>
  <p:notesSz cx="6858000" cy="9144000"/>
  <p:custDataLst>
    <p:tags r:id="rId16"/>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600">
          <p15:clr>
            <a:srgbClr val="A4A3A4"/>
          </p15:clr>
        </p15:guide>
        <p15:guide id="2" pos="34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669900"/>
    <a:srgbClr val="FFFFCC"/>
    <a:srgbClr val="FFCC99"/>
    <a:srgbClr val="FFCC66"/>
    <a:srgbClr val="FF99FF"/>
    <a:srgbClr val="0000FF"/>
    <a:srgbClr val="4B4B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58" autoAdjust="0"/>
    <p:restoredTop sz="99705" autoAdjust="0"/>
  </p:normalViewPr>
  <p:slideViewPr>
    <p:cSldViewPr snapToGrid="0">
      <p:cViewPr varScale="1">
        <p:scale>
          <a:sx n="131" d="100"/>
          <a:sy n="131" d="100"/>
        </p:scale>
        <p:origin x="1302" y="114"/>
      </p:cViewPr>
      <p:guideLst>
        <p:guide orient="horz" pos="2600"/>
        <p:guide pos="34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2BB5C4-8EEE-45D0-A4F1-FCB12C88FC4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pitchFamily="17" charset="-128"/>
              </a:defRPr>
            </a:lvl1pPr>
          </a:lstStyle>
          <a:p>
            <a:pPr>
              <a:defRPr/>
            </a:pPr>
            <a:endParaRPr lang="en-US"/>
          </a:p>
        </p:txBody>
      </p:sp>
      <p:sp>
        <p:nvSpPr>
          <p:cNvPr id="3" name="Date Placeholder 2">
            <a:extLst>
              <a:ext uri="{FF2B5EF4-FFF2-40B4-BE49-F238E27FC236}">
                <a16:creationId xmlns:a16="http://schemas.microsoft.com/office/drawing/2014/main" id="{E0261C3E-5423-4379-8DE7-B17A7D598FD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ＭＳ Ｐゴシック" pitchFamily="17" charset="-128"/>
              </a:defRPr>
            </a:lvl1pPr>
          </a:lstStyle>
          <a:p>
            <a:pPr>
              <a:defRPr/>
            </a:pPr>
            <a:fld id="{3CAFF056-8679-4A26-9717-3DD1881105ED}" type="datetimeFigureOut">
              <a:rPr lang="en-US"/>
              <a:pPr>
                <a:defRPr/>
              </a:pPr>
              <a:t>11/16/2020</a:t>
            </a:fld>
            <a:endParaRPr lang="en-US"/>
          </a:p>
        </p:txBody>
      </p:sp>
      <p:sp>
        <p:nvSpPr>
          <p:cNvPr id="4" name="Slide Image Placeholder 3">
            <a:extLst>
              <a:ext uri="{FF2B5EF4-FFF2-40B4-BE49-F238E27FC236}">
                <a16:creationId xmlns:a16="http://schemas.microsoft.com/office/drawing/2014/main" id="{35D6067C-0E71-4153-8C1A-CFF25AF74A4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72A3103-1490-49F6-8EF4-63AEB0BB76C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E349B22-1ECF-4B8A-8E37-018D125917D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pitchFamily="17" charset="-128"/>
              </a:defRPr>
            </a:lvl1pPr>
          </a:lstStyle>
          <a:p>
            <a:pPr>
              <a:defRPr/>
            </a:pPr>
            <a:endParaRPr lang="en-US"/>
          </a:p>
        </p:txBody>
      </p:sp>
      <p:sp>
        <p:nvSpPr>
          <p:cNvPr id="7" name="Slide Number Placeholder 6">
            <a:extLst>
              <a:ext uri="{FF2B5EF4-FFF2-40B4-BE49-F238E27FC236}">
                <a16:creationId xmlns:a16="http://schemas.microsoft.com/office/drawing/2014/main" id="{6D1FF020-DF31-40A1-8703-30009B3BBD3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ea typeface="ＭＳ Ｐゴシック" panose="020B0600070205080204" pitchFamily="34" charset="-128"/>
              </a:defRPr>
            </a:lvl1pPr>
          </a:lstStyle>
          <a:p>
            <a:pPr>
              <a:defRPr/>
            </a:pPr>
            <a:fld id="{DCF728BA-085D-4299-A061-2D5F6D3C5826}"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13A80D78-2DB5-4923-AED8-466D8A366D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8CA0B51-22C1-4C48-8E2B-B0A822076F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cs-CZ"/>
              <a:t>This chapter explains how the banking system creates money and increases the money supply.  The balance sheets of the banks are used to show how different transactions impact the banks and the money supply.  You will learn the difference between excess and required reserves.  You will learn how the money multiplier impacts the money supply.  Lastly, we will discuss the bank panics of the 1930s. </a:t>
            </a:r>
          </a:p>
        </p:txBody>
      </p:sp>
      <p:sp>
        <p:nvSpPr>
          <p:cNvPr id="6148" name="Slide Number Placeholder 3">
            <a:extLst>
              <a:ext uri="{FF2B5EF4-FFF2-40B4-BE49-F238E27FC236}">
                <a16:creationId xmlns:a16="http://schemas.microsoft.com/office/drawing/2014/main" id="{0A913F3E-F12B-41FB-AC4F-B7FBD49FB0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B1D852-222C-4019-BF14-8137BF4F96FE}" type="slidenum">
              <a:rPr lang="en-US" altLang="cs-CZ" smtClean="0">
                <a:latin typeface="Arial" panose="020B0604020202020204" pitchFamily="34" charset="0"/>
              </a:rPr>
              <a:pPr>
                <a:spcBef>
                  <a:spcPct val="0"/>
                </a:spcBef>
              </a:pPr>
              <a:t>1</a:t>
            </a:fld>
            <a:endParaRPr lang="en-US"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A7E8243-0A9F-41B7-8115-004202323A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1E5AAE5E-423C-4B2E-833C-E747A369F5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The development of a functioning banking system is key to the economic development of any system.  Banking developed as early traders recognized that carrying gold around to use in transactions was both unsafe and inconvenient.  Goldsmiths would take the gold, store it in a safe place, and give the trader a receipt which could then be used in place of the gold.  The trader could give the receipt to another party who could then go to the goldsmith and retrieve the gold. </a:t>
            </a:r>
          </a:p>
          <a:p>
            <a:pPr eaLnBrk="1" hangingPunct="1">
              <a:spcBef>
                <a:spcPct val="0"/>
              </a:spcBef>
            </a:pPr>
            <a:r>
              <a:rPr lang="en-US" altLang="cs-CZ"/>
              <a:t>As the system developed, the goldsmiths discovered that owners rarely actually came back for the gold, so some goldsmiths began issuing excess paper receipts as loans to merchants, producers, and really just about anyone whom they felt would pay back the loan.  This was the beginning of the fractional reserve system still in use today.  The only way that the system can fail is if every depositor demands their funds back at the same time, causing a run on the bank.  Today’s banking system has many safeguards in place to secure deposits and prevent panics from occurring.</a:t>
            </a:r>
          </a:p>
        </p:txBody>
      </p:sp>
      <p:sp>
        <p:nvSpPr>
          <p:cNvPr id="8196" name="Slide Number Placeholder 3">
            <a:extLst>
              <a:ext uri="{FF2B5EF4-FFF2-40B4-BE49-F238E27FC236}">
                <a16:creationId xmlns:a16="http://schemas.microsoft.com/office/drawing/2014/main" id="{95CED8D6-C6A2-4B1B-BA15-A1008C120B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4FC76D-1B8D-4350-96A3-5D674F6AE80E}" type="slidenum">
              <a:rPr lang="en-US" altLang="cs-CZ" smtClean="0">
                <a:latin typeface="Arial" panose="020B0604020202020204" pitchFamily="34" charset="0"/>
              </a:rPr>
              <a:pPr>
                <a:spcBef>
                  <a:spcPct val="0"/>
                </a:spcBef>
              </a:pPr>
              <a:t>2</a:t>
            </a:fld>
            <a:endParaRPr lang="en-US"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4C4B7976-45C7-442B-8663-036A7D6347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5B0BD3E2-37AE-4D89-9362-23F5767C6E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As the checks of one bank are deposited into another, the illusion of new money exists and leads to even more new money being created.</a:t>
            </a:r>
          </a:p>
        </p:txBody>
      </p:sp>
      <p:sp>
        <p:nvSpPr>
          <p:cNvPr id="36868" name="Slide Number Placeholder 3">
            <a:extLst>
              <a:ext uri="{FF2B5EF4-FFF2-40B4-BE49-F238E27FC236}">
                <a16:creationId xmlns:a16="http://schemas.microsoft.com/office/drawing/2014/main" id="{C2E93C1E-2F67-4051-A000-3FB0F17CBE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79FFA1-B27C-40E3-8549-37F0654CAF3E}" type="slidenum">
              <a:rPr lang="en-US" altLang="cs-CZ" smtClean="0">
                <a:latin typeface="Arial" panose="020B0604020202020204" pitchFamily="34" charset="0"/>
              </a:rPr>
              <a:pPr>
                <a:spcBef>
                  <a:spcPct val="0"/>
                </a:spcBef>
              </a:pPr>
              <a:t>4</a:t>
            </a:fld>
            <a:endParaRPr lang="en-US"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46122BE1-61D7-4F90-99B7-3F59697919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3FA5538B-9C9F-4ADA-BA3C-263AB9FE7A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This table illustrates the creation of new money based on a single $100 deposit made into one bank.  Each subsequent bank can lend a smaller portion of $100 after factoring in their reserve requirement, but overall total deposits in all banks will increase.</a:t>
            </a:r>
          </a:p>
        </p:txBody>
      </p:sp>
      <p:sp>
        <p:nvSpPr>
          <p:cNvPr id="38916" name="Slide Number Placeholder 3">
            <a:extLst>
              <a:ext uri="{FF2B5EF4-FFF2-40B4-BE49-F238E27FC236}">
                <a16:creationId xmlns:a16="http://schemas.microsoft.com/office/drawing/2014/main" id="{4B5F5CB1-8EE4-404E-A2BC-ED85579D2A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D96B2B-0E2B-4312-AF94-B046DCF989C7}" type="slidenum">
              <a:rPr lang="en-US" altLang="cs-CZ" smtClean="0">
                <a:latin typeface="Arial" panose="020B0604020202020204" pitchFamily="34" charset="0"/>
              </a:rPr>
              <a:pPr>
                <a:spcBef>
                  <a:spcPct val="0"/>
                </a:spcBef>
              </a:pPr>
              <a:t>5</a:t>
            </a:fld>
            <a:endParaRPr lang="en-US"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1A8AF42E-0B07-4768-B75A-BDB04DCECB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74D813CB-5ABF-474D-8E5A-52AED04EC3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This shows that, in total, the original $100 deposit will end up adding $400 in new money into the system.</a:t>
            </a:r>
          </a:p>
        </p:txBody>
      </p:sp>
      <p:sp>
        <p:nvSpPr>
          <p:cNvPr id="40964" name="Slide Number Placeholder 3">
            <a:extLst>
              <a:ext uri="{FF2B5EF4-FFF2-40B4-BE49-F238E27FC236}">
                <a16:creationId xmlns:a16="http://schemas.microsoft.com/office/drawing/2014/main" id="{C0404FF4-7EAD-42D2-B3A3-AA11774D4F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46BF9E-A89A-4963-B999-545072D194BE}" type="slidenum">
              <a:rPr lang="en-US" altLang="cs-CZ" smtClean="0">
                <a:latin typeface="Arial" panose="020B0604020202020204" pitchFamily="34" charset="0"/>
              </a:rPr>
              <a:pPr>
                <a:spcBef>
                  <a:spcPct val="0"/>
                </a:spcBef>
              </a:pPr>
              <a:t>6</a:t>
            </a:fld>
            <a:endParaRPr lang="en-US"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B976C7AD-5171-438B-B63C-E906E60B80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1D089A71-7503-4127-8103-EC2387B793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The money multiplier is a key measure in banking that helps to predict the money supply that will be available to drive economic growth.  As you can see from the formula, if the reserve requirement is 20%, the money multiplier will be 1 divided by 0.2, which is 5.  We can then use the money multiplier multiplied by the excess reserves to determine the maximum checkable-deposit creation that will be provided by the new money entering the system.</a:t>
            </a:r>
          </a:p>
        </p:txBody>
      </p:sp>
      <p:sp>
        <p:nvSpPr>
          <p:cNvPr id="43012" name="Slide Number Placeholder 3">
            <a:extLst>
              <a:ext uri="{FF2B5EF4-FFF2-40B4-BE49-F238E27FC236}">
                <a16:creationId xmlns:a16="http://schemas.microsoft.com/office/drawing/2014/main" id="{0A0F7C7C-0838-4AB7-BF8C-D2F3E07F3B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1A6271-6D47-4E8A-9BB1-CA28AA19C34A}" type="slidenum">
              <a:rPr lang="en-US" altLang="cs-CZ" smtClean="0">
                <a:latin typeface="Arial" panose="020B0604020202020204" pitchFamily="34" charset="0"/>
              </a:rPr>
              <a:pPr>
                <a:spcBef>
                  <a:spcPct val="0"/>
                </a:spcBef>
              </a:pPr>
              <a:t>9</a:t>
            </a:fld>
            <a:endParaRPr lang="en-US"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4140F50D-97D2-44DE-AA78-843B887E28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25A2C726-2443-4A0A-9D91-9DC00C1540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Ironically, one of the items that is slowing current economic growth is people paying down credit card balances and other loans; this is, in effect, removing money from the system.</a:t>
            </a:r>
          </a:p>
        </p:txBody>
      </p:sp>
      <p:sp>
        <p:nvSpPr>
          <p:cNvPr id="45060" name="Slide Number Placeholder 3">
            <a:extLst>
              <a:ext uri="{FF2B5EF4-FFF2-40B4-BE49-F238E27FC236}">
                <a16:creationId xmlns:a16="http://schemas.microsoft.com/office/drawing/2014/main" id="{0BB9807C-1B43-46EA-AA44-5A4C840A1B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A81119-6F91-4138-A353-97CF7D92D77A}" type="slidenum">
              <a:rPr lang="en-US" altLang="cs-CZ" smtClean="0">
                <a:latin typeface="Arial" panose="020B0604020202020204" pitchFamily="34" charset="0"/>
              </a:rPr>
              <a:pPr>
                <a:spcBef>
                  <a:spcPct val="0"/>
                </a:spcBef>
              </a:pPr>
              <a:t>10</a:t>
            </a:fld>
            <a:endParaRPr lang="en-US"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6768F399-B97E-4D24-A06C-8AE04A72C5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C61A2ACB-4698-4F3A-9803-930D44DBBE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Fortunately today there are safety nets in place to prevent a catastrophic failure like this.  While we have had many banks fail in the past couple of years, very few depositors lost money as a result of the insurance that the banks are required to maintain, along with other government intervention.  The likelihood of a reoccurrence like this is slim, we hope.</a:t>
            </a:r>
          </a:p>
        </p:txBody>
      </p:sp>
      <p:sp>
        <p:nvSpPr>
          <p:cNvPr id="47108" name="Slide Number Placeholder 3">
            <a:extLst>
              <a:ext uri="{FF2B5EF4-FFF2-40B4-BE49-F238E27FC236}">
                <a16:creationId xmlns:a16="http://schemas.microsoft.com/office/drawing/2014/main" id="{64E299AD-7F75-4CDF-A531-A25ECD349C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F7A397-6071-48AD-9DA6-2D8377637613}" type="slidenum">
              <a:rPr lang="en-US" altLang="cs-CZ" smtClean="0">
                <a:latin typeface="Arial" panose="020B0604020202020204" pitchFamily="34" charset="0"/>
              </a:rPr>
              <a:pPr>
                <a:spcBef>
                  <a:spcPct val="0"/>
                </a:spcBef>
              </a:pPr>
              <a:t>11</a:t>
            </a:fld>
            <a:endParaRPr lang="en-US"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6A238F9-A71B-4FD1-9D11-30D332708490}"/>
              </a:ext>
            </a:extLst>
          </p:cNvPr>
          <p:cNvSpPr>
            <a:spLocks noGrp="1" noRot="1" noChangeAspect="1" noTextEdit="1"/>
          </p:cNvSpPr>
          <p:nvPr>
            <p:ph type="sldImg"/>
          </p:nvPr>
        </p:nvSpPr>
        <p:spPr>
          <a:ln/>
        </p:spPr>
      </p:sp>
      <p:sp>
        <p:nvSpPr>
          <p:cNvPr id="33795" name="Notes Placeholder 2">
            <a:extLst>
              <a:ext uri="{FF2B5EF4-FFF2-40B4-BE49-F238E27FC236}">
                <a16:creationId xmlns:a16="http://schemas.microsoft.com/office/drawing/2014/main" id="{198347FA-93CB-428F-A215-EE5174EB131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The causes of the financial crisis of 2007-2008 are still being debated, but most authorities feel that the mortgage default crisis was a key component. Most banks and regulators had mistakenly believed that the innovation known as “mortgage-backed securities” had eliminated most of the bank’s exposure to mortgage defaults.  Mortgage-backed securities are bonds backed by mortgage payments.  It was thought that this was a smart business decision as these mortgage-backed securities transferred any future default risk on those mortgages to the buyer of the bond, instead of the bank.  Unfortunately, the banks took the money that they received for the bonds and loaned it to other investors, and once the defaults started, it was like a house of cards. Once one card was removed, the whole house collapsed.</a:t>
            </a:r>
          </a:p>
          <a:p>
            <a:r>
              <a:rPr lang="en-US" altLang="cs-CZ"/>
              <a:t>Visit http://crisisofcredit.com/ for a great video explanation.</a:t>
            </a:r>
          </a:p>
        </p:txBody>
      </p:sp>
      <p:sp>
        <p:nvSpPr>
          <p:cNvPr id="33796" name="Slide Number Placeholder 3">
            <a:extLst>
              <a:ext uri="{FF2B5EF4-FFF2-40B4-BE49-F238E27FC236}">
                <a16:creationId xmlns:a16="http://schemas.microsoft.com/office/drawing/2014/main" id="{3D0E6034-67BC-4BE0-BE34-857A266AFB1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83EDFEC-DBCE-497D-9D9C-48E69D1E7B18}" type="slidenum">
              <a:rPr lang="en-US" altLang="cs-CZ" smtClean="0">
                <a:latin typeface="Arial" panose="020B0604020202020204" pitchFamily="34" charset="0"/>
              </a:rPr>
              <a:pPr>
                <a:spcBef>
                  <a:spcPct val="0"/>
                </a:spcBef>
              </a:pPr>
              <a:t>12</a:t>
            </a:fld>
            <a:endParaRPr lang="en-US"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0439190-657A-494A-BEDC-CD8BDB07082D}"/>
              </a:ext>
            </a:extLst>
          </p:cNvPr>
          <p:cNvSpPr>
            <a:spLocks noGrp="1"/>
          </p:cNvSpPr>
          <p:nvPr>
            <p:ph type="dt" sz="half" idx="10"/>
          </p:nvPr>
        </p:nvSpPr>
        <p:spPr/>
        <p:txBody>
          <a:bodyPr/>
          <a:lstStyle>
            <a:lvl1pPr>
              <a:defRPr/>
            </a:lvl1pPr>
          </a:lstStyle>
          <a:p>
            <a:pPr>
              <a:defRPr/>
            </a:pPr>
            <a:fld id="{BC3EB4B0-9101-4043-A09F-5EF06D483953}" type="datetime1">
              <a:rPr lang="en-US"/>
              <a:pPr>
                <a:defRPr/>
              </a:pPr>
              <a:t>11/16/2020</a:t>
            </a:fld>
            <a:endParaRPr lang="en-US"/>
          </a:p>
        </p:txBody>
      </p:sp>
      <p:sp>
        <p:nvSpPr>
          <p:cNvPr id="5" name="Footer Placeholder 4">
            <a:extLst>
              <a:ext uri="{FF2B5EF4-FFF2-40B4-BE49-F238E27FC236}">
                <a16:creationId xmlns:a16="http://schemas.microsoft.com/office/drawing/2014/main" id="{A507655B-3955-41D3-A969-1158CA79F6B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7F2C13-83B6-45DF-9F33-723841259D37}"/>
              </a:ext>
            </a:extLst>
          </p:cNvPr>
          <p:cNvSpPr>
            <a:spLocks noGrp="1"/>
          </p:cNvSpPr>
          <p:nvPr>
            <p:ph type="sldNum" sz="quarter" idx="12"/>
          </p:nvPr>
        </p:nvSpPr>
        <p:spPr/>
        <p:txBody>
          <a:bodyPr/>
          <a:lstStyle>
            <a:lvl1pPr>
              <a:defRPr/>
            </a:lvl1pPr>
          </a:lstStyle>
          <a:p>
            <a:pPr>
              <a:defRPr/>
            </a:pPr>
            <a:fld id="{C6900C64-6BCA-43E1-BAA2-B545B57F3399}" type="slidenum">
              <a:rPr lang="en-US" altLang="cs-CZ"/>
              <a:pPr>
                <a:defRPr/>
              </a:pPr>
              <a:t>‹#›</a:t>
            </a:fld>
            <a:endParaRPr lang="en-US" altLang="cs-CZ"/>
          </a:p>
        </p:txBody>
      </p:sp>
    </p:spTree>
    <p:extLst>
      <p:ext uri="{BB962C8B-B14F-4D97-AF65-F5344CB8AC3E}">
        <p14:creationId xmlns:p14="http://schemas.microsoft.com/office/powerpoint/2010/main" val="3832540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FCFB1A-4B63-41B5-9D36-DF661C9C0F78}"/>
              </a:ext>
            </a:extLst>
          </p:cNvPr>
          <p:cNvSpPr>
            <a:spLocks noGrp="1"/>
          </p:cNvSpPr>
          <p:nvPr>
            <p:ph type="dt" sz="half" idx="10"/>
          </p:nvPr>
        </p:nvSpPr>
        <p:spPr/>
        <p:txBody>
          <a:bodyPr/>
          <a:lstStyle>
            <a:lvl1pPr>
              <a:defRPr/>
            </a:lvl1pPr>
          </a:lstStyle>
          <a:p>
            <a:pPr>
              <a:defRPr/>
            </a:pPr>
            <a:fld id="{2030C4D9-854E-485B-8C81-87298AEB0FB0}" type="datetime1">
              <a:rPr lang="en-US"/>
              <a:pPr>
                <a:defRPr/>
              </a:pPr>
              <a:t>11/16/2020</a:t>
            </a:fld>
            <a:endParaRPr lang="en-US"/>
          </a:p>
        </p:txBody>
      </p:sp>
      <p:sp>
        <p:nvSpPr>
          <p:cNvPr id="5" name="Footer Placeholder 4">
            <a:extLst>
              <a:ext uri="{FF2B5EF4-FFF2-40B4-BE49-F238E27FC236}">
                <a16:creationId xmlns:a16="http://schemas.microsoft.com/office/drawing/2014/main" id="{14F8DCEB-A19A-422D-A286-BA0EF9A865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E2CAE5-C5DB-4A9E-8EC9-CADF75DFA767}"/>
              </a:ext>
            </a:extLst>
          </p:cNvPr>
          <p:cNvSpPr>
            <a:spLocks noGrp="1"/>
          </p:cNvSpPr>
          <p:nvPr>
            <p:ph type="sldNum" sz="quarter" idx="12"/>
          </p:nvPr>
        </p:nvSpPr>
        <p:spPr/>
        <p:txBody>
          <a:bodyPr/>
          <a:lstStyle>
            <a:lvl1pPr>
              <a:defRPr/>
            </a:lvl1pPr>
          </a:lstStyle>
          <a:p>
            <a:pPr>
              <a:defRPr/>
            </a:pPr>
            <a:fld id="{258CC9E7-4D5B-46D9-B1A1-DF62CCA09912}" type="slidenum">
              <a:rPr lang="en-US" altLang="cs-CZ"/>
              <a:pPr>
                <a:defRPr/>
              </a:pPr>
              <a:t>‹#›</a:t>
            </a:fld>
            <a:endParaRPr lang="en-US" altLang="cs-CZ"/>
          </a:p>
        </p:txBody>
      </p:sp>
    </p:spTree>
    <p:extLst>
      <p:ext uri="{BB962C8B-B14F-4D97-AF65-F5344CB8AC3E}">
        <p14:creationId xmlns:p14="http://schemas.microsoft.com/office/powerpoint/2010/main" val="171836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30AC3-B6C1-4C4A-BB6F-59D89385CC65}"/>
              </a:ext>
            </a:extLst>
          </p:cNvPr>
          <p:cNvSpPr>
            <a:spLocks noGrp="1"/>
          </p:cNvSpPr>
          <p:nvPr>
            <p:ph type="dt" sz="half" idx="10"/>
          </p:nvPr>
        </p:nvSpPr>
        <p:spPr/>
        <p:txBody>
          <a:bodyPr/>
          <a:lstStyle>
            <a:lvl1pPr>
              <a:defRPr/>
            </a:lvl1pPr>
          </a:lstStyle>
          <a:p>
            <a:pPr>
              <a:defRPr/>
            </a:pPr>
            <a:fld id="{03C20BDD-A4C5-4592-867F-86C8F05BEA50}" type="datetime1">
              <a:rPr lang="en-US"/>
              <a:pPr>
                <a:defRPr/>
              </a:pPr>
              <a:t>11/16/2020</a:t>
            </a:fld>
            <a:endParaRPr lang="en-US"/>
          </a:p>
        </p:txBody>
      </p:sp>
      <p:sp>
        <p:nvSpPr>
          <p:cNvPr id="5" name="Footer Placeholder 4">
            <a:extLst>
              <a:ext uri="{FF2B5EF4-FFF2-40B4-BE49-F238E27FC236}">
                <a16:creationId xmlns:a16="http://schemas.microsoft.com/office/drawing/2014/main" id="{261EDF4B-9060-4974-B9DB-4C3F979AAF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E826B2-27DB-45DE-8655-029FB5C04CAF}"/>
              </a:ext>
            </a:extLst>
          </p:cNvPr>
          <p:cNvSpPr>
            <a:spLocks noGrp="1"/>
          </p:cNvSpPr>
          <p:nvPr>
            <p:ph type="sldNum" sz="quarter" idx="12"/>
          </p:nvPr>
        </p:nvSpPr>
        <p:spPr/>
        <p:txBody>
          <a:bodyPr/>
          <a:lstStyle>
            <a:lvl1pPr>
              <a:defRPr/>
            </a:lvl1pPr>
          </a:lstStyle>
          <a:p>
            <a:pPr>
              <a:defRPr/>
            </a:pPr>
            <a:fld id="{0AF82C1D-CD45-474C-A70C-1C25815C75B4}" type="slidenum">
              <a:rPr lang="en-US" altLang="cs-CZ"/>
              <a:pPr>
                <a:defRPr/>
              </a:pPr>
              <a:t>‹#›</a:t>
            </a:fld>
            <a:endParaRPr lang="en-US" altLang="cs-CZ"/>
          </a:p>
        </p:txBody>
      </p:sp>
    </p:spTree>
    <p:extLst>
      <p:ext uri="{BB962C8B-B14F-4D97-AF65-F5344CB8AC3E}">
        <p14:creationId xmlns:p14="http://schemas.microsoft.com/office/powerpoint/2010/main" val="3523506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589C"/>
        </a:solidFill>
        <a:effectLst/>
      </p:bgPr>
    </p:bg>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2FC66F8C-8B33-4878-878F-143B87A4A5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6">
            <a:extLst>
              <a:ext uri="{FF2B5EF4-FFF2-40B4-BE49-F238E27FC236}">
                <a16:creationId xmlns:a16="http://schemas.microsoft.com/office/drawing/2014/main" id="{1F860EF9-33D4-40ED-A2C8-DA25A5067B22}"/>
              </a:ext>
            </a:extLst>
          </p:cNvPr>
          <p:cNvSpPr>
            <a:spLocks noChangeArrowheads="1"/>
          </p:cNvSpPr>
          <p:nvPr/>
        </p:nvSpPr>
        <p:spPr bwMode="auto">
          <a:xfrm>
            <a:off x="0" y="2438400"/>
            <a:ext cx="9144000" cy="9144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cs-CZ" altLang="cs-CZ">
              <a:latin typeface="Tw Cen MT" panose="020B0602020104020603" pitchFamily="34" charset="-18"/>
            </a:endParaRPr>
          </a:p>
        </p:txBody>
      </p:sp>
      <p:sp>
        <p:nvSpPr>
          <p:cNvPr id="5" name="Text Box 5">
            <a:extLst>
              <a:ext uri="{FF2B5EF4-FFF2-40B4-BE49-F238E27FC236}">
                <a16:creationId xmlns:a16="http://schemas.microsoft.com/office/drawing/2014/main" id="{860D8237-6247-4119-8F03-965797A9428D}"/>
              </a:ext>
            </a:extLst>
          </p:cNvPr>
          <p:cNvSpPr txBox="1">
            <a:spLocks noChangeArrowheads="1"/>
          </p:cNvSpPr>
          <p:nvPr/>
        </p:nvSpPr>
        <p:spPr bwMode="auto">
          <a:xfrm>
            <a:off x="381000" y="1447800"/>
            <a:ext cx="685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endParaRPr lang="cs-CZ" altLang="cs-CZ" sz="4400">
              <a:solidFill>
                <a:schemeClr val="bg1"/>
              </a:solidFill>
            </a:endParaRPr>
          </a:p>
        </p:txBody>
      </p:sp>
      <p:sp>
        <p:nvSpPr>
          <p:cNvPr id="83972" name="Rectangle 4"/>
          <p:cNvSpPr>
            <a:spLocks noGrp="1" noChangeArrowheads="1"/>
          </p:cNvSpPr>
          <p:nvPr>
            <p:ph type="ctrTitle"/>
          </p:nvPr>
        </p:nvSpPr>
        <p:spPr>
          <a:xfrm>
            <a:off x="2438400" y="2590800"/>
            <a:ext cx="6705600" cy="685800"/>
          </a:xfrm>
        </p:spPr>
        <p:txBody>
          <a:bodyPr/>
          <a:lstStyle>
            <a:lvl1pPr>
              <a:defRPr sz="2000"/>
            </a:lvl1pPr>
          </a:lstStyle>
          <a:p>
            <a:r>
              <a:rPr lang="en-US"/>
              <a:t>Click to edit Master title style</a:t>
            </a:r>
          </a:p>
        </p:txBody>
      </p:sp>
    </p:spTree>
    <p:extLst>
      <p:ext uri="{BB962C8B-B14F-4D97-AF65-F5344CB8AC3E}">
        <p14:creationId xmlns:p14="http://schemas.microsoft.com/office/powerpoint/2010/main" val="55485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0575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62296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0086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0935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964928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173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69419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2BC3B7-34A8-464C-9770-5AC5F505D4EE}"/>
              </a:ext>
            </a:extLst>
          </p:cNvPr>
          <p:cNvSpPr>
            <a:spLocks noGrp="1"/>
          </p:cNvSpPr>
          <p:nvPr>
            <p:ph type="dt" sz="half" idx="10"/>
          </p:nvPr>
        </p:nvSpPr>
        <p:spPr/>
        <p:txBody>
          <a:bodyPr/>
          <a:lstStyle>
            <a:lvl1pPr>
              <a:defRPr/>
            </a:lvl1pPr>
          </a:lstStyle>
          <a:p>
            <a:pPr>
              <a:defRPr/>
            </a:pPr>
            <a:fld id="{72E7F783-0C76-40CE-A38A-377A34861F8B}" type="datetime1">
              <a:rPr lang="en-US"/>
              <a:pPr>
                <a:defRPr/>
              </a:pPr>
              <a:t>11/16/2020</a:t>
            </a:fld>
            <a:endParaRPr lang="en-US"/>
          </a:p>
        </p:txBody>
      </p:sp>
      <p:sp>
        <p:nvSpPr>
          <p:cNvPr id="5" name="Footer Placeholder 4">
            <a:extLst>
              <a:ext uri="{FF2B5EF4-FFF2-40B4-BE49-F238E27FC236}">
                <a16:creationId xmlns:a16="http://schemas.microsoft.com/office/drawing/2014/main" id="{FCD8A3C6-7B3D-43BD-B296-74B4BEF5D7B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C093E2E-AFF4-481B-BCE3-930363F6EB99}"/>
              </a:ext>
            </a:extLst>
          </p:cNvPr>
          <p:cNvSpPr>
            <a:spLocks noGrp="1"/>
          </p:cNvSpPr>
          <p:nvPr>
            <p:ph type="sldNum" sz="quarter" idx="12"/>
          </p:nvPr>
        </p:nvSpPr>
        <p:spPr/>
        <p:txBody>
          <a:bodyPr/>
          <a:lstStyle>
            <a:lvl1pPr>
              <a:defRPr/>
            </a:lvl1pPr>
          </a:lstStyle>
          <a:p>
            <a:pPr>
              <a:defRPr/>
            </a:pPr>
            <a:fld id="{113CB86F-EA94-41B2-8439-9C2D76591BAE}" type="slidenum">
              <a:rPr lang="en-US" altLang="cs-CZ"/>
              <a:pPr>
                <a:defRPr/>
              </a:pPr>
              <a:t>‹#›</a:t>
            </a:fld>
            <a:endParaRPr lang="en-US" altLang="cs-CZ"/>
          </a:p>
        </p:txBody>
      </p:sp>
    </p:spTree>
    <p:extLst>
      <p:ext uri="{BB962C8B-B14F-4D97-AF65-F5344CB8AC3E}">
        <p14:creationId xmlns:p14="http://schemas.microsoft.com/office/powerpoint/2010/main" val="21802937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161532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9573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668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5668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134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55D3CD-50CC-499F-95A5-4B40A2D1D000}"/>
              </a:ext>
            </a:extLst>
          </p:cNvPr>
          <p:cNvSpPr>
            <a:spLocks noGrp="1"/>
          </p:cNvSpPr>
          <p:nvPr>
            <p:ph type="dt" sz="half" idx="10"/>
          </p:nvPr>
        </p:nvSpPr>
        <p:spPr/>
        <p:txBody>
          <a:bodyPr/>
          <a:lstStyle>
            <a:lvl1pPr>
              <a:defRPr/>
            </a:lvl1pPr>
          </a:lstStyle>
          <a:p>
            <a:pPr>
              <a:defRPr/>
            </a:pPr>
            <a:fld id="{92B91A47-4883-4BB2-8FDC-181DF44E6C28}" type="datetime1">
              <a:rPr lang="en-US"/>
              <a:pPr>
                <a:defRPr/>
              </a:pPr>
              <a:t>11/16/2020</a:t>
            </a:fld>
            <a:endParaRPr lang="en-US"/>
          </a:p>
        </p:txBody>
      </p:sp>
      <p:sp>
        <p:nvSpPr>
          <p:cNvPr id="5" name="Footer Placeholder 4">
            <a:extLst>
              <a:ext uri="{FF2B5EF4-FFF2-40B4-BE49-F238E27FC236}">
                <a16:creationId xmlns:a16="http://schemas.microsoft.com/office/drawing/2014/main" id="{872CD6FF-306E-4C16-B008-6910E0CA63F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71CE129-8F65-453F-A60C-37B002873F62}"/>
              </a:ext>
            </a:extLst>
          </p:cNvPr>
          <p:cNvSpPr>
            <a:spLocks noGrp="1"/>
          </p:cNvSpPr>
          <p:nvPr>
            <p:ph type="sldNum" sz="quarter" idx="12"/>
          </p:nvPr>
        </p:nvSpPr>
        <p:spPr/>
        <p:txBody>
          <a:bodyPr/>
          <a:lstStyle>
            <a:lvl1pPr>
              <a:defRPr/>
            </a:lvl1pPr>
          </a:lstStyle>
          <a:p>
            <a:pPr>
              <a:defRPr/>
            </a:pPr>
            <a:fld id="{195BEC31-9653-4B77-86F8-18DEFD465002}" type="slidenum">
              <a:rPr lang="en-US" altLang="cs-CZ"/>
              <a:pPr>
                <a:defRPr/>
              </a:pPr>
              <a:t>‹#›</a:t>
            </a:fld>
            <a:endParaRPr lang="en-US" altLang="cs-CZ"/>
          </a:p>
        </p:txBody>
      </p:sp>
    </p:spTree>
    <p:extLst>
      <p:ext uri="{BB962C8B-B14F-4D97-AF65-F5344CB8AC3E}">
        <p14:creationId xmlns:p14="http://schemas.microsoft.com/office/powerpoint/2010/main" val="73481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6679BB7-EA77-4A4C-9F86-1E7E625842CD}"/>
              </a:ext>
            </a:extLst>
          </p:cNvPr>
          <p:cNvSpPr>
            <a:spLocks noGrp="1"/>
          </p:cNvSpPr>
          <p:nvPr>
            <p:ph type="dt" sz="half" idx="10"/>
          </p:nvPr>
        </p:nvSpPr>
        <p:spPr/>
        <p:txBody>
          <a:bodyPr/>
          <a:lstStyle>
            <a:lvl1pPr>
              <a:defRPr/>
            </a:lvl1pPr>
          </a:lstStyle>
          <a:p>
            <a:pPr>
              <a:defRPr/>
            </a:pPr>
            <a:fld id="{2327B286-168A-4A9B-AB36-997EB9590241}" type="datetime1">
              <a:rPr lang="en-US"/>
              <a:pPr>
                <a:defRPr/>
              </a:pPr>
              <a:t>11/16/2020</a:t>
            </a:fld>
            <a:endParaRPr lang="en-US"/>
          </a:p>
        </p:txBody>
      </p:sp>
      <p:sp>
        <p:nvSpPr>
          <p:cNvPr id="6" name="Footer Placeholder 4">
            <a:extLst>
              <a:ext uri="{FF2B5EF4-FFF2-40B4-BE49-F238E27FC236}">
                <a16:creationId xmlns:a16="http://schemas.microsoft.com/office/drawing/2014/main" id="{CEEF6F39-CE93-4EF9-B9E5-6A8943DBF10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8671D1E-BA2E-4AF5-83B0-B6FD4B966F8D}"/>
              </a:ext>
            </a:extLst>
          </p:cNvPr>
          <p:cNvSpPr>
            <a:spLocks noGrp="1"/>
          </p:cNvSpPr>
          <p:nvPr>
            <p:ph type="sldNum" sz="quarter" idx="12"/>
          </p:nvPr>
        </p:nvSpPr>
        <p:spPr/>
        <p:txBody>
          <a:bodyPr/>
          <a:lstStyle>
            <a:lvl1pPr>
              <a:defRPr/>
            </a:lvl1pPr>
          </a:lstStyle>
          <a:p>
            <a:pPr>
              <a:defRPr/>
            </a:pPr>
            <a:fld id="{75D8ADE7-43BD-497A-B64B-D24F68358A53}" type="slidenum">
              <a:rPr lang="en-US" altLang="cs-CZ"/>
              <a:pPr>
                <a:defRPr/>
              </a:pPr>
              <a:t>‹#›</a:t>
            </a:fld>
            <a:endParaRPr lang="en-US" altLang="cs-CZ"/>
          </a:p>
        </p:txBody>
      </p:sp>
    </p:spTree>
    <p:extLst>
      <p:ext uri="{BB962C8B-B14F-4D97-AF65-F5344CB8AC3E}">
        <p14:creationId xmlns:p14="http://schemas.microsoft.com/office/powerpoint/2010/main" val="973049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DCDAE58-794E-4815-8C4C-5E453970AF71}"/>
              </a:ext>
            </a:extLst>
          </p:cNvPr>
          <p:cNvSpPr>
            <a:spLocks noGrp="1"/>
          </p:cNvSpPr>
          <p:nvPr>
            <p:ph type="dt" sz="half" idx="10"/>
          </p:nvPr>
        </p:nvSpPr>
        <p:spPr/>
        <p:txBody>
          <a:bodyPr/>
          <a:lstStyle>
            <a:lvl1pPr>
              <a:defRPr/>
            </a:lvl1pPr>
          </a:lstStyle>
          <a:p>
            <a:pPr>
              <a:defRPr/>
            </a:pPr>
            <a:fld id="{498660B5-F7E6-48C2-A09D-94D05D709089}" type="datetime1">
              <a:rPr lang="en-US"/>
              <a:pPr>
                <a:defRPr/>
              </a:pPr>
              <a:t>11/16/2020</a:t>
            </a:fld>
            <a:endParaRPr lang="en-US"/>
          </a:p>
        </p:txBody>
      </p:sp>
      <p:sp>
        <p:nvSpPr>
          <p:cNvPr id="8" name="Footer Placeholder 4">
            <a:extLst>
              <a:ext uri="{FF2B5EF4-FFF2-40B4-BE49-F238E27FC236}">
                <a16:creationId xmlns:a16="http://schemas.microsoft.com/office/drawing/2014/main" id="{DA8BE45E-74EA-4535-BFCE-24DB7401102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EDC3E79-ACE8-4BD2-ACEC-20A9B95F3720}"/>
              </a:ext>
            </a:extLst>
          </p:cNvPr>
          <p:cNvSpPr>
            <a:spLocks noGrp="1"/>
          </p:cNvSpPr>
          <p:nvPr>
            <p:ph type="sldNum" sz="quarter" idx="12"/>
          </p:nvPr>
        </p:nvSpPr>
        <p:spPr/>
        <p:txBody>
          <a:bodyPr/>
          <a:lstStyle>
            <a:lvl1pPr>
              <a:defRPr/>
            </a:lvl1pPr>
          </a:lstStyle>
          <a:p>
            <a:pPr>
              <a:defRPr/>
            </a:pPr>
            <a:fld id="{CF371E23-886E-4ED6-91AD-6A326CCB500A}" type="slidenum">
              <a:rPr lang="en-US" altLang="cs-CZ"/>
              <a:pPr>
                <a:defRPr/>
              </a:pPr>
              <a:t>‹#›</a:t>
            </a:fld>
            <a:endParaRPr lang="en-US" altLang="cs-CZ"/>
          </a:p>
        </p:txBody>
      </p:sp>
    </p:spTree>
    <p:extLst>
      <p:ext uri="{BB962C8B-B14F-4D97-AF65-F5344CB8AC3E}">
        <p14:creationId xmlns:p14="http://schemas.microsoft.com/office/powerpoint/2010/main" val="405772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F1D62E7-7246-4AB2-A3DA-81A263BD1C83}"/>
              </a:ext>
            </a:extLst>
          </p:cNvPr>
          <p:cNvSpPr>
            <a:spLocks noGrp="1"/>
          </p:cNvSpPr>
          <p:nvPr>
            <p:ph type="dt" sz="half" idx="10"/>
          </p:nvPr>
        </p:nvSpPr>
        <p:spPr/>
        <p:txBody>
          <a:bodyPr/>
          <a:lstStyle>
            <a:lvl1pPr>
              <a:defRPr/>
            </a:lvl1pPr>
          </a:lstStyle>
          <a:p>
            <a:pPr>
              <a:defRPr/>
            </a:pPr>
            <a:fld id="{F4957B58-A477-4AAF-9285-BD4944AB4A85}" type="datetime1">
              <a:rPr lang="en-US"/>
              <a:pPr>
                <a:defRPr/>
              </a:pPr>
              <a:t>11/16/2020</a:t>
            </a:fld>
            <a:endParaRPr lang="en-US"/>
          </a:p>
        </p:txBody>
      </p:sp>
      <p:sp>
        <p:nvSpPr>
          <p:cNvPr id="4" name="Footer Placeholder 4">
            <a:extLst>
              <a:ext uri="{FF2B5EF4-FFF2-40B4-BE49-F238E27FC236}">
                <a16:creationId xmlns:a16="http://schemas.microsoft.com/office/drawing/2014/main" id="{D2D8D392-F5B8-4A39-8202-D24157AD514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20019A0-33E9-4ADC-A8E1-916C6AC5D286}"/>
              </a:ext>
            </a:extLst>
          </p:cNvPr>
          <p:cNvSpPr>
            <a:spLocks noGrp="1"/>
          </p:cNvSpPr>
          <p:nvPr>
            <p:ph type="sldNum" sz="quarter" idx="12"/>
          </p:nvPr>
        </p:nvSpPr>
        <p:spPr/>
        <p:txBody>
          <a:bodyPr/>
          <a:lstStyle>
            <a:lvl1pPr>
              <a:defRPr/>
            </a:lvl1pPr>
          </a:lstStyle>
          <a:p>
            <a:pPr>
              <a:defRPr/>
            </a:pPr>
            <a:fld id="{53E59315-B0E5-4962-86DB-2AA508484650}" type="slidenum">
              <a:rPr lang="en-US" altLang="cs-CZ"/>
              <a:pPr>
                <a:defRPr/>
              </a:pPr>
              <a:t>‹#›</a:t>
            </a:fld>
            <a:endParaRPr lang="en-US" altLang="cs-CZ"/>
          </a:p>
        </p:txBody>
      </p:sp>
    </p:spTree>
    <p:extLst>
      <p:ext uri="{BB962C8B-B14F-4D97-AF65-F5344CB8AC3E}">
        <p14:creationId xmlns:p14="http://schemas.microsoft.com/office/powerpoint/2010/main" val="353533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2CA4483-16B4-4FD6-A2ED-8A2EF847A404}"/>
              </a:ext>
            </a:extLst>
          </p:cNvPr>
          <p:cNvSpPr>
            <a:spLocks noGrp="1"/>
          </p:cNvSpPr>
          <p:nvPr>
            <p:ph type="dt" sz="half" idx="10"/>
          </p:nvPr>
        </p:nvSpPr>
        <p:spPr/>
        <p:txBody>
          <a:bodyPr/>
          <a:lstStyle>
            <a:lvl1pPr>
              <a:defRPr/>
            </a:lvl1pPr>
          </a:lstStyle>
          <a:p>
            <a:pPr>
              <a:defRPr/>
            </a:pPr>
            <a:fld id="{97A5DAD1-C6CB-44A5-AFB1-0642A15BFEA6}" type="datetime1">
              <a:rPr lang="en-US"/>
              <a:pPr>
                <a:defRPr/>
              </a:pPr>
              <a:t>11/16/2020</a:t>
            </a:fld>
            <a:endParaRPr lang="en-US"/>
          </a:p>
        </p:txBody>
      </p:sp>
      <p:sp>
        <p:nvSpPr>
          <p:cNvPr id="3" name="Footer Placeholder 4">
            <a:extLst>
              <a:ext uri="{FF2B5EF4-FFF2-40B4-BE49-F238E27FC236}">
                <a16:creationId xmlns:a16="http://schemas.microsoft.com/office/drawing/2014/main" id="{C2BB6996-45E5-4B43-94AB-1E449D833A7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DDD23D5-6AAE-4547-A909-3EB6289A42A1}"/>
              </a:ext>
            </a:extLst>
          </p:cNvPr>
          <p:cNvSpPr>
            <a:spLocks noGrp="1"/>
          </p:cNvSpPr>
          <p:nvPr>
            <p:ph type="sldNum" sz="quarter" idx="12"/>
          </p:nvPr>
        </p:nvSpPr>
        <p:spPr/>
        <p:txBody>
          <a:bodyPr/>
          <a:lstStyle>
            <a:lvl1pPr>
              <a:defRPr/>
            </a:lvl1pPr>
          </a:lstStyle>
          <a:p>
            <a:pPr>
              <a:defRPr/>
            </a:pPr>
            <a:fld id="{2851252E-78B6-4894-8FDC-BF7557F7E5E3}" type="slidenum">
              <a:rPr lang="en-US" altLang="cs-CZ"/>
              <a:pPr>
                <a:defRPr/>
              </a:pPr>
              <a:t>‹#›</a:t>
            </a:fld>
            <a:endParaRPr lang="en-US" altLang="cs-CZ"/>
          </a:p>
        </p:txBody>
      </p:sp>
    </p:spTree>
    <p:extLst>
      <p:ext uri="{BB962C8B-B14F-4D97-AF65-F5344CB8AC3E}">
        <p14:creationId xmlns:p14="http://schemas.microsoft.com/office/powerpoint/2010/main" val="97081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169273C-A20F-41B8-BB41-E9C60D5DE43B}"/>
              </a:ext>
            </a:extLst>
          </p:cNvPr>
          <p:cNvSpPr>
            <a:spLocks noGrp="1"/>
          </p:cNvSpPr>
          <p:nvPr>
            <p:ph type="dt" sz="half" idx="10"/>
          </p:nvPr>
        </p:nvSpPr>
        <p:spPr/>
        <p:txBody>
          <a:bodyPr/>
          <a:lstStyle>
            <a:lvl1pPr>
              <a:defRPr/>
            </a:lvl1pPr>
          </a:lstStyle>
          <a:p>
            <a:pPr>
              <a:defRPr/>
            </a:pPr>
            <a:fld id="{522C41E5-C9C4-4BE2-B558-E5949E3918DF}" type="datetime1">
              <a:rPr lang="en-US"/>
              <a:pPr>
                <a:defRPr/>
              </a:pPr>
              <a:t>11/16/2020</a:t>
            </a:fld>
            <a:endParaRPr lang="en-US"/>
          </a:p>
        </p:txBody>
      </p:sp>
      <p:sp>
        <p:nvSpPr>
          <p:cNvPr id="6" name="Footer Placeholder 4">
            <a:extLst>
              <a:ext uri="{FF2B5EF4-FFF2-40B4-BE49-F238E27FC236}">
                <a16:creationId xmlns:a16="http://schemas.microsoft.com/office/drawing/2014/main" id="{7E4EAC39-8ED7-4A8B-B39A-F3FFC7AF47E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5BB657E-DCCD-459B-AF6B-90B880C8BE16}"/>
              </a:ext>
            </a:extLst>
          </p:cNvPr>
          <p:cNvSpPr>
            <a:spLocks noGrp="1"/>
          </p:cNvSpPr>
          <p:nvPr>
            <p:ph type="sldNum" sz="quarter" idx="12"/>
          </p:nvPr>
        </p:nvSpPr>
        <p:spPr/>
        <p:txBody>
          <a:bodyPr/>
          <a:lstStyle>
            <a:lvl1pPr>
              <a:defRPr/>
            </a:lvl1pPr>
          </a:lstStyle>
          <a:p>
            <a:pPr>
              <a:defRPr/>
            </a:pPr>
            <a:fld id="{6EAB9F7F-319F-4F50-8099-441299DC6465}" type="slidenum">
              <a:rPr lang="en-US" altLang="cs-CZ"/>
              <a:pPr>
                <a:defRPr/>
              </a:pPr>
              <a:t>‹#›</a:t>
            </a:fld>
            <a:endParaRPr lang="en-US" altLang="cs-CZ"/>
          </a:p>
        </p:txBody>
      </p:sp>
    </p:spTree>
    <p:extLst>
      <p:ext uri="{BB962C8B-B14F-4D97-AF65-F5344CB8AC3E}">
        <p14:creationId xmlns:p14="http://schemas.microsoft.com/office/powerpoint/2010/main" val="343996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A765F9A-E135-4305-B89E-C8952AE77960}"/>
              </a:ext>
            </a:extLst>
          </p:cNvPr>
          <p:cNvSpPr>
            <a:spLocks noGrp="1"/>
          </p:cNvSpPr>
          <p:nvPr>
            <p:ph type="dt" sz="half" idx="10"/>
          </p:nvPr>
        </p:nvSpPr>
        <p:spPr/>
        <p:txBody>
          <a:bodyPr/>
          <a:lstStyle>
            <a:lvl1pPr>
              <a:defRPr/>
            </a:lvl1pPr>
          </a:lstStyle>
          <a:p>
            <a:pPr>
              <a:defRPr/>
            </a:pPr>
            <a:fld id="{E625D251-E520-450C-9C87-7988C5A7B562}" type="datetime1">
              <a:rPr lang="en-US"/>
              <a:pPr>
                <a:defRPr/>
              </a:pPr>
              <a:t>11/16/2020</a:t>
            </a:fld>
            <a:endParaRPr lang="en-US"/>
          </a:p>
        </p:txBody>
      </p:sp>
      <p:sp>
        <p:nvSpPr>
          <p:cNvPr id="6" name="Footer Placeholder 4">
            <a:extLst>
              <a:ext uri="{FF2B5EF4-FFF2-40B4-BE49-F238E27FC236}">
                <a16:creationId xmlns:a16="http://schemas.microsoft.com/office/drawing/2014/main" id="{96729566-50DE-4FC5-9231-67D9D1B31A0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AB0B766-F80A-4BA8-AB43-1F244F5E2F48}"/>
              </a:ext>
            </a:extLst>
          </p:cNvPr>
          <p:cNvSpPr>
            <a:spLocks noGrp="1"/>
          </p:cNvSpPr>
          <p:nvPr>
            <p:ph type="sldNum" sz="quarter" idx="12"/>
          </p:nvPr>
        </p:nvSpPr>
        <p:spPr/>
        <p:txBody>
          <a:bodyPr/>
          <a:lstStyle>
            <a:lvl1pPr>
              <a:defRPr/>
            </a:lvl1pPr>
          </a:lstStyle>
          <a:p>
            <a:pPr>
              <a:defRPr/>
            </a:pPr>
            <a:fld id="{B3E83B47-3AD4-45A6-A7B9-064A65E6E708}" type="slidenum">
              <a:rPr lang="en-US" altLang="cs-CZ"/>
              <a:pPr>
                <a:defRPr/>
              </a:pPr>
              <a:t>‹#›</a:t>
            </a:fld>
            <a:endParaRPr lang="en-US" altLang="cs-CZ"/>
          </a:p>
        </p:txBody>
      </p:sp>
    </p:spTree>
    <p:extLst>
      <p:ext uri="{BB962C8B-B14F-4D97-AF65-F5344CB8AC3E}">
        <p14:creationId xmlns:p14="http://schemas.microsoft.com/office/powerpoint/2010/main" val="3653814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5D65E68-6F9A-4DD0-8336-40E0CA35541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Text Placeholder 2">
            <a:extLst>
              <a:ext uri="{FF2B5EF4-FFF2-40B4-BE49-F238E27FC236}">
                <a16:creationId xmlns:a16="http://schemas.microsoft.com/office/drawing/2014/main" id="{931C3DCD-7B70-406B-8358-A3E84594006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4" name="Date Placeholder 3">
            <a:extLst>
              <a:ext uri="{FF2B5EF4-FFF2-40B4-BE49-F238E27FC236}">
                <a16:creationId xmlns:a16="http://schemas.microsoft.com/office/drawing/2014/main" id="{AED871A8-ABF6-4EF2-B851-84579EF17B82}"/>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charset="0"/>
                <a:ea typeface="ＭＳ Ｐゴシック" pitchFamily="17" charset="-128"/>
              </a:defRPr>
            </a:lvl1pPr>
          </a:lstStyle>
          <a:p>
            <a:pPr>
              <a:defRPr/>
            </a:pPr>
            <a:fld id="{DA2FAEBB-B717-4C91-A6E6-3ECB66D93B56}" type="datetime1">
              <a:rPr lang="en-US"/>
              <a:pPr>
                <a:defRPr/>
              </a:pPr>
              <a:t>11/16/2020</a:t>
            </a:fld>
            <a:endParaRPr lang="en-US"/>
          </a:p>
        </p:txBody>
      </p:sp>
      <p:sp>
        <p:nvSpPr>
          <p:cNvPr id="5" name="Footer Placeholder 4">
            <a:extLst>
              <a:ext uri="{FF2B5EF4-FFF2-40B4-BE49-F238E27FC236}">
                <a16:creationId xmlns:a16="http://schemas.microsoft.com/office/drawing/2014/main" id="{91A63482-D840-48F0-ACAB-D44626833D47}"/>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Arial" charset="0"/>
                <a:ea typeface="ＭＳ Ｐゴシック" pitchFamily="17" charset="-128"/>
              </a:defRPr>
            </a:lvl1pPr>
          </a:lstStyle>
          <a:p>
            <a:pPr>
              <a:defRPr/>
            </a:pPr>
            <a:endParaRPr lang="en-US"/>
          </a:p>
        </p:txBody>
      </p:sp>
      <p:sp>
        <p:nvSpPr>
          <p:cNvPr id="6" name="Slide Number Placeholder 5">
            <a:extLst>
              <a:ext uri="{FF2B5EF4-FFF2-40B4-BE49-F238E27FC236}">
                <a16:creationId xmlns:a16="http://schemas.microsoft.com/office/drawing/2014/main" id="{D6186655-1FA1-475E-943E-C73DA0F639B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ＭＳ Ｐゴシック" panose="020B0600070205080204" pitchFamily="34" charset="-128"/>
              </a:defRPr>
            </a:lvl1pPr>
          </a:lstStyle>
          <a:p>
            <a:pPr>
              <a:defRPr/>
            </a:pPr>
            <a:fld id="{8A33474B-8B92-4B55-B1C1-3E165A92B2BB}"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pitchFamily="4" charset="-128"/>
        </a:defRPr>
      </a:lvl1pPr>
      <a:lvl2pPr algn="ctr" defTabSz="457200" rtl="0" eaLnBrk="0" fontAlgn="base" hangingPunct="0">
        <a:spcBef>
          <a:spcPct val="0"/>
        </a:spcBef>
        <a:spcAft>
          <a:spcPct val="0"/>
        </a:spcAft>
        <a:defRPr sz="4400">
          <a:solidFill>
            <a:schemeClr val="tx1"/>
          </a:solidFill>
          <a:latin typeface="Calibri" pitchFamily="4" charset="0"/>
          <a:ea typeface="ＭＳ Ｐゴシック" panose="020B0600070205080204" pitchFamily="34" charset="-128"/>
          <a:cs typeface="ＭＳ Ｐゴシック" pitchFamily="4" charset="-128"/>
        </a:defRPr>
      </a:lvl2pPr>
      <a:lvl3pPr algn="ctr" defTabSz="457200" rtl="0" eaLnBrk="0" fontAlgn="base" hangingPunct="0">
        <a:spcBef>
          <a:spcPct val="0"/>
        </a:spcBef>
        <a:spcAft>
          <a:spcPct val="0"/>
        </a:spcAft>
        <a:defRPr sz="4400">
          <a:solidFill>
            <a:schemeClr val="tx1"/>
          </a:solidFill>
          <a:latin typeface="Calibri" pitchFamily="4" charset="0"/>
          <a:ea typeface="ＭＳ Ｐゴシック" panose="020B0600070205080204" pitchFamily="34" charset="-128"/>
          <a:cs typeface="ＭＳ Ｐゴシック" pitchFamily="4" charset="-128"/>
        </a:defRPr>
      </a:lvl3pPr>
      <a:lvl4pPr algn="ctr" defTabSz="457200" rtl="0" eaLnBrk="0" fontAlgn="base" hangingPunct="0">
        <a:spcBef>
          <a:spcPct val="0"/>
        </a:spcBef>
        <a:spcAft>
          <a:spcPct val="0"/>
        </a:spcAft>
        <a:defRPr sz="4400">
          <a:solidFill>
            <a:schemeClr val="tx1"/>
          </a:solidFill>
          <a:latin typeface="Calibri" pitchFamily="4" charset="0"/>
          <a:ea typeface="ＭＳ Ｐゴシック" panose="020B0600070205080204" pitchFamily="34" charset="-128"/>
          <a:cs typeface="ＭＳ Ｐゴシック" pitchFamily="4" charset="-128"/>
        </a:defRPr>
      </a:lvl4pPr>
      <a:lvl5pPr algn="ctr" defTabSz="457200" rtl="0" eaLnBrk="0" fontAlgn="base" hangingPunct="0">
        <a:spcBef>
          <a:spcPct val="0"/>
        </a:spcBef>
        <a:spcAft>
          <a:spcPct val="0"/>
        </a:spcAft>
        <a:defRPr sz="4400">
          <a:solidFill>
            <a:schemeClr val="tx1"/>
          </a:solidFill>
          <a:latin typeface="Calibri" pitchFamily="4" charset="0"/>
          <a:ea typeface="ＭＳ Ｐゴシック" panose="020B0600070205080204" pitchFamily="34" charset="-128"/>
          <a:cs typeface="ＭＳ Ｐゴシック" pitchFamily="4" charset="-128"/>
        </a:defRPr>
      </a:lvl5pPr>
      <a:lvl6pPr marL="4572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6pPr>
      <a:lvl7pPr marL="9144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7pPr>
      <a:lvl8pPr marL="13716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8pPr>
      <a:lvl9pPr marL="1828800" algn="ctr" defTabSz="457200" rtl="0" fontAlgn="base">
        <a:spcBef>
          <a:spcPct val="0"/>
        </a:spcBef>
        <a:spcAft>
          <a:spcPct val="0"/>
        </a:spcAft>
        <a:defRPr sz="4400">
          <a:solidFill>
            <a:schemeClr val="tx1"/>
          </a:solidFill>
          <a:latin typeface="Calibri" pitchFamily="4" charset="0"/>
          <a:ea typeface="ＭＳ Ｐゴシック" pitchFamily="4" charset="-128"/>
          <a:cs typeface="ＭＳ Ｐゴシック" pitchFamily="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pitchFamily="4"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0C0FF19-A3E0-4EFD-B983-76F7D288EB4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cs-CZ" altLang="cs-CZ" b="1">
              <a:solidFill>
                <a:schemeClr val="bg1"/>
              </a:solidFill>
              <a:latin typeface="Tahoma" panose="020B0604030504040204" pitchFamily="34" charset="0"/>
            </a:endParaRPr>
          </a:p>
        </p:txBody>
      </p:sp>
      <p:sp>
        <p:nvSpPr>
          <p:cNvPr id="2051" name="Rectangle 3">
            <a:extLst>
              <a:ext uri="{FF2B5EF4-FFF2-40B4-BE49-F238E27FC236}">
                <a16:creationId xmlns:a16="http://schemas.microsoft.com/office/drawing/2014/main" id="{65B9C192-450A-4297-8A7D-BCFD867A0FE7}"/>
              </a:ext>
            </a:extLst>
          </p:cNvPr>
          <p:cNvSpPr>
            <a:spLocks noGrp="1" noChangeArrowheads="1"/>
          </p:cNvSpPr>
          <p:nvPr>
            <p:ph type="title"/>
          </p:nvPr>
        </p:nvSpPr>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2052" name="Rectangle 4">
            <a:extLst>
              <a:ext uri="{FF2B5EF4-FFF2-40B4-BE49-F238E27FC236}">
                <a16:creationId xmlns:a16="http://schemas.microsoft.com/office/drawing/2014/main" id="{EA33FCAE-C673-49C4-A426-02E7722C88F9}"/>
              </a:ext>
            </a:extLst>
          </p:cNvPr>
          <p:cNvSpPr>
            <a:spLocks noGrp="1" noChangeArrowheads="1"/>
          </p:cNvSpPr>
          <p:nvPr>
            <p:ph type="body" idx="1"/>
          </p:nvPr>
        </p:nvSpPr>
        <p:spPr bwMode="auto">
          <a:xfrm>
            <a:off x="4572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2053" name="Rectangle 5">
            <a:extLst>
              <a:ext uri="{FF2B5EF4-FFF2-40B4-BE49-F238E27FC236}">
                <a16:creationId xmlns:a16="http://schemas.microsoft.com/office/drawing/2014/main" id="{FB5212DB-AD7F-4BBA-B307-7B90202CACF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cs-CZ" altLang="cs-CZ"/>
          </a:p>
        </p:txBody>
      </p:sp>
    </p:spTree>
  </p:cSld>
  <p:clrMap bg1="lt1" tx1="dk1" bg2="lt2" tx2="dk2" accent1="accent1" accent2="accent2" accent3="accent3" accent4="accent4" accent5="accent5" accent6="accent6" hlink="hlink" folHlink="folHlink"/>
  <p:sldLayoutIdLst>
    <p:sldLayoutId id="2147484077"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ctr" rtl="0" eaLnBrk="0" fontAlgn="base" hangingPunct="0">
        <a:spcBef>
          <a:spcPct val="0"/>
        </a:spcBef>
        <a:spcAft>
          <a:spcPct val="0"/>
        </a:spcAft>
        <a:defRPr sz="2800">
          <a:solidFill>
            <a:schemeClr val="bg1"/>
          </a:solidFill>
          <a:latin typeface="+mj-lt"/>
          <a:ea typeface="+mj-ea"/>
          <a:cs typeface="+mj-cs"/>
        </a:defRPr>
      </a:lvl1pPr>
      <a:lvl2pPr algn="ctr" rtl="0" eaLnBrk="0" fontAlgn="base" hangingPunct="0">
        <a:spcBef>
          <a:spcPct val="0"/>
        </a:spcBef>
        <a:spcAft>
          <a:spcPct val="0"/>
        </a:spcAft>
        <a:defRPr sz="2800">
          <a:solidFill>
            <a:schemeClr val="bg1"/>
          </a:solidFill>
          <a:latin typeface="Tahoma" pitchFamily="34" charset="0"/>
        </a:defRPr>
      </a:lvl2pPr>
      <a:lvl3pPr algn="ctr" rtl="0" eaLnBrk="0" fontAlgn="base" hangingPunct="0">
        <a:spcBef>
          <a:spcPct val="0"/>
        </a:spcBef>
        <a:spcAft>
          <a:spcPct val="0"/>
        </a:spcAft>
        <a:defRPr sz="2800">
          <a:solidFill>
            <a:schemeClr val="bg1"/>
          </a:solidFill>
          <a:latin typeface="Tahoma" pitchFamily="34" charset="0"/>
        </a:defRPr>
      </a:lvl3pPr>
      <a:lvl4pPr algn="ctr" rtl="0" eaLnBrk="0" fontAlgn="base" hangingPunct="0">
        <a:spcBef>
          <a:spcPct val="0"/>
        </a:spcBef>
        <a:spcAft>
          <a:spcPct val="0"/>
        </a:spcAft>
        <a:defRPr sz="2800">
          <a:solidFill>
            <a:schemeClr val="bg1"/>
          </a:solidFill>
          <a:latin typeface="Tahoma" pitchFamily="34" charset="0"/>
        </a:defRPr>
      </a:lvl4pPr>
      <a:lvl5pPr algn="ctr" rtl="0" eaLnBrk="0" fontAlgn="base" hangingPunct="0">
        <a:spcBef>
          <a:spcPct val="0"/>
        </a:spcBef>
        <a:spcAft>
          <a:spcPct val="0"/>
        </a:spcAft>
        <a:defRPr sz="2800">
          <a:solidFill>
            <a:schemeClr val="bg1"/>
          </a:solidFill>
          <a:latin typeface="Tahoma" pitchFamily="34" charset="0"/>
        </a:defRPr>
      </a:lvl5pPr>
      <a:lvl6pPr marL="457200" algn="ctr" rtl="0" fontAlgn="base">
        <a:spcBef>
          <a:spcPct val="0"/>
        </a:spcBef>
        <a:spcAft>
          <a:spcPct val="0"/>
        </a:spcAft>
        <a:defRPr sz="2800">
          <a:solidFill>
            <a:schemeClr val="bg1"/>
          </a:solidFill>
          <a:latin typeface="Tahoma" pitchFamily="34" charset="0"/>
        </a:defRPr>
      </a:lvl6pPr>
      <a:lvl7pPr marL="914400" algn="ctr" rtl="0" fontAlgn="base">
        <a:spcBef>
          <a:spcPct val="0"/>
        </a:spcBef>
        <a:spcAft>
          <a:spcPct val="0"/>
        </a:spcAft>
        <a:defRPr sz="2800">
          <a:solidFill>
            <a:schemeClr val="bg1"/>
          </a:solidFill>
          <a:latin typeface="Tahoma" pitchFamily="34" charset="0"/>
        </a:defRPr>
      </a:lvl7pPr>
      <a:lvl8pPr marL="1371600" algn="ctr" rtl="0" fontAlgn="base">
        <a:spcBef>
          <a:spcPct val="0"/>
        </a:spcBef>
        <a:spcAft>
          <a:spcPct val="0"/>
        </a:spcAft>
        <a:defRPr sz="2800">
          <a:solidFill>
            <a:schemeClr val="bg1"/>
          </a:solidFill>
          <a:latin typeface="Tahoma" pitchFamily="34" charset="0"/>
        </a:defRPr>
      </a:lvl8pPr>
      <a:lvl9pPr marL="1828800" algn="ctr" rtl="0" fontAlgn="base">
        <a:spcBef>
          <a:spcPct val="0"/>
        </a:spcBef>
        <a:spcAft>
          <a:spcPct val="0"/>
        </a:spcAft>
        <a:defRPr sz="2800">
          <a:solidFill>
            <a:schemeClr val="bg1"/>
          </a:solidFill>
          <a:latin typeface="Tahoma" pitchFamily="34" charset="0"/>
        </a:defRPr>
      </a:lvl9pPr>
    </p:titleStyle>
    <p:bodyStyle>
      <a:lvl1pPr marL="342900" indent="-342900" algn="l" rtl="0" eaLnBrk="0" fontAlgn="base" hangingPunct="0">
        <a:spcBef>
          <a:spcPct val="20000"/>
        </a:spcBef>
        <a:spcAft>
          <a:spcPct val="0"/>
        </a:spcAft>
        <a:buClr>
          <a:srgbClr val="3399FF"/>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3399FF"/>
        </a:buClr>
        <a:buChar char="•"/>
        <a:defRPr sz="2400">
          <a:solidFill>
            <a:schemeClr val="tx1"/>
          </a:solidFill>
          <a:latin typeface="+mn-lt"/>
        </a:defRPr>
      </a:lvl2pPr>
      <a:lvl3pPr marL="1143000" indent="-228600" algn="l" rtl="0" eaLnBrk="0" fontAlgn="base" hangingPunct="0">
        <a:spcBef>
          <a:spcPct val="20000"/>
        </a:spcBef>
        <a:spcAft>
          <a:spcPct val="0"/>
        </a:spcAft>
        <a:buClr>
          <a:srgbClr val="3399FF"/>
        </a:buClr>
        <a:buChar char="•"/>
        <a:defRPr sz="2400">
          <a:solidFill>
            <a:schemeClr val="tx1"/>
          </a:solidFill>
          <a:latin typeface="+mn-lt"/>
        </a:defRPr>
      </a:lvl3pPr>
      <a:lvl4pPr marL="1600200" indent="-228600" algn="l" rtl="0" eaLnBrk="0" fontAlgn="base" hangingPunct="0">
        <a:spcBef>
          <a:spcPct val="20000"/>
        </a:spcBef>
        <a:spcAft>
          <a:spcPct val="0"/>
        </a:spcAft>
        <a:buClr>
          <a:srgbClr val="3399FF"/>
        </a:buClr>
        <a:buChar char="•"/>
        <a:defRPr sz="2000">
          <a:solidFill>
            <a:schemeClr val="tx1"/>
          </a:solidFill>
          <a:latin typeface="+mn-lt"/>
        </a:defRPr>
      </a:lvl4pPr>
      <a:lvl5pPr marL="2057400" indent="-228600" algn="l" rtl="0" eaLnBrk="0" fontAlgn="base" hangingPunct="0">
        <a:spcBef>
          <a:spcPct val="20000"/>
        </a:spcBef>
        <a:spcAft>
          <a:spcPct val="0"/>
        </a:spcAft>
        <a:buClr>
          <a:srgbClr val="3399FF"/>
        </a:buClr>
        <a:buChar char="•"/>
        <a:defRPr sz="2000">
          <a:solidFill>
            <a:schemeClr val="tx1"/>
          </a:solidFill>
          <a:latin typeface="+mn-lt"/>
        </a:defRPr>
      </a:lvl5pPr>
      <a:lvl6pPr marL="2514600" indent="-228600" algn="l" rtl="0" fontAlgn="base">
        <a:spcBef>
          <a:spcPct val="20000"/>
        </a:spcBef>
        <a:spcAft>
          <a:spcPct val="0"/>
        </a:spcAft>
        <a:buClr>
          <a:srgbClr val="3399FF"/>
        </a:buClr>
        <a:buChar char="•"/>
        <a:defRPr sz="2000">
          <a:solidFill>
            <a:schemeClr val="tx1"/>
          </a:solidFill>
          <a:latin typeface="+mn-lt"/>
        </a:defRPr>
      </a:lvl6pPr>
      <a:lvl7pPr marL="2971800" indent="-228600" algn="l" rtl="0" fontAlgn="base">
        <a:spcBef>
          <a:spcPct val="20000"/>
        </a:spcBef>
        <a:spcAft>
          <a:spcPct val="0"/>
        </a:spcAft>
        <a:buClr>
          <a:srgbClr val="3399FF"/>
        </a:buClr>
        <a:buChar char="•"/>
        <a:defRPr sz="2000">
          <a:solidFill>
            <a:schemeClr val="tx1"/>
          </a:solidFill>
          <a:latin typeface="+mn-lt"/>
        </a:defRPr>
      </a:lvl7pPr>
      <a:lvl8pPr marL="3429000" indent="-228600" algn="l" rtl="0" fontAlgn="base">
        <a:spcBef>
          <a:spcPct val="20000"/>
        </a:spcBef>
        <a:spcAft>
          <a:spcPct val="0"/>
        </a:spcAft>
        <a:buClr>
          <a:srgbClr val="3399FF"/>
        </a:buClr>
        <a:buChar char="•"/>
        <a:defRPr sz="2000">
          <a:solidFill>
            <a:schemeClr val="tx1"/>
          </a:solidFill>
          <a:latin typeface="+mn-lt"/>
        </a:defRPr>
      </a:lvl8pPr>
      <a:lvl9pPr marL="3886200" indent="-228600" algn="l" rtl="0" fontAlgn="base">
        <a:spcBef>
          <a:spcPct val="20000"/>
        </a:spcBef>
        <a:spcAft>
          <a:spcPct val="0"/>
        </a:spcAft>
        <a:buClr>
          <a:srgbClr val="3399F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983AB5C-EEF1-4E7F-A2DC-C658FA5DF3B2}"/>
              </a:ext>
            </a:extLst>
          </p:cNvPr>
          <p:cNvSpPr>
            <a:spLocks noGrp="1" noChangeArrowheads="1"/>
          </p:cNvSpPr>
          <p:nvPr>
            <p:ph type="ctrTitle"/>
          </p:nvPr>
        </p:nvSpPr>
        <p:spPr>
          <a:xfrm>
            <a:off x="2438400" y="2590800"/>
            <a:ext cx="6381750" cy="685800"/>
          </a:xfrm>
        </p:spPr>
        <p:txBody>
          <a:bodyPr/>
          <a:lstStyle/>
          <a:p>
            <a:pPr algn="r" eaLnBrk="1" hangingPunct="1"/>
            <a:r>
              <a:rPr lang="en-US" altLang="cs-CZ" sz="3600" dirty="0"/>
              <a:t>Money Creation</a:t>
            </a:r>
          </a:p>
        </p:txBody>
      </p:sp>
      <p:sp>
        <p:nvSpPr>
          <p:cNvPr id="5123" name="Rectangle 3">
            <a:extLst>
              <a:ext uri="{FF2B5EF4-FFF2-40B4-BE49-F238E27FC236}">
                <a16:creationId xmlns:a16="http://schemas.microsoft.com/office/drawing/2014/main" id="{66788C34-3FF5-42C2-BE47-2655403A018E}"/>
              </a:ext>
            </a:extLst>
          </p:cNvPr>
          <p:cNvSpPr>
            <a:spLocks noGrp="1" noChangeArrowheads="1"/>
          </p:cNvSpPr>
          <p:nvPr>
            <p:ph type="subTitle" idx="4294967295"/>
          </p:nvPr>
        </p:nvSpPr>
        <p:spPr>
          <a:xfrm>
            <a:off x="163513" y="1360488"/>
            <a:ext cx="957262" cy="1017587"/>
          </a:xfrm>
          <a:noFill/>
        </p:spPr>
        <p:txBody>
          <a:bodyPr/>
          <a:lstStyle/>
          <a:p>
            <a:pPr marL="0" indent="0" algn="ctr" eaLnBrk="1" hangingPunct="1">
              <a:buFontTx/>
              <a:buNone/>
            </a:pPr>
            <a:r>
              <a:rPr lang="en-US" altLang="cs-CZ" sz="4400">
                <a:solidFill>
                  <a:schemeClr val="bg1"/>
                </a:solidFill>
              </a:rPr>
              <a:t>32</a:t>
            </a:r>
            <a:endParaRPr lang="en-US" altLang="cs-CZ"/>
          </a:p>
        </p:txBody>
      </p:sp>
      <p:sp>
        <p:nvSpPr>
          <p:cNvPr id="198673" name="Text Box 2065">
            <a:extLst>
              <a:ext uri="{FF2B5EF4-FFF2-40B4-BE49-F238E27FC236}">
                <a16:creationId xmlns:a16="http://schemas.microsoft.com/office/drawing/2014/main" id="{3F94F1D1-C609-4CE1-9716-5FDD0E6A43F6}"/>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cs-CZ" sz="1000" b="1" i="1">
                <a:solidFill>
                  <a:schemeClr val="bg1"/>
                </a:solidFill>
                <a:latin typeface="Times New Roman" panose="02020603050405020304" pitchFamily="18" charset="0"/>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ndParaRPr>
          </a:p>
        </p:txBody>
      </p:sp>
      <p:sp>
        <p:nvSpPr>
          <p:cNvPr id="198674" name="Text Box 2066">
            <a:extLst>
              <a:ext uri="{FF2B5EF4-FFF2-40B4-BE49-F238E27FC236}">
                <a16:creationId xmlns:a16="http://schemas.microsoft.com/office/drawing/2014/main" id="{C3FCDD52-2D3B-4CF7-AEDE-BA4D051ED1F0}"/>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defRPr/>
            </a:pPr>
            <a:r>
              <a:rPr lang="en-US" altLang="cs-CZ" sz="1000" b="1" i="1">
                <a:solidFill>
                  <a:schemeClr val="bg1"/>
                </a:solidFill>
                <a:latin typeface="Times New Roman" panose="02020603050405020304" pitchFamily="18" charset="0"/>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61D644F-1551-499C-837F-456E3F71530C}"/>
              </a:ext>
            </a:extLst>
          </p:cNvPr>
          <p:cNvSpPr>
            <a:spLocks noGrp="1" noChangeArrowheads="1"/>
          </p:cNvSpPr>
          <p:nvPr>
            <p:ph type="title" idx="4294967295"/>
          </p:nvPr>
        </p:nvSpPr>
        <p:spPr/>
        <p:txBody>
          <a:bodyPr/>
          <a:lstStyle/>
          <a:p>
            <a:pPr eaLnBrk="1" hangingPunct="1"/>
            <a:r>
              <a:rPr lang="en-US" altLang="cs-CZ" sz="3600" b="1"/>
              <a:t>The Monetary Multiplier</a:t>
            </a:r>
          </a:p>
        </p:txBody>
      </p:sp>
      <p:sp>
        <p:nvSpPr>
          <p:cNvPr id="44035" name="Rectangle 3">
            <a:extLst>
              <a:ext uri="{FF2B5EF4-FFF2-40B4-BE49-F238E27FC236}">
                <a16:creationId xmlns:a16="http://schemas.microsoft.com/office/drawing/2014/main" id="{632CE94B-EC71-46FE-BF30-4AB87B387679}"/>
              </a:ext>
            </a:extLst>
          </p:cNvPr>
          <p:cNvSpPr>
            <a:spLocks noGrp="1" noChangeArrowheads="1"/>
          </p:cNvSpPr>
          <p:nvPr>
            <p:ph idx="4294967295"/>
          </p:nvPr>
        </p:nvSpPr>
        <p:spPr>
          <a:xfrm>
            <a:off x="712788" y="1049338"/>
            <a:ext cx="7727950" cy="4640262"/>
          </a:xfrm>
        </p:spPr>
        <p:txBody>
          <a:bodyPr/>
          <a:lstStyle/>
          <a:p>
            <a:pPr eaLnBrk="1" hangingPunct="1">
              <a:buSzPct val="125000"/>
            </a:pPr>
            <a:r>
              <a:rPr lang="en-US" altLang="cs-CZ" sz="3600"/>
              <a:t>Maximum amount of new money created by a single dollar of excess reserves</a:t>
            </a:r>
          </a:p>
          <a:p>
            <a:pPr eaLnBrk="1" hangingPunct="1">
              <a:buSzPct val="125000"/>
            </a:pPr>
            <a:r>
              <a:rPr lang="en-US" altLang="cs-CZ" sz="3600"/>
              <a:t>Higher R, lower m</a:t>
            </a:r>
          </a:p>
          <a:p>
            <a:pPr eaLnBrk="1" hangingPunct="1">
              <a:buSzPct val="125000"/>
            </a:pPr>
            <a:r>
              <a:rPr lang="en-US" altLang="cs-CZ" sz="3600"/>
              <a:t>Reversibility</a:t>
            </a:r>
          </a:p>
          <a:p>
            <a:pPr lvl="1" eaLnBrk="1" hangingPunct="1">
              <a:buSzPct val="125000"/>
            </a:pPr>
            <a:r>
              <a:rPr lang="en-US" altLang="cs-CZ" sz="3600"/>
              <a:t>Making loans creates money</a:t>
            </a:r>
          </a:p>
          <a:p>
            <a:pPr lvl="1" eaLnBrk="1" hangingPunct="1">
              <a:buSzPct val="125000"/>
            </a:pPr>
            <a:r>
              <a:rPr lang="en-US" altLang="cs-CZ" sz="3600"/>
              <a:t>Loan repayment destroys money</a:t>
            </a:r>
          </a:p>
        </p:txBody>
      </p:sp>
      <p:sp>
        <p:nvSpPr>
          <p:cNvPr id="44036" name="TextBox 31">
            <a:extLst>
              <a:ext uri="{FF2B5EF4-FFF2-40B4-BE49-F238E27FC236}">
                <a16:creationId xmlns:a16="http://schemas.microsoft.com/office/drawing/2014/main" id="{F8103B8F-1AD4-44B2-ACD3-5257C6616618}"/>
              </a:ext>
            </a:extLst>
          </p:cNvPr>
          <p:cNvSpPr txBox="1">
            <a:spLocks noChangeArrowheads="1"/>
          </p:cNvSpPr>
          <p:nvPr/>
        </p:nvSpPr>
        <p:spPr bwMode="auto">
          <a:xfrm>
            <a:off x="0" y="6577013"/>
            <a:ext cx="693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LO5</a:t>
            </a:r>
          </a:p>
        </p:txBody>
      </p:sp>
      <p:sp>
        <p:nvSpPr>
          <p:cNvPr id="44037" name="Text Box 11">
            <a:extLst>
              <a:ext uri="{FF2B5EF4-FFF2-40B4-BE49-F238E27FC236}">
                <a16:creationId xmlns:a16="http://schemas.microsoft.com/office/drawing/2014/main" id="{A449FF74-0B03-47ED-8373-E9CDF051C2F2}"/>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50B19CB7-2A08-4E89-9033-6EE072AA170D}" type="slidenum">
              <a:rPr lang="en-US" altLang="cs-CZ" sz="1400">
                <a:solidFill>
                  <a:schemeClr val="bg1"/>
                </a:solidFill>
                <a:cs typeface="Arial" panose="020B0604020202020204" pitchFamily="34" charset="0"/>
              </a:rPr>
              <a:pPr eaLnBrk="1" hangingPunct="1">
                <a:spcBef>
                  <a:spcPct val="0"/>
                </a:spcBef>
                <a:buClrTx/>
                <a:buFontTx/>
                <a:buNone/>
              </a:pPr>
              <a:t>10</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8E519320-EFA6-4586-B719-6018A596A316}"/>
              </a:ext>
            </a:extLst>
          </p:cNvPr>
          <p:cNvSpPr>
            <a:spLocks noGrp="1" noChangeArrowheads="1"/>
          </p:cNvSpPr>
          <p:nvPr>
            <p:ph type="title" idx="4294967295"/>
          </p:nvPr>
        </p:nvSpPr>
        <p:spPr/>
        <p:txBody>
          <a:bodyPr/>
          <a:lstStyle/>
          <a:p>
            <a:pPr eaLnBrk="1" hangingPunct="1"/>
            <a:r>
              <a:rPr lang="en-US" altLang="cs-CZ" sz="3600" b="1"/>
              <a:t>Bank Panics of 1930-1933</a:t>
            </a:r>
          </a:p>
        </p:txBody>
      </p:sp>
      <p:sp>
        <p:nvSpPr>
          <p:cNvPr id="46083" name="Rectangle 3">
            <a:extLst>
              <a:ext uri="{FF2B5EF4-FFF2-40B4-BE49-F238E27FC236}">
                <a16:creationId xmlns:a16="http://schemas.microsoft.com/office/drawing/2014/main" id="{7ED85284-A2AA-4521-A951-F07C8D3F1096}"/>
              </a:ext>
            </a:extLst>
          </p:cNvPr>
          <p:cNvSpPr>
            <a:spLocks noGrp="1" noChangeArrowheads="1"/>
          </p:cNvSpPr>
          <p:nvPr>
            <p:ph idx="4294967295"/>
          </p:nvPr>
        </p:nvSpPr>
        <p:spPr>
          <a:xfrm>
            <a:off x="584200" y="1042988"/>
            <a:ext cx="8374063" cy="5445125"/>
          </a:xfrm>
        </p:spPr>
        <p:txBody>
          <a:bodyPr/>
          <a:lstStyle/>
          <a:p>
            <a:pPr eaLnBrk="1" hangingPunct="1">
              <a:buSzPct val="125000"/>
            </a:pPr>
            <a:r>
              <a:rPr lang="en-US" altLang="cs-CZ" sz="3600"/>
              <a:t>Before deposit insurance</a:t>
            </a:r>
          </a:p>
          <a:p>
            <a:pPr eaLnBrk="1" hangingPunct="1">
              <a:buSzPct val="125000"/>
            </a:pPr>
            <a:r>
              <a:rPr lang="en-US" altLang="cs-CZ" sz="3600"/>
              <a:t>Bank failure led to mass withdrawals </a:t>
            </a:r>
          </a:p>
          <a:p>
            <a:pPr eaLnBrk="1" hangingPunct="1">
              <a:buSzPct val="125000"/>
            </a:pPr>
            <a:r>
              <a:rPr lang="en-US" altLang="cs-CZ" sz="3600"/>
              <a:t>Forced loan reduction</a:t>
            </a:r>
          </a:p>
          <a:p>
            <a:pPr eaLnBrk="1" hangingPunct="1">
              <a:buSzPct val="125000"/>
            </a:pPr>
            <a:r>
              <a:rPr lang="en-US" altLang="cs-CZ" sz="3600"/>
              <a:t>25-33% decline in money supply</a:t>
            </a:r>
          </a:p>
          <a:p>
            <a:pPr eaLnBrk="1" hangingPunct="1">
              <a:buSzPct val="125000"/>
            </a:pPr>
            <a:r>
              <a:rPr lang="en-US" altLang="cs-CZ" sz="3600"/>
              <a:t>1933 national bank holiday to evaluate all banks</a:t>
            </a:r>
          </a:p>
          <a:p>
            <a:pPr eaLnBrk="1" hangingPunct="1">
              <a:buSzPct val="125000"/>
            </a:pPr>
            <a:r>
              <a:rPr lang="en-US" altLang="cs-CZ" sz="3600"/>
              <a:t>Contributed to the Great Depression</a:t>
            </a:r>
          </a:p>
          <a:p>
            <a:pPr eaLnBrk="1" hangingPunct="1">
              <a:buSzPct val="125000"/>
            </a:pPr>
            <a:r>
              <a:rPr lang="en-US" altLang="cs-CZ" sz="3600"/>
              <a:t>Regulation protects the system today</a:t>
            </a:r>
          </a:p>
        </p:txBody>
      </p:sp>
      <p:sp>
        <p:nvSpPr>
          <p:cNvPr id="46084" name="Text Box 11">
            <a:extLst>
              <a:ext uri="{FF2B5EF4-FFF2-40B4-BE49-F238E27FC236}">
                <a16:creationId xmlns:a16="http://schemas.microsoft.com/office/drawing/2014/main" id="{76EF14CC-C714-4218-9B05-745852CFFE79}"/>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E8888EE1-D97B-4FDF-A03A-CF4C48101C17}" type="slidenum">
              <a:rPr lang="en-US" altLang="cs-CZ" sz="1400">
                <a:solidFill>
                  <a:schemeClr val="bg1"/>
                </a:solidFill>
                <a:cs typeface="Arial" panose="020B0604020202020204" pitchFamily="34" charset="0"/>
              </a:rPr>
              <a:pPr eaLnBrk="1" hangingPunct="1">
                <a:spcBef>
                  <a:spcPct val="0"/>
                </a:spcBef>
                <a:buClrTx/>
                <a:buFontTx/>
                <a:buNone/>
              </a:pPr>
              <a:t>11</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46E0D12F-3AD3-4146-9E91-88EFC95A84C0}"/>
              </a:ext>
            </a:extLst>
          </p:cNvPr>
          <p:cNvSpPr>
            <a:spLocks noGrp="1" noChangeArrowheads="1"/>
          </p:cNvSpPr>
          <p:nvPr>
            <p:ph type="title" idx="4294967295"/>
          </p:nvPr>
        </p:nvSpPr>
        <p:spPr/>
        <p:txBody>
          <a:bodyPr/>
          <a:lstStyle/>
          <a:p>
            <a:pPr eaLnBrk="1" hangingPunct="1"/>
            <a:r>
              <a:rPr lang="en-US" altLang="cs-CZ" sz="3600" b="1"/>
              <a:t>The Financial Crisis of 2007 and 2008</a:t>
            </a:r>
          </a:p>
        </p:txBody>
      </p:sp>
      <p:sp>
        <p:nvSpPr>
          <p:cNvPr id="32771" name="Rectangle 3">
            <a:extLst>
              <a:ext uri="{FF2B5EF4-FFF2-40B4-BE49-F238E27FC236}">
                <a16:creationId xmlns:a16="http://schemas.microsoft.com/office/drawing/2014/main" id="{0E318148-14EE-4B9D-9232-0AAD4A50DCA1}"/>
              </a:ext>
            </a:extLst>
          </p:cNvPr>
          <p:cNvSpPr>
            <a:spLocks noGrp="1" noChangeArrowheads="1"/>
          </p:cNvSpPr>
          <p:nvPr>
            <p:ph idx="4294967295"/>
          </p:nvPr>
        </p:nvSpPr>
        <p:spPr>
          <a:xfrm>
            <a:off x="1060450" y="1192213"/>
            <a:ext cx="7151688" cy="4422775"/>
          </a:xfrm>
        </p:spPr>
        <p:txBody>
          <a:bodyPr/>
          <a:lstStyle/>
          <a:p>
            <a:pPr eaLnBrk="1" hangingPunct="1">
              <a:buSzPct val="125000"/>
            </a:pPr>
            <a:r>
              <a:rPr lang="en-US" altLang="cs-CZ" sz="3600"/>
              <a:t>Mortgage Default Crisis</a:t>
            </a:r>
          </a:p>
          <a:p>
            <a:pPr eaLnBrk="1" hangingPunct="1">
              <a:buSzPct val="125000"/>
            </a:pPr>
            <a:r>
              <a:rPr lang="en-US" altLang="cs-CZ" sz="3600"/>
              <a:t>Many causes</a:t>
            </a:r>
          </a:p>
          <a:p>
            <a:pPr lvl="1" eaLnBrk="1" hangingPunct="1">
              <a:buSzPct val="125000"/>
            </a:pPr>
            <a:r>
              <a:rPr lang="en-US" altLang="cs-CZ" sz="3600"/>
              <a:t>Government programs that encouraged home ownership</a:t>
            </a:r>
          </a:p>
          <a:p>
            <a:pPr lvl="1" eaLnBrk="1" hangingPunct="1">
              <a:buSzPct val="125000"/>
            </a:pPr>
            <a:r>
              <a:rPr lang="en-US" altLang="cs-CZ" sz="3600"/>
              <a:t>Declining real estate values</a:t>
            </a:r>
          </a:p>
          <a:p>
            <a:pPr lvl="1" eaLnBrk="1" hangingPunct="1">
              <a:buSzPct val="125000"/>
            </a:pPr>
            <a:r>
              <a:rPr lang="en-US" altLang="cs-CZ" sz="3600"/>
              <a:t>Bad incentives provided by mortgage-backed bonds</a:t>
            </a:r>
            <a:endParaRPr lang="cs-CZ" altLang="cs-CZ" sz="3600"/>
          </a:p>
          <a:p>
            <a:pPr lvl="1" eaLnBrk="1" hangingPunct="1">
              <a:buSzPct val="125000"/>
            </a:pPr>
            <a:r>
              <a:rPr lang="en-US" altLang="cs-CZ" sz="1100"/>
              <a:t>The 2008 Financial Crisis: Crash Course Economics #12</a:t>
            </a:r>
            <a:r>
              <a:rPr lang="cs-CZ" altLang="cs-CZ" sz="1100"/>
              <a:t> https://www.youtube.com/watch?v=GPOv72Awo68</a:t>
            </a:r>
            <a:endParaRPr lang="en-US" altLang="cs-CZ" sz="1100"/>
          </a:p>
        </p:txBody>
      </p:sp>
      <p:sp>
        <p:nvSpPr>
          <p:cNvPr id="32772" name="TextBox 5">
            <a:extLst>
              <a:ext uri="{FF2B5EF4-FFF2-40B4-BE49-F238E27FC236}">
                <a16:creationId xmlns:a16="http://schemas.microsoft.com/office/drawing/2014/main" id="{0DDFCC14-1FF6-43C6-A57A-5B5948CD818B}"/>
              </a:ext>
            </a:extLst>
          </p:cNvPr>
          <p:cNvSpPr txBox="1">
            <a:spLocks noChangeArrowheads="1"/>
          </p:cNvSpPr>
          <p:nvPr/>
        </p:nvSpPr>
        <p:spPr bwMode="auto">
          <a:xfrm>
            <a:off x="0" y="6581775"/>
            <a:ext cx="66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LO5</a:t>
            </a:r>
          </a:p>
        </p:txBody>
      </p:sp>
      <p:sp>
        <p:nvSpPr>
          <p:cNvPr id="32773" name="Text Box 11">
            <a:extLst>
              <a:ext uri="{FF2B5EF4-FFF2-40B4-BE49-F238E27FC236}">
                <a16:creationId xmlns:a16="http://schemas.microsoft.com/office/drawing/2014/main" id="{D9A58E49-B933-4E2D-8D80-A1CB2E8DE301}"/>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580F02A7-7483-4F46-9563-6C72B2E7D60D}" type="slidenum">
              <a:rPr lang="en-US" altLang="cs-CZ" sz="1400">
                <a:solidFill>
                  <a:schemeClr val="bg1"/>
                </a:solidFill>
                <a:cs typeface="Arial" panose="020B0604020202020204" pitchFamily="34" charset="0"/>
              </a:rPr>
              <a:pPr eaLnBrk="1" hangingPunct="1">
                <a:spcBef>
                  <a:spcPct val="0"/>
                </a:spcBef>
                <a:buClrTx/>
                <a:buFontTx/>
                <a:buNone/>
              </a:pPr>
              <a:t>12</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A385252-583C-4876-87C8-7FD028298A95}"/>
              </a:ext>
            </a:extLst>
          </p:cNvPr>
          <p:cNvSpPr>
            <a:spLocks noGrp="1" noChangeArrowheads="1"/>
          </p:cNvSpPr>
          <p:nvPr>
            <p:ph type="title" idx="4294967295"/>
          </p:nvPr>
        </p:nvSpPr>
        <p:spPr/>
        <p:txBody>
          <a:bodyPr/>
          <a:lstStyle/>
          <a:p>
            <a:pPr eaLnBrk="1" hangingPunct="1"/>
            <a:r>
              <a:rPr lang="en-US" altLang="cs-CZ" sz="3600" b="1"/>
              <a:t>Fractional Reserve System</a:t>
            </a:r>
          </a:p>
        </p:txBody>
      </p:sp>
      <p:sp>
        <p:nvSpPr>
          <p:cNvPr id="7171" name="Rectangle 3">
            <a:extLst>
              <a:ext uri="{FF2B5EF4-FFF2-40B4-BE49-F238E27FC236}">
                <a16:creationId xmlns:a16="http://schemas.microsoft.com/office/drawing/2014/main" id="{ED0EBD92-3EDA-4030-BD07-2079634A652A}"/>
              </a:ext>
            </a:extLst>
          </p:cNvPr>
          <p:cNvSpPr>
            <a:spLocks noGrp="1" noChangeArrowheads="1"/>
          </p:cNvSpPr>
          <p:nvPr>
            <p:ph idx="4294967295"/>
          </p:nvPr>
        </p:nvSpPr>
        <p:spPr>
          <a:xfrm>
            <a:off x="457200" y="1143000"/>
            <a:ext cx="8293100" cy="4957763"/>
          </a:xfrm>
        </p:spPr>
        <p:txBody>
          <a:bodyPr/>
          <a:lstStyle/>
          <a:p>
            <a:pPr eaLnBrk="1" hangingPunct="1">
              <a:spcBef>
                <a:spcPts val="238"/>
              </a:spcBef>
              <a:buSzPct val="125000"/>
            </a:pPr>
            <a:r>
              <a:rPr lang="en-US" altLang="cs-CZ" sz="3600"/>
              <a:t>The Goldsmiths</a:t>
            </a:r>
          </a:p>
          <a:p>
            <a:pPr lvl="1" eaLnBrk="1" hangingPunct="1">
              <a:spcBef>
                <a:spcPts val="238"/>
              </a:spcBef>
              <a:buSzPct val="125000"/>
            </a:pPr>
            <a:r>
              <a:rPr lang="en-US" altLang="cs-CZ" sz="3600"/>
              <a:t>Stored gold and gave a receipt</a:t>
            </a:r>
          </a:p>
          <a:p>
            <a:pPr lvl="1" eaLnBrk="1" hangingPunct="1">
              <a:spcBef>
                <a:spcPts val="238"/>
              </a:spcBef>
              <a:buSzPct val="125000"/>
            </a:pPr>
            <a:r>
              <a:rPr lang="en-US" altLang="cs-CZ" sz="3600"/>
              <a:t>Receipts used as money by public</a:t>
            </a:r>
          </a:p>
          <a:p>
            <a:pPr lvl="1" eaLnBrk="1" hangingPunct="1">
              <a:spcBef>
                <a:spcPts val="238"/>
              </a:spcBef>
              <a:buSzPct val="125000"/>
            </a:pPr>
            <a:r>
              <a:rPr lang="en-US" altLang="cs-CZ" sz="3600"/>
              <a:t>Made loans by issuing receipts</a:t>
            </a:r>
          </a:p>
          <a:p>
            <a:pPr eaLnBrk="1" hangingPunct="1">
              <a:spcBef>
                <a:spcPts val="238"/>
              </a:spcBef>
              <a:buSzPct val="125000"/>
            </a:pPr>
            <a:r>
              <a:rPr lang="en-US" altLang="cs-CZ" sz="3600"/>
              <a:t>Characteristics:</a:t>
            </a:r>
          </a:p>
          <a:p>
            <a:pPr lvl="1" eaLnBrk="1" hangingPunct="1">
              <a:spcBef>
                <a:spcPts val="238"/>
              </a:spcBef>
              <a:buSzPct val="125000"/>
            </a:pPr>
            <a:r>
              <a:rPr lang="en-US" altLang="cs-CZ" sz="3600"/>
              <a:t>Banks create money through lending</a:t>
            </a:r>
          </a:p>
          <a:p>
            <a:pPr lvl="1" eaLnBrk="1" hangingPunct="1">
              <a:spcBef>
                <a:spcPts val="238"/>
              </a:spcBef>
              <a:buSzPct val="125000"/>
            </a:pPr>
            <a:r>
              <a:rPr lang="en-US" altLang="cs-CZ" sz="3600"/>
              <a:t>Banks are subject to “panics” </a:t>
            </a:r>
            <a:endParaRPr lang="cs-CZ" altLang="cs-CZ" sz="3600"/>
          </a:p>
          <a:p>
            <a:pPr lvl="1" eaLnBrk="1" hangingPunct="1">
              <a:spcBef>
                <a:spcPts val="238"/>
              </a:spcBef>
              <a:buSzPct val="125000"/>
            </a:pPr>
            <a:r>
              <a:rPr lang="en-US" altLang="cs-CZ" sz="1100" b="1"/>
              <a:t>MONEY AS DEBT 1, THE TRUTH ABOUT MONEY </a:t>
            </a:r>
            <a:r>
              <a:rPr lang="cs-CZ" altLang="cs-CZ" sz="1100" b="1"/>
              <a:t>0-26 MIN. </a:t>
            </a:r>
            <a:endParaRPr lang="en-US" altLang="cs-CZ" sz="1100" b="1"/>
          </a:p>
          <a:p>
            <a:pPr lvl="1" eaLnBrk="1" hangingPunct="1">
              <a:spcBef>
                <a:spcPts val="238"/>
              </a:spcBef>
              <a:buSzPct val="125000"/>
            </a:pPr>
            <a:r>
              <a:rPr lang="en-US" altLang="cs-CZ" sz="1100"/>
              <a:t>https://www.youtube.com/watch?v=2nBPN-MKefA&amp;t=52s </a:t>
            </a:r>
            <a:endParaRPr lang="cs-CZ" altLang="cs-CZ" sz="1100"/>
          </a:p>
          <a:p>
            <a:pPr lvl="1" eaLnBrk="1" hangingPunct="1">
              <a:spcBef>
                <a:spcPts val="238"/>
              </a:spcBef>
              <a:buSzPct val="125000"/>
            </a:pPr>
            <a:r>
              <a:rPr lang="en-US" altLang="cs-CZ" sz="1100" b="1"/>
              <a:t>MONEY AS DEBT 3, THE TRUTH ABOUT MONEY </a:t>
            </a:r>
            <a:r>
              <a:rPr lang="cs-CZ" altLang="cs-CZ" sz="1100" b="1"/>
              <a:t>0-11 MIN.</a:t>
            </a:r>
            <a:endParaRPr lang="en-US" altLang="cs-CZ" sz="1100" b="1"/>
          </a:p>
          <a:p>
            <a:pPr lvl="1" eaLnBrk="1" hangingPunct="1">
              <a:spcBef>
                <a:spcPts val="238"/>
              </a:spcBef>
              <a:buSzPct val="125000"/>
            </a:pPr>
            <a:r>
              <a:rPr lang="en-US" altLang="cs-CZ" sz="1100"/>
              <a:t>https://www.youtube.com/watch?v=QzVKuCKt35s&amp;t=99s</a:t>
            </a:r>
          </a:p>
        </p:txBody>
      </p:sp>
      <p:sp>
        <p:nvSpPr>
          <p:cNvPr id="7172" name="Text Box 7">
            <a:extLst>
              <a:ext uri="{FF2B5EF4-FFF2-40B4-BE49-F238E27FC236}">
                <a16:creationId xmlns:a16="http://schemas.microsoft.com/office/drawing/2014/main" id="{1EBB3504-4934-4BEA-9D90-6CE84C831F02}"/>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LO1</a:t>
            </a:r>
          </a:p>
        </p:txBody>
      </p:sp>
      <p:sp>
        <p:nvSpPr>
          <p:cNvPr id="7173" name="Text Box 11">
            <a:extLst>
              <a:ext uri="{FF2B5EF4-FFF2-40B4-BE49-F238E27FC236}">
                <a16:creationId xmlns:a16="http://schemas.microsoft.com/office/drawing/2014/main" id="{EC854FCB-1E37-4E0C-83FA-EC269BDB50F3}"/>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BB44CBC6-DB73-4EFA-97E0-4655F88EE17F}" type="slidenum">
              <a:rPr lang="en-US" altLang="cs-CZ" sz="1400">
                <a:solidFill>
                  <a:schemeClr val="bg1"/>
                </a:solidFill>
                <a:cs typeface="Arial" panose="020B0604020202020204" pitchFamily="34" charset="0"/>
              </a:rPr>
              <a:pPr eaLnBrk="1" hangingPunct="1">
                <a:spcBef>
                  <a:spcPct val="0"/>
                </a:spcBef>
                <a:buClrTx/>
                <a:buFontTx/>
                <a:buNone/>
              </a:pPr>
              <a:t>2</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B01775-9A23-452A-87FA-9810795791BD}"/>
              </a:ext>
            </a:extLst>
          </p:cNvPr>
          <p:cNvSpPr>
            <a:spLocks noGrp="1"/>
          </p:cNvSpPr>
          <p:nvPr>
            <p:ph type="title"/>
          </p:nvPr>
        </p:nvSpPr>
        <p:spPr/>
        <p:txBody>
          <a:bodyPr/>
          <a:lstStyle/>
          <a:p>
            <a:r>
              <a:rPr lang="cs-CZ" dirty="0" err="1"/>
              <a:t>Fractional</a:t>
            </a:r>
            <a:r>
              <a:rPr lang="cs-CZ" dirty="0"/>
              <a:t> </a:t>
            </a:r>
            <a:r>
              <a:rPr lang="cs-CZ" dirty="0" err="1"/>
              <a:t>reserve</a:t>
            </a:r>
            <a:r>
              <a:rPr lang="cs-CZ" dirty="0"/>
              <a:t> </a:t>
            </a:r>
            <a:r>
              <a:rPr lang="cs-CZ" dirty="0" err="1"/>
              <a:t>system</a:t>
            </a:r>
            <a:endParaRPr lang="cs-CZ" dirty="0"/>
          </a:p>
        </p:txBody>
      </p:sp>
      <p:sp>
        <p:nvSpPr>
          <p:cNvPr id="3" name="Zástupný symbol pro obsah 2">
            <a:extLst>
              <a:ext uri="{FF2B5EF4-FFF2-40B4-BE49-F238E27FC236}">
                <a16:creationId xmlns:a16="http://schemas.microsoft.com/office/drawing/2014/main" id="{8DDBD8BC-9717-4B7D-A77A-DD9E36DB4F4D}"/>
              </a:ext>
            </a:extLst>
          </p:cNvPr>
          <p:cNvSpPr>
            <a:spLocks noGrp="1"/>
          </p:cNvSpPr>
          <p:nvPr>
            <p:ph idx="1"/>
          </p:nvPr>
        </p:nvSpPr>
        <p:spPr/>
        <p:txBody>
          <a:bodyPr/>
          <a:lstStyle/>
          <a:p>
            <a:r>
              <a:rPr lang="en-US" b="1" dirty="0"/>
              <a:t>Fractional reserve banking</a:t>
            </a:r>
            <a:r>
              <a:rPr lang="en-US" dirty="0"/>
              <a:t> is a </a:t>
            </a:r>
            <a:r>
              <a:rPr lang="en-US" b="1" dirty="0"/>
              <a:t>system</a:t>
            </a:r>
            <a:r>
              <a:rPr lang="en-US" dirty="0"/>
              <a:t> in which only a fraction of </a:t>
            </a:r>
            <a:r>
              <a:rPr lang="en-US" b="1" dirty="0"/>
              <a:t>bank</a:t>
            </a:r>
            <a:r>
              <a:rPr lang="en-US" dirty="0"/>
              <a:t> deposits are backed by actual cash on hand and available for withdrawal. </a:t>
            </a:r>
            <a:endParaRPr lang="cs-CZ" dirty="0"/>
          </a:p>
          <a:p>
            <a:r>
              <a:rPr lang="en-US" dirty="0"/>
              <a:t>This is done to theoretically expand the economy by freeing capital for lending.</a:t>
            </a:r>
            <a:endParaRPr lang="cs-CZ" dirty="0"/>
          </a:p>
          <a:p>
            <a:r>
              <a:rPr lang="cs-CZ" dirty="0" err="1"/>
              <a:t>The</a:t>
            </a:r>
            <a:r>
              <a:rPr lang="cs-CZ" dirty="0"/>
              <a:t> </a:t>
            </a:r>
            <a:r>
              <a:rPr lang="cs-CZ" dirty="0" err="1"/>
              <a:t>fraction</a:t>
            </a:r>
            <a:r>
              <a:rPr lang="cs-CZ" dirty="0"/>
              <a:t> (</a:t>
            </a:r>
            <a:r>
              <a:rPr lang="cs-CZ" dirty="0" err="1"/>
              <a:t>the</a:t>
            </a:r>
            <a:r>
              <a:rPr lang="cs-CZ" dirty="0"/>
              <a:t> </a:t>
            </a:r>
            <a:r>
              <a:rPr lang="cs-CZ" dirty="0" err="1"/>
              <a:t>required</a:t>
            </a:r>
            <a:r>
              <a:rPr lang="cs-CZ" dirty="0"/>
              <a:t> </a:t>
            </a:r>
            <a:r>
              <a:rPr lang="cs-CZ" dirty="0" err="1"/>
              <a:t>reserve</a:t>
            </a:r>
            <a:r>
              <a:rPr lang="cs-CZ" dirty="0"/>
              <a:t> ratio) </a:t>
            </a:r>
            <a:r>
              <a:rPr lang="cs-CZ" dirty="0" err="1"/>
              <a:t>is</a:t>
            </a:r>
            <a:r>
              <a:rPr lang="cs-CZ" dirty="0"/>
              <a:t> set by a </a:t>
            </a:r>
            <a:r>
              <a:rPr lang="cs-CZ" dirty="0" err="1"/>
              <a:t>central</a:t>
            </a:r>
            <a:r>
              <a:rPr lang="cs-CZ" dirty="0"/>
              <a:t> bank</a:t>
            </a:r>
          </a:p>
        </p:txBody>
      </p:sp>
    </p:spTree>
    <p:extLst>
      <p:ext uri="{BB962C8B-B14F-4D97-AF65-F5344CB8AC3E}">
        <p14:creationId xmlns:p14="http://schemas.microsoft.com/office/powerpoint/2010/main" val="154520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D3293F3-E402-48A1-AFBF-CE8D269372DC}"/>
              </a:ext>
            </a:extLst>
          </p:cNvPr>
          <p:cNvSpPr>
            <a:spLocks noGrp="1" noChangeArrowheads="1"/>
          </p:cNvSpPr>
          <p:nvPr>
            <p:ph type="title" idx="4294967295"/>
          </p:nvPr>
        </p:nvSpPr>
        <p:spPr/>
        <p:txBody>
          <a:bodyPr/>
          <a:lstStyle/>
          <a:p>
            <a:pPr eaLnBrk="1" hangingPunct="1"/>
            <a:r>
              <a:rPr lang="en-US" altLang="cs-CZ" sz="3600" b="1"/>
              <a:t>The Banking System</a:t>
            </a:r>
          </a:p>
        </p:txBody>
      </p:sp>
      <p:sp>
        <p:nvSpPr>
          <p:cNvPr id="35843" name="Rectangle 3">
            <a:extLst>
              <a:ext uri="{FF2B5EF4-FFF2-40B4-BE49-F238E27FC236}">
                <a16:creationId xmlns:a16="http://schemas.microsoft.com/office/drawing/2014/main" id="{1B3D0DFD-E90F-484B-BBCA-E97DCA278B9E}"/>
              </a:ext>
            </a:extLst>
          </p:cNvPr>
          <p:cNvSpPr>
            <a:spLocks noGrp="1" noChangeArrowheads="1"/>
          </p:cNvSpPr>
          <p:nvPr>
            <p:ph idx="4294967295"/>
          </p:nvPr>
        </p:nvSpPr>
        <p:spPr>
          <a:xfrm>
            <a:off x="623888" y="1143000"/>
            <a:ext cx="8229600" cy="4525963"/>
          </a:xfrm>
        </p:spPr>
        <p:txBody>
          <a:bodyPr/>
          <a:lstStyle/>
          <a:p>
            <a:pPr eaLnBrk="1" hangingPunct="1">
              <a:lnSpc>
                <a:spcPct val="95000"/>
              </a:lnSpc>
              <a:buSzPct val="125000"/>
            </a:pPr>
            <a:r>
              <a:rPr lang="en-US" altLang="cs-CZ" sz="3600"/>
              <a:t>Multiple-deposit expansion</a:t>
            </a:r>
          </a:p>
          <a:p>
            <a:pPr eaLnBrk="1" hangingPunct="1">
              <a:lnSpc>
                <a:spcPct val="95000"/>
              </a:lnSpc>
              <a:buSzPct val="125000"/>
            </a:pPr>
            <a:r>
              <a:rPr lang="en-US" altLang="cs-CZ" sz="3600"/>
              <a:t>Assumptions:</a:t>
            </a:r>
          </a:p>
          <a:p>
            <a:pPr lvl="1" eaLnBrk="1" hangingPunct="1">
              <a:lnSpc>
                <a:spcPct val="95000"/>
              </a:lnSpc>
              <a:buSzPct val="125000"/>
            </a:pPr>
            <a:r>
              <a:rPr lang="en-US" altLang="cs-CZ" sz="3600"/>
              <a:t>20% required reserves</a:t>
            </a:r>
          </a:p>
          <a:p>
            <a:pPr lvl="1" eaLnBrk="1" hangingPunct="1">
              <a:lnSpc>
                <a:spcPct val="95000"/>
              </a:lnSpc>
              <a:buSzPct val="125000"/>
            </a:pPr>
            <a:r>
              <a:rPr lang="en-US" altLang="cs-CZ" sz="3600"/>
              <a:t>All banks “loaned up”</a:t>
            </a:r>
          </a:p>
          <a:p>
            <a:pPr lvl="1" eaLnBrk="1" hangingPunct="1">
              <a:lnSpc>
                <a:spcPct val="95000"/>
              </a:lnSpc>
              <a:buSzPct val="125000"/>
            </a:pPr>
            <a:r>
              <a:rPr lang="en-US" altLang="cs-CZ" sz="3600"/>
              <a:t>Banks lend all of their excess reserves</a:t>
            </a:r>
          </a:p>
          <a:p>
            <a:pPr eaLnBrk="1" hangingPunct="1">
              <a:lnSpc>
                <a:spcPct val="95000"/>
              </a:lnSpc>
              <a:buSzPct val="125000"/>
            </a:pPr>
            <a:r>
              <a:rPr lang="en-US" altLang="cs-CZ" sz="3600"/>
              <a:t>A $100 bill is found and deposited</a:t>
            </a:r>
          </a:p>
          <a:p>
            <a:pPr eaLnBrk="1" hangingPunct="1">
              <a:lnSpc>
                <a:spcPct val="95000"/>
              </a:lnSpc>
              <a:buSzPct val="125000"/>
            </a:pPr>
            <a:r>
              <a:rPr lang="en-US" altLang="cs-CZ" sz="3600"/>
              <a:t>Multiple deposits can be created</a:t>
            </a:r>
          </a:p>
        </p:txBody>
      </p:sp>
      <p:sp>
        <p:nvSpPr>
          <p:cNvPr id="35844" name="TextBox 3">
            <a:extLst>
              <a:ext uri="{FF2B5EF4-FFF2-40B4-BE49-F238E27FC236}">
                <a16:creationId xmlns:a16="http://schemas.microsoft.com/office/drawing/2014/main" id="{2477506F-74CA-4FD3-9CB7-88D2B324F81B}"/>
              </a:ext>
            </a:extLst>
          </p:cNvPr>
          <p:cNvSpPr txBox="1">
            <a:spLocks noChangeArrowheads="1"/>
          </p:cNvSpPr>
          <p:nvPr/>
        </p:nvSpPr>
        <p:spPr bwMode="auto">
          <a:xfrm>
            <a:off x="0" y="6588125"/>
            <a:ext cx="903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LO4</a:t>
            </a:r>
          </a:p>
        </p:txBody>
      </p:sp>
      <p:sp>
        <p:nvSpPr>
          <p:cNvPr id="35845" name="Text Box 11">
            <a:extLst>
              <a:ext uri="{FF2B5EF4-FFF2-40B4-BE49-F238E27FC236}">
                <a16:creationId xmlns:a16="http://schemas.microsoft.com/office/drawing/2014/main" id="{A192DABA-F276-4099-A538-EBAAC36A15D5}"/>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57452EE2-4B2E-47E0-83EC-78924DA866DC}" type="slidenum">
              <a:rPr lang="en-US" altLang="cs-CZ" sz="1400">
                <a:solidFill>
                  <a:schemeClr val="bg1"/>
                </a:solidFill>
                <a:cs typeface="Arial" panose="020B0604020202020204" pitchFamily="34" charset="0"/>
              </a:rPr>
              <a:pPr eaLnBrk="1" hangingPunct="1">
                <a:spcBef>
                  <a:spcPct val="0"/>
                </a:spcBef>
                <a:buClrTx/>
                <a:buFontTx/>
                <a:buNone/>
              </a:pPr>
              <a:t>4</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a:extLst>
              <a:ext uri="{FF2B5EF4-FFF2-40B4-BE49-F238E27FC236}">
                <a16:creationId xmlns:a16="http://schemas.microsoft.com/office/drawing/2014/main" id="{5AE43EFC-57A9-4767-BE58-01E61D4321EC}"/>
              </a:ext>
            </a:extLst>
          </p:cNvPr>
          <p:cNvSpPr>
            <a:spLocks noChangeArrowheads="1"/>
          </p:cNvSpPr>
          <p:nvPr/>
        </p:nvSpPr>
        <p:spPr bwMode="auto">
          <a:xfrm>
            <a:off x="701675" y="1447800"/>
            <a:ext cx="8134350" cy="1006475"/>
          </a:xfrm>
          <a:prstGeom prst="rect">
            <a:avLst/>
          </a:prstGeom>
          <a:solidFill>
            <a:srgbClr val="BBE0E3"/>
          </a:solidFill>
          <a:ln w="9525">
            <a:solidFill>
              <a:schemeClr val="tx1"/>
            </a:solidFill>
            <a:miter lim="800000"/>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37891" name="Text Box 9">
            <a:extLst>
              <a:ext uri="{FF2B5EF4-FFF2-40B4-BE49-F238E27FC236}">
                <a16:creationId xmlns:a16="http://schemas.microsoft.com/office/drawing/2014/main" id="{1F8246C4-7BF7-4347-BBFE-06BE29A3342B}"/>
              </a:ext>
            </a:extLst>
          </p:cNvPr>
          <p:cNvSpPr txBox="1">
            <a:spLocks noChangeArrowheads="1"/>
          </p:cNvSpPr>
          <p:nvPr/>
        </p:nvSpPr>
        <p:spPr bwMode="auto">
          <a:xfrm>
            <a:off x="903288" y="2065338"/>
            <a:ext cx="742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Bank</a:t>
            </a:r>
          </a:p>
        </p:txBody>
      </p:sp>
      <p:sp>
        <p:nvSpPr>
          <p:cNvPr id="37892" name="Text Box 10">
            <a:extLst>
              <a:ext uri="{FF2B5EF4-FFF2-40B4-BE49-F238E27FC236}">
                <a16:creationId xmlns:a16="http://schemas.microsoft.com/office/drawing/2014/main" id="{1110B525-730D-4DEC-86A4-523F8D9CC5CF}"/>
              </a:ext>
            </a:extLst>
          </p:cNvPr>
          <p:cNvSpPr txBox="1">
            <a:spLocks noChangeArrowheads="1"/>
          </p:cNvSpPr>
          <p:nvPr/>
        </p:nvSpPr>
        <p:spPr bwMode="auto">
          <a:xfrm>
            <a:off x="1970088" y="1414463"/>
            <a:ext cx="16192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a:t>(1)</a:t>
            </a:r>
          </a:p>
          <a:p>
            <a:pPr algn="ctr" eaLnBrk="1" hangingPunct="1">
              <a:lnSpc>
                <a:spcPct val="90000"/>
              </a:lnSpc>
              <a:spcBef>
                <a:spcPct val="0"/>
              </a:spcBef>
              <a:buClrTx/>
              <a:buFontTx/>
              <a:buNone/>
            </a:pPr>
            <a:r>
              <a:rPr lang="en-US" altLang="cs-CZ" sz="1800" b="1"/>
              <a:t>Acquired</a:t>
            </a:r>
          </a:p>
          <a:p>
            <a:pPr algn="ctr" eaLnBrk="1" hangingPunct="1">
              <a:lnSpc>
                <a:spcPct val="90000"/>
              </a:lnSpc>
              <a:spcBef>
                <a:spcPct val="0"/>
              </a:spcBef>
              <a:buClrTx/>
              <a:buFontTx/>
              <a:buNone/>
            </a:pPr>
            <a:r>
              <a:rPr lang="en-US" altLang="cs-CZ" sz="1800" b="1"/>
              <a:t>Reserves</a:t>
            </a:r>
          </a:p>
          <a:p>
            <a:pPr algn="ctr" eaLnBrk="1" hangingPunct="1">
              <a:lnSpc>
                <a:spcPct val="90000"/>
              </a:lnSpc>
              <a:spcBef>
                <a:spcPct val="0"/>
              </a:spcBef>
              <a:buClrTx/>
              <a:buFontTx/>
              <a:buNone/>
            </a:pPr>
            <a:r>
              <a:rPr lang="en-US" altLang="cs-CZ" sz="1800" b="1"/>
              <a:t>and Deposits</a:t>
            </a:r>
          </a:p>
        </p:txBody>
      </p:sp>
      <p:sp>
        <p:nvSpPr>
          <p:cNvPr id="37893" name="Text Box 11">
            <a:extLst>
              <a:ext uri="{FF2B5EF4-FFF2-40B4-BE49-F238E27FC236}">
                <a16:creationId xmlns:a16="http://schemas.microsoft.com/office/drawing/2014/main" id="{493E9132-275E-42A1-AB86-AD677A83D47D}"/>
              </a:ext>
            </a:extLst>
          </p:cNvPr>
          <p:cNvSpPr txBox="1">
            <a:spLocks noChangeArrowheads="1"/>
          </p:cNvSpPr>
          <p:nvPr/>
        </p:nvSpPr>
        <p:spPr bwMode="auto">
          <a:xfrm>
            <a:off x="3676650" y="1400175"/>
            <a:ext cx="12001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a:t>(2)</a:t>
            </a:r>
          </a:p>
          <a:p>
            <a:pPr algn="ctr" eaLnBrk="1" hangingPunct="1">
              <a:lnSpc>
                <a:spcPct val="90000"/>
              </a:lnSpc>
              <a:spcBef>
                <a:spcPct val="0"/>
              </a:spcBef>
              <a:buClrTx/>
              <a:buFontTx/>
              <a:buNone/>
            </a:pPr>
            <a:r>
              <a:rPr lang="en-US" altLang="cs-CZ" sz="1800" b="1"/>
              <a:t>Required</a:t>
            </a:r>
          </a:p>
          <a:p>
            <a:pPr algn="ctr" eaLnBrk="1" hangingPunct="1">
              <a:lnSpc>
                <a:spcPct val="90000"/>
              </a:lnSpc>
              <a:spcBef>
                <a:spcPct val="0"/>
              </a:spcBef>
              <a:buClrTx/>
              <a:buFontTx/>
              <a:buNone/>
            </a:pPr>
            <a:r>
              <a:rPr lang="en-US" altLang="cs-CZ" sz="1800" b="1"/>
              <a:t>Reserves</a:t>
            </a:r>
          </a:p>
          <a:p>
            <a:pPr algn="ctr" eaLnBrk="1" hangingPunct="1">
              <a:lnSpc>
                <a:spcPct val="90000"/>
              </a:lnSpc>
              <a:spcBef>
                <a:spcPct val="0"/>
              </a:spcBef>
              <a:buClrTx/>
              <a:buFontTx/>
              <a:buNone/>
            </a:pPr>
            <a:endParaRPr lang="en-US" altLang="cs-CZ" sz="1800" b="1"/>
          </a:p>
        </p:txBody>
      </p:sp>
      <p:sp>
        <p:nvSpPr>
          <p:cNvPr id="37894" name="Text Box 12">
            <a:extLst>
              <a:ext uri="{FF2B5EF4-FFF2-40B4-BE49-F238E27FC236}">
                <a16:creationId xmlns:a16="http://schemas.microsoft.com/office/drawing/2014/main" id="{B4705C0F-9FAF-449E-95BB-6CD48C4524E4}"/>
              </a:ext>
            </a:extLst>
          </p:cNvPr>
          <p:cNvSpPr txBox="1">
            <a:spLocks noChangeArrowheads="1"/>
          </p:cNvSpPr>
          <p:nvPr/>
        </p:nvSpPr>
        <p:spPr bwMode="auto">
          <a:xfrm>
            <a:off x="5003800" y="1389063"/>
            <a:ext cx="12001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a:t>(3)</a:t>
            </a:r>
          </a:p>
          <a:p>
            <a:pPr algn="ctr" eaLnBrk="1" hangingPunct="1">
              <a:lnSpc>
                <a:spcPct val="90000"/>
              </a:lnSpc>
              <a:spcBef>
                <a:spcPct val="0"/>
              </a:spcBef>
              <a:buClrTx/>
              <a:buFontTx/>
              <a:buNone/>
            </a:pPr>
            <a:r>
              <a:rPr lang="en-US" altLang="cs-CZ" sz="1800" b="1"/>
              <a:t>Excess</a:t>
            </a:r>
          </a:p>
          <a:p>
            <a:pPr algn="ctr" eaLnBrk="1" hangingPunct="1">
              <a:lnSpc>
                <a:spcPct val="90000"/>
              </a:lnSpc>
              <a:spcBef>
                <a:spcPct val="0"/>
              </a:spcBef>
              <a:buClrTx/>
              <a:buFontTx/>
              <a:buNone/>
            </a:pPr>
            <a:r>
              <a:rPr lang="en-US" altLang="cs-CZ" sz="1800" b="1"/>
              <a:t>Reserves</a:t>
            </a:r>
          </a:p>
          <a:p>
            <a:pPr algn="ctr" eaLnBrk="1" hangingPunct="1">
              <a:lnSpc>
                <a:spcPct val="90000"/>
              </a:lnSpc>
              <a:spcBef>
                <a:spcPct val="0"/>
              </a:spcBef>
              <a:buClrTx/>
              <a:buFontTx/>
              <a:buNone/>
            </a:pPr>
            <a:r>
              <a:rPr lang="en-US" altLang="cs-CZ" sz="1800" b="1"/>
              <a:t>(1)-(2)</a:t>
            </a:r>
          </a:p>
        </p:txBody>
      </p:sp>
      <p:sp>
        <p:nvSpPr>
          <p:cNvPr id="37895" name="Text Box 13">
            <a:extLst>
              <a:ext uri="{FF2B5EF4-FFF2-40B4-BE49-F238E27FC236}">
                <a16:creationId xmlns:a16="http://schemas.microsoft.com/office/drawing/2014/main" id="{AD169E75-DF59-4AE6-896E-2D9B02829453}"/>
              </a:ext>
            </a:extLst>
          </p:cNvPr>
          <p:cNvSpPr txBox="1">
            <a:spLocks noChangeArrowheads="1"/>
          </p:cNvSpPr>
          <p:nvPr/>
        </p:nvSpPr>
        <p:spPr bwMode="auto">
          <a:xfrm>
            <a:off x="6272213" y="1401763"/>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a:t>(4)</a:t>
            </a:r>
          </a:p>
          <a:p>
            <a:pPr algn="ctr" eaLnBrk="1" hangingPunct="1">
              <a:lnSpc>
                <a:spcPct val="90000"/>
              </a:lnSpc>
              <a:spcBef>
                <a:spcPct val="0"/>
              </a:spcBef>
              <a:buClrTx/>
              <a:buFontTx/>
              <a:buNone/>
            </a:pPr>
            <a:r>
              <a:rPr lang="en-US" altLang="cs-CZ" sz="1800" b="1"/>
              <a:t>Amount Bank Can</a:t>
            </a:r>
          </a:p>
          <a:p>
            <a:pPr algn="ctr" eaLnBrk="1" hangingPunct="1">
              <a:lnSpc>
                <a:spcPct val="90000"/>
              </a:lnSpc>
              <a:spcBef>
                <a:spcPct val="0"/>
              </a:spcBef>
              <a:buClrTx/>
              <a:buFontTx/>
              <a:buNone/>
            </a:pPr>
            <a:r>
              <a:rPr lang="en-US" altLang="cs-CZ" sz="1800" b="1"/>
              <a:t>Lend; New Money</a:t>
            </a:r>
          </a:p>
          <a:p>
            <a:pPr algn="ctr" eaLnBrk="1" hangingPunct="1">
              <a:lnSpc>
                <a:spcPct val="90000"/>
              </a:lnSpc>
              <a:spcBef>
                <a:spcPct val="0"/>
              </a:spcBef>
              <a:buClrTx/>
              <a:buFontTx/>
              <a:buNone/>
            </a:pPr>
            <a:r>
              <a:rPr lang="en-US" altLang="cs-CZ" sz="1800" b="1"/>
              <a:t>Created = (3)</a:t>
            </a:r>
          </a:p>
        </p:txBody>
      </p:sp>
      <p:sp>
        <p:nvSpPr>
          <p:cNvPr id="37896" name="TextBox 26">
            <a:extLst>
              <a:ext uri="{FF2B5EF4-FFF2-40B4-BE49-F238E27FC236}">
                <a16:creationId xmlns:a16="http://schemas.microsoft.com/office/drawing/2014/main" id="{141AA3A4-9A7A-4AF3-B895-3D61F877225B}"/>
              </a:ext>
            </a:extLst>
          </p:cNvPr>
          <p:cNvSpPr txBox="1">
            <a:spLocks noChangeArrowheads="1"/>
          </p:cNvSpPr>
          <p:nvPr/>
        </p:nvSpPr>
        <p:spPr bwMode="auto">
          <a:xfrm>
            <a:off x="762000" y="2590800"/>
            <a:ext cx="80645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 Bank A        $100	     $20          $80	       $80</a:t>
            </a:r>
          </a:p>
        </p:txBody>
      </p:sp>
      <p:sp>
        <p:nvSpPr>
          <p:cNvPr id="37897" name="TextBox 27">
            <a:extLst>
              <a:ext uri="{FF2B5EF4-FFF2-40B4-BE49-F238E27FC236}">
                <a16:creationId xmlns:a16="http://schemas.microsoft.com/office/drawing/2014/main" id="{529481C3-217C-404D-B10C-B4A7DE5894B5}"/>
              </a:ext>
            </a:extLst>
          </p:cNvPr>
          <p:cNvSpPr txBox="1">
            <a:spLocks noChangeArrowheads="1"/>
          </p:cNvSpPr>
          <p:nvPr/>
        </p:nvSpPr>
        <p:spPr bwMode="auto">
          <a:xfrm>
            <a:off x="838200" y="3086100"/>
            <a:ext cx="8128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Bank B        $80	    $16          $64	      $64</a:t>
            </a:r>
          </a:p>
        </p:txBody>
      </p:sp>
      <p:sp>
        <p:nvSpPr>
          <p:cNvPr id="37898" name="TextBox 28">
            <a:extLst>
              <a:ext uri="{FF2B5EF4-FFF2-40B4-BE49-F238E27FC236}">
                <a16:creationId xmlns:a16="http://schemas.microsoft.com/office/drawing/2014/main" id="{1A09B064-9872-49EB-BEB4-7747A6F7FE51}"/>
              </a:ext>
            </a:extLst>
          </p:cNvPr>
          <p:cNvSpPr txBox="1">
            <a:spLocks noChangeArrowheads="1"/>
          </p:cNvSpPr>
          <p:nvPr/>
        </p:nvSpPr>
        <p:spPr bwMode="auto">
          <a:xfrm>
            <a:off x="830263" y="3619500"/>
            <a:ext cx="82756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Bank C        $64	    $12.80     $51.20	      $51.20</a:t>
            </a:r>
          </a:p>
        </p:txBody>
      </p:sp>
      <p:sp>
        <p:nvSpPr>
          <p:cNvPr id="37899" name="TextBox 29">
            <a:extLst>
              <a:ext uri="{FF2B5EF4-FFF2-40B4-BE49-F238E27FC236}">
                <a16:creationId xmlns:a16="http://schemas.microsoft.com/office/drawing/2014/main" id="{7D31F8B7-E6C9-4090-913F-83767F627639}"/>
              </a:ext>
            </a:extLst>
          </p:cNvPr>
          <p:cNvSpPr txBox="1">
            <a:spLocks noChangeArrowheads="1"/>
          </p:cNvSpPr>
          <p:nvPr/>
        </p:nvSpPr>
        <p:spPr bwMode="auto">
          <a:xfrm>
            <a:off x="754063" y="4127500"/>
            <a:ext cx="77295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 Bank D        $51.20	     $10.24     $40.96          $40.96</a:t>
            </a:r>
          </a:p>
        </p:txBody>
      </p:sp>
      <p:sp>
        <p:nvSpPr>
          <p:cNvPr id="37900" name="TextBox 30">
            <a:extLst>
              <a:ext uri="{FF2B5EF4-FFF2-40B4-BE49-F238E27FC236}">
                <a16:creationId xmlns:a16="http://schemas.microsoft.com/office/drawing/2014/main" id="{41E750C5-B9AA-4CCF-BE62-91FA8ABFEB18}"/>
              </a:ext>
            </a:extLst>
          </p:cNvPr>
          <p:cNvSpPr txBox="1">
            <a:spLocks noChangeArrowheads="1"/>
          </p:cNvSpPr>
          <p:nvPr/>
        </p:nvSpPr>
        <p:spPr bwMode="auto">
          <a:xfrm>
            <a:off x="1625600" y="4978400"/>
            <a:ext cx="6870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3600"/>
              <a:t>The process will continue…</a:t>
            </a:r>
          </a:p>
        </p:txBody>
      </p:sp>
      <p:sp>
        <p:nvSpPr>
          <p:cNvPr id="37901" name="Text Box 16">
            <a:extLst>
              <a:ext uri="{FF2B5EF4-FFF2-40B4-BE49-F238E27FC236}">
                <a16:creationId xmlns:a16="http://schemas.microsoft.com/office/drawing/2014/main" id="{E12A9104-D2AB-4C62-9315-F1524D92F93E}"/>
              </a:ext>
            </a:extLst>
          </p:cNvPr>
          <p:cNvSpPr txBox="1">
            <a:spLocks noChangeArrowheads="1"/>
          </p:cNvSpPr>
          <p:nvPr/>
        </p:nvSpPr>
        <p:spPr bwMode="auto">
          <a:xfrm>
            <a:off x="1558925" y="185738"/>
            <a:ext cx="5791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1800"/>
          </a:p>
        </p:txBody>
      </p:sp>
      <p:sp>
        <p:nvSpPr>
          <p:cNvPr id="37902" name="Text Box 17">
            <a:extLst>
              <a:ext uri="{FF2B5EF4-FFF2-40B4-BE49-F238E27FC236}">
                <a16:creationId xmlns:a16="http://schemas.microsoft.com/office/drawing/2014/main" id="{CF486640-D3AF-4291-88E8-1301553A2129}"/>
              </a:ext>
            </a:extLst>
          </p:cNvPr>
          <p:cNvSpPr txBox="1">
            <a:spLocks noChangeArrowheads="1"/>
          </p:cNvSpPr>
          <p:nvPr/>
        </p:nvSpPr>
        <p:spPr bwMode="auto">
          <a:xfrm>
            <a:off x="1441450" y="222250"/>
            <a:ext cx="5932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1800"/>
          </a:p>
        </p:txBody>
      </p:sp>
      <p:sp>
        <p:nvSpPr>
          <p:cNvPr id="37903" name="Text Box 18">
            <a:extLst>
              <a:ext uri="{FF2B5EF4-FFF2-40B4-BE49-F238E27FC236}">
                <a16:creationId xmlns:a16="http://schemas.microsoft.com/office/drawing/2014/main" id="{7EC4ADC6-56EF-4E29-842F-E21923A03AE2}"/>
              </a:ext>
            </a:extLst>
          </p:cNvPr>
          <p:cNvSpPr txBox="1">
            <a:spLocks noChangeArrowheads="1"/>
          </p:cNvSpPr>
          <p:nvPr/>
        </p:nvSpPr>
        <p:spPr bwMode="auto">
          <a:xfrm>
            <a:off x="1946275" y="179388"/>
            <a:ext cx="4711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1800"/>
          </a:p>
        </p:txBody>
      </p:sp>
      <p:sp>
        <p:nvSpPr>
          <p:cNvPr id="37904" name="Rectangle 2">
            <a:extLst>
              <a:ext uri="{FF2B5EF4-FFF2-40B4-BE49-F238E27FC236}">
                <a16:creationId xmlns:a16="http://schemas.microsoft.com/office/drawing/2014/main" id="{29139394-8BF1-4C42-A78C-6017A5C17263}"/>
              </a:ext>
            </a:extLst>
          </p:cNvPr>
          <p:cNvSpPr>
            <a:spLocks noChangeArrowheads="1"/>
          </p:cNvSpPr>
          <p:nvPr/>
        </p:nvSpPr>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3600" b="1">
                <a:solidFill>
                  <a:schemeClr val="bg1"/>
                </a:solidFill>
                <a:latin typeface="Tahoma" panose="020B0604030504040204" pitchFamily="34" charset="0"/>
              </a:rPr>
              <a:t>The Banking System</a:t>
            </a:r>
          </a:p>
        </p:txBody>
      </p:sp>
      <p:sp>
        <p:nvSpPr>
          <p:cNvPr id="37905" name="TextBox 3">
            <a:extLst>
              <a:ext uri="{FF2B5EF4-FFF2-40B4-BE49-F238E27FC236}">
                <a16:creationId xmlns:a16="http://schemas.microsoft.com/office/drawing/2014/main" id="{D4527D65-0AD5-4168-B6C3-471E5EFE82ED}"/>
              </a:ext>
            </a:extLst>
          </p:cNvPr>
          <p:cNvSpPr txBox="1">
            <a:spLocks noChangeArrowheads="1"/>
          </p:cNvSpPr>
          <p:nvPr/>
        </p:nvSpPr>
        <p:spPr bwMode="auto">
          <a:xfrm>
            <a:off x="0" y="6588125"/>
            <a:ext cx="903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LO4</a:t>
            </a:r>
          </a:p>
        </p:txBody>
      </p:sp>
      <p:sp>
        <p:nvSpPr>
          <p:cNvPr id="37906" name="Text Box 11">
            <a:extLst>
              <a:ext uri="{FF2B5EF4-FFF2-40B4-BE49-F238E27FC236}">
                <a16:creationId xmlns:a16="http://schemas.microsoft.com/office/drawing/2014/main" id="{C3910262-2706-4BD1-9305-E302F047392E}"/>
              </a:ext>
            </a:extLst>
          </p:cNvPr>
          <p:cNvSpPr txBox="1">
            <a:spLocks noChangeArrowheads="1"/>
          </p:cNvSpPr>
          <p:nvPr/>
        </p:nvSpPr>
        <p:spPr bwMode="auto">
          <a:xfrm>
            <a:off x="8382000" y="657225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786599C6-A53F-4217-A7F0-BEDA8CCFE5B8}" type="slidenum">
              <a:rPr lang="en-US" altLang="cs-CZ" sz="1400">
                <a:solidFill>
                  <a:schemeClr val="bg1"/>
                </a:solidFill>
                <a:cs typeface="Arial" panose="020B0604020202020204" pitchFamily="34" charset="0"/>
              </a:rPr>
              <a:pPr eaLnBrk="1" hangingPunct="1">
                <a:spcBef>
                  <a:spcPct val="0"/>
                </a:spcBef>
                <a:buClrTx/>
                <a:buFontTx/>
                <a:buNone/>
              </a:pPr>
              <a:t>5</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8">
            <a:extLst>
              <a:ext uri="{FF2B5EF4-FFF2-40B4-BE49-F238E27FC236}">
                <a16:creationId xmlns:a16="http://schemas.microsoft.com/office/drawing/2014/main" id="{7125414E-5551-40A0-AE6E-E946593DF66F}"/>
              </a:ext>
            </a:extLst>
          </p:cNvPr>
          <p:cNvSpPr txBox="1">
            <a:spLocks noChangeArrowheads="1"/>
          </p:cNvSpPr>
          <p:nvPr/>
        </p:nvSpPr>
        <p:spPr bwMode="auto">
          <a:xfrm>
            <a:off x="1077913" y="2043113"/>
            <a:ext cx="1543050"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Bank A</a:t>
            </a:r>
          </a:p>
          <a:p>
            <a:pPr eaLnBrk="1" hangingPunct="1">
              <a:spcBef>
                <a:spcPct val="0"/>
              </a:spcBef>
              <a:buClrTx/>
              <a:buFontTx/>
              <a:buNone/>
            </a:pPr>
            <a:r>
              <a:rPr lang="en-US" altLang="cs-CZ" sz="1800" b="1"/>
              <a:t>Bank B</a:t>
            </a:r>
          </a:p>
          <a:p>
            <a:pPr eaLnBrk="1" hangingPunct="1">
              <a:spcBef>
                <a:spcPct val="0"/>
              </a:spcBef>
              <a:buClrTx/>
              <a:buFontTx/>
              <a:buNone/>
            </a:pPr>
            <a:r>
              <a:rPr lang="en-US" altLang="cs-CZ" sz="1800" b="1"/>
              <a:t>Bank C</a:t>
            </a:r>
          </a:p>
          <a:p>
            <a:pPr eaLnBrk="1" hangingPunct="1">
              <a:spcBef>
                <a:spcPct val="0"/>
              </a:spcBef>
              <a:buClrTx/>
              <a:buFontTx/>
              <a:buNone/>
            </a:pPr>
            <a:r>
              <a:rPr lang="en-US" altLang="cs-CZ" sz="1800" b="1"/>
              <a:t>Bank D</a:t>
            </a:r>
          </a:p>
          <a:p>
            <a:pPr eaLnBrk="1" hangingPunct="1">
              <a:spcBef>
                <a:spcPct val="0"/>
              </a:spcBef>
              <a:buClrTx/>
              <a:buFontTx/>
              <a:buNone/>
            </a:pPr>
            <a:r>
              <a:rPr lang="en-US" altLang="cs-CZ" sz="1800" b="1"/>
              <a:t>Bank E</a:t>
            </a:r>
          </a:p>
          <a:p>
            <a:pPr eaLnBrk="1" hangingPunct="1">
              <a:spcBef>
                <a:spcPct val="0"/>
              </a:spcBef>
              <a:buClrTx/>
              <a:buFontTx/>
              <a:buNone/>
            </a:pPr>
            <a:r>
              <a:rPr lang="en-US" altLang="cs-CZ" sz="1800" b="1"/>
              <a:t>Bank F</a:t>
            </a:r>
          </a:p>
          <a:p>
            <a:pPr eaLnBrk="1" hangingPunct="1">
              <a:spcBef>
                <a:spcPct val="0"/>
              </a:spcBef>
              <a:buClrTx/>
              <a:buFontTx/>
              <a:buNone/>
            </a:pPr>
            <a:r>
              <a:rPr lang="en-US" altLang="cs-CZ" sz="1800" b="1"/>
              <a:t>Bank G</a:t>
            </a:r>
          </a:p>
          <a:p>
            <a:pPr eaLnBrk="1" hangingPunct="1">
              <a:spcBef>
                <a:spcPct val="0"/>
              </a:spcBef>
              <a:buClrTx/>
              <a:buFontTx/>
              <a:buNone/>
            </a:pPr>
            <a:r>
              <a:rPr lang="en-US" altLang="cs-CZ" sz="1800" b="1"/>
              <a:t>Bank H</a:t>
            </a:r>
          </a:p>
          <a:p>
            <a:pPr eaLnBrk="1" hangingPunct="1">
              <a:spcBef>
                <a:spcPct val="0"/>
              </a:spcBef>
              <a:buClrTx/>
              <a:buFontTx/>
              <a:buNone/>
            </a:pPr>
            <a:r>
              <a:rPr lang="en-US" altLang="cs-CZ" sz="1800" b="1"/>
              <a:t>Bank I</a:t>
            </a:r>
          </a:p>
          <a:p>
            <a:pPr eaLnBrk="1" hangingPunct="1">
              <a:spcBef>
                <a:spcPct val="0"/>
              </a:spcBef>
              <a:buClrTx/>
              <a:buFontTx/>
              <a:buNone/>
            </a:pPr>
            <a:r>
              <a:rPr lang="en-US" altLang="cs-CZ" sz="1800" b="1"/>
              <a:t>Bank J</a:t>
            </a:r>
          </a:p>
          <a:p>
            <a:pPr eaLnBrk="1" hangingPunct="1">
              <a:spcBef>
                <a:spcPct val="0"/>
              </a:spcBef>
              <a:buClrTx/>
              <a:buFontTx/>
              <a:buNone/>
            </a:pPr>
            <a:r>
              <a:rPr lang="en-US" altLang="cs-CZ" sz="1800" b="1"/>
              <a:t>Bank K</a:t>
            </a:r>
          </a:p>
          <a:p>
            <a:pPr eaLnBrk="1" hangingPunct="1">
              <a:spcBef>
                <a:spcPct val="0"/>
              </a:spcBef>
              <a:buClrTx/>
              <a:buFontTx/>
              <a:buNone/>
            </a:pPr>
            <a:r>
              <a:rPr lang="en-US" altLang="cs-CZ" sz="1800" b="1"/>
              <a:t>Bank L</a:t>
            </a:r>
          </a:p>
          <a:p>
            <a:pPr eaLnBrk="1" hangingPunct="1">
              <a:spcBef>
                <a:spcPct val="0"/>
              </a:spcBef>
              <a:buClrTx/>
              <a:buFontTx/>
              <a:buNone/>
            </a:pPr>
            <a:r>
              <a:rPr lang="en-US" altLang="cs-CZ" sz="1800" b="1"/>
              <a:t>Bank M</a:t>
            </a:r>
          </a:p>
          <a:p>
            <a:pPr eaLnBrk="1" hangingPunct="1">
              <a:spcBef>
                <a:spcPct val="0"/>
              </a:spcBef>
              <a:buClrTx/>
              <a:buFontTx/>
              <a:buNone/>
            </a:pPr>
            <a:r>
              <a:rPr lang="en-US" altLang="cs-CZ" sz="1800" b="1"/>
              <a:t>Bank N</a:t>
            </a:r>
          </a:p>
          <a:p>
            <a:pPr eaLnBrk="1" hangingPunct="1">
              <a:spcBef>
                <a:spcPct val="0"/>
              </a:spcBef>
              <a:buClrTx/>
              <a:buFontTx/>
              <a:buNone/>
            </a:pPr>
            <a:r>
              <a:rPr lang="en-US" altLang="cs-CZ" sz="1800" b="1"/>
              <a:t>Other Banks</a:t>
            </a:r>
          </a:p>
        </p:txBody>
      </p:sp>
      <p:grpSp>
        <p:nvGrpSpPr>
          <p:cNvPr id="39939" name="Group 7">
            <a:extLst>
              <a:ext uri="{FF2B5EF4-FFF2-40B4-BE49-F238E27FC236}">
                <a16:creationId xmlns:a16="http://schemas.microsoft.com/office/drawing/2014/main" id="{D0A669FB-B568-445D-B6EA-2DC6388431AC}"/>
              </a:ext>
            </a:extLst>
          </p:cNvPr>
          <p:cNvGrpSpPr>
            <a:grpSpLocks/>
          </p:cNvGrpSpPr>
          <p:nvPr/>
        </p:nvGrpSpPr>
        <p:grpSpPr bwMode="auto">
          <a:xfrm>
            <a:off x="1066800" y="955675"/>
            <a:ext cx="6848475" cy="1006475"/>
            <a:chOff x="1152" y="608"/>
            <a:chExt cx="4314" cy="544"/>
          </a:xfrm>
        </p:grpSpPr>
        <p:sp>
          <p:nvSpPr>
            <p:cNvPr id="39958" name="Rectangle 5">
              <a:extLst>
                <a:ext uri="{FF2B5EF4-FFF2-40B4-BE49-F238E27FC236}">
                  <a16:creationId xmlns:a16="http://schemas.microsoft.com/office/drawing/2014/main" id="{F54BAB7D-3AAE-4660-B29B-3D3DE38290B0}"/>
                </a:ext>
              </a:extLst>
            </p:cNvPr>
            <p:cNvSpPr>
              <a:spLocks noChangeArrowheads="1"/>
            </p:cNvSpPr>
            <p:nvPr/>
          </p:nvSpPr>
          <p:spPr bwMode="auto">
            <a:xfrm>
              <a:off x="1152" y="608"/>
              <a:ext cx="4314" cy="544"/>
            </a:xfrm>
            <a:prstGeom prst="rect">
              <a:avLst/>
            </a:prstGeom>
            <a:solidFill>
              <a:srgbClr val="BBE0E3"/>
            </a:solidFill>
            <a:ln w="9525">
              <a:solidFill>
                <a:schemeClr val="tx1"/>
              </a:solidFill>
              <a:miter lim="800000"/>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39959" name="Line 6">
              <a:extLst>
                <a:ext uri="{FF2B5EF4-FFF2-40B4-BE49-F238E27FC236}">
                  <a16:creationId xmlns:a16="http://schemas.microsoft.com/office/drawing/2014/main" id="{BDA12CFF-5133-46A5-BE01-E046B79B4CA1}"/>
                </a:ext>
              </a:extLst>
            </p:cNvPr>
            <p:cNvSpPr>
              <a:spLocks noChangeShapeType="1"/>
            </p:cNvSpPr>
            <p:nvPr/>
          </p:nvSpPr>
          <p:spPr bwMode="auto">
            <a:xfrm>
              <a:off x="1152" y="608"/>
              <a:ext cx="431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9940" name="Text Box 9">
            <a:extLst>
              <a:ext uri="{FF2B5EF4-FFF2-40B4-BE49-F238E27FC236}">
                <a16:creationId xmlns:a16="http://schemas.microsoft.com/office/drawing/2014/main" id="{658955D3-CCF0-4864-A671-962160231367}"/>
              </a:ext>
            </a:extLst>
          </p:cNvPr>
          <p:cNvSpPr txBox="1">
            <a:spLocks noChangeArrowheads="1"/>
          </p:cNvSpPr>
          <p:nvPr/>
        </p:nvSpPr>
        <p:spPr bwMode="auto">
          <a:xfrm>
            <a:off x="1228725" y="1649413"/>
            <a:ext cx="679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600" b="1"/>
              <a:t>Bank</a:t>
            </a:r>
          </a:p>
        </p:txBody>
      </p:sp>
      <p:sp>
        <p:nvSpPr>
          <p:cNvPr id="39941" name="Text Box 10">
            <a:extLst>
              <a:ext uri="{FF2B5EF4-FFF2-40B4-BE49-F238E27FC236}">
                <a16:creationId xmlns:a16="http://schemas.microsoft.com/office/drawing/2014/main" id="{215CD4BE-A081-456F-AA38-9AFAAFBC961D}"/>
              </a:ext>
            </a:extLst>
          </p:cNvPr>
          <p:cNvSpPr txBox="1">
            <a:spLocks noChangeArrowheads="1"/>
          </p:cNvSpPr>
          <p:nvPr/>
        </p:nvSpPr>
        <p:spPr bwMode="auto">
          <a:xfrm>
            <a:off x="2284413" y="947738"/>
            <a:ext cx="12954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a:t>(1)</a:t>
            </a:r>
          </a:p>
          <a:p>
            <a:pPr algn="ctr" eaLnBrk="1" hangingPunct="1">
              <a:lnSpc>
                <a:spcPct val="90000"/>
              </a:lnSpc>
              <a:spcBef>
                <a:spcPct val="0"/>
              </a:spcBef>
              <a:buClrTx/>
              <a:buFontTx/>
              <a:buNone/>
            </a:pPr>
            <a:r>
              <a:rPr lang="en-US" altLang="cs-CZ" sz="1400" b="1"/>
              <a:t>Acquired</a:t>
            </a:r>
          </a:p>
          <a:p>
            <a:pPr algn="ctr" eaLnBrk="1" hangingPunct="1">
              <a:lnSpc>
                <a:spcPct val="90000"/>
              </a:lnSpc>
              <a:spcBef>
                <a:spcPct val="0"/>
              </a:spcBef>
              <a:buClrTx/>
              <a:buFontTx/>
              <a:buNone/>
            </a:pPr>
            <a:r>
              <a:rPr lang="en-US" altLang="cs-CZ" sz="1400" b="1"/>
              <a:t>Reserves</a:t>
            </a:r>
          </a:p>
          <a:p>
            <a:pPr algn="ctr" eaLnBrk="1" hangingPunct="1">
              <a:lnSpc>
                <a:spcPct val="90000"/>
              </a:lnSpc>
              <a:spcBef>
                <a:spcPct val="0"/>
              </a:spcBef>
              <a:buClrTx/>
              <a:buFontTx/>
              <a:buNone/>
            </a:pPr>
            <a:r>
              <a:rPr lang="en-US" altLang="cs-CZ" sz="1400" b="1"/>
              <a:t>and Deposits</a:t>
            </a:r>
          </a:p>
        </p:txBody>
      </p:sp>
      <p:sp>
        <p:nvSpPr>
          <p:cNvPr id="39942" name="Text Box 11">
            <a:extLst>
              <a:ext uri="{FF2B5EF4-FFF2-40B4-BE49-F238E27FC236}">
                <a16:creationId xmlns:a16="http://schemas.microsoft.com/office/drawing/2014/main" id="{7E30E0F6-86EB-4689-B3F8-B47FFD00209F}"/>
              </a:ext>
            </a:extLst>
          </p:cNvPr>
          <p:cNvSpPr txBox="1">
            <a:spLocks noChangeArrowheads="1"/>
          </p:cNvSpPr>
          <p:nvPr/>
        </p:nvSpPr>
        <p:spPr bwMode="auto">
          <a:xfrm>
            <a:off x="3663950" y="946150"/>
            <a:ext cx="103505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a:t>(2)</a:t>
            </a:r>
          </a:p>
          <a:p>
            <a:pPr algn="ctr" eaLnBrk="1" hangingPunct="1">
              <a:lnSpc>
                <a:spcPct val="90000"/>
              </a:lnSpc>
              <a:spcBef>
                <a:spcPct val="0"/>
              </a:spcBef>
              <a:buClrTx/>
              <a:buFontTx/>
              <a:buNone/>
            </a:pPr>
            <a:r>
              <a:rPr lang="en-US" altLang="cs-CZ" sz="1400" b="1"/>
              <a:t>Required</a:t>
            </a:r>
          </a:p>
          <a:p>
            <a:pPr algn="ctr" eaLnBrk="1" hangingPunct="1">
              <a:lnSpc>
                <a:spcPct val="90000"/>
              </a:lnSpc>
              <a:spcBef>
                <a:spcPct val="0"/>
              </a:spcBef>
              <a:buClrTx/>
              <a:buFontTx/>
              <a:buNone/>
            </a:pPr>
            <a:r>
              <a:rPr lang="en-US" altLang="cs-CZ" sz="1400" b="1"/>
              <a:t>Reserves</a:t>
            </a:r>
          </a:p>
          <a:p>
            <a:pPr algn="ctr" eaLnBrk="1" hangingPunct="1">
              <a:lnSpc>
                <a:spcPct val="90000"/>
              </a:lnSpc>
              <a:spcBef>
                <a:spcPct val="0"/>
              </a:spcBef>
              <a:buClrTx/>
              <a:buFontTx/>
              <a:buNone/>
            </a:pPr>
            <a:r>
              <a:rPr lang="en-US" altLang="cs-CZ" sz="1400" b="1"/>
              <a:t>(Reserve</a:t>
            </a:r>
          </a:p>
          <a:p>
            <a:pPr algn="ctr" eaLnBrk="1" hangingPunct="1">
              <a:lnSpc>
                <a:spcPct val="90000"/>
              </a:lnSpc>
              <a:spcBef>
                <a:spcPct val="0"/>
              </a:spcBef>
              <a:buClrTx/>
              <a:buFontTx/>
              <a:buNone/>
            </a:pPr>
            <a:r>
              <a:rPr lang="en-US" altLang="cs-CZ" sz="1400" b="1"/>
              <a:t>Ratio = .2)</a:t>
            </a:r>
          </a:p>
        </p:txBody>
      </p:sp>
      <p:sp>
        <p:nvSpPr>
          <p:cNvPr id="39943" name="Text Box 12">
            <a:extLst>
              <a:ext uri="{FF2B5EF4-FFF2-40B4-BE49-F238E27FC236}">
                <a16:creationId xmlns:a16="http://schemas.microsoft.com/office/drawing/2014/main" id="{094E8AF0-7B71-4A0C-A816-60C1261469D8}"/>
              </a:ext>
            </a:extLst>
          </p:cNvPr>
          <p:cNvSpPr txBox="1">
            <a:spLocks noChangeArrowheads="1"/>
          </p:cNvSpPr>
          <p:nvPr/>
        </p:nvSpPr>
        <p:spPr bwMode="auto">
          <a:xfrm>
            <a:off x="4840288" y="947738"/>
            <a:ext cx="973137"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a:t>(3)</a:t>
            </a:r>
          </a:p>
          <a:p>
            <a:pPr algn="ctr" eaLnBrk="1" hangingPunct="1">
              <a:lnSpc>
                <a:spcPct val="90000"/>
              </a:lnSpc>
              <a:spcBef>
                <a:spcPct val="0"/>
              </a:spcBef>
              <a:buClrTx/>
              <a:buFontTx/>
              <a:buNone/>
            </a:pPr>
            <a:r>
              <a:rPr lang="en-US" altLang="cs-CZ" sz="1400" b="1"/>
              <a:t>Excess</a:t>
            </a:r>
          </a:p>
          <a:p>
            <a:pPr algn="ctr" eaLnBrk="1" hangingPunct="1">
              <a:lnSpc>
                <a:spcPct val="90000"/>
              </a:lnSpc>
              <a:spcBef>
                <a:spcPct val="0"/>
              </a:spcBef>
              <a:buClrTx/>
              <a:buFontTx/>
              <a:buNone/>
            </a:pPr>
            <a:r>
              <a:rPr lang="en-US" altLang="cs-CZ" sz="1400" b="1"/>
              <a:t>Reserves</a:t>
            </a:r>
          </a:p>
          <a:p>
            <a:pPr algn="ctr" eaLnBrk="1" hangingPunct="1">
              <a:lnSpc>
                <a:spcPct val="90000"/>
              </a:lnSpc>
              <a:spcBef>
                <a:spcPct val="0"/>
              </a:spcBef>
              <a:buClrTx/>
              <a:buFontTx/>
              <a:buNone/>
            </a:pPr>
            <a:r>
              <a:rPr lang="en-US" altLang="cs-CZ" sz="1400" b="1"/>
              <a:t>(1)-(2)</a:t>
            </a:r>
          </a:p>
        </p:txBody>
      </p:sp>
      <p:sp>
        <p:nvSpPr>
          <p:cNvPr id="39944" name="Text Box 13">
            <a:extLst>
              <a:ext uri="{FF2B5EF4-FFF2-40B4-BE49-F238E27FC236}">
                <a16:creationId xmlns:a16="http://schemas.microsoft.com/office/drawing/2014/main" id="{8B0EDBFD-519B-4B2E-904C-49EB3DD84F01}"/>
              </a:ext>
            </a:extLst>
          </p:cNvPr>
          <p:cNvSpPr txBox="1">
            <a:spLocks noChangeArrowheads="1"/>
          </p:cNvSpPr>
          <p:nvPr/>
        </p:nvSpPr>
        <p:spPr bwMode="auto">
          <a:xfrm>
            <a:off x="6210300" y="947738"/>
            <a:ext cx="172085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a:t>(4)</a:t>
            </a:r>
          </a:p>
          <a:p>
            <a:pPr algn="ctr" eaLnBrk="1" hangingPunct="1">
              <a:lnSpc>
                <a:spcPct val="90000"/>
              </a:lnSpc>
              <a:spcBef>
                <a:spcPct val="0"/>
              </a:spcBef>
              <a:buClrTx/>
              <a:buFontTx/>
              <a:buNone/>
            </a:pPr>
            <a:r>
              <a:rPr lang="en-US" altLang="cs-CZ" sz="1400" b="1"/>
              <a:t>Amount Bank Can</a:t>
            </a:r>
          </a:p>
          <a:p>
            <a:pPr algn="ctr" eaLnBrk="1" hangingPunct="1">
              <a:lnSpc>
                <a:spcPct val="90000"/>
              </a:lnSpc>
              <a:spcBef>
                <a:spcPct val="0"/>
              </a:spcBef>
              <a:buClrTx/>
              <a:buFontTx/>
              <a:buNone/>
            </a:pPr>
            <a:r>
              <a:rPr lang="en-US" altLang="cs-CZ" sz="1400" b="1"/>
              <a:t>Lend; New Money</a:t>
            </a:r>
          </a:p>
          <a:p>
            <a:pPr algn="ctr" eaLnBrk="1" hangingPunct="1">
              <a:lnSpc>
                <a:spcPct val="90000"/>
              </a:lnSpc>
              <a:spcBef>
                <a:spcPct val="0"/>
              </a:spcBef>
              <a:buClrTx/>
              <a:buFontTx/>
              <a:buNone/>
            </a:pPr>
            <a:r>
              <a:rPr lang="en-US" altLang="cs-CZ" sz="1400" b="1"/>
              <a:t>Created = (3)</a:t>
            </a:r>
          </a:p>
        </p:txBody>
      </p:sp>
      <p:sp>
        <p:nvSpPr>
          <p:cNvPr id="39945" name="Text Box 14">
            <a:extLst>
              <a:ext uri="{FF2B5EF4-FFF2-40B4-BE49-F238E27FC236}">
                <a16:creationId xmlns:a16="http://schemas.microsoft.com/office/drawing/2014/main" id="{2D17F835-88CB-41DB-B0E8-EAF6772A71D7}"/>
              </a:ext>
            </a:extLst>
          </p:cNvPr>
          <p:cNvSpPr txBox="1">
            <a:spLocks noChangeArrowheads="1"/>
          </p:cNvSpPr>
          <p:nvPr/>
        </p:nvSpPr>
        <p:spPr bwMode="auto">
          <a:xfrm>
            <a:off x="2540000" y="2057400"/>
            <a:ext cx="100965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$100.00</a:t>
            </a:r>
          </a:p>
          <a:p>
            <a:pPr algn="r" eaLnBrk="1" hangingPunct="1">
              <a:spcBef>
                <a:spcPct val="0"/>
              </a:spcBef>
              <a:buClrTx/>
              <a:buFontTx/>
              <a:buNone/>
            </a:pPr>
            <a:r>
              <a:rPr lang="en-US" altLang="cs-CZ" sz="1800" b="1"/>
              <a:t>80.00</a:t>
            </a:r>
          </a:p>
          <a:p>
            <a:pPr algn="r" eaLnBrk="1" hangingPunct="1">
              <a:spcBef>
                <a:spcPct val="0"/>
              </a:spcBef>
              <a:buClrTx/>
              <a:buFontTx/>
              <a:buNone/>
            </a:pPr>
            <a:r>
              <a:rPr lang="en-US" altLang="cs-CZ" sz="1800" b="1"/>
              <a:t>64.00</a:t>
            </a:r>
          </a:p>
          <a:p>
            <a:pPr algn="r" eaLnBrk="1" hangingPunct="1">
              <a:spcBef>
                <a:spcPct val="0"/>
              </a:spcBef>
              <a:buClrTx/>
              <a:buFontTx/>
              <a:buNone/>
            </a:pPr>
            <a:r>
              <a:rPr lang="en-US" altLang="cs-CZ" sz="1800" b="1"/>
              <a:t>51.20</a:t>
            </a:r>
          </a:p>
          <a:p>
            <a:pPr algn="r" eaLnBrk="1" hangingPunct="1">
              <a:spcBef>
                <a:spcPct val="0"/>
              </a:spcBef>
              <a:buClrTx/>
              <a:buFontTx/>
              <a:buNone/>
            </a:pPr>
            <a:r>
              <a:rPr lang="en-US" altLang="cs-CZ" sz="1800" b="1"/>
              <a:t>40.96</a:t>
            </a:r>
          </a:p>
          <a:p>
            <a:pPr algn="r" eaLnBrk="1" hangingPunct="1">
              <a:spcBef>
                <a:spcPct val="0"/>
              </a:spcBef>
              <a:buClrTx/>
              <a:buFontTx/>
              <a:buNone/>
            </a:pPr>
            <a:r>
              <a:rPr lang="en-US" altLang="cs-CZ" sz="1800" b="1"/>
              <a:t>32.77</a:t>
            </a:r>
          </a:p>
          <a:p>
            <a:pPr algn="r" eaLnBrk="1" hangingPunct="1">
              <a:spcBef>
                <a:spcPct val="0"/>
              </a:spcBef>
              <a:buClrTx/>
              <a:buFontTx/>
              <a:buNone/>
            </a:pPr>
            <a:r>
              <a:rPr lang="en-US" altLang="cs-CZ" sz="1800" b="1"/>
              <a:t>26.21</a:t>
            </a:r>
          </a:p>
          <a:p>
            <a:pPr algn="r" eaLnBrk="1" hangingPunct="1">
              <a:spcBef>
                <a:spcPct val="0"/>
              </a:spcBef>
              <a:buClrTx/>
              <a:buFontTx/>
              <a:buNone/>
            </a:pPr>
            <a:r>
              <a:rPr lang="en-US" altLang="cs-CZ" sz="1800" b="1"/>
              <a:t>20.97</a:t>
            </a:r>
          </a:p>
          <a:p>
            <a:pPr algn="r" eaLnBrk="1" hangingPunct="1">
              <a:spcBef>
                <a:spcPct val="0"/>
              </a:spcBef>
              <a:buClrTx/>
              <a:buFontTx/>
              <a:buNone/>
            </a:pPr>
            <a:r>
              <a:rPr lang="en-US" altLang="cs-CZ" sz="1800" b="1"/>
              <a:t>16.78</a:t>
            </a:r>
          </a:p>
          <a:p>
            <a:pPr algn="r" eaLnBrk="1" hangingPunct="1">
              <a:spcBef>
                <a:spcPct val="0"/>
              </a:spcBef>
              <a:buClrTx/>
              <a:buFontTx/>
              <a:buNone/>
            </a:pPr>
            <a:r>
              <a:rPr lang="en-US" altLang="cs-CZ" sz="1800" b="1"/>
              <a:t>13.42</a:t>
            </a:r>
          </a:p>
          <a:p>
            <a:pPr algn="r" eaLnBrk="1" hangingPunct="1">
              <a:spcBef>
                <a:spcPct val="0"/>
              </a:spcBef>
              <a:buClrTx/>
              <a:buFontTx/>
              <a:buNone/>
            </a:pPr>
            <a:r>
              <a:rPr lang="en-US" altLang="cs-CZ" sz="1800" b="1"/>
              <a:t>10.74</a:t>
            </a:r>
          </a:p>
          <a:p>
            <a:pPr algn="r" eaLnBrk="1" hangingPunct="1">
              <a:spcBef>
                <a:spcPct val="0"/>
              </a:spcBef>
              <a:buClrTx/>
              <a:buFontTx/>
              <a:buNone/>
            </a:pPr>
            <a:r>
              <a:rPr lang="en-US" altLang="cs-CZ" sz="1800" b="1"/>
              <a:t>8.59</a:t>
            </a:r>
          </a:p>
          <a:p>
            <a:pPr algn="r" eaLnBrk="1" hangingPunct="1">
              <a:spcBef>
                <a:spcPct val="0"/>
              </a:spcBef>
              <a:buClrTx/>
              <a:buFontTx/>
              <a:buNone/>
            </a:pPr>
            <a:r>
              <a:rPr lang="en-US" altLang="cs-CZ" sz="1800" b="1"/>
              <a:t>6.87</a:t>
            </a:r>
          </a:p>
          <a:p>
            <a:pPr algn="r" eaLnBrk="1" hangingPunct="1">
              <a:spcBef>
                <a:spcPct val="0"/>
              </a:spcBef>
              <a:buClrTx/>
              <a:buFontTx/>
              <a:buNone/>
            </a:pPr>
            <a:r>
              <a:rPr lang="en-US" altLang="cs-CZ" sz="1800" b="1"/>
              <a:t>5.50</a:t>
            </a:r>
          </a:p>
          <a:p>
            <a:pPr algn="r" eaLnBrk="1" hangingPunct="1">
              <a:spcBef>
                <a:spcPct val="0"/>
              </a:spcBef>
              <a:buClrTx/>
              <a:buFontTx/>
              <a:buNone/>
            </a:pPr>
            <a:r>
              <a:rPr lang="en-US" altLang="cs-CZ" sz="1800" b="1"/>
              <a:t>21.99</a:t>
            </a:r>
          </a:p>
        </p:txBody>
      </p:sp>
      <p:sp>
        <p:nvSpPr>
          <p:cNvPr id="39946" name="Text Box 15">
            <a:extLst>
              <a:ext uri="{FF2B5EF4-FFF2-40B4-BE49-F238E27FC236}">
                <a16:creationId xmlns:a16="http://schemas.microsoft.com/office/drawing/2014/main" id="{5B7F4B30-3655-4B93-AFA3-94EE0CAF2A0E}"/>
              </a:ext>
            </a:extLst>
          </p:cNvPr>
          <p:cNvSpPr txBox="1">
            <a:spLocks noChangeArrowheads="1"/>
          </p:cNvSpPr>
          <p:nvPr/>
        </p:nvSpPr>
        <p:spPr bwMode="auto">
          <a:xfrm>
            <a:off x="3757613" y="2054225"/>
            <a:ext cx="88265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$20.00</a:t>
            </a:r>
          </a:p>
          <a:p>
            <a:pPr algn="r" eaLnBrk="1" hangingPunct="1">
              <a:spcBef>
                <a:spcPct val="0"/>
              </a:spcBef>
              <a:buClrTx/>
              <a:buFontTx/>
              <a:buNone/>
            </a:pPr>
            <a:r>
              <a:rPr lang="en-US" altLang="cs-CZ" sz="1800" b="1"/>
              <a:t>16.00</a:t>
            </a:r>
          </a:p>
          <a:p>
            <a:pPr algn="r" eaLnBrk="1" hangingPunct="1">
              <a:spcBef>
                <a:spcPct val="0"/>
              </a:spcBef>
              <a:buClrTx/>
              <a:buFontTx/>
              <a:buNone/>
            </a:pPr>
            <a:r>
              <a:rPr lang="en-US" altLang="cs-CZ" sz="1800" b="1"/>
              <a:t>12.80</a:t>
            </a:r>
          </a:p>
          <a:p>
            <a:pPr algn="r" eaLnBrk="1" hangingPunct="1">
              <a:spcBef>
                <a:spcPct val="0"/>
              </a:spcBef>
              <a:buClrTx/>
              <a:buFontTx/>
              <a:buNone/>
            </a:pPr>
            <a:r>
              <a:rPr lang="en-US" altLang="cs-CZ" sz="1800" b="1"/>
              <a:t>10.24</a:t>
            </a:r>
          </a:p>
          <a:p>
            <a:pPr algn="r" eaLnBrk="1" hangingPunct="1">
              <a:spcBef>
                <a:spcPct val="0"/>
              </a:spcBef>
              <a:buClrTx/>
              <a:buFontTx/>
              <a:buNone/>
            </a:pPr>
            <a:r>
              <a:rPr lang="en-US" altLang="cs-CZ" sz="1800" b="1"/>
              <a:t>8.19</a:t>
            </a:r>
          </a:p>
          <a:p>
            <a:pPr algn="r" eaLnBrk="1" hangingPunct="1">
              <a:spcBef>
                <a:spcPct val="0"/>
              </a:spcBef>
              <a:buClrTx/>
              <a:buFontTx/>
              <a:buNone/>
            </a:pPr>
            <a:r>
              <a:rPr lang="en-US" altLang="cs-CZ" sz="1800" b="1"/>
              <a:t>6.55</a:t>
            </a:r>
          </a:p>
          <a:p>
            <a:pPr algn="r" eaLnBrk="1" hangingPunct="1">
              <a:spcBef>
                <a:spcPct val="0"/>
              </a:spcBef>
              <a:buClrTx/>
              <a:buFontTx/>
              <a:buNone/>
            </a:pPr>
            <a:r>
              <a:rPr lang="en-US" altLang="cs-CZ" sz="1800" b="1"/>
              <a:t>5.24</a:t>
            </a:r>
          </a:p>
          <a:p>
            <a:pPr algn="r" eaLnBrk="1" hangingPunct="1">
              <a:spcBef>
                <a:spcPct val="0"/>
              </a:spcBef>
              <a:buClrTx/>
              <a:buFontTx/>
              <a:buNone/>
            </a:pPr>
            <a:r>
              <a:rPr lang="en-US" altLang="cs-CZ" sz="1800" b="1"/>
              <a:t>4.20</a:t>
            </a:r>
          </a:p>
          <a:p>
            <a:pPr algn="r" eaLnBrk="1" hangingPunct="1">
              <a:spcBef>
                <a:spcPct val="0"/>
              </a:spcBef>
              <a:buClrTx/>
              <a:buFontTx/>
              <a:buNone/>
            </a:pPr>
            <a:r>
              <a:rPr lang="en-US" altLang="cs-CZ" sz="1800" b="1"/>
              <a:t>3.36</a:t>
            </a:r>
          </a:p>
          <a:p>
            <a:pPr algn="r" eaLnBrk="1" hangingPunct="1">
              <a:spcBef>
                <a:spcPct val="0"/>
              </a:spcBef>
              <a:buClrTx/>
              <a:buFontTx/>
              <a:buNone/>
            </a:pPr>
            <a:r>
              <a:rPr lang="en-US" altLang="cs-CZ" sz="1800" b="1"/>
              <a:t>2.68</a:t>
            </a:r>
          </a:p>
          <a:p>
            <a:pPr algn="r" eaLnBrk="1" hangingPunct="1">
              <a:spcBef>
                <a:spcPct val="0"/>
              </a:spcBef>
              <a:buClrTx/>
              <a:buFontTx/>
              <a:buNone/>
            </a:pPr>
            <a:r>
              <a:rPr lang="en-US" altLang="cs-CZ" sz="1800" b="1"/>
              <a:t>2.15</a:t>
            </a:r>
          </a:p>
          <a:p>
            <a:pPr algn="r" eaLnBrk="1" hangingPunct="1">
              <a:spcBef>
                <a:spcPct val="0"/>
              </a:spcBef>
              <a:buClrTx/>
              <a:buFontTx/>
              <a:buNone/>
            </a:pPr>
            <a:r>
              <a:rPr lang="en-US" altLang="cs-CZ" sz="1800" b="1"/>
              <a:t>1.72</a:t>
            </a:r>
          </a:p>
          <a:p>
            <a:pPr algn="r" eaLnBrk="1" hangingPunct="1">
              <a:spcBef>
                <a:spcPct val="0"/>
              </a:spcBef>
              <a:buClrTx/>
              <a:buFontTx/>
              <a:buNone/>
            </a:pPr>
            <a:r>
              <a:rPr lang="en-US" altLang="cs-CZ" sz="1800" b="1"/>
              <a:t>1.37</a:t>
            </a:r>
          </a:p>
          <a:p>
            <a:pPr algn="r" eaLnBrk="1" hangingPunct="1">
              <a:spcBef>
                <a:spcPct val="0"/>
              </a:spcBef>
              <a:buClrTx/>
              <a:buFontTx/>
              <a:buNone/>
            </a:pPr>
            <a:r>
              <a:rPr lang="en-US" altLang="cs-CZ" sz="1800" b="1"/>
              <a:t>1.10</a:t>
            </a:r>
          </a:p>
          <a:p>
            <a:pPr algn="r" eaLnBrk="1" hangingPunct="1">
              <a:spcBef>
                <a:spcPct val="0"/>
              </a:spcBef>
              <a:buClrTx/>
              <a:buFontTx/>
              <a:buNone/>
            </a:pPr>
            <a:r>
              <a:rPr lang="en-US" altLang="cs-CZ" sz="1800" b="1"/>
              <a:t>4.40</a:t>
            </a:r>
          </a:p>
        </p:txBody>
      </p:sp>
      <p:sp>
        <p:nvSpPr>
          <p:cNvPr id="39947" name="Text Box 16">
            <a:extLst>
              <a:ext uri="{FF2B5EF4-FFF2-40B4-BE49-F238E27FC236}">
                <a16:creationId xmlns:a16="http://schemas.microsoft.com/office/drawing/2014/main" id="{9A392D3A-A502-4A90-85EB-3D605E79D061}"/>
              </a:ext>
            </a:extLst>
          </p:cNvPr>
          <p:cNvSpPr txBox="1">
            <a:spLocks noChangeArrowheads="1"/>
          </p:cNvSpPr>
          <p:nvPr/>
        </p:nvSpPr>
        <p:spPr bwMode="auto">
          <a:xfrm>
            <a:off x="4876800" y="2081213"/>
            <a:ext cx="882650"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$80.00</a:t>
            </a:r>
          </a:p>
          <a:p>
            <a:pPr algn="r" eaLnBrk="1" hangingPunct="1">
              <a:spcBef>
                <a:spcPct val="0"/>
              </a:spcBef>
              <a:buClrTx/>
              <a:buFontTx/>
              <a:buNone/>
            </a:pPr>
            <a:r>
              <a:rPr lang="en-US" altLang="cs-CZ" sz="1800" b="1"/>
              <a:t>64.00</a:t>
            </a:r>
          </a:p>
          <a:p>
            <a:pPr algn="r" eaLnBrk="1" hangingPunct="1">
              <a:spcBef>
                <a:spcPct val="0"/>
              </a:spcBef>
              <a:buClrTx/>
              <a:buFontTx/>
              <a:buNone/>
            </a:pPr>
            <a:r>
              <a:rPr lang="en-US" altLang="cs-CZ" sz="1800" b="1"/>
              <a:t>51.20</a:t>
            </a:r>
          </a:p>
          <a:p>
            <a:pPr algn="r" eaLnBrk="1" hangingPunct="1">
              <a:spcBef>
                <a:spcPct val="0"/>
              </a:spcBef>
              <a:buClrTx/>
              <a:buFontTx/>
              <a:buNone/>
            </a:pPr>
            <a:r>
              <a:rPr lang="en-US" altLang="cs-CZ" sz="1800" b="1"/>
              <a:t>40.96</a:t>
            </a:r>
          </a:p>
          <a:p>
            <a:pPr algn="r" eaLnBrk="1" hangingPunct="1">
              <a:spcBef>
                <a:spcPct val="0"/>
              </a:spcBef>
              <a:buClrTx/>
              <a:buFontTx/>
              <a:buNone/>
            </a:pPr>
            <a:r>
              <a:rPr lang="en-US" altLang="cs-CZ" sz="1800" b="1"/>
              <a:t>32.77</a:t>
            </a:r>
          </a:p>
          <a:p>
            <a:pPr algn="r" eaLnBrk="1" hangingPunct="1">
              <a:spcBef>
                <a:spcPct val="0"/>
              </a:spcBef>
              <a:buClrTx/>
              <a:buFontTx/>
              <a:buNone/>
            </a:pPr>
            <a:r>
              <a:rPr lang="en-US" altLang="cs-CZ" sz="1800" b="1"/>
              <a:t>26.21</a:t>
            </a:r>
          </a:p>
          <a:p>
            <a:pPr algn="r" eaLnBrk="1" hangingPunct="1">
              <a:spcBef>
                <a:spcPct val="0"/>
              </a:spcBef>
              <a:buClrTx/>
              <a:buFontTx/>
              <a:buNone/>
            </a:pPr>
            <a:r>
              <a:rPr lang="en-US" altLang="cs-CZ" sz="1800" b="1"/>
              <a:t>20.97</a:t>
            </a:r>
          </a:p>
          <a:p>
            <a:pPr algn="r" eaLnBrk="1" hangingPunct="1">
              <a:spcBef>
                <a:spcPct val="0"/>
              </a:spcBef>
              <a:buClrTx/>
              <a:buFontTx/>
              <a:buNone/>
            </a:pPr>
            <a:r>
              <a:rPr lang="en-US" altLang="cs-CZ" sz="1800" b="1"/>
              <a:t>16.78</a:t>
            </a:r>
          </a:p>
          <a:p>
            <a:pPr algn="r" eaLnBrk="1" hangingPunct="1">
              <a:spcBef>
                <a:spcPct val="0"/>
              </a:spcBef>
              <a:buClrTx/>
              <a:buFontTx/>
              <a:buNone/>
            </a:pPr>
            <a:r>
              <a:rPr lang="en-US" altLang="cs-CZ" sz="1800" b="1"/>
              <a:t>13.42</a:t>
            </a:r>
          </a:p>
          <a:p>
            <a:pPr algn="r" eaLnBrk="1" hangingPunct="1">
              <a:spcBef>
                <a:spcPct val="0"/>
              </a:spcBef>
              <a:buClrTx/>
              <a:buFontTx/>
              <a:buNone/>
            </a:pPr>
            <a:r>
              <a:rPr lang="en-US" altLang="cs-CZ" sz="1800" b="1"/>
              <a:t>10.74</a:t>
            </a:r>
          </a:p>
          <a:p>
            <a:pPr algn="r" eaLnBrk="1" hangingPunct="1">
              <a:spcBef>
                <a:spcPct val="0"/>
              </a:spcBef>
              <a:buClrTx/>
              <a:buFontTx/>
              <a:buNone/>
            </a:pPr>
            <a:r>
              <a:rPr lang="en-US" altLang="cs-CZ" sz="1800" b="1"/>
              <a:t>8.59</a:t>
            </a:r>
          </a:p>
          <a:p>
            <a:pPr algn="r" eaLnBrk="1" hangingPunct="1">
              <a:spcBef>
                <a:spcPct val="0"/>
              </a:spcBef>
              <a:buClrTx/>
              <a:buFontTx/>
              <a:buNone/>
            </a:pPr>
            <a:r>
              <a:rPr lang="en-US" altLang="cs-CZ" sz="1800" b="1"/>
              <a:t>6.87</a:t>
            </a:r>
          </a:p>
          <a:p>
            <a:pPr algn="r" eaLnBrk="1" hangingPunct="1">
              <a:spcBef>
                <a:spcPct val="0"/>
              </a:spcBef>
              <a:buClrTx/>
              <a:buFontTx/>
              <a:buNone/>
            </a:pPr>
            <a:r>
              <a:rPr lang="en-US" altLang="cs-CZ" sz="1800" b="1"/>
              <a:t>5.50</a:t>
            </a:r>
          </a:p>
          <a:p>
            <a:pPr algn="r" eaLnBrk="1" hangingPunct="1">
              <a:spcBef>
                <a:spcPct val="0"/>
              </a:spcBef>
              <a:buClrTx/>
              <a:buFontTx/>
              <a:buNone/>
            </a:pPr>
            <a:r>
              <a:rPr lang="en-US" altLang="cs-CZ" sz="1800" b="1"/>
              <a:t>4.40</a:t>
            </a:r>
          </a:p>
          <a:p>
            <a:pPr algn="r" eaLnBrk="1" hangingPunct="1">
              <a:spcBef>
                <a:spcPct val="0"/>
              </a:spcBef>
              <a:buClrTx/>
              <a:buFontTx/>
              <a:buNone/>
            </a:pPr>
            <a:r>
              <a:rPr lang="en-US" altLang="cs-CZ" sz="1800" b="1"/>
              <a:t>17.59</a:t>
            </a:r>
          </a:p>
        </p:txBody>
      </p:sp>
      <p:sp>
        <p:nvSpPr>
          <p:cNvPr id="39948" name="Text Box 17">
            <a:extLst>
              <a:ext uri="{FF2B5EF4-FFF2-40B4-BE49-F238E27FC236}">
                <a16:creationId xmlns:a16="http://schemas.microsoft.com/office/drawing/2014/main" id="{F2D3894E-161E-4891-BBE1-40CFE4FBF1A1}"/>
              </a:ext>
            </a:extLst>
          </p:cNvPr>
          <p:cNvSpPr txBox="1">
            <a:spLocks noChangeArrowheads="1"/>
          </p:cNvSpPr>
          <p:nvPr/>
        </p:nvSpPr>
        <p:spPr bwMode="auto">
          <a:xfrm>
            <a:off x="6508750" y="2092325"/>
            <a:ext cx="88265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$80.00</a:t>
            </a:r>
          </a:p>
          <a:p>
            <a:pPr algn="r" eaLnBrk="1" hangingPunct="1">
              <a:spcBef>
                <a:spcPct val="0"/>
              </a:spcBef>
              <a:buClrTx/>
              <a:buFontTx/>
              <a:buNone/>
            </a:pPr>
            <a:r>
              <a:rPr lang="en-US" altLang="cs-CZ" sz="1800" b="1"/>
              <a:t>64.00</a:t>
            </a:r>
          </a:p>
          <a:p>
            <a:pPr algn="r" eaLnBrk="1" hangingPunct="1">
              <a:spcBef>
                <a:spcPct val="0"/>
              </a:spcBef>
              <a:buClrTx/>
              <a:buFontTx/>
              <a:buNone/>
            </a:pPr>
            <a:r>
              <a:rPr lang="en-US" altLang="cs-CZ" sz="1800" b="1"/>
              <a:t>51.20</a:t>
            </a:r>
          </a:p>
          <a:p>
            <a:pPr algn="r" eaLnBrk="1" hangingPunct="1">
              <a:spcBef>
                <a:spcPct val="0"/>
              </a:spcBef>
              <a:buClrTx/>
              <a:buFontTx/>
              <a:buNone/>
            </a:pPr>
            <a:r>
              <a:rPr lang="en-US" altLang="cs-CZ" sz="1800" b="1"/>
              <a:t>40.96</a:t>
            </a:r>
          </a:p>
          <a:p>
            <a:pPr algn="r" eaLnBrk="1" hangingPunct="1">
              <a:spcBef>
                <a:spcPct val="0"/>
              </a:spcBef>
              <a:buClrTx/>
              <a:buFontTx/>
              <a:buNone/>
            </a:pPr>
            <a:r>
              <a:rPr lang="en-US" altLang="cs-CZ" sz="1800" b="1"/>
              <a:t>32.77</a:t>
            </a:r>
          </a:p>
          <a:p>
            <a:pPr algn="r" eaLnBrk="1" hangingPunct="1">
              <a:spcBef>
                <a:spcPct val="0"/>
              </a:spcBef>
              <a:buClrTx/>
              <a:buFontTx/>
              <a:buNone/>
            </a:pPr>
            <a:r>
              <a:rPr lang="en-US" altLang="cs-CZ" sz="1800" b="1"/>
              <a:t>26.21</a:t>
            </a:r>
          </a:p>
          <a:p>
            <a:pPr algn="r" eaLnBrk="1" hangingPunct="1">
              <a:spcBef>
                <a:spcPct val="0"/>
              </a:spcBef>
              <a:buClrTx/>
              <a:buFontTx/>
              <a:buNone/>
            </a:pPr>
            <a:r>
              <a:rPr lang="en-US" altLang="cs-CZ" sz="1800" b="1"/>
              <a:t>20.97</a:t>
            </a:r>
          </a:p>
          <a:p>
            <a:pPr algn="r" eaLnBrk="1" hangingPunct="1">
              <a:spcBef>
                <a:spcPct val="0"/>
              </a:spcBef>
              <a:buClrTx/>
              <a:buFontTx/>
              <a:buNone/>
            </a:pPr>
            <a:r>
              <a:rPr lang="en-US" altLang="cs-CZ" sz="1800" b="1"/>
              <a:t>16.78</a:t>
            </a:r>
          </a:p>
          <a:p>
            <a:pPr algn="r" eaLnBrk="1" hangingPunct="1">
              <a:spcBef>
                <a:spcPct val="0"/>
              </a:spcBef>
              <a:buClrTx/>
              <a:buFontTx/>
              <a:buNone/>
            </a:pPr>
            <a:r>
              <a:rPr lang="en-US" altLang="cs-CZ" sz="1800" b="1"/>
              <a:t>13.42</a:t>
            </a:r>
          </a:p>
          <a:p>
            <a:pPr algn="r" eaLnBrk="1" hangingPunct="1">
              <a:spcBef>
                <a:spcPct val="0"/>
              </a:spcBef>
              <a:buClrTx/>
              <a:buFontTx/>
              <a:buNone/>
            </a:pPr>
            <a:r>
              <a:rPr lang="en-US" altLang="cs-CZ" sz="1800" b="1"/>
              <a:t>10.74</a:t>
            </a:r>
          </a:p>
          <a:p>
            <a:pPr algn="r" eaLnBrk="1" hangingPunct="1">
              <a:spcBef>
                <a:spcPct val="0"/>
              </a:spcBef>
              <a:buClrTx/>
              <a:buFontTx/>
              <a:buNone/>
            </a:pPr>
            <a:r>
              <a:rPr lang="en-US" altLang="cs-CZ" sz="1800" b="1"/>
              <a:t>8.59</a:t>
            </a:r>
          </a:p>
          <a:p>
            <a:pPr algn="r" eaLnBrk="1" hangingPunct="1">
              <a:spcBef>
                <a:spcPct val="0"/>
              </a:spcBef>
              <a:buClrTx/>
              <a:buFontTx/>
              <a:buNone/>
            </a:pPr>
            <a:r>
              <a:rPr lang="en-US" altLang="cs-CZ" sz="1800" b="1"/>
              <a:t>6.87</a:t>
            </a:r>
          </a:p>
          <a:p>
            <a:pPr algn="r" eaLnBrk="1" hangingPunct="1">
              <a:spcBef>
                <a:spcPct val="0"/>
              </a:spcBef>
              <a:buClrTx/>
              <a:buFontTx/>
              <a:buNone/>
            </a:pPr>
            <a:r>
              <a:rPr lang="en-US" altLang="cs-CZ" sz="1800" b="1"/>
              <a:t>5.50</a:t>
            </a:r>
          </a:p>
          <a:p>
            <a:pPr algn="r" eaLnBrk="1" hangingPunct="1">
              <a:spcBef>
                <a:spcPct val="0"/>
              </a:spcBef>
              <a:buClrTx/>
              <a:buFontTx/>
              <a:buNone/>
            </a:pPr>
            <a:r>
              <a:rPr lang="en-US" altLang="cs-CZ" sz="1800" b="1"/>
              <a:t>4.40</a:t>
            </a:r>
          </a:p>
          <a:p>
            <a:pPr algn="r" eaLnBrk="1" hangingPunct="1">
              <a:spcBef>
                <a:spcPct val="0"/>
              </a:spcBef>
              <a:buClrTx/>
              <a:buFontTx/>
              <a:buNone/>
            </a:pPr>
            <a:r>
              <a:rPr lang="en-US" altLang="cs-CZ" sz="1800" b="1"/>
              <a:t>17.59</a:t>
            </a:r>
          </a:p>
        </p:txBody>
      </p:sp>
      <p:sp>
        <p:nvSpPr>
          <p:cNvPr id="21512" name="Rectangle 19">
            <a:extLst>
              <a:ext uri="{FF2B5EF4-FFF2-40B4-BE49-F238E27FC236}">
                <a16:creationId xmlns:a16="http://schemas.microsoft.com/office/drawing/2014/main" id="{C739FF26-A75A-4A84-8444-CA794C5AF762}"/>
              </a:ext>
            </a:extLst>
          </p:cNvPr>
          <p:cNvSpPr>
            <a:spLocks noChangeArrowheads="1"/>
          </p:cNvSpPr>
          <p:nvPr/>
        </p:nvSpPr>
        <p:spPr bwMode="auto">
          <a:xfrm rot="5400000">
            <a:off x="4024313" y="4179888"/>
            <a:ext cx="4300537" cy="21748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21513" name="AutoShape 21">
            <a:extLst>
              <a:ext uri="{FF2B5EF4-FFF2-40B4-BE49-F238E27FC236}">
                <a16:creationId xmlns:a16="http://schemas.microsoft.com/office/drawing/2014/main" id="{02EFABC6-80CE-4B5F-A46C-BA3B59A39FC2}"/>
              </a:ext>
            </a:extLst>
          </p:cNvPr>
          <p:cNvSpPr>
            <a:spLocks noChangeArrowheads="1"/>
          </p:cNvSpPr>
          <p:nvPr/>
        </p:nvSpPr>
        <p:spPr bwMode="auto">
          <a:xfrm>
            <a:off x="6126163" y="6045200"/>
            <a:ext cx="533400" cy="520700"/>
          </a:xfrm>
          <a:prstGeom prst="rightArrow">
            <a:avLst>
              <a:gd name="adj1" fmla="val 50000"/>
              <a:gd name="adj2" fmla="val 35593"/>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39951" name="Text Box 22">
            <a:extLst>
              <a:ext uri="{FF2B5EF4-FFF2-40B4-BE49-F238E27FC236}">
                <a16:creationId xmlns:a16="http://schemas.microsoft.com/office/drawing/2014/main" id="{D3FD93D2-76D1-4652-8CD5-4FBA4792BDB8}"/>
              </a:ext>
            </a:extLst>
          </p:cNvPr>
          <p:cNvSpPr txBox="1">
            <a:spLocks noChangeArrowheads="1"/>
          </p:cNvSpPr>
          <p:nvPr/>
        </p:nvSpPr>
        <p:spPr bwMode="auto">
          <a:xfrm>
            <a:off x="6491288" y="6164263"/>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solidFill>
                  <a:srgbClr val="0000FF"/>
                </a:solidFill>
              </a:rPr>
              <a:t>$400.00</a:t>
            </a:r>
          </a:p>
        </p:txBody>
      </p:sp>
      <p:sp>
        <p:nvSpPr>
          <p:cNvPr id="39952" name="Line 23">
            <a:extLst>
              <a:ext uri="{FF2B5EF4-FFF2-40B4-BE49-F238E27FC236}">
                <a16:creationId xmlns:a16="http://schemas.microsoft.com/office/drawing/2014/main" id="{B543E3EB-675B-4F20-9380-701B83F68AB9}"/>
              </a:ext>
            </a:extLst>
          </p:cNvPr>
          <p:cNvSpPr>
            <a:spLocks noChangeShapeType="1"/>
          </p:cNvSpPr>
          <p:nvPr/>
        </p:nvSpPr>
        <p:spPr bwMode="auto">
          <a:xfrm flipH="1">
            <a:off x="6643688" y="6232525"/>
            <a:ext cx="8239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953" name="Text Box 28">
            <a:extLst>
              <a:ext uri="{FF2B5EF4-FFF2-40B4-BE49-F238E27FC236}">
                <a16:creationId xmlns:a16="http://schemas.microsoft.com/office/drawing/2014/main" id="{A467BD5F-B1D5-4803-9F33-C87114C91BC9}"/>
              </a:ext>
            </a:extLst>
          </p:cNvPr>
          <p:cNvSpPr txBox="1">
            <a:spLocks noChangeArrowheads="1"/>
          </p:cNvSpPr>
          <p:nvPr/>
        </p:nvSpPr>
        <p:spPr bwMode="auto">
          <a:xfrm>
            <a:off x="2684463" y="352425"/>
            <a:ext cx="3857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3600" b="1">
              <a:latin typeface="Tahoma" panose="020B0604030504040204" pitchFamily="34" charset="0"/>
            </a:endParaRPr>
          </a:p>
        </p:txBody>
      </p:sp>
      <p:sp>
        <p:nvSpPr>
          <p:cNvPr id="16386" name="Rectangle 2">
            <a:extLst>
              <a:ext uri="{FF2B5EF4-FFF2-40B4-BE49-F238E27FC236}">
                <a16:creationId xmlns:a16="http://schemas.microsoft.com/office/drawing/2014/main" id="{3DCF4643-8158-4CCD-BD20-2C7DE305D8FB}"/>
              </a:ext>
            </a:extLst>
          </p:cNvPr>
          <p:cNvSpPr>
            <a:spLocks noChangeArrowheads="1"/>
          </p:cNvSpPr>
          <p:nvPr/>
        </p:nvSpPr>
        <p:spPr bwMode="auto">
          <a:xfrm>
            <a:off x="0" y="0"/>
            <a:ext cx="9144000" cy="838200"/>
          </a:xfrm>
          <a:prstGeom prst="rect">
            <a:avLst/>
          </a:prstGeom>
          <a:noFill/>
          <a:ln w="9525">
            <a:noFill/>
            <a:miter lim="800000"/>
            <a:headEnd/>
            <a:tailEnd/>
          </a:ln>
          <a:effectLst/>
        </p:spPr>
        <p:txBody>
          <a:bodyPr anchor="ctr"/>
          <a:lstStyle/>
          <a:p>
            <a:pPr algn="ctr" eaLnBrk="1" hangingPunct="1">
              <a:defRPr/>
            </a:pPr>
            <a:r>
              <a:rPr lang="en-US" sz="3600" b="1" dirty="0">
                <a:solidFill>
                  <a:schemeClr val="bg1"/>
                </a:solidFill>
                <a:latin typeface="+mj-lt"/>
                <a:ea typeface="ＭＳ Ｐゴシック" pitchFamily="17" charset="-128"/>
              </a:rPr>
              <a:t>The</a:t>
            </a:r>
            <a:r>
              <a:rPr lang="en-US" sz="3600" b="1" dirty="0">
                <a:solidFill>
                  <a:schemeClr val="bg1"/>
                </a:solidFill>
                <a:latin typeface="Tahoma" pitchFamily="34" charset="0"/>
                <a:ea typeface="ＭＳ Ｐゴシック" pitchFamily="17" charset="-128"/>
              </a:rPr>
              <a:t> Banking System</a:t>
            </a:r>
          </a:p>
        </p:txBody>
      </p:sp>
      <p:sp>
        <p:nvSpPr>
          <p:cNvPr id="33" name="Rectangle 32">
            <a:extLst>
              <a:ext uri="{FF2B5EF4-FFF2-40B4-BE49-F238E27FC236}">
                <a16:creationId xmlns:a16="http://schemas.microsoft.com/office/drawing/2014/main" id="{C83C08E0-2ADE-496C-8D58-CCB57B6C0F88}"/>
              </a:ext>
            </a:extLst>
          </p:cNvPr>
          <p:cNvSpPr/>
          <p:nvPr/>
        </p:nvSpPr>
        <p:spPr>
          <a:xfrm>
            <a:off x="5826125" y="2138363"/>
            <a:ext cx="338138" cy="22066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9956" name="TextBox 3">
            <a:extLst>
              <a:ext uri="{FF2B5EF4-FFF2-40B4-BE49-F238E27FC236}">
                <a16:creationId xmlns:a16="http://schemas.microsoft.com/office/drawing/2014/main" id="{B6A41D13-7DAD-4818-9A65-E7A6F266D8BE}"/>
              </a:ext>
            </a:extLst>
          </p:cNvPr>
          <p:cNvSpPr txBox="1">
            <a:spLocks noChangeArrowheads="1"/>
          </p:cNvSpPr>
          <p:nvPr/>
        </p:nvSpPr>
        <p:spPr bwMode="auto">
          <a:xfrm>
            <a:off x="0" y="6588125"/>
            <a:ext cx="903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LO4</a:t>
            </a:r>
          </a:p>
        </p:txBody>
      </p:sp>
      <p:sp>
        <p:nvSpPr>
          <p:cNvPr id="39957" name="Text Box 11">
            <a:extLst>
              <a:ext uri="{FF2B5EF4-FFF2-40B4-BE49-F238E27FC236}">
                <a16:creationId xmlns:a16="http://schemas.microsoft.com/office/drawing/2014/main" id="{688A3662-92E2-4F32-A08B-2F8721D9A67F}"/>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42FE91C9-358E-4FA9-8FC2-C16C964C3DEB}" type="slidenum">
              <a:rPr lang="en-US" altLang="cs-CZ" sz="1400">
                <a:solidFill>
                  <a:schemeClr val="bg1"/>
                </a:solidFill>
                <a:cs typeface="Arial" panose="020B0604020202020204" pitchFamily="34" charset="0"/>
              </a:rPr>
              <a:pPr eaLnBrk="1" hangingPunct="1">
                <a:spcBef>
                  <a:spcPct val="0"/>
                </a:spcBef>
                <a:buClrTx/>
                <a:buFontTx/>
                <a:buNone/>
              </a:pPr>
              <a:t>6</a:t>
            </a:fld>
            <a:endParaRPr lang="en-US" altLang="cs-CZ" sz="1400">
              <a:solidFill>
                <a:schemeClr val="bg1"/>
              </a:solidFill>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512"/>
                                        </p:tgtEl>
                                        <p:attrNameLst>
                                          <p:attrName>style.visibility</p:attrName>
                                        </p:attrNameLst>
                                      </p:cBhvr>
                                      <p:to>
                                        <p:strVal val="visible"/>
                                      </p:to>
                                    </p:set>
                                    <p:animEffect transition="in" filter="wipe(up)">
                                      <p:cBhvr>
                                        <p:cTn id="11" dur="500"/>
                                        <p:tgtEl>
                                          <p:spTgt spid="21512"/>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1513"/>
                                        </p:tgtEl>
                                        <p:attrNameLst>
                                          <p:attrName>style.visibility</p:attrName>
                                        </p:attrNameLst>
                                      </p:cBhvr>
                                      <p:to>
                                        <p:strVal val="visible"/>
                                      </p:to>
                                    </p:set>
                                    <p:animEffect transition="in" filter="wipe(left)">
                                      <p:cBhvr>
                                        <p:cTn id="15" dur="5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animBg="1"/>
      <p:bldP spid="21513" grpId="0" animBg="1"/>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Money </a:t>
            </a:r>
            <a:r>
              <a:rPr lang="cs-CZ" dirty="0" err="1"/>
              <a:t>multiplier</a:t>
            </a:r>
            <a:endParaRPr lang="cs-CZ" dirty="0"/>
          </a:p>
        </p:txBody>
      </p:sp>
      <p:pic>
        <p:nvPicPr>
          <p:cNvPr id="4" name="Zástupný symbol pro obsah 3"/>
          <p:cNvPicPr>
            <a:picLocks noGrp="1" noChangeAspect="1"/>
          </p:cNvPicPr>
          <p:nvPr>
            <p:ph idx="1"/>
          </p:nvPr>
        </p:nvPicPr>
        <p:blipFill>
          <a:blip r:embed="rId2"/>
          <a:stretch>
            <a:fillRect/>
          </a:stretch>
        </p:blipFill>
        <p:spPr>
          <a:xfrm>
            <a:off x="463745" y="1225778"/>
            <a:ext cx="8036362" cy="529870"/>
          </a:xfrm>
          <a:prstGeom prst="rect">
            <a:avLst/>
          </a:prstGeom>
        </p:spPr>
      </p:pic>
      <p:pic>
        <p:nvPicPr>
          <p:cNvPr id="5" name="Obrázek 4"/>
          <p:cNvPicPr>
            <a:picLocks noChangeAspect="1"/>
          </p:cNvPicPr>
          <p:nvPr/>
        </p:nvPicPr>
        <p:blipFill>
          <a:blip r:embed="rId3"/>
          <a:stretch>
            <a:fillRect/>
          </a:stretch>
        </p:blipFill>
        <p:spPr>
          <a:xfrm>
            <a:off x="2950503" y="4974770"/>
            <a:ext cx="2825967" cy="936314"/>
          </a:xfrm>
          <a:prstGeom prst="rect">
            <a:avLst/>
          </a:prstGeom>
        </p:spPr>
      </p:pic>
      <p:sp>
        <p:nvSpPr>
          <p:cNvPr id="6" name="Obdélník 5"/>
          <p:cNvSpPr/>
          <p:nvPr/>
        </p:nvSpPr>
        <p:spPr>
          <a:xfrm>
            <a:off x="752131" y="2143226"/>
            <a:ext cx="7933038" cy="3139321"/>
          </a:xfrm>
          <a:prstGeom prst="rect">
            <a:avLst/>
          </a:prstGeom>
        </p:spPr>
        <p:txBody>
          <a:bodyPr wrap="square">
            <a:spAutoFit/>
          </a:bodyPr>
          <a:lstStyle/>
          <a:p>
            <a:r>
              <a:rPr lang="cs-CZ" sz="2000" dirty="0" err="1"/>
              <a:t>Where</a:t>
            </a:r>
            <a:endParaRPr lang="cs-CZ" sz="2000" dirty="0"/>
          </a:p>
          <a:p>
            <a:r>
              <a:rPr lang="el-GR" sz="2000" b="1" dirty="0"/>
              <a:t>Δ</a:t>
            </a:r>
            <a:r>
              <a:rPr lang="cs-CZ" sz="2000" b="1" dirty="0"/>
              <a:t>D </a:t>
            </a:r>
            <a:r>
              <a:rPr lang="en-US" sz="2000" dirty="0"/>
              <a:t>is the final increase in deposits,</a:t>
            </a:r>
            <a:endParaRPr lang="cs-CZ" sz="2000" dirty="0"/>
          </a:p>
          <a:p>
            <a:r>
              <a:rPr lang="cs-CZ" sz="2000" b="1" dirty="0"/>
              <a:t>r</a:t>
            </a:r>
            <a:r>
              <a:rPr lang="cs-CZ" sz="2000" b="1" baseline="-25000" dirty="0"/>
              <a:t>D</a:t>
            </a:r>
            <a:r>
              <a:rPr lang="cs-CZ" sz="2000" dirty="0"/>
              <a:t> </a:t>
            </a:r>
            <a:r>
              <a:rPr lang="cs-CZ" sz="2000" dirty="0" err="1"/>
              <a:t>is</a:t>
            </a:r>
            <a:r>
              <a:rPr lang="cs-CZ" sz="2000" dirty="0"/>
              <a:t> </a:t>
            </a:r>
            <a:r>
              <a:rPr lang="cs-CZ" sz="2000" dirty="0" err="1"/>
              <a:t>required</a:t>
            </a:r>
            <a:r>
              <a:rPr lang="cs-CZ" sz="2000" dirty="0"/>
              <a:t> </a:t>
            </a:r>
            <a:r>
              <a:rPr lang="cs-CZ" sz="2000" dirty="0" err="1"/>
              <a:t>reserves</a:t>
            </a:r>
            <a:r>
              <a:rPr lang="cs-CZ" sz="2000" dirty="0"/>
              <a:t> ratio </a:t>
            </a:r>
            <a:r>
              <a:rPr lang="en-US" sz="2000" dirty="0"/>
              <a:t>(share of bank reserves in deposits)</a:t>
            </a:r>
            <a:endParaRPr lang="cs-CZ" sz="2000" dirty="0"/>
          </a:p>
          <a:p>
            <a:r>
              <a:rPr lang="el-GR" sz="2000" b="1" dirty="0"/>
              <a:t>Δ</a:t>
            </a:r>
            <a:r>
              <a:rPr lang="cs-CZ" sz="2000" b="1" dirty="0"/>
              <a:t>H </a:t>
            </a:r>
            <a:r>
              <a:rPr lang="en-US" sz="2000" dirty="0"/>
              <a:t>is a "cash injection" (in our example it was the purchase of bonds by a central bank). </a:t>
            </a:r>
            <a:endParaRPr lang="cs-CZ" sz="2000" dirty="0"/>
          </a:p>
          <a:p>
            <a:r>
              <a:rPr lang="en-US" sz="2000" dirty="0"/>
              <a:t>The increase in deposits is thus given by the sum of an infinite geometric series. The coefficient of this series is (</a:t>
            </a:r>
            <a:r>
              <a:rPr lang="cs-CZ" sz="2000" dirty="0"/>
              <a:t>1</a:t>
            </a:r>
            <a:r>
              <a:rPr lang="en-US" sz="2000" dirty="0"/>
              <a:t> - r</a:t>
            </a:r>
            <a:r>
              <a:rPr lang="en-US" sz="2000" baseline="-25000" dirty="0"/>
              <a:t>D</a:t>
            </a:r>
            <a:r>
              <a:rPr lang="en-US" sz="2000" dirty="0"/>
              <a:t>) which is a number less than one. If we use the formula for the sum of such a series, we get:</a:t>
            </a:r>
            <a:endParaRPr lang="cs-CZ" sz="2000" dirty="0"/>
          </a:p>
          <a:p>
            <a:endParaRPr lang="cs-CZ" dirty="0"/>
          </a:p>
        </p:txBody>
      </p:sp>
    </p:spTree>
    <p:extLst>
      <p:ext uri="{BB962C8B-B14F-4D97-AF65-F5344CB8AC3E}">
        <p14:creationId xmlns:p14="http://schemas.microsoft.com/office/powerpoint/2010/main" val="360915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sum of an infinite series</a:t>
            </a:r>
            <a:endParaRPr lang="cs-CZ" dirty="0"/>
          </a:p>
        </p:txBody>
      </p:sp>
      <p:sp>
        <p:nvSpPr>
          <p:cNvPr id="3" name="Zástupný symbol pro obsah 2"/>
          <p:cNvSpPr>
            <a:spLocks noGrp="1"/>
          </p:cNvSpPr>
          <p:nvPr>
            <p:ph idx="1"/>
          </p:nvPr>
        </p:nvSpPr>
        <p:spPr/>
        <p:txBody>
          <a:bodyPr>
            <a:normAutofit lnSpcReduction="10000"/>
          </a:bodyPr>
          <a:lstStyle/>
          <a:p>
            <a:pPr marL="0" indent="0" algn="ctr">
              <a:buNone/>
            </a:pPr>
            <a:r>
              <a:rPr lang="cs-CZ" i="1" dirty="0"/>
              <a:t>B = a + a</a:t>
            </a:r>
            <a:r>
              <a:rPr lang="cs-CZ" i="1" baseline="30000" dirty="0"/>
              <a:t>2 </a:t>
            </a:r>
            <a:r>
              <a:rPr lang="cs-CZ" i="1" dirty="0"/>
              <a:t>+ a</a:t>
            </a:r>
            <a:r>
              <a:rPr lang="cs-CZ" i="1" baseline="30000" dirty="0"/>
              <a:t>3 </a:t>
            </a:r>
            <a:r>
              <a:rPr lang="cs-CZ" i="1" dirty="0"/>
              <a:t>+ … = a (1 + a + a</a:t>
            </a:r>
            <a:r>
              <a:rPr lang="cs-CZ" i="1" baseline="30000" dirty="0"/>
              <a:t>2 </a:t>
            </a:r>
            <a:r>
              <a:rPr lang="cs-CZ" i="1" dirty="0"/>
              <a:t>+ a</a:t>
            </a:r>
            <a:r>
              <a:rPr lang="cs-CZ" i="1" baseline="30000" dirty="0"/>
              <a:t>3 </a:t>
            </a:r>
            <a:r>
              <a:rPr lang="cs-CZ" i="1" dirty="0"/>
              <a:t>+ …) = a (1+B)</a:t>
            </a:r>
          </a:p>
          <a:p>
            <a:pPr marL="0" indent="0" algn="ctr">
              <a:buNone/>
            </a:pPr>
            <a:r>
              <a:rPr lang="cs-CZ" i="1" dirty="0"/>
              <a:t>B = a + a*B</a:t>
            </a:r>
          </a:p>
          <a:p>
            <a:pPr marL="0" indent="0" algn="ctr">
              <a:buNone/>
            </a:pPr>
            <a:r>
              <a:rPr lang="cs-CZ" i="1" dirty="0"/>
              <a:t>B(1-a) = a</a:t>
            </a:r>
          </a:p>
          <a:p>
            <a:pPr marL="0" indent="0" algn="ctr">
              <a:buNone/>
            </a:pPr>
            <a:r>
              <a:rPr lang="cs-CZ" i="1" dirty="0"/>
              <a:t>B = a/(1-a)</a:t>
            </a:r>
          </a:p>
          <a:p>
            <a:pPr marL="0" indent="0">
              <a:buNone/>
            </a:pPr>
            <a:r>
              <a:rPr lang="cs-CZ" i="1" dirty="0"/>
              <a:t>In </a:t>
            </a:r>
            <a:r>
              <a:rPr lang="cs-CZ" i="1" dirty="0" err="1"/>
              <a:t>our</a:t>
            </a:r>
            <a:r>
              <a:rPr lang="cs-CZ" i="1" dirty="0"/>
              <a:t> case			a = 1-r</a:t>
            </a:r>
            <a:r>
              <a:rPr lang="cs-CZ" sz="1050" i="1" dirty="0"/>
              <a:t>D</a:t>
            </a:r>
          </a:p>
          <a:p>
            <a:pPr marL="0" indent="0" algn="ctr">
              <a:buNone/>
            </a:pPr>
            <a:r>
              <a:rPr lang="el-GR" dirty="0"/>
              <a:t> Δ</a:t>
            </a:r>
            <a:r>
              <a:rPr lang="cs-CZ" dirty="0"/>
              <a:t>D=</a:t>
            </a:r>
            <a:r>
              <a:rPr lang="el-GR" dirty="0"/>
              <a:t> Δ</a:t>
            </a:r>
            <a:r>
              <a:rPr lang="cs-CZ" dirty="0"/>
              <a:t>H(1+B)</a:t>
            </a:r>
            <a:endParaRPr lang="cs-CZ" i="1" dirty="0"/>
          </a:p>
          <a:p>
            <a:pPr marL="0" indent="0" algn="ctr">
              <a:buNone/>
            </a:pPr>
            <a:r>
              <a:rPr lang="cs-CZ" i="1" dirty="0"/>
              <a:t>B = (1-r</a:t>
            </a:r>
            <a:r>
              <a:rPr lang="cs-CZ" sz="1050" i="1" dirty="0"/>
              <a:t>D</a:t>
            </a:r>
            <a:r>
              <a:rPr lang="cs-CZ" i="1" dirty="0"/>
              <a:t>)/(1-1+r</a:t>
            </a:r>
            <a:r>
              <a:rPr lang="cs-CZ" sz="1050" i="1" dirty="0"/>
              <a:t>D</a:t>
            </a:r>
            <a:r>
              <a:rPr lang="cs-CZ" i="1" dirty="0"/>
              <a:t>)= (1-r</a:t>
            </a:r>
            <a:r>
              <a:rPr lang="cs-CZ" sz="1050" i="1" dirty="0"/>
              <a:t>D</a:t>
            </a:r>
            <a:r>
              <a:rPr lang="cs-CZ" i="1" dirty="0"/>
              <a:t>)/ r</a:t>
            </a:r>
            <a:r>
              <a:rPr lang="cs-CZ" sz="1050" i="1" dirty="0"/>
              <a:t>D</a:t>
            </a:r>
            <a:r>
              <a:rPr lang="cs-CZ" i="1" dirty="0"/>
              <a:t>= (1/ r</a:t>
            </a:r>
            <a:r>
              <a:rPr lang="cs-CZ" sz="1050" i="1" dirty="0"/>
              <a:t>D</a:t>
            </a:r>
            <a:r>
              <a:rPr lang="cs-CZ" i="1" dirty="0"/>
              <a:t>)-1=</a:t>
            </a:r>
          </a:p>
          <a:p>
            <a:pPr marL="0" indent="0">
              <a:buNone/>
            </a:pPr>
            <a:r>
              <a:rPr lang="el-GR" dirty="0"/>
              <a:t>Δ</a:t>
            </a:r>
            <a:r>
              <a:rPr lang="cs-CZ" dirty="0"/>
              <a:t>D=</a:t>
            </a:r>
            <a:r>
              <a:rPr lang="el-GR" dirty="0"/>
              <a:t> Δ</a:t>
            </a:r>
            <a:r>
              <a:rPr lang="cs-CZ" dirty="0"/>
              <a:t>H(1+B)=</a:t>
            </a:r>
            <a:r>
              <a:rPr lang="el-GR" dirty="0"/>
              <a:t>Δ</a:t>
            </a:r>
            <a:r>
              <a:rPr lang="cs-CZ" dirty="0"/>
              <a:t>H(1+</a:t>
            </a:r>
            <a:r>
              <a:rPr lang="cs-CZ" i="1" dirty="0"/>
              <a:t> (1/ r</a:t>
            </a:r>
            <a:r>
              <a:rPr lang="cs-CZ" sz="1050" i="1" dirty="0"/>
              <a:t>D</a:t>
            </a:r>
            <a:r>
              <a:rPr lang="cs-CZ" i="1" dirty="0"/>
              <a:t>)-1</a:t>
            </a:r>
            <a:r>
              <a:rPr lang="cs-CZ" dirty="0"/>
              <a:t>)=</a:t>
            </a:r>
            <a:r>
              <a:rPr lang="el-GR" dirty="0"/>
              <a:t> Δ</a:t>
            </a:r>
            <a:r>
              <a:rPr lang="cs-CZ" dirty="0"/>
              <a:t>H*</a:t>
            </a:r>
            <a:r>
              <a:rPr lang="cs-CZ" i="1" dirty="0"/>
              <a:t>(1/ r</a:t>
            </a:r>
            <a:r>
              <a:rPr lang="cs-CZ" sz="1050" i="1" dirty="0"/>
              <a:t>D</a:t>
            </a:r>
            <a:r>
              <a:rPr lang="cs-CZ" i="1" dirty="0"/>
              <a:t>)</a:t>
            </a:r>
            <a:r>
              <a:rPr lang="cs-CZ" dirty="0"/>
              <a:t>=</a:t>
            </a:r>
            <a:r>
              <a:rPr lang="el-GR" dirty="0"/>
              <a:t> Δ</a:t>
            </a:r>
            <a:r>
              <a:rPr lang="cs-CZ" dirty="0"/>
              <a:t>H/</a:t>
            </a:r>
            <a:r>
              <a:rPr lang="cs-CZ" i="1" dirty="0"/>
              <a:t> r</a:t>
            </a:r>
            <a:r>
              <a:rPr lang="cs-CZ" sz="1050" i="1" dirty="0"/>
              <a:t>D</a:t>
            </a:r>
            <a:endParaRPr lang="cs-CZ" dirty="0"/>
          </a:p>
        </p:txBody>
      </p:sp>
    </p:spTree>
    <p:extLst>
      <p:ext uri="{BB962C8B-B14F-4D97-AF65-F5344CB8AC3E}">
        <p14:creationId xmlns:p14="http://schemas.microsoft.com/office/powerpoint/2010/main" val="1431050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90617FD-9E66-4702-9FB9-0E850CF74CB1}"/>
              </a:ext>
            </a:extLst>
          </p:cNvPr>
          <p:cNvSpPr>
            <a:spLocks noGrp="1" noChangeArrowheads="1"/>
          </p:cNvSpPr>
          <p:nvPr>
            <p:ph type="title" idx="4294967295"/>
          </p:nvPr>
        </p:nvSpPr>
        <p:spPr/>
        <p:txBody>
          <a:bodyPr/>
          <a:lstStyle/>
          <a:p>
            <a:pPr eaLnBrk="1" hangingPunct="1"/>
            <a:r>
              <a:rPr lang="en-US" altLang="cs-CZ" sz="3600" b="1"/>
              <a:t>The Monetary Multiplier</a:t>
            </a:r>
          </a:p>
        </p:txBody>
      </p:sp>
      <p:grpSp>
        <p:nvGrpSpPr>
          <p:cNvPr id="41987" name="Group 37">
            <a:extLst>
              <a:ext uri="{FF2B5EF4-FFF2-40B4-BE49-F238E27FC236}">
                <a16:creationId xmlns:a16="http://schemas.microsoft.com/office/drawing/2014/main" id="{6C9F6497-4467-4CA0-9F61-E1A17B68BCFA}"/>
              </a:ext>
            </a:extLst>
          </p:cNvPr>
          <p:cNvGrpSpPr>
            <a:grpSpLocks/>
          </p:cNvGrpSpPr>
          <p:nvPr/>
        </p:nvGrpSpPr>
        <p:grpSpPr bwMode="auto">
          <a:xfrm>
            <a:off x="1122363" y="1230313"/>
            <a:ext cx="6894512" cy="1003300"/>
            <a:chOff x="1130466" y="1382713"/>
            <a:chExt cx="6894347" cy="1003300"/>
          </a:xfrm>
        </p:grpSpPr>
        <p:grpSp>
          <p:nvGrpSpPr>
            <p:cNvPr id="41991" name="Group 9">
              <a:extLst>
                <a:ext uri="{FF2B5EF4-FFF2-40B4-BE49-F238E27FC236}">
                  <a16:creationId xmlns:a16="http://schemas.microsoft.com/office/drawing/2014/main" id="{C6054971-C31F-4E82-910F-CFFF1FE1C6A2}"/>
                </a:ext>
              </a:extLst>
            </p:cNvPr>
            <p:cNvGrpSpPr>
              <a:grpSpLocks/>
            </p:cNvGrpSpPr>
            <p:nvPr/>
          </p:nvGrpSpPr>
          <p:grpSpPr bwMode="auto">
            <a:xfrm>
              <a:off x="1130466" y="1382713"/>
              <a:ext cx="5675147" cy="974740"/>
              <a:chOff x="1125" y="1140"/>
              <a:chExt cx="3671" cy="582"/>
            </a:xfrm>
          </p:grpSpPr>
          <p:sp>
            <p:nvSpPr>
              <p:cNvPr id="41996" name="Text Box 4">
                <a:extLst>
                  <a:ext uri="{FF2B5EF4-FFF2-40B4-BE49-F238E27FC236}">
                    <a16:creationId xmlns:a16="http://schemas.microsoft.com/office/drawing/2014/main" id="{810F514A-70E1-47F4-AA3B-D9A50413F109}"/>
                  </a:ext>
                </a:extLst>
              </p:cNvPr>
              <p:cNvSpPr txBox="1">
                <a:spLocks noChangeArrowheads="1"/>
              </p:cNvSpPr>
              <p:nvPr/>
            </p:nvSpPr>
            <p:spPr bwMode="auto">
              <a:xfrm>
                <a:off x="1125" y="1179"/>
                <a:ext cx="1005"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Monetary</a:t>
                </a:r>
              </a:p>
              <a:p>
                <a:pPr algn="ctr" eaLnBrk="1" hangingPunct="1">
                  <a:spcBef>
                    <a:spcPct val="0"/>
                  </a:spcBef>
                  <a:buClrTx/>
                  <a:buFontTx/>
                  <a:buNone/>
                </a:pPr>
                <a:r>
                  <a:rPr lang="en-US" altLang="cs-CZ" sz="2400" b="1"/>
                  <a:t>multiplier</a:t>
                </a:r>
              </a:p>
            </p:txBody>
          </p:sp>
          <p:sp>
            <p:nvSpPr>
              <p:cNvPr id="41997" name="Text Box 5">
                <a:extLst>
                  <a:ext uri="{FF2B5EF4-FFF2-40B4-BE49-F238E27FC236}">
                    <a16:creationId xmlns:a16="http://schemas.microsoft.com/office/drawing/2014/main" id="{4D5DBA66-78B6-4D52-B676-79E2E0AB3E37}"/>
                  </a:ext>
                </a:extLst>
              </p:cNvPr>
              <p:cNvSpPr txBox="1">
                <a:spLocks noChangeArrowheads="1"/>
              </p:cNvSpPr>
              <p:nvPr/>
            </p:nvSpPr>
            <p:spPr bwMode="auto">
              <a:xfrm>
                <a:off x="2139" y="1256"/>
                <a:ext cx="274"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3200" b="1"/>
                  <a:t>=</a:t>
                </a:r>
              </a:p>
            </p:txBody>
          </p:sp>
          <p:sp>
            <p:nvSpPr>
              <p:cNvPr id="41998" name="Text Box 6">
                <a:extLst>
                  <a:ext uri="{FF2B5EF4-FFF2-40B4-BE49-F238E27FC236}">
                    <a16:creationId xmlns:a16="http://schemas.microsoft.com/office/drawing/2014/main" id="{1ECD5915-AC4A-4512-8426-FB627B4FEBC7}"/>
                  </a:ext>
                </a:extLst>
              </p:cNvPr>
              <p:cNvSpPr txBox="1">
                <a:spLocks noChangeArrowheads="1"/>
              </p:cNvSpPr>
              <p:nvPr/>
            </p:nvSpPr>
            <p:spPr bwMode="auto">
              <a:xfrm>
                <a:off x="3540" y="1140"/>
                <a:ext cx="229"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1</a:t>
                </a:r>
              </a:p>
            </p:txBody>
          </p:sp>
          <p:sp>
            <p:nvSpPr>
              <p:cNvPr id="41999" name="Text Box 7">
                <a:extLst>
                  <a:ext uri="{FF2B5EF4-FFF2-40B4-BE49-F238E27FC236}">
                    <a16:creationId xmlns:a16="http://schemas.microsoft.com/office/drawing/2014/main" id="{AA55FE40-DD1A-4493-A3C8-E371F4D4534F}"/>
                  </a:ext>
                </a:extLst>
              </p:cNvPr>
              <p:cNvSpPr txBox="1">
                <a:spLocks noChangeArrowheads="1"/>
              </p:cNvSpPr>
              <p:nvPr/>
            </p:nvSpPr>
            <p:spPr bwMode="auto">
              <a:xfrm>
                <a:off x="2560" y="1449"/>
                <a:ext cx="2148"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required reserve ratio</a:t>
                </a:r>
              </a:p>
            </p:txBody>
          </p:sp>
          <p:sp>
            <p:nvSpPr>
              <p:cNvPr id="42000" name="Line 8">
                <a:extLst>
                  <a:ext uri="{FF2B5EF4-FFF2-40B4-BE49-F238E27FC236}">
                    <a16:creationId xmlns:a16="http://schemas.microsoft.com/office/drawing/2014/main" id="{AE4E9B07-E4D1-4881-AD72-7E2D3BF37BFA}"/>
                  </a:ext>
                </a:extLst>
              </p:cNvPr>
              <p:cNvSpPr>
                <a:spLocks noChangeShapeType="1"/>
              </p:cNvSpPr>
              <p:nvPr/>
            </p:nvSpPr>
            <p:spPr bwMode="auto">
              <a:xfrm>
                <a:off x="2447" y="1438"/>
                <a:ext cx="2349"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41992" name="Text Box 5">
              <a:extLst>
                <a:ext uri="{FF2B5EF4-FFF2-40B4-BE49-F238E27FC236}">
                  <a16:creationId xmlns:a16="http://schemas.microsoft.com/office/drawing/2014/main" id="{075A9333-8877-4FA9-AE2A-8FB14481536B}"/>
                </a:ext>
              </a:extLst>
            </p:cNvPr>
            <p:cNvSpPr txBox="1">
              <a:spLocks noChangeArrowheads="1"/>
            </p:cNvSpPr>
            <p:nvPr/>
          </p:nvSpPr>
          <p:spPr bwMode="auto">
            <a:xfrm>
              <a:off x="6900863" y="1590675"/>
              <a:ext cx="422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3200" b="1"/>
                <a:t>=</a:t>
              </a:r>
            </a:p>
          </p:txBody>
        </p:sp>
        <p:sp>
          <p:nvSpPr>
            <p:cNvPr id="41993" name="Text Box 6">
              <a:extLst>
                <a:ext uri="{FF2B5EF4-FFF2-40B4-BE49-F238E27FC236}">
                  <a16:creationId xmlns:a16="http://schemas.microsoft.com/office/drawing/2014/main" id="{7583AA0E-1FED-4A0C-9605-2E1C8A8DA5C9}"/>
                </a:ext>
              </a:extLst>
            </p:cNvPr>
            <p:cNvSpPr txBox="1">
              <a:spLocks noChangeArrowheads="1"/>
            </p:cNvSpPr>
            <p:nvPr/>
          </p:nvSpPr>
          <p:spPr bwMode="auto">
            <a:xfrm>
              <a:off x="7505700" y="13954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1</a:t>
              </a:r>
            </a:p>
          </p:txBody>
        </p:sp>
        <p:sp>
          <p:nvSpPr>
            <p:cNvPr id="41994" name="Text Box 6">
              <a:extLst>
                <a:ext uri="{FF2B5EF4-FFF2-40B4-BE49-F238E27FC236}">
                  <a16:creationId xmlns:a16="http://schemas.microsoft.com/office/drawing/2014/main" id="{51744BC7-190B-434A-B4ED-1AD12EE09B0B}"/>
                </a:ext>
              </a:extLst>
            </p:cNvPr>
            <p:cNvSpPr txBox="1">
              <a:spLocks noChangeArrowheads="1"/>
            </p:cNvSpPr>
            <p:nvPr/>
          </p:nvSpPr>
          <p:spPr bwMode="auto">
            <a:xfrm>
              <a:off x="7523163" y="1928813"/>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R</a:t>
              </a:r>
            </a:p>
          </p:txBody>
        </p:sp>
        <p:cxnSp>
          <p:nvCxnSpPr>
            <p:cNvPr id="41995" name="Straight Connector 39">
              <a:extLst>
                <a:ext uri="{FF2B5EF4-FFF2-40B4-BE49-F238E27FC236}">
                  <a16:creationId xmlns:a16="http://schemas.microsoft.com/office/drawing/2014/main" id="{C603FF86-32FD-49CF-951C-EADB763BF745}"/>
                </a:ext>
              </a:extLst>
            </p:cNvPr>
            <p:cNvCxnSpPr>
              <a:cxnSpLocks noChangeShapeType="1"/>
            </p:cNvCxnSpPr>
            <p:nvPr/>
          </p:nvCxnSpPr>
          <p:spPr bwMode="auto">
            <a:xfrm flipV="1">
              <a:off x="7427927" y="1866900"/>
              <a:ext cx="596886" cy="12700"/>
            </a:xfrm>
            <a:prstGeom prst="line">
              <a:avLst/>
            </a:prstGeom>
            <a:noFill/>
            <a:ln w="38100">
              <a:solidFill>
                <a:schemeClr val="tx1"/>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41988" name="TextBox 31">
            <a:extLst>
              <a:ext uri="{FF2B5EF4-FFF2-40B4-BE49-F238E27FC236}">
                <a16:creationId xmlns:a16="http://schemas.microsoft.com/office/drawing/2014/main" id="{4101CFA3-60FA-440B-B0FE-CC1280E229A3}"/>
              </a:ext>
            </a:extLst>
          </p:cNvPr>
          <p:cNvSpPr txBox="1">
            <a:spLocks noChangeArrowheads="1"/>
          </p:cNvSpPr>
          <p:nvPr/>
        </p:nvSpPr>
        <p:spPr bwMode="auto">
          <a:xfrm>
            <a:off x="0" y="6577013"/>
            <a:ext cx="693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LO5</a:t>
            </a:r>
          </a:p>
        </p:txBody>
      </p:sp>
      <p:pic>
        <p:nvPicPr>
          <p:cNvPr id="41989" name="Picture 20">
            <a:extLst>
              <a:ext uri="{FF2B5EF4-FFF2-40B4-BE49-F238E27FC236}">
                <a16:creationId xmlns:a16="http://schemas.microsoft.com/office/drawing/2014/main" id="{D6AF5B72-953E-4808-BFAE-5587CBDDBA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8900" y="2787650"/>
            <a:ext cx="3910013" cy="3328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990" name="Text Box 11">
            <a:extLst>
              <a:ext uri="{FF2B5EF4-FFF2-40B4-BE49-F238E27FC236}">
                <a16:creationId xmlns:a16="http://schemas.microsoft.com/office/drawing/2014/main" id="{AE6E6675-C7EE-43D1-9C2A-0D41360CD9C0}"/>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3099D2D4-DA63-4DE4-A737-7E2EE98CACB8}" type="slidenum">
              <a:rPr lang="en-US" altLang="cs-CZ" sz="1400">
                <a:solidFill>
                  <a:schemeClr val="bg1"/>
                </a:solidFill>
                <a:cs typeface="Arial" panose="020B0604020202020204" pitchFamily="34" charset="0"/>
              </a:rPr>
              <a:pPr eaLnBrk="1" hangingPunct="1">
                <a:spcBef>
                  <a:spcPct val="0"/>
                </a:spcBef>
                <a:buClrTx/>
                <a:buFontTx/>
                <a:buNone/>
              </a:pPr>
              <a:t>9</a:t>
            </a:fld>
            <a:endParaRPr lang="en-US" altLang="cs-CZ" sz="1400">
              <a:solidFill>
                <a:schemeClr val="bg1"/>
              </a:solidFill>
              <a:cs typeface="Arial" panose="020B0604020202020204" pitchFamily="34"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6"/>
  <p:tag name="MMPROD_UIDATA" val="&lt;database version=&quot;7.0&quot;&gt;&lt;object type=&quot;1&quot; unique_id=&quot;10001&quot;&gt;&lt;object type=&quot;2&quot; unique_id=&quot;10398&quot;&gt;&lt;object type=&quot;3&quot; unique_id=&quot;10399&quot;&gt;&lt;property id=&quot;20148&quot; value=&quot;5&quot;/&gt;&lt;property id=&quot;20300&quot; value=&quot;Slide 1 - &amp;quot;Money Creation&amp;quot;&quot;/&gt;&lt;property id=&quot;20307&quot; value=&quot;287&quot;/&gt;&lt;/object&gt;&lt;object type=&quot;3&quot; unique_id=&quot;10400&quot;&gt;&lt;property id=&quot;20148&quot; value=&quot;5&quot;/&gt;&lt;property id=&quot;20300&quot; value=&quot;Slide 2 - &amp;quot;Fractional Reserve System&amp;quot;&quot;/&gt;&lt;property id=&quot;20307&quot; value=&quot;257&quot;/&gt;&lt;/object&gt;&lt;object type=&quot;3&quot; unique_id=&quot;10401&quot;&gt;&lt;property id=&quot;20148&quot; value=&quot;5&quot;/&gt;&lt;property id=&quot;20300&quot; value=&quot;Slide 3 - &amp;quot;Fractional Reserve System&amp;quot;&quot;/&gt;&lt;property id=&quot;20307&quot; value=&quot;271&quot;/&gt;&lt;/object&gt;&lt;object type=&quot;3&quot; unique_id=&quot;10402&quot;&gt;&lt;property id=&quot;20148&quot; value=&quot;5&quot;/&gt;&lt;property id=&quot;20300&quot; value=&quot;Slide 4 - &amp;quot;A Single Commercial Bank&amp;quot;&quot;/&gt;&lt;property id=&quot;20307&quot; value=&quot;272&quot;/&gt;&lt;/object&gt;&lt;object type=&quot;3&quot; unique_id=&quot;10403&quot;&gt;&lt;property id=&quot;20148&quot; value=&quot;5&quot;/&gt;&lt;property id=&quot;20300&quot; value=&quot;Slide 5 - &amp;quot;A Single Commercial Bank&amp;quot;&quot;/&gt;&lt;property id=&quot;20307&quot; value=&quot;273&quot;/&gt;&lt;/object&gt;&lt;object type=&quot;3&quot; unique_id=&quot;10404&quot;&gt;&lt;property id=&quot;20148&quot; value=&quot;5&quot;/&gt;&lt;property id=&quot;20300&quot; value=&quot;Slide 6 - &amp;quot;A Single Commercial Bank&amp;quot;&quot;/&gt;&lt;property id=&quot;20307&quot; value=&quot;274&quot;/&gt;&lt;/object&gt;&lt;object type=&quot;3&quot; unique_id=&quot;10405&quot;&gt;&lt;property id=&quot;20148&quot; value=&quot;5&quot;/&gt;&lt;property id=&quot;20300&quot; value=&quot;Slide 7 - &amp;quot;A Single Commercial Bank&amp;quot;&quot;/&gt;&lt;property id=&quot;20307&quot; value=&quot;275&quot;/&gt;&lt;/object&gt;&lt;object type=&quot;3&quot; unique_id=&quot;10406&quot;&gt;&lt;property id=&quot;20148&quot; value=&quot;5&quot;/&gt;&lt;property id=&quot;20300&quot; value=&quot;Slide 8 - &amp;quot;A Single Commercial Bank&amp;quot;&quot;/&gt;&lt;property id=&quot;20307&quot; value=&quot;276&quot;/&gt;&lt;/object&gt;&lt;object type=&quot;3&quot; unique_id=&quot;10407&quot;&gt;&lt;property id=&quot;20148&quot; value=&quot;5&quot;/&gt;&lt;property id=&quot;20300&quot; value=&quot;Slide 9 - &amp;quot;A Single Commercial Bank&amp;quot;&quot;/&gt;&lt;property id=&quot;20307&quot; value=&quot;285&quot;/&gt;&lt;/object&gt;&lt;object type=&quot;3&quot; unique_id=&quot;10408&quot;&gt;&lt;property id=&quot;20148&quot; value=&quot;5&quot;/&gt;&lt;property id=&quot;20300&quot; value=&quot;Slide 10 - &amp;quot;A Single Commercial Bank&amp;quot;&quot;/&gt;&lt;property id=&quot;20307&quot; value=&quot;277&quot;/&gt;&lt;/object&gt;&lt;object type=&quot;3&quot; unique_id=&quot;10409&quot;&gt;&lt;property id=&quot;20148&quot; value=&quot;5&quot;/&gt;&lt;property id=&quot;20300&quot; value=&quot;Slide 11 - &amp;quot;A Single Commercial Bank&amp;quot;&quot;/&gt;&lt;property id=&quot;20307&quot; value=&quot;278&quot;/&gt;&lt;/object&gt;&lt;object type=&quot;3&quot; unique_id=&quot;10410&quot;&gt;&lt;property id=&quot;20148&quot; value=&quot;5&quot;/&gt;&lt;property id=&quot;20300&quot; value=&quot;Slide 12 - &amp;quot;Money Creating Transactions&amp;quot;&quot;/&gt;&lt;property id=&quot;20307&quot; value=&quot;279&quot;/&gt;&lt;/object&gt;&lt;object type=&quot;3&quot; unique_id=&quot;10411&quot;&gt;&lt;property id=&quot;20148&quot; value=&quot;5&quot;/&gt;&lt;property id=&quot;20300&quot; value=&quot;Slide 13 - &amp;quot;Money Creating Transactions&amp;quot;&quot;/&gt;&lt;property id=&quot;20307&quot; value=&quot;280&quot;/&gt;&lt;/object&gt;&lt;object type=&quot;3&quot; unique_id=&quot;10412&quot;&gt;&lt;property id=&quot;20148&quot; value=&quot;5&quot;/&gt;&lt;property id=&quot;20300&quot; value=&quot;Slide 14 - &amp;quot;Money Creating Transactions&amp;quot;&quot;/&gt;&lt;property id=&quot;20307&quot; value=&quot;281&quot;/&gt;&lt;/object&gt;&lt;object type=&quot;3&quot; unique_id=&quot;10413&quot;&gt;&lt;property id=&quot;20148&quot; value=&quot;5&quot;/&gt;&lt;property id=&quot;20300&quot; value=&quot;Slide 15 - &amp;quot;Profits, Liquidity, and the Fed Funds Market&amp;quot;&quot;/&gt;&lt;property id=&quot;20307&quot; value=&quot;282&quot;/&gt;&lt;/object&gt;&lt;object type=&quot;3&quot; unique_id=&quot;10414&quot;&gt;&lt;property id=&quot;20148&quot; value=&quot;5&quot;/&gt;&lt;property id=&quot;20300&quot; value=&quot;Slide 16 - &amp;quot;The Banking System&amp;quot;&quot;/&gt;&lt;property id=&quot;20307&quot; value=&quot;266&quot;/&gt;&lt;/object&gt;&lt;object type=&quot;3&quot; unique_id=&quot;10415&quot;&gt;&lt;property id=&quot;20148&quot; value=&quot;5&quot;/&gt;&lt;property id=&quot;20300&quot; value=&quot;Slide 17&quot;/&gt;&lt;property id=&quot;20307&quot; value=&quot;283&quot;/&gt;&lt;/object&gt;&lt;object type=&quot;3&quot; unique_id=&quot;10416&quot;&gt;&lt;property id=&quot;20148&quot; value=&quot;5&quot;/&gt;&lt;property id=&quot;20300&quot; value=&quot;Slide 18&quot;/&gt;&lt;property id=&quot;20307&quot; value=&quot;286&quot;/&gt;&lt;/object&gt;&lt;object type=&quot;3&quot; unique_id=&quot;10417&quot;&gt;&lt;property id=&quot;20148&quot; value=&quot;5&quot;/&gt;&lt;property id=&quot;20300&quot; value=&quot;Slide 19 - &amp;quot;The Monetary Multiplier&amp;quot;&quot;/&gt;&lt;property id=&quot;20307&quot; value=&quot;267&quot;/&gt;&lt;/object&gt;&lt;object type=&quot;3&quot; unique_id=&quot;10418&quot;&gt;&lt;property id=&quot;20148&quot; value=&quot;5&quot;/&gt;&lt;property id=&quot;20300&quot; value=&quot;Slide 20 - &amp;quot;The Monetary Multiplier&amp;quot;&quot;/&gt;&lt;property id=&quot;20307&quot; value=&quot;284&quot;/&gt;&lt;/object&gt;&lt;object type=&quot;3&quot; unique_id=&quot;10419&quot;&gt;&lt;property id=&quot;20148&quot; value=&quot;5&quot;/&gt;&lt;property id=&quot;20300&quot; value=&quot;Slide 21 - &amp;quot;Bank Panics of 1930-1933&amp;quot;&quot;/&gt;&lt;property id=&quot;20307&quot; value=&quot;265&quot;/&gt;&lt;/object&gt;&lt;/object&gt;&lt;object type=&quot;8&quot; unique_id=&quot;1044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9e PPT template">
  <a:themeElements>
    <a:clrScheme name="19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9e PPT template">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9e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9e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9e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9e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9e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9e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9e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9e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9e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9e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9e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1942</TotalTime>
  <Words>1546</Words>
  <Application>Microsoft Office PowerPoint</Application>
  <PresentationFormat>Předvádění na obrazovce (4:3)</PresentationFormat>
  <Paragraphs>225</Paragraphs>
  <Slides>12</Slides>
  <Notes>9</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12</vt:i4>
      </vt:variant>
    </vt:vector>
  </HeadingPairs>
  <TitlesOfParts>
    <vt:vector size="20" baseType="lpstr">
      <vt:lpstr>Arial</vt:lpstr>
      <vt:lpstr>ＭＳ Ｐゴシック</vt:lpstr>
      <vt:lpstr>Calibri</vt:lpstr>
      <vt:lpstr>Tahoma</vt:lpstr>
      <vt:lpstr>Tw Cen MT</vt:lpstr>
      <vt:lpstr>Times New Roman</vt:lpstr>
      <vt:lpstr>Office Theme</vt:lpstr>
      <vt:lpstr>19e PPT template</vt:lpstr>
      <vt:lpstr>Money Creation</vt:lpstr>
      <vt:lpstr>Fractional Reserve System</vt:lpstr>
      <vt:lpstr>Fractional reserve system</vt:lpstr>
      <vt:lpstr>The Banking System</vt:lpstr>
      <vt:lpstr>Prezentace aplikace PowerPoint</vt:lpstr>
      <vt:lpstr>Prezentace aplikace PowerPoint</vt:lpstr>
      <vt:lpstr>Money multiplier</vt:lpstr>
      <vt:lpstr>The sum of an infinite series</vt:lpstr>
      <vt:lpstr>The Monetary Multiplier</vt:lpstr>
      <vt:lpstr>The Monetary Multiplier</vt:lpstr>
      <vt:lpstr>Bank Panics of 1930-1933</vt:lpstr>
      <vt:lpstr>The Financial Crisis of 2007 and 2008</vt:lpstr>
    </vt:vector>
  </TitlesOfParts>
  <Manager>The McGraw-Hill Companies Copyright 2008</Manager>
  <Company>Personal Home Copy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dc:subject>McConnell-Brue Economics</dc:subject>
  <dc:creator>C. Norman Hollingsworth</dc:creator>
  <cp:lastModifiedBy>Čábelková Inna</cp:lastModifiedBy>
  <cp:revision>212</cp:revision>
  <dcterms:created xsi:type="dcterms:W3CDTF">2008-07-15T19:05:52Z</dcterms:created>
  <dcterms:modified xsi:type="dcterms:W3CDTF">2020-11-16T13:14:13Z</dcterms:modified>
</cp:coreProperties>
</file>