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67" r:id="rId15"/>
    <p:sldId id="271" r:id="rId16"/>
    <p:sldId id="274" r:id="rId17"/>
    <p:sldId id="272" r:id="rId18"/>
    <p:sldId id="273" r:id="rId19"/>
    <p:sldId id="275" r:id="rId20"/>
    <p:sldId id="277" r:id="rId21"/>
    <p:sldId id="278" r:id="rId22"/>
    <p:sldId id="279" r:id="rId23"/>
    <p:sldId id="281" r:id="rId24"/>
    <p:sldId id="276" r:id="rId25"/>
    <p:sldId id="280" r:id="rId26"/>
    <p:sldId id="282" r:id="rId27"/>
    <p:sldId id="285" r:id="rId28"/>
    <p:sldId id="287" r:id="rId29"/>
    <p:sldId id="283" r:id="rId30"/>
    <p:sldId id="284" r:id="rId31"/>
    <p:sldId id="286" r:id="rId32"/>
    <p:sldId id="288" r:id="rId33"/>
    <p:sldId id="290" r:id="rId34"/>
    <p:sldId id="291" r:id="rId35"/>
    <p:sldId id="295" r:id="rId36"/>
    <p:sldId id="296" r:id="rId37"/>
    <p:sldId id="293" r:id="rId38"/>
    <p:sldId id="292" r:id="rId39"/>
    <p:sldId id="315" r:id="rId40"/>
    <p:sldId id="314" r:id="rId41"/>
    <p:sldId id="316" r:id="rId42"/>
    <p:sldId id="317" r:id="rId43"/>
    <p:sldId id="318" r:id="rId44"/>
    <p:sldId id="319" r:id="rId45"/>
    <p:sldId id="313" r:id="rId46"/>
    <p:sldId id="336" r:id="rId47"/>
    <p:sldId id="294" r:id="rId48"/>
    <p:sldId id="299" r:id="rId49"/>
    <p:sldId id="300" r:id="rId50"/>
    <p:sldId id="301" r:id="rId51"/>
    <p:sldId id="302" r:id="rId52"/>
    <p:sldId id="303" r:id="rId53"/>
    <p:sldId id="307" r:id="rId54"/>
    <p:sldId id="304" r:id="rId55"/>
    <p:sldId id="305" r:id="rId56"/>
    <p:sldId id="298" r:id="rId57"/>
    <p:sldId id="306" r:id="rId58"/>
    <p:sldId id="310" r:id="rId59"/>
    <p:sldId id="311" r:id="rId60"/>
    <p:sldId id="312" r:id="rId61"/>
    <p:sldId id="309" r:id="rId62"/>
    <p:sldId id="322" r:id="rId63"/>
    <p:sldId id="320" r:id="rId64"/>
    <p:sldId id="323" r:id="rId65"/>
    <p:sldId id="326" r:id="rId66"/>
    <p:sldId id="321" r:id="rId67"/>
    <p:sldId id="324" r:id="rId68"/>
    <p:sldId id="327" r:id="rId69"/>
    <p:sldId id="328" r:id="rId70"/>
    <p:sldId id="329" r:id="rId71"/>
    <p:sldId id="330" r:id="rId72"/>
    <p:sldId id="325" r:id="rId73"/>
    <p:sldId id="331" r:id="rId74"/>
    <p:sldId id="332" r:id="rId75"/>
    <p:sldId id="333" r:id="rId76"/>
    <p:sldId id="334" r:id="rId77"/>
    <p:sldId id="335" r:id="rId78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>
      <p:cViewPr varScale="1">
        <p:scale>
          <a:sx n="102" d="100"/>
          <a:sy n="102" d="100"/>
        </p:scale>
        <p:origin x="1624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A6D7F553-0EEA-1B4B-A758-715FB9CAF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39" name="AutoShape 2">
            <a:extLst>
              <a:ext uri="{FF2B5EF4-FFF2-40B4-BE49-F238E27FC236}">
                <a16:creationId xmlns:a16="http://schemas.microsoft.com/office/drawing/2014/main" id="{883DDE48-2C8F-854C-AACE-F7DE3B1C0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0" name="AutoShape 3">
            <a:extLst>
              <a:ext uri="{FF2B5EF4-FFF2-40B4-BE49-F238E27FC236}">
                <a16:creationId xmlns:a16="http://schemas.microsoft.com/office/drawing/2014/main" id="{08AC39FE-8ABC-2C4E-B44C-254E087CE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1" name="AutoShape 4">
            <a:extLst>
              <a:ext uri="{FF2B5EF4-FFF2-40B4-BE49-F238E27FC236}">
                <a16:creationId xmlns:a16="http://schemas.microsoft.com/office/drawing/2014/main" id="{05D4DB9F-3C09-DA4E-B7FB-246EE25A5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2" name="AutoShape 5">
            <a:extLst>
              <a:ext uri="{FF2B5EF4-FFF2-40B4-BE49-F238E27FC236}">
                <a16:creationId xmlns:a16="http://schemas.microsoft.com/office/drawing/2014/main" id="{F9A2E037-4343-D94E-8042-595F15F81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3" name="AutoShape 6">
            <a:extLst>
              <a:ext uri="{FF2B5EF4-FFF2-40B4-BE49-F238E27FC236}">
                <a16:creationId xmlns:a16="http://schemas.microsoft.com/office/drawing/2014/main" id="{F161E413-9925-D148-BCCB-DCCD9415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4" name="AutoShape 7">
            <a:extLst>
              <a:ext uri="{FF2B5EF4-FFF2-40B4-BE49-F238E27FC236}">
                <a16:creationId xmlns:a16="http://schemas.microsoft.com/office/drawing/2014/main" id="{0259B13C-9766-2647-82A8-785DACD8A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5" name="AutoShape 8">
            <a:extLst>
              <a:ext uri="{FF2B5EF4-FFF2-40B4-BE49-F238E27FC236}">
                <a16:creationId xmlns:a16="http://schemas.microsoft.com/office/drawing/2014/main" id="{BD71525D-6DE4-3A40-887F-21574C542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6" name="AutoShape 9">
            <a:extLst>
              <a:ext uri="{FF2B5EF4-FFF2-40B4-BE49-F238E27FC236}">
                <a16:creationId xmlns:a16="http://schemas.microsoft.com/office/drawing/2014/main" id="{6F1B2531-BF57-1B45-A22C-D5B0E3D82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7" name="AutoShape 10">
            <a:extLst>
              <a:ext uri="{FF2B5EF4-FFF2-40B4-BE49-F238E27FC236}">
                <a16:creationId xmlns:a16="http://schemas.microsoft.com/office/drawing/2014/main" id="{BB5E029A-E391-3544-A812-35AAA6081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8" name="AutoShape 11">
            <a:extLst>
              <a:ext uri="{FF2B5EF4-FFF2-40B4-BE49-F238E27FC236}">
                <a16:creationId xmlns:a16="http://schemas.microsoft.com/office/drawing/2014/main" id="{AF909D3C-AEEE-C048-B90C-EA0413935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9" name="Rectangle 12">
            <a:extLst>
              <a:ext uri="{FF2B5EF4-FFF2-40B4-BE49-F238E27FC236}">
                <a16:creationId xmlns:a16="http://schemas.microsoft.com/office/drawing/2014/main" id="{329FCD31-49A4-4E49-9169-D3E2C75261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6062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5A5CFA8B-7083-6044-9421-831F6262BED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9325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432AD60A-DA11-A349-9C4C-19D4B3331FFD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2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7241D696-55C1-D24A-B708-A3FDE7F2690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2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C1A71136-E8CF-4549-BA9A-5CE0BFA0CBA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623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5" name="Rectangle 17">
            <a:extLst>
              <a:ext uri="{FF2B5EF4-FFF2-40B4-BE49-F238E27FC236}">
                <a16:creationId xmlns:a16="http://schemas.microsoft.com/office/drawing/2014/main" id="{C96DE11A-AAB9-1341-B8F7-43E87B91EF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623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E1F45C5-8C70-DE4B-8BD4-22FD2AE7AD5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7">
            <a:extLst>
              <a:ext uri="{FF2B5EF4-FFF2-40B4-BE49-F238E27FC236}">
                <a16:creationId xmlns:a16="http://schemas.microsoft.com/office/drawing/2014/main" id="{E01E9532-B3A4-B44D-A87E-534A02F8E5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AABDA1-4624-6441-925F-AF7F89EF1EC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625" name="Text Box 1">
            <a:extLst>
              <a:ext uri="{FF2B5EF4-FFF2-40B4-BE49-F238E27FC236}">
                <a16:creationId xmlns:a16="http://schemas.microsoft.com/office/drawing/2014/main" id="{62B7B992-0125-B64D-96E9-B3B81A96A01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AE798AF3-3E29-5F40-8B03-245F7F3B74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7">
            <a:extLst>
              <a:ext uri="{FF2B5EF4-FFF2-40B4-BE49-F238E27FC236}">
                <a16:creationId xmlns:a16="http://schemas.microsoft.com/office/drawing/2014/main" id="{091457BD-2D48-AB4F-8137-DC6DEE337F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E481E48-9BC0-8F41-AA96-3066768D02F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0F71581-8586-DA49-B102-00301409D2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828D06E-0827-D742-AF92-9E8285384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7">
            <a:extLst>
              <a:ext uri="{FF2B5EF4-FFF2-40B4-BE49-F238E27FC236}">
                <a16:creationId xmlns:a16="http://schemas.microsoft.com/office/drawing/2014/main" id="{D59946EA-9EA7-BC47-B582-FFA5113607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BC834C-C623-664D-916A-914968FC059B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0B047CC-6F61-3A41-BC86-A172F096A65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B02BC48-E783-8E44-A73D-0D510FAAD3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7">
            <a:extLst>
              <a:ext uri="{FF2B5EF4-FFF2-40B4-BE49-F238E27FC236}">
                <a16:creationId xmlns:a16="http://schemas.microsoft.com/office/drawing/2014/main" id="{00D54E14-7FC2-8A42-9B6D-2F8812599D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953B7E-80FA-5548-96F6-B7D3B256865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3D24F5AD-2CCE-AB40-94D1-CE4648CEAA2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4467136-E7CA-6849-B1C4-34A958E7C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7">
            <a:extLst>
              <a:ext uri="{FF2B5EF4-FFF2-40B4-BE49-F238E27FC236}">
                <a16:creationId xmlns:a16="http://schemas.microsoft.com/office/drawing/2014/main" id="{971250B4-B7DB-CB4F-AEE1-DB6DDCEA79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B832A8-7561-0349-9F48-1B0DFDA9021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1E7BA8A3-96E7-D744-98AF-2A38E865FA7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61564952-E53F-C34E-86A5-8F155A33D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7">
            <a:extLst>
              <a:ext uri="{FF2B5EF4-FFF2-40B4-BE49-F238E27FC236}">
                <a16:creationId xmlns:a16="http://schemas.microsoft.com/office/drawing/2014/main" id="{4844AC1F-5066-674A-B454-8DCD9F98DB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5329E8-53E2-4047-8541-6620F127590B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14CAAB4-EC90-6B48-AF60-14BD3066473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638C7A33-8B57-D843-8274-AEF65811F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7">
            <a:extLst>
              <a:ext uri="{FF2B5EF4-FFF2-40B4-BE49-F238E27FC236}">
                <a16:creationId xmlns:a16="http://schemas.microsoft.com/office/drawing/2014/main" id="{F39BCE33-8578-4746-BBA9-23D6FAF80F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BAD1697-3E95-0646-8CD1-F5E7E106C78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133272BF-4345-0A4A-827E-54E784C720C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F9355E3-DE82-034B-BC52-FABFDCBA98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7">
            <a:extLst>
              <a:ext uri="{FF2B5EF4-FFF2-40B4-BE49-F238E27FC236}">
                <a16:creationId xmlns:a16="http://schemas.microsoft.com/office/drawing/2014/main" id="{F0BC2473-CD26-734A-812F-23BB8138BA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343525-19B3-5443-BBEE-2C1DE76599D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F2DA6DC9-2EEC-2E41-818D-71F68A0A9E9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61961A6-F726-154B-8821-31155DDA1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7">
            <a:extLst>
              <a:ext uri="{FF2B5EF4-FFF2-40B4-BE49-F238E27FC236}">
                <a16:creationId xmlns:a16="http://schemas.microsoft.com/office/drawing/2014/main" id="{82C44E65-59EE-444C-9148-48D3EDA51C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E82B5C3-CEF5-F94F-8DCC-0E97151FF61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A747C71-452D-B440-B264-78FDBFE62B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FB919326-C907-D149-94DE-BD9AC844A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7">
            <a:extLst>
              <a:ext uri="{FF2B5EF4-FFF2-40B4-BE49-F238E27FC236}">
                <a16:creationId xmlns:a16="http://schemas.microsoft.com/office/drawing/2014/main" id="{650AC09E-3694-0A43-B933-86BCD1C659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10DFAC-66C0-7A4E-A389-6A871B096B2A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3EFF3846-1D45-B04E-9858-4A764DFE4BF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F0801C5D-D762-674C-BFD4-1B54412AD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7">
            <a:extLst>
              <a:ext uri="{FF2B5EF4-FFF2-40B4-BE49-F238E27FC236}">
                <a16:creationId xmlns:a16="http://schemas.microsoft.com/office/drawing/2014/main" id="{BDDD5315-7D45-AE4F-871F-3F2808C0D3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CAE0EA-3C04-9F45-8A7C-875B6B91C56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8622A618-DC4A-A445-BE4E-AFAD12536F3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F8A4C87-F8F8-2246-ABDA-28799474A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7">
            <a:extLst>
              <a:ext uri="{FF2B5EF4-FFF2-40B4-BE49-F238E27FC236}">
                <a16:creationId xmlns:a16="http://schemas.microsoft.com/office/drawing/2014/main" id="{F48D4C6B-1505-5E49-B25D-73E586E8B2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64B828-285D-A64C-9843-1115527FA4B0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16466F51-41FF-AA48-A336-91FD53AE174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3F3230E-B0AA-3641-B51A-191CF1E9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7">
            <a:extLst>
              <a:ext uri="{FF2B5EF4-FFF2-40B4-BE49-F238E27FC236}">
                <a16:creationId xmlns:a16="http://schemas.microsoft.com/office/drawing/2014/main" id="{0F4865A8-A96A-DF4E-98CF-90D8E97F9F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0A209B-76F9-B74B-B28D-F4D0D8F8979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E777D102-84D8-104A-94CB-C0E58BA1E2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82D467E2-6FEE-7544-AB78-EE8B54975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7">
            <a:extLst>
              <a:ext uri="{FF2B5EF4-FFF2-40B4-BE49-F238E27FC236}">
                <a16:creationId xmlns:a16="http://schemas.microsoft.com/office/drawing/2014/main" id="{DCB9EC9E-0E87-4A48-BC79-A9013D06A5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B948FD-626C-CB41-94AF-3FEFFA86DB9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B916389-D1A0-4745-B348-9343F4E66E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AA008EA-F59B-CD4D-9253-C3DEDDEF0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7">
            <a:extLst>
              <a:ext uri="{FF2B5EF4-FFF2-40B4-BE49-F238E27FC236}">
                <a16:creationId xmlns:a16="http://schemas.microsoft.com/office/drawing/2014/main" id="{499622F3-413A-5546-BB20-6EF37EDE1E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5231761-C8F0-264F-9369-9EE1DDD3563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16C3706E-793E-E547-BEAF-98049EEDF4E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9F56224-39F7-9747-8BE2-DD51E8DCC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7">
            <a:extLst>
              <a:ext uri="{FF2B5EF4-FFF2-40B4-BE49-F238E27FC236}">
                <a16:creationId xmlns:a16="http://schemas.microsoft.com/office/drawing/2014/main" id="{99040106-BFD4-524C-9780-199419A34F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8B3B11-35DA-494A-9AC0-77C6F621F1FD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E95B6229-80CD-944C-BD8A-B422C627C22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7D096EA-9F39-4B44-8F51-3BAA1A09E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7">
            <a:extLst>
              <a:ext uri="{FF2B5EF4-FFF2-40B4-BE49-F238E27FC236}">
                <a16:creationId xmlns:a16="http://schemas.microsoft.com/office/drawing/2014/main" id="{77A73E4A-CF6E-0945-BFD6-B887CD44C6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B01623-7FDC-4C4D-9406-F5BB9554B51B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B509ACA-32C8-3246-8538-76A93691133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AC81D056-E151-FD4D-8205-D7603A7D7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7">
            <a:extLst>
              <a:ext uri="{FF2B5EF4-FFF2-40B4-BE49-F238E27FC236}">
                <a16:creationId xmlns:a16="http://schemas.microsoft.com/office/drawing/2014/main" id="{2D5276B2-7AA0-0143-A804-54AC3C66C5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730F0F-0088-4C40-9C5B-019EE0DECBC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4775875-C395-864F-8F08-CABEEAA8EF7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77BE8363-4932-FB4D-A019-E1781BC86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7">
            <a:extLst>
              <a:ext uri="{FF2B5EF4-FFF2-40B4-BE49-F238E27FC236}">
                <a16:creationId xmlns:a16="http://schemas.microsoft.com/office/drawing/2014/main" id="{8B3D7894-8A67-764A-9A84-7359C84ABC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7FA437B-DD0E-E447-8016-695C38C44511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7F1532F-8417-A345-8F36-98A7BB3BC9A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589CC249-59D5-0F4A-837C-B826E8A8B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>
            <a:extLst>
              <a:ext uri="{FF2B5EF4-FFF2-40B4-BE49-F238E27FC236}">
                <a16:creationId xmlns:a16="http://schemas.microsoft.com/office/drawing/2014/main" id="{F3BE5901-D20D-A148-924A-7EF4F9BD517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63FF93-F8CF-4846-9689-95D9D4644DF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B133AEAB-FAE9-6042-9B72-31F3B3D2B0E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F905B47-AAB8-8047-9408-F4F1A622B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7">
            <a:extLst>
              <a:ext uri="{FF2B5EF4-FFF2-40B4-BE49-F238E27FC236}">
                <a16:creationId xmlns:a16="http://schemas.microsoft.com/office/drawing/2014/main" id="{C1C1CDE7-266C-C442-B8F0-A8EA5E1E9E7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2AAE87E-922F-964C-8FB9-4E47F1D5581A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8078BFCA-1EA8-014B-B239-358E2B8EAD4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EC6C022-593D-A747-AE09-432F557FED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7">
            <a:extLst>
              <a:ext uri="{FF2B5EF4-FFF2-40B4-BE49-F238E27FC236}">
                <a16:creationId xmlns:a16="http://schemas.microsoft.com/office/drawing/2014/main" id="{656791BF-DF48-AA47-956D-0BC4C83109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C0AEF7-36F7-304F-B59F-C4AD878B4AA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140FB35-61E2-6848-9859-906FECA9757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3B26F0C-44D1-ED4F-9397-38095B3A3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7">
            <a:extLst>
              <a:ext uri="{FF2B5EF4-FFF2-40B4-BE49-F238E27FC236}">
                <a16:creationId xmlns:a16="http://schemas.microsoft.com/office/drawing/2014/main" id="{11E05195-E28F-0741-80E6-22C9575D92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91D64F-8D3B-2C40-8451-515BD4C15433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B6ADD38-4A30-F348-A5B4-DEA0E39F4CF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CF19076-F7A0-2645-A785-34178C3CF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7">
            <a:extLst>
              <a:ext uri="{FF2B5EF4-FFF2-40B4-BE49-F238E27FC236}">
                <a16:creationId xmlns:a16="http://schemas.microsoft.com/office/drawing/2014/main" id="{9EC052EB-F295-1549-862F-D121378074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0BCDAE-84D1-C645-BF4E-FE045C4BE83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2E24409-4CF5-E94D-AC4B-5BF73704154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D447089-67DC-464A-B8C1-DC31AA9E0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7">
            <a:extLst>
              <a:ext uri="{FF2B5EF4-FFF2-40B4-BE49-F238E27FC236}">
                <a16:creationId xmlns:a16="http://schemas.microsoft.com/office/drawing/2014/main" id="{6FDB7FD9-6DE4-6243-A564-DB86485BC3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6765AE-2B91-E54A-8D84-9529CCADD0C2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B4590E6-4CF3-414B-A4E0-E76DFD871F6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C69520C-94A2-434B-B100-DE722D774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7">
            <a:extLst>
              <a:ext uri="{FF2B5EF4-FFF2-40B4-BE49-F238E27FC236}">
                <a16:creationId xmlns:a16="http://schemas.microsoft.com/office/drawing/2014/main" id="{3370F4BC-FC7F-AE49-96AC-8F563C1CB2C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75877A2-D09D-2447-B66C-8D6CFAD1169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BBE10827-44EA-3F4B-AE6F-A9667664726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860567E7-255B-5548-B5CC-D11A6E880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7">
            <a:extLst>
              <a:ext uri="{FF2B5EF4-FFF2-40B4-BE49-F238E27FC236}">
                <a16:creationId xmlns:a16="http://schemas.microsoft.com/office/drawing/2014/main" id="{658BB928-4F06-9C4F-846B-5E4C2F49A3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45DD15F-981D-494A-AE00-B44913950BE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B73045CA-B410-8D4B-811D-B374025CE4C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1F2EDEDE-9024-EB4A-9061-999C5D67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7">
            <a:extLst>
              <a:ext uri="{FF2B5EF4-FFF2-40B4-BE49-F238E27FC236}">
                <a16:creationId xmlns:a16="http://schemas.microsoft.com/office/drawing/2014/main" id="{2CB7B6D6-52B5-704F-83AC-56FFB6C3FB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164F71-9C66-ED42-9752-CA77BDE66DB3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61C5870-CB56-F44E-B8C7-A83ED2937A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5ACA4BF-88DF-184F-9DA9-E719483D0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7">
            <a:extLst>
              <a:ext uri="{FF2B5EF4-FFF2-40B4-BE49-F238E27FC236}">
                <a16:creationId xmlns:a16="http://schemas.microsoft.com/office/drawing/2014/main" id="{0D4F94C0-69D7-9047-9AD5-4A24D77042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1947008-7ACD-DD4C-AED9-25FF02F39D3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A60A8E4-102A-804B-B4D1-AA2FB441734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CE463BA-3D04-834A-9746-E708E686D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7">
            <a:extLst>
              <a:ext uri="{FF2B5EF4-FFF2-40B4-BE49-F238E27FC236}">
                <a16:creationId xmlns:a16="http://schemas.microsoft.com/office/drawing/2014/main" id="{9C3489BB-80BE-5A43-B3B5-802CB5CAC5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D5DB32-DC63-DE40-947C-CF0BB2DE1193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5247E3F-AA24-474B-AFE9-57483942AB8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F7988750-0826-E74E-85EC-04FC3CFABD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7">
            <a:extLst>
              <a:ext uri="{FF2B5EF4-FFF2-40B4-BE49-F238E27FC236}">
                <a16:creationId xmlns:a16="http://schemas.microsoft.com/office/drawing/2014/main" id="{ECB40F6C-665A-F347-9E10-A8F2CC9916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14F400-6D18-5F4D-8705-DEEC66E8B5E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9F6CDE9A-A3DC-BD4E-A572-D7A4089F5AE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A82FB9B7-1843-184C-A37A-7FBC312B2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7">
            <a:extLst>
              <a:ext uri="{FF2B5EF4-FFF2-40B4-BE49-F238E27FC236}">
                <a16:creationId xmlns:a16="http://schemas.microsoft.com/office/drawing/2014/main" id="{2B8BEAE6-728D-9B49-944D-D897517716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098D2C-9BC3-9742-9262-14F3BE8AC860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B7E007E9-7FBF-8D48-B5CF-FD3FF21DC63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5972349A-905B-8247-AE23-6F8EC158A5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7">
            <a:extLst>
              <a:ext uri="{FF2B5EF4-FFF2-40B4-BE49-F238E27FC236}">
                <a16:creationId xmlns:a16="http://schemas.microsoft.com/office/drawing/2014/main" id="{4785FA8C-B9E0-9443-98E9-4E3FAEE7A3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5507311-9317-5047-B76D-074BFE0ECA01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13142FF-00A4-3C4C-8914-43FCE55037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765661A1-3551-514D-A46E-3D5EA70EF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7">
            <a:extLst>
              <a:ext uri="{FF2B5EF4-FFF2-40B4-BE49-F238E27FC236}">
                <a16:creationId xmlns:a16="http://schemas.microsoft.com/office/drawing/2014/main" id="{16F8C52E-3212-AD4D-BC92-CA1BF05B0A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4CC0F57-54B8-804C-8440-CB8C06177C7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1643DFF-C23E-5B40-A985-DB531FA33B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0671851-49A0-5240-8ECB-37FFD4D27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7">
            <a:extLst>
              <a:ext uri="{FF2B5EF4-FFF2-40B4-BE49-F238E27FC236}">
                <a16:creationId xmlns:a16="http://schemas.microsoft.com/office/drawing/2014/main" id="{47BA51D0-23D6-CE4F-B4FE-D62D3DDF2B7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E399FAB-701B-8E49-BD4C-B5FAE6F475A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EE4694A5-12E1-F84F-882E-7F0B5E5A6D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6EE03CC0-67E5-084A-804C-89E677874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7">
            <a:extLst>
              <a:ext uri="{FF2B5EF4-FFF2-40B4-BE49-F238E27FC236}">
                <a16:creationId xmlns:a16="http://schemas.microsoft.com/office/drawing/2014/main" id="{60235C20-A394-FE46-809C-EFC13474E4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264764D-BF22-654D-B0DF-1EF54DCFA41A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0A9871D-BF0A-BF4A-AA9F-4BB523D7C9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7B15E610-3583-8B4B-92DB-1A9A6FA2B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7">
            <a:extLst>
              <a:ext uri="{FF2B5EF4-FFF2-40B4-BE49-F238E27FC236}">
                <a16:creationId xmlns:a16="http://schemas.microsoft.com/office/drawing/2014/main" id="{7435680D-9DD2-524F-879F-10A3F1DE74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7FF1B9-3EF1-D346-87D3-21A5880E10E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4CECB5F-2C22-B14E-B49E-86E49B762CC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038CDB8-C1D2-E44D-B1B1-71DC07386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7">
            <a:extLst>
              <a:ext uri="{FF2B5EF4-FFF2-40B4-BE49-F238E27FC236}">
                <a16:creationId xmlns:a16="http://schemas.microsoft.com/office/drawing/2014/main" id="{D7E0B316-FCA6-CD41-8B62-64335926369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2133728-0DAD-5249-B39C-5842269672D2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05D0C8E-1F2E-5B4E-916C-E3C2F87C1A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0A2B661-0CA6-2D43-8B64-53968CB68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7">
            <a:extLst>
              <a:ext uri="{FF2B5EF4-FFF2-40B4-BE49-F238E27FC236}">
                <a16:creationId xmlns:a16="http://schemas.microsoft.com/office/drawing/2014/main" id="{C74AE524-4B20-E147-8EF8-40C95CD092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884DC48-7071-304C-B8D1-0BBF03E3215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70B190E-454F-1F41-A3B4-E7E9372628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5F16741-3C67-2C47-83B0-1B2F03690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7">
            <a:extLst>
              <a:ext uri="{FF2B5EF4-FFF2-40B4-BE49-F238E27FC236}">
                <a16:creationId xmlns:a16="http://schemas.microsoft.com/office/drawing/2014/main" id="{454878B1-419C-044C-870E-DFD093653D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33F9841-6ED9-F748-875D-32A242BDD11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DA5C70E-67EE-2C4B-B4B4-467539F0F7E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D918848-A190-9F4F-A4A0-B43AB567A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7">
            <a:extLst>
              <a:ext uri="{FF2B5EF4-FFF2-40B4-BE49-F238E27FC236}">
                <a16:creationId xmlns:a16="http://schemas.microsoft.com/office/drawing/2014/main" id="{2AB80331-63F4-FD4A-83EB-C2F7B6538B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1AB144-1BBB-F441-9837-C77E32573E4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843B6C6-14B9-D24B-916F-AF0942383A3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B632FA00-3FF9-8143-8FAE-3EC4934B0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7">
            <a:extLst>
              <a:ext uri="{FF2B5EF4-FFF2-40B4-BE49-F238E27FC236}">
                <a16:creationId xmlns:a16="http://schemas.microsoft.com/office/drawing/2014/main" id="{F576A5E4-67D1-F24C-92CA-EC9A3A4FEC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D5875B-35FB-0F4A-9D8A-42C745076C3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2122D37-391B-C848-81D3-E09251A5C9F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334A3988-0F99-4D4F-81F3-1B43311F0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7">
            <a:extLst>
              <a:ext uri="{FF2B5EF4-FFF2-40B4-BE49-F238E27FC236}">
                <a16:creationId xmlns:a16="http://schemas.microsoft.com/office/drawing/2014/main" id="{A1678624-6047-D042-8C5E-21B27CE7F2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80BDB74-6E97-2541-92CD-8419917222C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8854AC3-BFFB-184E-916A-8EDBDDCC356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FB71978-C040-1A47-9191-722E9D530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7">
            <a:extLst>
              <a:ext uri="{FF2B5EF4-FFF2-40B4-BE49-F238E27FC236}">
                <a16:creationId xmlns:a16="http://schemas.microsoft.com/office/drawing/2014/main" id="{A2F0044C-FECC-7E42-AC67-0222C0120CE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5F5BC6-632F-EC48-99E4-71C49214C8A3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56B88CF-124B-8F45-9E01-7A4A4B86334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8188A109-C063-2143-B920-623A6E134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7">
            <a:extLst>
              <a:ext uri="{FF2B5EF4-FFF2-40B4-BE49-F238E27FC236}">
                <a16:creationId xmlns:a16="http://schemas.microsoft.com/office/drawing/2014/main" id="{BF33E571-CD32-4345-B931-F6231AE93B5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97F2B43-B3A3-9548-949E-A2CF63FF04C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37416DB-0135-AE44-9AE1-02A520316E6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AEEBBFC9-9465-D04B-BEA1-CFE8FC2FB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7">
            <a:extLst>
              <a:ext uri="{FF2B5EF4-FFF2-40B4-BE49-F238E27FC236}">
                <a16:creationId xmlns:a16="http://schemas.microsoft.com/office/drawing/2014/main" id="{ED641029-5E16-A34D-9C77-923559026F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7FE9F5-6DB1-A441-97E6-4206B4B9FA86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941BF47A-5493-F944-BA62-8C1AA59B770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D992875-B5DC-844C-9092-E6B2F2832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7">
            <a:extLst>
              <a:ext uri="{FF2B5EF4-FFF2-40B4-BE49-F238E27FC236}">
                <a16:creationId xmlns:a16="http://schemas.microsoft.com/office/drawing/2014/main" id="{449B1E1B-445F-634D-AF97-9ABA79EE5D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B84368-3498-5E47-8585-EC39856CA28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8C49116-9BDC-2245-9837-057D58B971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1F6DB9A-4A2C-8B4C-9E9F-2F3AAEAE46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7">
            <a:extLst>
              <a:ext uri="{FF2B5EF4-FFF2-40B4-BE49-F238E27FC236}">
                <a16:creationId xmlns:a16="http://schemas.microsoft.com/office/drawing/2014/main" id="{88657BA7-3B12-0E44-AF4F-3AEA463C8E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B3AA3D-0087-254D-A3E6-F4C358C099A0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87B1E538-F7D9-0C49-A1EA-60D294C31A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1A60090-7561-1B4E-A09E-6BC36C67D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7">
            <a:extLst>
              <a:ext uri="{FF2B5EF4-FFF2-40B4-BE49-F238E27FC236}">
                <a16:creationId xmlns:a16="http://schemas.microsoft.com/office/drawing/2014/main" id="{F543CBFA-F5DD-524C-8E10-F156EE402E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711960E-07F4-2A4A-B6CB-E7067543DA7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9C46B59-3E24-FC4B-B8AB-99AB44789FE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6E6CE3EA-6EC8-BE46-87D8-17173D3DE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7">
            <a:extLst>
              <a:ext uri="{FF2B5EF4-FFF2-40B4-BE49-F238E27FC236}">
                <a16:creationId xmlns:a16="http://schemas.microsoft.com/office/drawing/2014/main" id="{B8ACCAA5-1C14-6E4F-9895-09B990C87A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DB9E52-4500-194F-8C96-D8E5C0F7F5F2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664BDBF-8031-EA43-BED1-12BDC6D7440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59CD735-EACF-CB42-96FA-73A505154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7">
            <a:extLst>
              <a:ext uri="{FF2B5EF4-FFF2-40B4-BE49-F238E27FC236}">
                <a16:creationId xmlns:a16="http://schemas.microsoft.com/office/drawing/2014/main" id="{A9911395-397B-EE48-8A3C-BB70BDBF74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21E9D09-B42B-2B4E-B0E5-EF6939905C6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56D49E8-2DC5-8C47-A10C-E3063C1ABCD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F5CDEC17-5FC1-6B47-B22F-3922745F7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7">
            <a:extLst>
              <a:ext uri="{FF2B5EF4-FFF2-40B4-BE49-F238E27FC236}">
                <a16:creationId xmlns:a16="http://schemas.microsoft.com/office/drawing/2014/main" id="{551CD7CC-C36E-A044-9DB5-3B317D4EC1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1BAA64-E7BC-FE45-9F85-1FF200F1F780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37D738D-B27A-E248-B5A7-EA4CF06A1F8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F34AB359-C9E2-0C42-B706-1AE6DDF38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7">
            <a:extLst>
              <a:ext uri="{FF2B5EF4-FFF2-40B4-BE49-F238E27FC236}">
                <a16:creationId xmlns:a16="http://schemas.microsoft.com/office/drawing/2014/main" id="{FA454FE6-A6A1-7F47-8525-D22E026C64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A8589EC-D422-934E-B5F4-8D43F2B5C27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10FE7643-F47E-5447-A16D-DC0D7A1984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D08B57A-C6F0-E145-A756-C47938B4E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7">
            <a:extLst>
              <a:ext uri="{FF2B5EF4-FFF2-40B4-BE49-F238E27FC236}">
                <a16:creationId xmlns:a16="http://schemas.microsoft.com/office/drawing/2014/main" id="{7E6A99F8-D5A2-EA44-9819-9C0F5C109C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EB2D05D-1A70-5B45-8339-5CA0DF14243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E8EB482D-AE98-CA4B-A006-EBC7750EB9E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87C06815-5E06-9246-BB0B-2FA8B6BE44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7">
            <a:extLst>
              <a:ext uri="{FF2B5EF4-FFF2-40B4-BE49-F238E27FC236}">
                <a16:creationId xmlns:a16="http://schemas.microsoft.com/office/drawing/2014/main" id="{CB1C8B44-2283-BA48-98EE-EB070A508D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3FB2C7-D062-8D4B-B112-7AD266FF689A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924FBA0-DDD2-0A4D-A39A-0590CEAA92E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77E97B3-7814-804C-B8FA-F9F5DA47A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7">
            <a:extLst>
              <a:ext uri="{FF2B5EF4-FFF2-40B4-BE49-F238E27FC236}">
                <a16:creationId xmlns:a16="http://schemas.microsoft.com/office/drawing/2014/main" id="{BBBB3D20-8CEF-CB40-841A-8368F710EB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2526DA-F936-C748-9EC5-345462B1722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F619105-6DD1-EE41-BDD9-812C3793399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76C2849A-F3F8-2D4B-AD16-1D0ECEA1A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7">
            <a:extLst>
              <a:ext uri="{FF2B5EF4-FFF2-40B4-BE49-F238E27FC236}">
                <a16:creationId xmlns:a16="http://schemas.microsoft.com/office/drawing/2014/main" id="{26797720-6E0D-0448-8310-2DBB7C7009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75E22-A0A6-4649-965B-45BDEC58920A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5F9F7DAA-D06F-F745-A59B-3ADCEE12FE8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F85F64E-7301-0E4E-B6D4-626F0A3ED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7">
            <a:extLst>
              <a:ext uri="{FF2B5EF4-FFF2-40B4-BE49-F238E27FC236}">
                <a16:creationId xmlns:a16="http://schemas.microsoft.com/office/drawing/2014/main" id="{098450B3-4E52-9545-86AF-841CBDD3B3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1EF9F3-FD28-4C44-BB3A-A7BD2D6337E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0C52C1C-F0D5-8146-B172-50EAC2923A3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CBC095C-0914-F24E-9AC3-D5DC585DFB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7">
            <a:extLst>
              <a:ext uri="{FF2B5EF4-FFF2-40B4-BE49-F238E27FC236}">
                <a16:creationId xmlns:a16="http://schemas.microsoft.com/office/drawing/2014/main" id="{C854081B-4D60-3A43-903F-270B6F2C97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7996CC-9A94-C54A-9A22-999669D4366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477BC19D-D022-CE4E-8DA6-A1131E7B28C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AFCF1247-9936-7346-B414-B13D2B987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7">
            <a:extLst>
              <a:ext uri="{FF2B5EF4-FFF2-40B4-BE49-F238E27FC236}">
                <a16:creationId xmlns:a16="http://schemas.microsoft.com/office/drawing/2014/main" id="{3C06514A-190B-2444-A549-24C74CC447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2612121-3C58-B844-AF79-D0A9F3C7E192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62CF809-BF0A-3448-8165-DEE931087D4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EFABDCC-17FF-804D-BF36-0401A1D06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7">
            <a:extLst>
              <a:ext uri="{FF2B5EF4-FFF2-40B4-BE49-F238E27FC236}">
                <a16:creationId xmlns:a16="http://schemas.microsoft.com/office/drawing/2014/main" id="{C4A4C227-26D0-784F-A64E-18C0136C86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B4A19C-48B9-F342-8231-6B95A7CAE6F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98ABDD1-DBBE-1745-BBC1-1B8C6E8E390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A2DE087-3B4F-1443-98BB-6E0614DB5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7">
            <a:extLst>
              <a:ext uri="{FF2B5EF4-FFF2-40B4-BE49-F238E27FC236}">
                <a16:creationId xmlns:a16="http://schemas.microsoft.com/office/drawing/2014/main" id="{B36CD889-8EEF-B149-9DC0-B14A1EF4B9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B2428E-63B3-3F43-B406-C62E9650C3D7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C78CF21-B4A3-254F-9C89-BD6B35C5C40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A00DFB7-4A75-CF43-9FBC-77EB31BD4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7">
            <a:extLst>
              <a:ext uri="{FF2B5EF4-FFF2-40B4-BE49-F238E27FC236}">
                <a16:creationId xmlns:a16="http://schemas.microsoft.com/office/drawing/2014/main" id="{45065320-0305-B442-A784-7D4E97D6B6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C335948-481B-8E48-9248-D6C87049AB6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A33A602E-AF5B-6C40-852A-24A4AEDEFF3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2CAB0C5-1121-0B4C-8A5A-9D912C93E4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7">
            <a:extLst>
              <a:ext uri="{FF2B5EF4-FFF2-40B4-BE49-F238E27FC236}">
                <a16:creationId xmlns:a16="http://schemas.microsoft.com/office/drawing/2014/main" id="{98A5D8BB-5513-3647-B458-CEA8DC5CA7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FCAA24-815D-DF4D-8ABC-30E814A7557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C6D0C1EB-384F-0D43-B0D6-16136DA42A2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806D060D-9C40-CC48-A5C6-6215103646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7">
            <a:extLst>
              <a:ext uri="{FF2B5EF4-FFF2-40B4-BE49-F238E27FC236}">
                <a16:creationId xmlns:a16="http://schemas.microsoft.com/office/drawing/2014/main" id="{BE42D726-1E40-EB4C-9DED-6E7EFD7E8B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8CC04-8056-F14B-BCEC-8F30DFBDEBB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CCAF6A8-BF35-4C4B-A908-05301963898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32B1DD57-C828-5744-9185-0683F03240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7">
            <a:extLst>
              <a:ext uri="{FF2B5EF4-FFF2-40B4-BE49-F238E27FC236}">
                <a16:creationId xmlns:a16="http://schemas.microsoft.com/office/drawing/2014/main" id="{E9596794-4FF9-6A4A-8E89-4FC335ED95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EB5F8C-34A8-E341-A031-7B5946C754B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E17BA91-6D5D-FC41-A6EF-2B2F552393D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874CA32-EAD4-3D43-A796-0C831167C0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>
            <a:extLst>
              <a:ext uri="{FF2B5EF4-FFF2-40B4-BE49-F238E27FC236}">
                <a16:creationId xmlns:a16="http://schemas.microsoft.com/office/drawing/2014/main" id="{CDEB19F4-EAC6-F144-9741-A4E6A6E2FE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97CC4BC-408C-D14C-B352-D38BDEA3192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9913ECBE-0383-D743-BDE4-7292F8F6D04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BF9F23DE-4980-3B4E-A517-96A4EC8BA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7">
            <a:extLst>
              <a:ext uri="{FF2B5EF4-FFF2-40B4-BE49-F238E27FC236}">
                <a16:creationId xmlns:a16="http://schemas.microsoft.com/office/drawing/2014/main" id="{97D72C91-3845-064C-841B-709A8A0F89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BA8356-D84C-824A-B7F0-C454BA610EF1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8CBFDA2B-00AC-BC49-ACA5-A211CCAE74D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652CDAF1-8D5B-8042-B955-7F4820983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7">
            <a:extLst>
              <a:ext uri="{FF2B5EF4-FFF2-40B4-BE49-F238E27FC236}">
                <a16:creationId xmlns:a16="http://schemas.microsoft.com/office/drawing/2014/main" id="{7E64DD40-2800-D14E-9D9C-E504E5464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FFBE67-7062-0C4A-B464-47D5A64FB9B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87B261A-CD70-C04C-A233-1B840A9280A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AB34830-25C0-8847-84B0-1B421F768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7">
            <a:extLst>
              <a:ext uri="{FF2B5EF4-FFF2-40B4-BE49-F238E27FC236}">
                <a16:creationId xmlns:a16="http://schemas.microsoft.com/office/drawing/2014/main" id="{7A6A55E7-5A18-B64A-B730-E307E7F454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9112DA-BC18-F44C-BDFE-28E58878CED6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61BC069C-B005-BF4D-8C63-0D653FEF01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57A68017-7A3C-9E4B-822E-5E68723B0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7">
            <a:extLst>
              <a:ext uri="{FF2B5EF4-FFF2-40B4-BE49-F238E27FC236}">
                <a16:creationId xmlns:a16="http://schemas.microsoft.com/office/drawing/2014/main" id="{AC9BB384-B405-EB48-AFBF-7971CDB352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715B0A-68AE-5A43-84C2-6B3459213A1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CFAAC2A-C20F-0447-A9B9-BC337F33A1C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D5E2C88E-0D23-9B49-887F-3691E099E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7">
            <a:extLst>
              <a:ext uri="{FF2B5EF4-FFF2-40B4-BE49-F238E27FC236}">
                <a16:creationId xmlns:a16="http://schemas.microsoft.com/office/drawing/2014/main" id="{5B43368A-F163-0049-9137-AA7B06A1D4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A1CFA34-5E97-BD47-881A-E6F10856543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2BE30B3D-99C8-BC41-93DC-C134FA3929B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B6DF80A-720C-0A45-A012-C82507C45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7">
            <a:extLst>
              <a:ext uri="{FF2B5EF4-FFF2-40B4-BE49-F238E27FC236}">
                <a16:creationId xmlns:a16="http://schemas.microsoft.com/office/drawing/2014/main" id="{3F45C455-997F-6344-9346-54CFD6BA70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8F8914-AC0B-D24A-B965-B02EA43F180F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0261D8F7-685D-6F42-90F4-908DD7A2B5B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768344A4-2D55-DC4E-820D-4861FD7B1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7">
            <a:extLst>
              <a:ext uri="{FF2B5EF4-FFF2-40B4-BE49-F238E27FC236}">
                <a16:creationId xmlns:a16="http://schemas.microsoft.com/office/drawing/2014/main" id="{BB8E8C23-E5AA-124E-8B4B-5853FA7F40F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9C012E-429C-6244-BBB7-B2475BECFF7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AA997BBB-B702-6D48-A22C-010F94EB1BA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9E34CAB-5240-A143-92FD-5D8D959E5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7">
            <a:extLst>
              <a:ext uri="{FF2B5EF4-FFF2-40B4-BE49-F238E27FC236}">
                <a16:creationId xmlns:a16="http://schemas.microsoft.com/office/drawing/2014/main" id="{7D7567E4-5C2D-4A40-9992-24A82900A5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AD97C7-94A8-E243-921E-7631572831B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EE78F03-D7B6-9640-94C4-5B45BC69579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7E88540-74AC-8749-B168-E4358EE98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7">
            <a:extLst>
              <a:ext uri="{FF2B5EF4-FFF2-40B4-BE49-F238E27FC236}">
                <a16:creationId xmlns:a16="http://schemas.microsoft.com/office/drawing/2014/main" id="{D1BE53D0-2251-B74C-83A5-7AF9F28CD2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EDEB36-55CD-3C49-A20C-2F86C499C4B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C888812-63BB-9D41-BD0D-8EF3D1E4A2A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1BCD1DA0-1C16-2D4A-A895-742FB0306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AF9B53-A094-F34C-A6B5-6026CD3AAE2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190D51-7E96-2C4C-B2CD-69FBD590683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7ED356-BFE9-7740-844C-5552ADA959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A2C15-CEDB-D945-849D-406D61411E4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264628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995126-46EA-444A-A841-E3C89EC54AA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B57A03-B548-354C-AF3E-A1BB74A7D32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089572-7D29-2843-8640-2D43D6E5736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6443C-FF7F-BC44-BAB2-302B6655EAE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7905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92975" y="300038"/>
            <a:ext cx="2262188" cy="6438900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0038"/>
            <a:ext cx="6637337" cy="6438900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FE9CE6-142E-4B47-B4A5-D65644435E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7DE1A-9955-EF40-B5AD-337330411C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A1EA22-8FF8-9748-9550-ED207F5AFC7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696F7-256F-3940-B31E-16140B8807E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4996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300038"/>
            <a:ext cx="9051925" cy="12446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5E9CB34-E817-7943-8582-F6E4E30795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84D2F7-367A-2643-824E-C2917DCEF88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9B04DA-44FF-5344-BFAD-8035E74AE6D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706B7-9517-1841-B830-A4CA5DF3123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4715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8EEAC3-8EB6-104E-BCAE-DAE06508732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4E8739-0636-8346-87FD-F9D5749F3A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4A1D61-1EDB-DB4F-8B4A-4B7A50DD1D2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1C0AD-FCA6-B64F-A474-A3FE3AF18B3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6588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92CAF-7291-1F47-9B49-AAFCB9EC3CE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AF7425-2AC2-D247-9337-61E84751E5A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6B347B-0256-354E-B491-E2458D6BB83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5C4A-E725-5C4D-9416-0115B9B2324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98188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9762" cy="497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5400" y="1768475"/>
            <a:ext cx="4449763" cy="497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E7E16F2-CB71-2E4E-A8D7-8D08FA83E86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75EA2AA-97E2-0241-817E-96B93F1ABC4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6831E42-0B5E-3D43-A3D2-AAF7B530086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3FB9-AAC5-ED4B-902E-8AB5F2C21C2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0416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0E98758-DFF9-A145-ADCD-F88E95B17A7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E61B43D-3B5D-AA4A-B591-8D788742EB1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A6E4B20-9390-6349-9495-C3ECBC086F0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9E59-090A-9945-B147-3D47CAA9284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1347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B2E3630-C8B0-3648-9682-25A3B359418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727AD5-6CBA-0647-9EFA-7B3FD57CB14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3E4338-D677-6544-B643-08EECA1079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CFF7A-6B6E-3247-8E65-7E4EBB8AA34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17232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6E4AB1F-4854-F040-9234-200D8F18E59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3FC7B5-16E1-1849-9F89-07FA25CADE5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1490E5-7A6A-0A44-A69D-A0E2A39703B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9C793-41C1-2340-9E62-EF7564F8699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8488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89C12B-90F4-A745-84DF-481273FD9F7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F45BBE2-B68B-1C40-B984-EF3293798B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724DDF6-BE13-0B4B-8881-2DE9A84D6B4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AAD12-0971-A643-AD92-C8488868526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1367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CC9034-A9CF-1342-86E1-4DFC132FC1F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DC83D9F-DC90-AC4F-8CD1-57F9A38F175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82EA993-5741-E74E-9B0B-104B17ACD6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F70DD-FF75-5A47-80F7-7FFBC77D333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71223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1A2964BC-3AD7-F244-BF04-E45E97B1F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0038"/>
            <a:ext cx="90519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EED2F1BE-51FA-D144-82F2-FA10BA76B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1925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36AC589-A485-9D44-A43B-9734383BB42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886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B7D74D-9440-7A4C-862C-738A6859C9C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6588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CAD50F-E54B-C041-BA72-AD1B78A9C1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886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21366F3-EF7D-A440-9564-1FA0EB4E995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EC2298A4-190E-924B-8CF5-E2B061D21B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744538"/>
            <a:ext cx="9070975" cy="1285875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b="1">
                <a:latin typeface="Times New Roman" panose="02020603050405020304" pitchFamily="18" charset="0"/>
              </a:rPr>
              <a:t>Slovanská a balkánská synchronní kontrastivní a srovnávací jazykověda </a:t>
            </a:r>
            <a:endParaRPr lang="de-CH" altLang="de-DE">
              <a:latin typeface="Times New Roman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E4AE81ED-40BE-3949-8AEA-D7F9A5397B5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768475"/>
            <a:ext cx="9070975" cy="4989513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de-CH" altLang="de-DE">
                <a:latin typeface="Times New Roman" panose="02020603050405020304" pitchFamily="18" charset="0"/>
              </a:rPr>
              <a:t>Markus Giger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21955460-0D5B-CA42-811F-888AAE3AD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Tvrdé a měkké konjugační paradigma jsou opět </a:t>
            </a:r>
            <a:r>
              <a:rPr lang="cs-CZ" altLang="de-DE" sz="2800" b="1">
                <a:latin typeface="Times New Roman" panose="02020603050405020304" pitchFamily="18" charset="0"/>
              </a:rPr>
              <a:t>fonologicky totožné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3E38BCC-6E1C-AD4B-8370-614DA4CAF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Tvrdé a měkké konjugační paradigma jsou opět </a:t>
            </a:r>
            <a:r>
              <a:rPr lang="cs-CZ" altLang="de-DE" sz="2800" b="1" dirty="0">
                <a:latin typeface="Times New Roman" panose="02020603050405020304" pitchFamily="18" charset="0"/>
              </a:rPr>
              <a:t>fonologicky totožné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 dirty="0">
                <a:latin typeface="Times New Roman" panose="02020603050405020304" pitchFamily="18" charset="0"/>
              </a:rPr>
              <a:t>Nejsou téměř kmenové alternace</a:t>
            </a:r>
            <a:r>
              <a:rPr lang="cs-CZ" altLang="de-DE" sz="2800" dirty="0">
                <a:latin typeface="Times New Roman" panose="02020603050405020304" pitchFamily="18" charset="0"/>
              </a:rPr>
              <a:t> v rámci skloňování, v plurálu nejsou rozdíly rodové 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1EE3501-ADF6-3F44-B00D-7E46A8054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Tvrdé a měkké konjugační paradigma jsou opět </a:t>
            </a:r>
            <a:r>
              <a:rPr lang="cs-CZ" altLang="de-DE" sz="2800" b="1" dirty="0">
                <a:latin typeface="Times New Roman" panose="02020603050405020304" pitchFamily="18" charset="0"/>
              </a:rPr>
              <a:t>fonologicky totožné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 dirty="0">
                <a:latin typeface="Times New Roman" panose="02020603050405020304" pitchFamily="18" charset="0"/>
              </a:rPr>
              <a:t>Nejsou téměř kmenové alternace </a:t>
            </a:r>
            <a:r>
              <a:rPr lang="cs-CZ" altLang="de-DE" sz="2800" dirty="0">
                <a:latin typeface="Times New Roman" panose="02020603050405020304" pitchFamily="18" charset="0"/>
              </a:rPr>
              <a:t>v rámci skloňování, v plurálu nejsou rozdíly rodové 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Jsou </a:t>
            </a:r>
            <a:r>
              <a:rPr lang="cs-CZ" altLang="de-DE" sz="2800" b="1" dirty="0">
                <a:latin typeface="Times New Roman" panose="02020603050405020304" pitchFamily="18" charset="0"/>
              </a:rPr>
              <a:t>zachovány jmenné tvary</a:t>
            </a:r>
            <a:r>
              <a:rPr lang="cs-CZ" altLang="de-DE" sz="2800" dirty="0">
                <a:latin typeface="Times New Roman" panose="02020603050405020304" pitchFamily="18" charset="0"/>
              </a:rPr>
              <a:t>, v rámci </a:t>
            </a:r>
            <a:r>
              <a:rPr lang="cs-CZ" altLang="de-DE" sz="2800" dirty="0" err="1">
                <a:latin typeface="Times New Roman" panose="02020603050405020304" pitchFamily="18" charset="0"/>
              </a:rPr>
              <a:t>vsl</a:t>
            </a:r>
            <a:r>
              <a:rPr lang="cs-CZ" altLang="de-DE" sz="2800" dirty="0">
                <a:latin typeface="Times New Roman" panose="02020603050405020304" pitchFamily="18" charset="0"/>
              </a:rPr>
              <a:t>. a </a:t>
            </a:r>
            <a:r>
              <a:rPr lang="cs-CZ" altLang="de-DE" sz="2800" dirty="0" err="1">
                <a:latin typeface="Times New Roman" panose="02020603050405020304" pitchFamily="18" charset="0"/>
              </a:rPr>
              <a:t>zsl</a:t>
            </a:r>
            <a:r>
              <a:rPr lang="cs-CZ" altLang="de-DE" sz="2800" dirty="0">
                <a:latin typeface="Times New Roman" panose="02020603050405020304" pitchFamily="18" charset="0"/>
              </a:rPr>
              <a:t>. jazyků v nejširším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5D6077B-D201-994C-B381-3858431E9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Tvrdé a měkké konjugační paradigma jsou opět </a:t>
            </a:r>
            <a:r>
              <a:rPr lang="cs-CZ" altLang="de-DE" sz="2800" b="1" dirty="0">
                <a:latin typeface="Times New Roman" panose="02020603050405020304" pitchFamily="18" charset="0"/>
              </a:rPr>
              <a:t>fonologicky totožné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Nejsou téměř kmenové </a:t>
            </a:r>
            <a:r>
              <a:rPr lang="cs-CZ" altLang="de-DE" sz="2800" b="1" dirty="0">
                <a:latin typeface="Times New Roman" panose="02020603050405020304" pitchFamily="18" charset="0"/>
              </a:rPr>
              <a:t>alternace </a:t>
            </a:r>
            <a:r>
              <a:rPr lang="cs-CZ" altLang="de-DE" sz="2800" dirty="0">
                <a:latin typeface="Times New Roman" panose="02020603050405020304" pitchFamily="18" charset="0"/>
              </a:rPr>
              <a:t>v rámci skloňování, v plurálu nejsou rozdíly rodové 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Jsou </a:t>
            </a:r>
            <a:r>
              <a:rPr lang="cs-CZ" altLang="de-DE" sz="2800" b="1" dirty="0">
                <a:latin typeface="Times New Roman" panose="02020603050405020304" pitchFamily="18" charset="0"/>
              </a:rPr>
              <a:t>zachovány jmenné tvary</a:t>
            </a:r>
            <a:r>
              <a:rPr lang="cs-CZ" altLang="de-DE" sz="2800" dirty="0">
                <a:latin typeface="Times New Roman" panose="02020603050405020304" pitchFamily="18" charset="0"/>
              </a:rPr>
              <a:t>, v rámci </a:t>
            </a:r>
            <a:r>
              <a:rPr lang="cs-CZ" altLang="de-DE" sz="2800" dirty="0" err="1">
                <a:latin typeface="Times New Roman" panose="02020603050405020304" pitchFamily="18" charset="0"/>
              </a:rPr>
              <a:t>vsl</a:t>
            </a:r>
            <a:r>
              <a:rPr lang="cs-CZ" altLang="de-DE" sz="2800" dirty="0">
                <a:latin typeface="Times New Roman" panose="02020603050405020304" pitchFamily="18" charset="0"/>
              </a:rPr>
              <a:t>. a </a:t>
            </a:r>
            <a:r>
              <a:rPr lang="cs-CZ" altLang="de-DE" sz="2800" dirty="0" err="1">
                <a:latin typeface="Times New Roman" panose="02020603050405020304" pitchFamily="18" charset="0"/>
              </a:rPr>
              <a:t>zsl</a:t>
            </a:r>
            <a:r>
              <a:rPr lang="cs-CZ" altLang="de-DE" sz="2800" dirty="0">
                <a:latin typeface="Times New Roman" panose="02020603050405020304" pitchFamily="18" charset="0"/>
              </a:rPr>
              <a:t>. jazyků v nejširším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dirty="0">
                <a:latin typeface="Times New Roman" panose="02020603050405020304" pitchFamily="18" charset="0"/>
              </a:rPr>
              <a:t>Tvary </a:t>
            </a:r>
            <a:r>
              <a:rPr lang="cs-CZ" altLang="de-DE" sz="2800" dirty="0" err="1">
                <a:latin typeface="Times New Roman" panose="02020603050405020304" pitchFamily="18" charset="0"/>
              </a:rPr>
              <a:t>ILsg</a:t>
            </a:r>
            <a:r>
              <a:rPr lang="cs-CZ" altLang="de-DE" sz="2800" dirty="0">
                <a:latin typeface="Times New Roman" panose="02020603050405020304" pitchFamily="18" charset="0"/>
              </a:rPr>
              <a:t> m. a n. se liší, </a:t>
            </a:r>
            <a:r>
              <a:rPr lang="cs-CZ" altLang="de-DE" sz="2800" b="1" dirty="0">
                <a:latin typeface="Times New Roman" panose="02020603050405020304" pitchFamily="18" charset="0"/>
              </a:rPr>
              <a:t>v </a:t>
            </a:r>
            <a:r>
              <a:rPr lang="cs-CZ" altLang="de-DE" sz="2800" b="1" dirty="0" err="1">
                <a:latin typeface="Times New Roman" panose="02020603050405020304" pitchFamily="18" charset="0"/>
              </a:rPr>
              <a:t>Nsg</a:t>
            </a:r>
            <a:r>
              <a:rPr lang="cs-CZ" altLang="de-DE" sz="2800" b="1" dirty="0">
                <a:latin typeface="Times New Roman" panose="02020603050405020304" pitchFamily="18" charset="0"/>
              </a:rPr>
              <a:t> m. je specifický fonologicky odlišný tvar koncovky</a:t>
            </a:r>
            <a:r>
              <a:rPr lang="cs-CZ" altLang="de-DE" sz="2800" dirty="0">
                <a:latin typeface="Times New Roman" panose="02020603050405020304" pitchFamily="18" charset="0"/>
              </a:rPr>
              <a:t>, pokud je pod přízvukem </a:t>
            </a:r>
            <a:r>
              <a:rPr lang="cs-CZ" altLang="de-DE" sz="2800" i="1" dirty="0">
                <a:latin typeface="Times New Roman" panose="02020603050405020304" pitchFamily="18" charset="0"/>
              </a:rPr>
              <a:t>(</a:t>
            </a:r>
            <a:r>
              <a:rPr lang="ru-RU" altLang="de-DE" sz="2800" i="1" dirty="0">
                <a:latin typeface="Times New Roman" panose="02020603050405020304" pitchFamily="18" charset="0"/>
              </a:rPr>
              <a:t>большой, сухой</a:t>
            </a:r>
            <a:r>
              <a:rPr lang="cs-CZ" altLang="de-DE" sz="2800" i="1" dirty="0">
                <a:latin typeface="Times New Roman" panose="02020603050405020304" pitchFamily="18" charset="0"/>
              </a:rPr>
              <a:t>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Bild 3" descr="Adj01_Rus_01.pdf">
            <a:extLst>
              <a:ext uri="{FF2B5EF4-FFF2-40B4-BE49-F238E27FC236}">
                <a16:creationId xmlns:a16="http://schemas.microsoft.com/office/drawing/2014/main" id="{936CD48A-5CCA-E547-ADF6-DFC1F7B8A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0080625" cy="66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Oval 1">
            <a:extLst>
              <a:ext uri="{FF2B5EF4-FFF2-40B4-BE49-F238E27FC236}">
                <a16:creationId xmlns:a16="http://schemas.microsoft.com/office/drawing/2014/main" id="{AD3FC6FF-8C7A-D242-AA9D-C3A0098E6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4284663"/>
            <a:ext cx="576263" cy="503237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1987" name="Oval 4">
            <a:extLst>
              <a:ext uri="{FF2B5EF4-FFF2-40B4-BE49-F238E27FC236}">
                <a16:creationId xmlns:a16="http://schemas.microsoft.com/office/drawing/2014/main" id="{B6C840D7-9D2E-C649-8253-6BA54A65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755650"/>
            <a:ext cx="576263" cy="503238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1988" name="Oval 2">
            <a:extLst>
              <a:ext uri="{FF2B5EF4-FFF2-40B4-BE49-F238E27FC236}">
                <a16:creationId xmlns:a16="http://schemas.microsoft.com/office/drawing/2014/main" id="{CCBEEBFC-E74C-7C49-80BA-77FE1BAF4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16013"/>
            <a:ext cx="93599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1989" name="Oval 5">
            <a:extLst>
              <a:ext uri="{FF2B5EF4-FFF2-40B4-BE49-F238E27FC236}">
                <a16:creationId xmlns:a16="http://schemas.microsoft.com/office/drawing/2014/main" id="{D8CCCFA5-D75C-9D42-BBC9-28E5F8FC6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75" y="539750"/>
            <a:ext cx="1728788" cy="2952750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1990" name="Oval 6">
            <a:extLst>
              <a:ext uri="{FF2B5EF4-FFF2-40B4-BE49-F238E27FC236}">
                <a16:creationId xmlns:a16="http://schemas.microsoft.com/office/drawing/2014/main" id="{4F6D0033-EEB7-1F41-A440-6739B127B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3708400"/>
            <a:ext cx="1727200" cy="2951163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1991" name="Oval 4">
            <a:extLst>
              <a:ext uri="{FF2B5EF4-FFF2-40B4-BE49-F238E27FC236}">
                <a16:creationId xmlns:a16="http://schemas.microsoft.com/office/drawing/2014/main" id="{8A2D4934-4A58-1449-9C5F-4A4401198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2266950"/>
            <a:ext cx="1295400" cy="1079500"/>
          </a:xfrm>
          <a:prstGeom prst="ellips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53A549D-6891-A34F-98BF-4336A18F9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Nicméně existuje </a:t>
            </a:r>
            <a:r>
              <a:rPr lang="cs-CZ" altLang="de-DE" sz="2800" b="1">
                <a:latin typeface="Times New Roman" panose="02020603050405020304" pitchFamily="18" charset="0"/>
              </a:rPr>
              <a:t>druhé paradigma</a:t>
            </a:r>
            <a:r>
              <a:rPr lang="cs-CZ" altLang="de-DE" sz="2800">
                <a:latin typeface="Times New Roman" panose="02020603050405020304" pitchFamily="18" charset="0"/>
              </a:rPr>
              <a:t>, které se od předvedeného v minimálně čtyřech koncovkách liší: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3DA8950-68F1-4C4C-9CB0-1FC57A238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Nicméně existuje </a:t>
            </a:r>
            <a:r>
              <a:rPr lang="cs-CZ" altLang="de-DE" sz="2800" b="1">
                <a:latin typeface="Times New Roman" panose="02020603050405020304" pitchFamily="18" charset="0"/>
              </a:rPr>
              <a:t>druhé paradigma</a:t>
            </a:r>
            <a:r>
              <a:rPr lang="cs-CZ" altLang="de-DE" sz="2800">
                <a:latin typeface="Times New Roman" panose="02020603050405020304" pitchFamily="18" charset="0"/>
              </a:rPr>
              <a:t>, které se od předvedeného v minimálně čtyřech koncovkách liší: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Tvary N (minimálně f., n. a pl.) odpovídají jmenným tvarům adjektiv prvního typu (dá se doložit, že i v Nsg m.), v Asg f. je koncovka /-u/ místo /-uju/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ild 4" descr="Adj04_Rus_04.pdf">
            <a:extLst>
              <a:ext uri="{FF2B5EF4-FFF2-40B4-BE49-F238E27FC236}">
                <a16:creationId xmlns:a16="http://schemas.microsoft.com/office/drawing/2014/main" id="{DA4E6104-D03D-7B41-97F8-D430B0627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1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Oval 5">
            <a:extLst>
              <a:ext uri="{FF2B5EF4-FFF2-40B4-BE49-F238E27FC236}">
                <a16:creationId xmlns:a16="http://schemas.microsoft.com/office/drawing/2014/main" id="{9099F627-C51A-2E46-A633-765E82E75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435600"/>
            <a:ext cx="215900" cy="3603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7108" name="Oval 7">
            <a:extLst>
              <a:ext uri="{FF2B5EF4-FFF2-40B4-BE49-F238E27FC236}">
                <a16:creationId xmlns:a16="http://schemas.microsoft.com/office/drawing/2014/main" id="{58C3F7D0-0B5B-AA42-AC8A-42812D6C1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724525"/>
            <a:ext cx="215900" cy="3587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7109" name="Oval 8">
            <a:extLst>
              <a:ext uri="{FF2B5EF4-FFF2-40B4-BE49-F238E27FC236}">
                <a16:creationId xmlns:a16="http://schemas.microsoft.com/office/drawing/2014/main" id="{9D6DF3A5-75A6-2D4C-8E6C-C43A72A1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813" y="684213"/>
            <a:ext cx="215900" cy="3587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7110" name="Oval 9">
            <a:extLst>
              <a:ext uri="{FF2B5EF4-FFF2-40B4-BE49-F238E27FC236}">
                <a16:creationId xmlns:a16="http://schemas.microsoft.com/office/drawing/2014/main" id="{C6839248-C6A5-014F-B810-0E223A113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6156325"/>
            <a:ext cx="215900" cy="3603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Bild 3" descr="Adj03_Rus_03.pdf">
            <a:extLst>
              <a:ext uri="{FF2B5EF4-FFF2-40B4-BE49-F238E27FC236}">
                <a16:creationId xmlns:a16="http://schemas.microsoft.com/office/drawing/2014/main" id="{899964EA-D598-4547-8072-8FBAFF62A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0"/>
            <a:ext cx="7827962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Oval 2">
            <a:extLst>
              <a:ext uri="{FF2B5EF4-FFF2-40B4-BE49-F238E27FC236}">
                <a16:creationId xmlns:a16="http://schemas.microsoft.com/office/drawing/2014/main" id="{6F174F69-FB17-9D4D-9D3A-7BC6D1D3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536416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9156" name="Oval 5">
            <a:extLst>
              <a:ext uri="{FF2B5EF4-FFF2-40B4-BE49-F238E27FC236}">
                <a16:creationId xmlns:a16="http://schemas.microsoft.com/office/drawing/2014/main" id="{4EA07A36-1D83-634C-8D59-0566944F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536416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9157" name="Oval 6">
            <a:extLst>
              <a:ext uri="{FF2B5EF4-FFF2-40B4-BE49-F238E27FC236}">
                <a16:creationId xmlns:a16="http://schemas.microsoft.com/office/drawing/2014/main" id="{C0F21F44-4637-E444-A293-2EE4060C4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601186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9158" name="Oval 7">
            <a:extLst>
              <a:ext uri="{FF2B5EF4-FFF2-40B4-BE49-F238E27FC236}">
                <a16:creationId xmlns:a16="http://schemas.microsoft.com/office/drawing/2014/main" id="{D78759BD-5375-6F49-8E5C-61EF1D452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438" y="5292725"/>
            <a:ext cx="215900" cy="3587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9159" name="Oval 8">
            <a:extLst>
              <a:ext uri="{FF2B5EF4-FFF2-40B4-BE49-F238E27FC236}">
                <a16:creationId xmlns:a16="http://schemas.microsoft.com/office/drawing/2014/main" id="{715612BC-F536-8A40-86BB-2D7254D54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6732588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B4A4A07-B916-2A43-8F33-ED04AE479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Ukrajinské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částečně už stažené tvary</a:t>
            </a:r>
            <a:r>
              <a:rPr lang="cs-CZ" altLang="de-DE" sz="2800">
                <a:latin typeface="Times New Roman" panose="02020603050405020304" pitchFamily="18" charset="0"/>
              </a:rPr>
              <a:t>, jaké jsou jinak charakteristické spíše pro zsl. jazyky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54915324-E079-3244-B463-4913EF32E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38125"/>
            <a:ext cx="9070975" cy="1387475"/>
          </a:xfrm>
        </p:spPr>
        <p:txBody>
          <a:bodyPr tIns="28080"/>
          <a:lstStyle/>
          <a:p>
            <a:pPr eaLnBrk="1"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de-DE" sz="3200">
                <a:latin typeface="Times New Roman" panose="02020603050405020304" pitchFamily="18" charset="0"/>
              </a:rPr>
              <a:t>Skloňování adjektiva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9B26BA3-23B6-1241-8A0D-AB941B6B4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1547813"/>
            <a:ext cx="9359900" cy="5795962"/>
          </a:xfrm>
        </p:spPr>
        <p:txBody>
          <a:bodyPr tIns="24840"/>
          <a:lstStyle/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oblasti skloňování adjektiva můžeme zásadně sledovat stejné parametry jako u substantiva: paradigmata (synonymní tvary), vyjadřované kategorie, kmenové alternace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61F542B-3513-1C49-BD60-B9B878149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Ukrajinské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částečně už stažené tvary</a:t>
            </a:r>
            <a:r>
              <a:rPr lang="cs-CZ" altLang="de-DE" sz="2800">
                <a:latin typeface="Times New Roman" panose="02020603050405020304" pitchFamily="18" charset="0"/>
              </a:rPr>
              <a:t>, jaké jsou jinak charakteristické spíše pro zsl. jazyky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Ačkoliv tyto tvary částečně vypadají stejně jako tvary jmenné, lze upozornit na koncovku /-e/ Nsg m., která neodpovídá nominální koncovce /-o/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D7A2982-96EA-9643-8814-ABF9082E98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Ukrajinské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částečně už stažené tvary</a:t>
            </a:r>
            <a:r>
              <a:rPr lang="cs-CZ" altLang="de-DE" sz="2800">
                <a:latin typeface="Times New Roman" panose="02020603050405020304" pitchFamily="18" charset="0"/>
              </a:rPr>
              <a:t>, jaké jsou jinak charakteristické spíše pro zsl. jazyky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Ačkoliv tyto tvary částečně vypadají stejně jako tvary jmenné, lze upozornit na koncovku /-e/ Nsg m., která neodpovídá nominální koncovce /-o/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Ve srovnání s posesivními adjektivy</a:t>
            </a:r>
            <a:r>
              <a:rPr lang="cs-CZ" altLang="de-DE" sz="2800">
                <a:latin typeface="Times New Roman" panose="02020603050405020304" pitchFamily="18" charset="0"/>
              </a:rPr>
              <a:t> pak zbývá v podstatě jenom jeden rozdíl, to je </a:t>
            </a:r>
            <a:r>
              <a:rPr lang="cs-CZ" altLang="de-DE" sz="2800" b="1">
                <a:latin typeface="Times New Roman" panose="02020603050405020304" pitchFamily="18" charset="0"/>
              </a:rPr>
              <a:t>nulová koncovka Nsg 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900E508-6B08-B343-AB79-87E89855C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Ukrajinské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částečně už stažené tvary</a:t>
            </a:r>
            <a:r>
              <a:rPr lang="cs-CZ" altLang="de-DE" sz="2800">
                <a:latin typeface="Times New Roman" panose="02020603050405020304" pitchFamily="18" charset="0"/>
              </a:rPr>
              <a:t>, jaké jsou jinak charakteristické spíše pro zsl. jazyky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Ačkoliv tyto tvary částečně vypadají stejně jako tvary jmenné, lze upozornit na koncovku /-e/ Nsg m., která neodpovídá nominální koncovce /-o/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Ve srovnání s posesivními adjektivy </a:t>
            </a:r>
            <a:r>
              <a:rPr lang="cs-CZ" altLang="de-DE" sz="2800">
                <a:latin typeface="Times New Roman" panose="02020603050405020304" pitchFamily="18" charset="0"/>
              </a:rPr>
              <a:t>pak zbývá v podstatě jenom jeden rozdíl, to je </a:t>
            </a:r>
            <a:r>
              <a:rPr lang="cs-CZ" altLang="de-DE" sz="2800" b="1">
                <a:latin typeface="Times New Roman" panose="02020603050405020304" pitchFamily="18" charset="0"/>
              </a:rPr>
              <a:t>nulová koncovka Nsg m.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Ještě lze upozornit na (možný)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DLsg m. a 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6EF7088-2CDC-FD47-B9FD-5765858D1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Ukrajinské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částečně už stažené tvary</a:t>
            </a:r>
            <a:r>
              <a:rPr lang="cs-CZ" altLang="de-DE" sz="2800">
                <a:latin typeface="Times New Roman" panose="02020603050405020304" pitchFamily="18" charset="0"/>
              </a:rPr>
              <a:t>, jaké jsou jinak charakteristické spíše pro zsl. jazyky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Ačkoliv tyto tvary částečně vypadají stejně jako tvary jmenné, lze upozornit na koncovku /-e/ Nsg m., která neodpovídá nominální koncovce /-o/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Ve srovnání s posesivními adjektivy </a:t>
            </a:r>
            <a:r>
              <a:rPr lang="cs-CZ" altLang="de-DE" sz="2800">
                <a:latin typeface="Times New Roman" panose="02020603050405020304" pitchFamily="18" charset="0"/>
              </a:rPr>
              <a:t>pak zbývá v podstatě jenom jeden rozdíl, to je </a:t>
            </a:r>
            <a:r>
              <a:rPr lang="cs-CZ" altLang="de-DE" sz="2800" b="1">
                <a:latin typeface="Times New Roman" panose="02020603050405020304" pitchFamily="18" charset="0"/>
              </a:rPr>
              <a:t>nulová koncovka Nsg m.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Ještě lze upozornit na (možný)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DLsg m. a n.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tvary </a:t>
            </a:r>
            <a:r>
              <a:rPr lang="cs-CZ" altLang="de-DE" sz="2800">
                <a:latin typeface="Times New Roman" panose="02020603050405020304" pitchFamily="18" charset="0"/>
              </a:rPr>
              <a:t>jsou jenom </a:t>
            </a:r>
            <a:r>
              <a:rPr lang="cs-CZ" altLang="de-DE" sz="2800" b="1">
                <a:latin typeface="Times New Roman" panose="02020603050405020304" pitchFamily="18" charset="0"/>
              </a:rPr>
              <a:t>v několika lexikalizovaných zbytcích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Bild 1" descr="Adj05_Ukr_01.pdf">
            <a:extLst>
              <a:ext uri="{FF2B5EF4-FFF2-40B4-BE49-F238E27FC236}">
                <a16:creationId xmlns:a16="http://schemas.microsoft.com/office/drawing/2014/main" id="{A27C4053-E5FA-634E-8A25-8A87D7203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Oval 2">
            <a:extLst>
              <a:ext uri="{FF2B5EF4-FFF2-40B4-BE49-F238E27FC236}">
                <a16:creationId xmlns:a16="http://schemas.microsoft.com/office/drawing/2014/main" id="{DEB2232F-FEAC-A245-8209-8E016B8DA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176371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44" name="Oval 2">
            <a:extLst>
              <a:ext uri="{FF2B5EF4-FFF2-40B4-BE49-F238E27FC236}">
                <a16:creationId xmlns:a16="http://schemas.microsoft.com/office/drawing/2014/main" id="{ED7EF5F1-88E1-674F-A998-913C80C7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219551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45" name="Oval 2">
            <a:extLst>
              <a:ext uri="{FF2B5EF4-FFF2-40B4-BE49-F238E27FC236}">
                <a16:creationId xmlns:a16="http://schemas.microsoft.com/office/drawing/2014/main" id="{7AE7279C-8CD9-0E45-B1A1-DA9554405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176371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46" name="Oval 2">
            <a:extLst>
              <a:ext uri="{FF2B5EF4-FFF2-40B4-BE49-F238E27FC236}">
                <a16:creationId xmlns:a16="http://schemas.microsoft.com/office/drawing/2014/main" id="{8165B310-4AA4-E94D-B97A-5F8790CA8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3275013"/>
            <a:ext cx="2159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47" name="Oval 2">
            <a:extLst>
              <a:ext uri="{FF2B5EF4-FFF2-40B4-BE49-F238E27FC236}">
                <a16:creationId xmlns:a16="http://schemas.microsoft.com/office/drawing/2014/main" id="{0D940E85-D86D-D445-A54A-DF36066BB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6011863"/>
            <a:ext cx="215900" cy="360362"/>
          </a:xfrm>
          <a:prstGeom prst="ellipse">
            <a:avLst/>
          </a:prstGeom>
          <a:noFill/>
          <a:ln w="9525">
            <a:solidFill>
              <a:srgbClr val="5B9B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48" name="Oval 2">
            <a:extLst>
              <a:ext uri="{FF2B5EF4-FFF2-40B4-BE49-F238E27FC236}">
                <a16:creationId xmlns:a16="http://schemas.microsoft.com/office/drawing/2014/main" id="{3CE4986E-D40B-3F40-86E1-15901A6F2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2484438"/>
            <a:ext cx="360363" cy="358775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Bild 3" descr="Adj06_Ukr_02.pdf">
            <a:extLst>
              <a:ext uri="{FF2B5EF4-FFF2-40B4-BE49-F238E27FC236}">
                <a16:creationId xmlns:a16="http://schemas.microsoft.com/office/drawing/2014/main" id="{BCDC72CA-C416-6A46-B4A5-E421FE4ED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58888"/>
            <a:ext cx="100806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491" name="Gerade Verbindung 5">
            <a:extLst>
              <a:ext uri="{FF2B5EF4-FFF2-40B4-BE49-F238E27FC236}">
                <a16:creationId xmlns:a16="http://schemas.microsoft.com/office/drawing/2014/main" id="{573F1921-45B3-B345-97B9-311512A65D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52975" y="3275013"/>
            <a:ext cx="4824413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2" name="Gerade Verbindung 14">
            <a:extLst>
              <a:ext uri="{FF2B5EF4-FFF2-40B4-BE49-F238E27FC236}">
                <a16:creationId xmlns:a16="http://schemas.microsoft.com/office/drawing/2014/main" id="{3EE579DE-8407-E04D-A646-0AF8E354D0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0363" y="3635375"/>
            <a:ext cx="395922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CDB26A7-A520-394B-89F5-FC6F9BDD2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Běloruština: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odpovídá z největší části ruštině, kromě jmenných tvarů a charakteristických fonetických a pravopisných diferencí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C4985B4B-D866-E140-9F34-9F5D202E7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Běloruština: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odpovídá z největší části ruštině, kromě jmenných tvarů a charakteristických fonetických a pravopisných diferencí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Srov. však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a 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9661097-FC66-B647-91B3-937AB085F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Běloruština: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odpovídá z největší části ruštině, kromě jmenných tvarů a charakteristických fonetických a pravopisných diferencí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Srov. však</a:t>
            </a:r>
            <a:r>
              <a:rPr lang="cs-CZ" altLang="de-DE" sz="2800" b="1">
                <a:latin typeface="Times New Roman" panose="02020603050405020304" pitchFamily="18" charset="0"/>
              </a:rPr>
              <a:t> pádový synkretismus ILsg m. a n.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Vzhledem k tomu, že základní typ skloňování adjektiva nemá stažené tvary (na rozdíl od ukrajinštiny), jsou </a:t>
            </a:r>
            <a:r>
              <a:rPr lang="cs-CZ" altLang="de-DE" sz="2800" b="1">
                <a:latin typeface="Times New Roman" panose="02020603050405020304" pitchFamily="18" charset="0"/>
              </a:rPr>
              <a:t>rozdíly mezi přivlastňovacími adjektivy a základním typem zase větší</a:t>
            </a:r>
            <a:r>
              <a:rPr lang="cs-CZ" altLang="de-DE" sz="2800">
                <a:latin typeface="Times New Roman" panose="02020603050405020304" pitchFamily="18" charset="0"/>
              </a:rPr>
              <a:t>, spíše jako v ruštině než jako v ukrajinštině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Bild 1" descr="Adj07_Wr_01.pdf">
            <a:extLst>
              <a:ext uri="{FF2B5EF4-FFF2-40B4-BE49-F238E27FC236}">
                <a16:creationId xmlns:a16="http://schemas.microsoft.com/office/drawing/2014/main" id="{5ECEDBA8-A5CB-0948-BBC3-3804F9197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88"/>
            <a:ext cx="100711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Oval 2">
            <a:extLst>
              <a:ext uri="{FF2B5EF4-FFF2-40B4-BE49-F238E27FC236}">
                <a16:creationId xmlns:a16="http://schemas.microsoft.com/office/drawing/2014/main" id="{CF5A1AD9-40E2-1241-9F86-8C840233C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3203575"/>
            <a:ext cx="8208963" cy="1152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03CB3147-88D0-594B-AEEC-BE487FBCB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38125"/>
            <a:ext cx="9070975" cy="1387475"/>
          </a:xfrm>
        </p:spPr>
        <p:txBody>
          <a:bodyPr tIns="28080"/>
          <a:lstStyle/>
          <a:p>
            <a:pPr eaLnBrk="1"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de-DE" sz="3200">
                <a:latin typeface="Times New Roman" panose="02020603050405020304" pitchFamily="18" charset="0"/>
              </a:rPr>
              <a:t>Skloňování adjektiva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C8A069E-80F6-EF4E-9BC7-969D762B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1547813"/>
            <a:ext cx="9359900" cy="5795962"/>
          </a:xfrm>
        </p:spPr>
        <p:txBody>
          <a:bodyPr tIns="24840"/>
          <a:lstStyle/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oblasti skloňování adjektiva můžeme zásadně sledovat stejné parametry jako u substantiva: paradigmata (synonymní tvary), vyjadřované kategorie, kmenové alternace</a:t>
            </a:r>
          </a:p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Oproti substantivu jsou </a:t>
            </a:r>
            <a:r>
              <a:rPr lang="cs-CZ" altLang="de-DE" sz="2800" b="1">
                <a:latin typeface="Times New Roman" panose="02020603050405020304" pitchFamily="18" charset="0"/>
              </a:rPr>
              <a:t>počty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cs-CZ" altLang="de-DE" sz="2800" b="1">
                <a:latin typeface="Times New Roman" panose="02020603050405020304" pitchFamily="18" charset="0"/>
              </a:rPr>
              <a:t>paradigmat zde značně nižší</a:t>
            </a:r>
            <a:r>
              <a:rPr lang="cs-CZ" altLang="de-DE" sz="2800">
                <a:latin typeface="Times New Roman" panose="02020603050405020304" pitchFamily="18" charset="0"/>
              </a:rPr>
              <a:t>, za to má adjektivum – na rozdíl od substantiva – rodové tvary. Rozmanité a typologicky nápadné je stupňování (které ovšem – v závorkách řečeno – není všemi vždy považováno za gramatický jev, často se popisuje jako derivační)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Bild 3" descr="Adj08_Wr_02.pdf">
            <a:extLst>
              <a:ext uri="{FF2B5EF4-FFF2-40B4-BE49-F238E27FC236}">
                <a16:creationId xmlns:a16="http://schemas.microsoft.com/office/drawing/2014/main" id="{BE0DBF29-907E-0E48-A3A2-5729C8F0D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10080625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Bild 1" descr="Adj09_Wr_03.pdf">
            <a:extLst>
              <a:ext uri="{FF2B5EF4-FFF2-40B4-BE49-F238E27FC236}">
                <a16:creationId xmlns:a16="http://schemas.microsoft.com/office/drawing/2014/main" id="{06E4E065-0AE1-6F40-B02F-1907D58FE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0"/>
            <a:ext cx="96424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Oval 2">
            <a:extLst>
              <a:ext uri="{FF2B5EF4-FFF2-40B4-BE49-F238E27FC236}">
                <a16:creationId xmlns:a16="http://schemas.microsoft.com/office/drawing/2014/main" id="{F2F70012-DD15-1047-82FA-7951FB46C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425" y="2411413"/>
            <a:ext cx="1582738" cy="10080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5780" name="Oval 4">
            <a:extLst>
              <a:ext uri="{FF2B5EF4-FFF2-40B4-BE49-F238E27FC236}">
                <a16:creationId xmlns:a16="http://schemas.microsoft.com/office/drawing/2014/main" id="{D72C3552-0254-AF40-8EBF-EBEF95E99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425" y="5580063"/>
            <a:ext cx="1511300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5781" name="Oval 5">
            <a:extLst>
              <a:ext uri="{FF2B5EF4-FFF2-40B4-BE49-F238E27FC236}">
                <a16:creationId xmlns:a16="http://schemas.microsoft.com/office/drawing/2014/main" id="{86E49374-2FEE-9145-83CD-8B44CCE30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775" y="684213"/>
            <a:ext cx="4968875" cy="8636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5782" name="Oval 6">
            <a:extLst>
              <a:ext uri="{FF2B5EF4-FFF2-40B4-BE49-F238E27FC236}">
                <a16:creationId xmlns:a16="http://schemas.microsoft.com/office/drawing/2014/main" id="{B5CABE1F-7DB2-D943-BE0F-3E7A97ABB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425" y="4211638"/>
            <a:ext cx="1439863" cy="5048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69808D01-2DAB-A343-BB72-2E07A05B0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Polština: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připomíná situaci v ukrajinštině a v běloruštině, srov.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/ n. a praktickou absenci jmenných tvarů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82645733-955E-A046-9E13-8872387AEE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Polština: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připomíná situaci v ukrajinštině a v běloruštině, srov.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/ n. a praktickou absenci jmenných tvarů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Přivlastňovací adjektiva jsou více méně mimo úzus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6B8D50D-6EE4-8E49-AB3E-46C92E5ED4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Polština: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připomíná situaci v ukrajinštině a v běloruštině, srov.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/ n. a praktickou absenci jmenných tvarů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Přivlastňovací adjektiva jsou více méně mimo uzus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Důležitá je však existence </a:t>
            </a:r>
            <a:r>
              <a:rPr lang="cs-CZ" altLang="de-DE" sz="2800" b="1">
                <a:latin typeface="Times New Roman" panose="02020603050405020304" pitchFamily="18" charset="0"/>
              </a:rPr>
              <a:t>rodové diference v Npl </a:t>
            </a:r>
            <a:r>
              <a:rPr lang="cs-CZ" altLang="de-DE" sz="2800">
                <a:latin typeface="Times New Roman" panose="02020603050405020304" pitchFamily="18" charset="0"/>
              </a:rPr>
              <a:t>– na rozdíl od vsl. jazyků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0A156959-EB22-9049-8497-C941F303F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Polština: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připomíná situaci v ukrajinštině a v běloruštině, srov.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/ n. a praktickou absenci jmenných tvarů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Přivlastňovací adjektiva jsou více méně mimo uzus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Důležitá je však existence </a:t>
            </a:r>
            <a:r>
              <a:rPr lang="cs-CZ" altLang="de-DE" sz="2800" b="1">
                <a:latin typeface="Times New Roman" panose="02020603050405020304" pitchFamily="18" charset="0"/>
              </a:rPr>
              <a:t>rodové diference v Npl </a:t>
            </a:r>
            <a:r>
              <a:rPr lang="cs-CZ" altLang="de-DE" sz="2800">
                <a:latin typeface="Times New Roman" panose="02020603050405020304" pitchFamily="18" charset="0"/>
              </a:rPr>
              <a:t>– na rozdíl od vsl. jazyků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 touto diferencí – a se zvláštní koncovkou pro kongruenci s podstatnými jmeny označujícími mužské osoby v Npl – souvisejí </a:t>
            </a:r>
            <a:r>
              <a:rPr lang="cs-CZ" altLang="de-DE" sz="2800" b="1">
                <a:latin typeface="Times New Roman" panose="02020603050405020304" pitchFamily="18" charset="0"/>
              </a:rPr>
              <a:t>kmenové alternace </a:t>
            </a:r>
            <a:r>
              <a:rPr lang="cs-CZ" altLang="de-DE" sz="2800">
                <a:latin typeface="Times New Roman" panose="02020603050405020304" pitchFamily="18" charset="0"/>
              </a:rPr>
              <a:t>typu </a:t>
            </a:r>
            <a:r>
              <a:rPr lang="cs-CZ" altLang="de-DE" sz="2800" i="1">
                <a:latin typeface="Times New Roman" panose="02020603050405020304" pitchFamily="18" charset="0"/>
              </a:rPr>
              <a:t>mały chłopiec – mali chłopcy, dobry – dobrzy, młody – młodzi, wysoki – wysoci, duży – duzi</a:t>
            </a:r>
            <a:r>
              <a:rPr lang="cs-CZ" altLang="de-DE" sz="2800">
                <a:latin typeface="Times New Roman" panose="02020603050405020304" pitchFamily="18" charset="0"/>
              </a:rPr>
              <a:t> atd.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A56ABFEC-357E-EE47-AAFB-92A883137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7056438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Polština: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adjektiva připomíná situaci v ukrajinštině a v běloruštině, srov.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ILsg m. / n. a praktickou absenci jmenných tvarů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Přivlastňovací adjektiva jsou více méně mimo uzus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Důležitá je však existence </a:t>
            </a:r>
            <a:r>
              <a:rPr lang="cs-CZ" altLang="de-DE" sz="2800" b="1">
                <a:latin typeface="Times New Roman" panose="02020603050405020304" pitchFamily="18" charset="0"/>
              </a:rPr>
              <a:t>rodové diference v Npl </a:t>
            </a:r>
            <a:r>
              <a:rPr lang="cs-CZ" altLang="de-DE" sz="2800">
                <a:latin typeface="Times New Roman" panose="02020603050405020304" pitchFamily="18" charset="0"/>
              </a:rPr>
              <a:t>– na rozdíl od vsl. jazyků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 touto diferencí – a se zvláštní koncovkou pro kongruenci s podstatnými jmeny označujícími mužské osoby v Npl – souvisejí </a:t>
            </a:r>
            <a:r>
              <a:rPr lang="cs-CZ" altLang="de-DE" sz="2800" b="1">
                <a:latin typeface="Times New Roman" panose="02020603050405020304" pitchFamily="18" charset="0"/>
              </a:rPr>
              <a:t>kmenové alternace </a:t>
            </a:r>
            <a:r>
              <a:rPr lang="cs-CZ" altLang="de-DE" sz="2800">
                <a:latin typeface="Times New Roman" panose="02020603050405020304" pitchFamily="18" charset="0"/>
              </a:rPr>
              <a:t>typu </a:t>
            </a:r>
            <a:r>
              <a:rPr lang="cs-CZ" altLang="de-DE" sz="2800" i="1">
                <a:latin typeface="Times New Roman" panose="02020603050405020304" pitchFamily="18" charset="0"/>
              </a:rPr>
              <a:t>mały chłopiec – mali chłopcy, dobry – dobrzy, młody – młodzi, wysoki – wysocy, duży – duzi</a:t>
            </a:r>
            <a:r>
              <a:rPr lang="cs-CZ" altLang="de-DE" sz="2800">
                <a:latin typeface="Times New Roman" panose="02020603050405020304" pitchFamily="18" charset="0"/>
              </a:rPr>
              <a:t> atd.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Interpretace měkkého typu skloňování je závislá na fonologických otázkách (vztah [i] - [</a:t>
            </a:r>
            <a:r>
              <a:rPr lang="de-DE" altLang="de-DE" sz="2800">
                <a:latin typeface="Times New Roman" panose="02020603050405020304" pitchFamily="18" charset="0"/>
              </a:rPr>
              <a:t>ɨ</a:t>
            </a:r>
            <a:r>
              <a:rPr lang="cs-CZ" altLang="de-DE" sz="2800">
                <a:latin typeface="Times New Roman" panose="02020603050405020304" pitchFamily="18" charset="0"/>
              </a:rPr>
              <a:t>], tvrdých a měkkých konsonantů atd.)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Bild 1" descr="Adj10_Poln.pdf">
            <a:extLst>
              <a:ext uri="{FF2B5EF4-FFF2-40B4-BE49-F238E27FC236}">
                <a16:creationId xmlns:a16="http://schemas.microsoft.com/office/drawing/2014/main" id="{67A5DCD8-BC62-5242-8AAD-9569EAB57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4288"/>
            <a:ext cx="69881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Oval 2">
            <a:extLst>
              <a:ext uri="{FF2B5EF4-FFF2-40B4-BE49-F238E27FC236}">
                <a16:creationId xmlns:a16="http://schemas.microsoft.com/office/drawing/2014/main" id="{67DE3598-6CC7-F34E-B006-812CDDAF2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1403350"/>
            <a:ext cx="936625" cy="5762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88068" name="Oval 4">
            <a:extLst>
              <a:ext uri="{FF2B5EF4-FFF2-40B4-BE49-F238E27FC236}">
                <a16:creationId xmlns:a16="http://schemas.microsoft.com/office/drawing/2014/main" id="{4B8C025F-65F8-794D-A4DE-04A32C6B1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1908175"/>
            <a:ext cx="3671887" cy="6477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cxnSp>
        <p:nvCxnSpPr>
          <p:cNvPr id="88069" name="Gerade Verbindung 6">
            <a:extLst>
              <a:ext uri="{FF2B5EF4-FFF2-40B4-BE49-F238E27FC236}">
                <a16:creationId xmlns:a16="http://schemas.microsoft.com/office/drawing/2014/main" id="{51CCFB2D-4C85-F24A-9B28-411F15949E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61263" y="5075238"/>
            <a:ext cx="935037" cy="0"/>
          </a:xfrm>
          <a:prstGeom prst="line">
            <a:avLst/>
          </a:prstGeom>
          <a:noFill/>
          <a:ln w="9525" algn="ctr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070" name="Gerade Verbindung 8">
            <a:extLst>
              <a:ext uri="{FF2B5EF4-FFF2-40B4-BE49-F238E27FC236}">
                <a16:creationId xmlns:a16="http://schemas.microsoft.com/office/drawing/2014/main" id="{21B70326-3CF0-044B-9C46-B8E2E640F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60588" y="5364163"/>
            <a:ext cx="3024187" cy="71437"/>
          </a:xfrm>
          <a:prstGeom prst="line">
            <a:avLst/>
          </a:prstGeom>
          <a:noFill/>
          <a:ln w="9525" algn="ctr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7F7ABAAD-B673-CE47-93C8-5D0903D07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Hornolužická srbština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hls. najdeme samozřejmě </a:t>
            </a:r>
            <a:r>
              <a:rPr lang="cs-CZ" altLang="de-DE" sz="2800" b="1">
                <a:latin typeface="Times New Roman" panose="02020603050405020304" pitchFamily="18" charset="0"/>
              </a:rPr>
              <a:t>tvary duálu</a:t>
            </a:r>
            <a:r>
              <a:rPr lang="cs-CZ" altLang="de-DE" sz="2800">
                <a:latin typeface="Times New Roman" panose="02020603050405020304" pitchFamily="18" charset="0"/>
              </a:rPr>
              <a:t> i u adjektiva. Na rozdíl od substantiva má ovšem </a:t>
            </a:r>
            <a:r>
              <a:rPr lang="cs-CZ" altLang="de-DE" sz="2800" b="1">
                <a:latin typeface="Times New Roman" panose="02020603050405020304" pitchFamily="18" charset="0"/>
              </a:rPr>
              <a:t>zvláštní duálový tvar i G</a:t>
            </a:r>
            <a:r>
              <a:rPr lang="cs-CZ" altLang="de-DE" sz="2800">
                <a:latin typeface="Times New Roman" panose="02020603050405020304" pitchFamily="18" charset="0"/>
              </a:rPr>
              <a:t> – jsou zde tedy tři tvary a nikoliv pouze dva, neutralizace protikladu du – pl v G substantiv (</a:t>
            </a:r>
            <a:r>
              <a:rPr lang="cs-CZ" altLang="de-DE" sz="2800" i="1">
                <a:latin typeface="Times New Roman" panose="02020603050405020304" pitchFamily="18" charset="0"/>
              </a:rPr>
              <a:t>dubow</a:t>
            </a:r>
            <a:r>
              <a:rPr lang="cs-CZ" altLang="de-DE" sz="2800">
                <a:latin typeface="Times New Roman" panose="02020603050405020304" pitchFamily="18" charset="0"/>
              </a:rPr>
              <a:t> – ,dvou dubů nebo tří i více dubů</a:t>
            </a:r>
            <a:r>
              <a:rPr lang="de-DE" altLang="de-DE" sz="2800">
                <a:latin typeface="Times New Roman" panose="02020603050405020304" pitchFamily="18" charset="0"/>
              </a:rPr>
              <a:t>ʻ</a:t>
            </a:r>
            <a:r>
              <a:rPr lang="cs-CZ" altLang="de-DE" sz="2800">
                <a:latin typeface="Times New Roman" panose="02020603050405020304" pitchFamily="18" charset="0"/>
              </a:rPr>
              <a:t>) je</a:t>
            </a:r>
            <a:r>
              <a:rPr lang="de-DE" altLang="de-DE" sz="2800">
                <a:latin typeface="Times New Roman" panose="02020603050405020304" pitchFamily="18" charset="0"/>
              </a:rPr>
              <a:t> t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dy v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 spoj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ní s adj zas</a:t>
            </a:r>
            <a:r>
              <a:rPr lang="cs-CZ" altLang="de-DE" sz="2800">
                <a:latin typeface="Times New Roman" panose="02020603050405020304" pitchFamily="18" charset="0"/>
              </a:rPr>
              <a:t>e zrušena (</a:t>
            </a:r>
            <a:r>
              <a:rPr lang="cs-CZ" altLang="de-DE" sz="2800" i="1">
                <a:latin typeface="Times New Roman" panose="02020603050405020304" pitchFamily="18" charset="0"/>
              </a:rPr>
              <a:t>wulkeju dubow</a:t>
            </a:r>
            <a:r>
              <a:rPr lang="cs-CZ" altLang="de-DE" sz="2800">
                <a:latin typeface="Times New Roman" panose="02020603050405020304" pitchFamily="18" charset="0"/>
              </a:rPr>
              <a:t> ,dvou velkých dubů</a:t>
            </a:r>
            <a:r>
              <a:rPr lang="de-DE" altLang="de-DE" sz="2800">
                <a:latin typeface="Times New Roman" panose="02020603050405020304" pitchFamily="18" charset="0"/>
              </a:rPr>
              <a:t>ʻ, al</a:t>
            </a:r>
            <a:r>
              <a:rPr lang="cs-CZ" altLang="de-DE" sz="2800">
                <a:latin typeface="Times New Roman" panose="02020603050405020304" pitchFamily="18" charset="0"/>
              </a:rPr>
              <a:t>e </a:t>
            </a:r>
            <a:r>
              <a:rPr lang="cs-CZ" altLang="de-DE" sz="2800" i="1">
                <a:latin typeface="Times New Roman" panose="02020603050405020304" pitchFamily="18" charset="0"/>
              </a:rPr>
              <a:t>wulkich dubow </a:t>
            </a:r>
            <a:r>
              <a:rPr lang="de-DE" altLang="de-DE" sz="2800"/>
              <a:t>,</a:t>
            </a:r>
            <a:r>
              <a:rPr lang="cs-CZ" altLang="de-DE" sz="2800">
                <a:latin typeface="Times New Roman" panose="02020603050405020304" pitchFamily="18" charset="0"/>
              </a:rPr>
              <a:t>tří i více dubů</a:t>
            </a:r>
            <a:r>
              <a:rPr lang="de-DE" altLang="de-DE" sz="2800">
                <a:latin typeface="Times New Roman" panose="02020603050405020304" pitchFamily="18" charset="0"/>
              </a:rPr>
              <a:t>ʻ)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2F80CB77-A6B7-A14A-8B24-B8E79D014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Hornolužická srbština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hls. najdeme samozřejmě </a:t>
            </a:r>
            <a:r>
              <a:rPr lang="cs-CZ" altLang="de-DE" sz="2800" b="1">
                <a:latin typeface="Times New Roman" panose="02020603050405020304" pitchFamily="18" charset="0"/>
              </a:rPr>
              <a:t>tvary duálu</a:t>
            </a:r>
            <a:r>
              <a:rPr lang="cs-CZ" altLang="de-DE" sz="2800">
                <a:latin typeface="Times New Roman" panose="02020603050405020304" pitchFamily="18" charset="0"/>
              </a:rPr>
              <a:t> i u adjektiva. Na rozdíl od substantiva má ovšem </a:t>
            </a:r>
            <a:r>
              <a:rPr lang="cs-CZ" altLang="de-DE" sz="2800" b="1">
                <a:latin typeface="Times New Roman" panose="02020603050405020304" pitchFamily="18" charset="0"/>
              </a:rPr>
              <a:t>zvláštní duálový tvar i G</a:t>
            </a:r>
            <a:r>
              <a:rPr lang="cs-CZ" altLang="de-DE" sz="2800">
                <a:latin typeface="Times New Roman" panose="02020603050405020304" pitchFamily="18" charset="0"/>
              </a:rPr>
              <a:t> – jsou zde tedy tři tvary a nikoliv pouze dva, neutralizace protikladu du – pl v G substantiv (</a:t>
            </a:r>
            <a:r>
              <a:rPr lang="cs-CZ" altLang="de-DE" sz="2800" i="1">
                <a:latin typeface="Times New Roman" panose="02020603050405020304" pitchFamily="18" charset="0"/>
              </a:rPr>
              <a:t>dubow</a:t>
            </a:r>
            <a:r>
              <a:rPr lang="cs-CZ" altLang="de-DE" sz="2800">
                <a:latin typeface="Times New Roman" panose="02020603050405020304" pitchFamily="18" charset="0"/>
              </a:rPr>
              <a:t> – ,dvou dubů nebo tří i více dubů</a:t>
            </a:r>
            <a:r>
              <a:rPr lang="de-DE" altLang="de-DE" sz="2800">
                <a:latin typeface="Times New Roman" panose="02020603050405020304" pitchFamily="18" charset="0"/>
              </a:rPr>
              <a:t>ʻ</a:t>
            </a:r>
            <a:r>
              <a:rPr lang="cs-CZ" altLang="de-DE" sz="2800">
                <a:latin typeface="Times New Roman" panose="02020603050405020304" pitchFamily="18" charset="0"/>
              </a:rPr>
              <a:t>) je</a:t>
            </a:r>
            <a:r>
              <a:rPr lang="de-DE" altLang="de-DE" sz="2800">
                <a:latin typeface="Times New Roman" panose="02020603050405020304" pitchFamily="18" charset="0"/>
              </a:rPr>
              <a:t> t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dy v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 spoj</a:t>
            </a:r>
            <a:r>
              <a:rPr lang="cs-CZ" altLang="de-DE" sz="2800">
                <a:latin typeface="Times New Roman" panose="02020603050405020304" pitchFamily="18" charset="0"/>
              </a:rPr>
              <a:t>e</a:t>
            </a:r>
            <a:r>
              <a:rPr lang="de-DE" altLang="de-DE" sz="2800">
                <a:latin typeface="Times New Roman" panose="02020603050405020304" pitchFamily="18" charset="0"/>
              </a:rPr>
              <a:t>ní s adj zas</a:t>
            </a:r>
            <a:r>
              <a:rPr lang="cs-CZ" altLang="de-DE" sz="2800">
                <a:latin typeface="Times New Roman" panose="02020603050405020304" pitchFamily="18" charset="0"/>
              </a:rPr>
              <a:t>e zrušena (</a:t>
            </a:r>
            <a:r>
              <a:rPr lang="cs-CZ" altLang="de-DE" sz="2800" i="1">
                <a:latin typeface="Times New Roman" panose="02020603050405020304" pitchFamily="18" charset="0"/>
              </a:rPr>
              <a:t>wulkeju dubow</a:t>
            </a:r>
            <a:r>
              <a:rPr lang="cs-CZ" altLang="de-DE" sz="2800">
                <a:latin typeface="Times New Roman" panose="02020603050405020304" pitchFamily="18" charset="0"/>
              </a:rPr>
              <a:t> ,dvou velkých dubů</a:t>
            </a:r>
            <a:r>
              <a:rPr lang="de-DE" altLang="de-DE" sz="2800">
                <a:latin typeface="Times New Roman" panose="02020603050405020304" pitchFamily="18" charset="0"/>
              </a:rPr>
              <a:t>ʻ, al</a:t>
            </a:r>
            <a:r>
              <a:rPr lang="cs-CZ" altLang="de-DE" sz="2800">
                <a:latin typeface="Times New Roman" panose="02020603050405020304" pitchFamily="18" charset="0"/>
              </a:rPr>
              <a:t>e </a:t>
            </a:r>
            <a:r>
              <a:rPr lang="cs-CZ" altLang="de-DE" sz="2800" i="1">
                <a:latin typeface="Times New Roman" panose="02020603050405020304" pitchFamily="18" charset="0"/>
              </a:rPr>
              <a:t>wulkich dubow </a:t>
            </a:r>
            <a:r>
              <a:rPr lang="de-DE" altLang="de-DE" sz="2800"/>
              <a:t>,</a:t>
            </a:r>
            <a:r>
              <a:rPr lang="cs-CZ" altLang="de-DE" sz="2800">
                <a:latin typeface="Times New Roman" panose="02020603050405020304" pitchFamily="18" charset="0"/>
              </a:rPr>
              <a:t>tří i více dubů</a:t>
            </a:r>
            <a:r>
              <a:rPr lang="de-DE" altLang="de-DE" sz="2800">
                <a:latin typeface="Times New Roman" panose="02020603050405020304" pitchFamily="18" charset="0"/>
              </a:rPr>
              <a:t>ʻ)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Tvary na </a:t>
            </a:r>
            <a:r>
              <a:rPr lang="cs-CZ" altLang="de-DE" sz="2800" b="1">
                <a:latin typeface="Times New Roman" panose="02020603050405020304" pitchFamily="18" charset="0"/>
              </a:rPr>
              <a:t>-</a:t>
            </a:r>
            <a:r>
              <a:rPr lang="cs-CZ" altLang="de-DE" sz="2800" b="1" i="1">
                <a:latin typeface="Times New Roman" panose="02020603050405020304" pitchFamily="18" charset="0"/>
              </a:rPr>
              <a:t>aj/-ej </a:t>
            </a:r>
            <a:r>
              <a:rPr lang="cs-CZ" altLang="de-DE" sz="2800" b="1">
                <a:latin typeface="Times New Roman" panose="02020603050405020304" pitchFamily="18" charset="0"/>
              </a:rPr>
              <a:t>v Ndu m. </a:t>
            </a:r>
            <a:r>
              <a:rPr lang="cs-CZ" altLang="de-DE" sz="2800">
                <a:latin typeface="Times New Roman" panose="02020603050405020304" pitchFamily="18" charset="0"/>
              </a:rPr>
              <a:t>byly </a:t>
            </a:r>
            <a:r>
              <a:rPr lang="cs-CZ" altLang="de-DE" sz="2800" b="1">
                <a:latin typeface="Times New Roman" panose="02020603050405020304" pitchFamily="18" charset="0"/>
              </a:rPr>
              <a:t>dříve</a:t>
            </a:r>
            <a:r>
              <a:rPr lang="cs-CZ" altLang="de-DE" sz="2800">
                <a:latin typeface="Times New Roman" panose="02020603050405020304" pitchFamily="18" charset="0"/>
              </a:rPr>
              <a:t> kodifikovány tak, že </a:t>
            </a:r>
            <a:r>
              <a:rPr lang="cs-CZ" altLang="de-DE" sz="2800" b="1">
                <a:latin typeface="Times New Roman" panose="02020603050405020304" pitchFamily="18" charset="0"/>
              </a:rPr>
              <a:t>tvar na -</a:t>
            </a:r>
            <a:r>
              <a:rPr lang="cs-CZ" altLang="de-DE" sz="2800" b="1" i="1">
                <a:latin typeface="Times New Roman" panose="02020603050405020304" pitchFamily="18" charset="0"/>
              </a:rPr>
              <a:t>aj</a:t>
            </a:r>
            <a:r>
              <a:rPr lang="cs-CZ" altLang="de-DE" sz="2800" b="1">
                <a:latin typeface="Times New Roman" panose="02020603050405020304" pitchFamily="18" charset="0"/>
              </a:rPr>
              <a:t> vyjadřoval kategorii mužské osoby</a:t>
            </a:r>
            <a:r>
              <a:rPr lang="cs-CZ" altLang="de-DE" sz="2800">
                <a:latin typeface="Times New Roman" panose="02020603050405020304" pitchFamily="18" charset="0"/>
              </a:rPr>
              <a:t>. Tato kodifikace byla nejspíše umělá, taková distribuce daných koncovek v žádném nářečí neexistuje, navíc se vyskytují stejné koncovky u substantiv v závislosti na tvrdosti, resp. měkkosti předchozího konsonantu </a:t>
            </a:r>
            <a:r>
              <a:rPr lang="cs-CZ" altLang="de-DE" sz="2800" i="1">
                <a:latin typeface="Times New Roman" panose="02020603050405020304" pitchFamily="18" charset="0"/>
              </a:rPr>
              <a:t>(dubaj, mužej)</a:t>
            </a:r>
            <a:r>
              <a:rPr lang="cs-CZ" altLang="de-DE" sz="2800">
                <a:latin typeface="Times New Roman" panose="02020603050405020304" pitchFamily="18" charset="0"/>
              </a:rPr>
              <a:t>. Dnes už se </a:t>
            </a:r>
            <a:r>
              <a:rPr lang="cs-CZ" altLang="de-DE" sz="2800" b="1">
                <a:latin typeface="Times New Roman" panose="02020603050405020304" pitchFamily="18" charset="0"/>
              </a:rPr>
              <a:t>od toho upustilo</a:t>
            </a:r>
            <a:r>
              <a:rPr lang="cs-CZ" altLang="de-DE" sz="2800">
                <a:latin typeface="Times New Roman" panose="02020603050405020304" pitchFamily="18" charset="0"/>
              </a:rPr>
              <a:t>, koncovky se berou u adjektiv jako variantní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D2880A64-4CA1-634E-B5A6-174AECB4B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38125"/>
            <a:ext cx="9070975" cy="1387475"/>
          </a:xfrm>
        </p:spPr>
        <p:txBody>
          <a:bodyPr tIns="28080"/>
          <a:lstStyle/>
          <a:p>
            <a:pPr eaLnBrk="1"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de-DE" sz="3200">
                <a:latin typeface="Times New Roman" panose="02020603050405020304" pitchFamily="18" charset="0"/>
              </a:rPr>
              <a:t>Skloňování adjektiva</a:t>
            </a: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AE9C6E7-4B95-E44D-9F86-E2154AEF42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1547813"/>
            <a:ext cx="9359900" cy="5795962"/>
          </a:xfrm>
        </p:spPr>
        <p:txBody>
          <a:bodyPr tIns="24840"/>
          <a:lstStyle/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oblasti skloňování adjektiva můžeme zásadně sledovat stejné parametry jako u substantiva: paradigmata (synonymní tvary), vyjadřované kategorie, kmenové alternace</a:t>
            </a:r>
          </a:p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Oproti substantivu jsou </a:t>
            </a:r>
            <a:r>
              <a:rPr lang="cs-CZ" altLang="de-DE" sz="2800" b="1">
                <a:latin typeface="Times New Roman" panose="02020603050405020304" pitchFamily="18" charset="0"/>
              </a:rPr>
              <a:t>počty paradigmat zde značně nižší</a:t>
            </a:r>
            <a:r>
              <a:rPr lang="cs-CZ" altLang="de-DE" sz="2800">
                <a:latin typeface="Times New Roman" panose="02020603050405020304" pitchFamily="18" charset="0"/>
              </a:rPr>
              <a:t>, za to má adjektivum – na rozdíl od substantiva – rodové tvary. Rozmanité a typologicky nápadné je stupňování (které ovšem – v závorkách řečeno – není všemi vždy považováno za gramatický jev, často se popisuje jako derivační)</a:t>
            </a:r>
          </a:p>
          <a:p>
            <a:pPr marL="414338" indent="-309563" eaLnBrk="1">
              <a:buSzPct val="45000"/>
              <a:buFont typeface="Wingdings" pitchFamily="2" charset="2"/>
              <a:buChar char=""/>
              <a:tabLst>
                <a:tab pos="414338" algn="l"/>
                <a:tab pos="519113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K tomu přichází </a:t>
            </a:r>
            <a:r>
              <a:rPr lang="cs-CZ" altLang="de-DE" sz="2800" b="1">
                <a:latin typeface="Times New Roman" panose="02020603050405020304" pitchFamily="18" charset="0"/>
              </a:rPr>
              <a:t>specifický vývoj adjektiva ve slovanštině</a:t>
            </a:r>
            <a:r>
              <a:rPr lang="cs-CZ" altLang="de-DE" sz="2800">
                <a:latin typeface="Times New Roman" panose="02020603050405020304" pitchFamily="18" charset="0"/>
              </a:rPr>
              <a:t>: původní skloňování totožné se substantivem (</a:t>
            </a:r>
            <a:r>
              <a:rPr lang="cs-CZ" altLang="de-DE" sz="2800" i="1">
                <a:latin typeface="Times New Roman" panose="02020603050405020304" pitchFamily="18" charset="0"/>
              </a:rPr>
              <a:t>o</a:t>
            </a:r>
            <a:r>
              <a:rPr lang="cs-CZ" altLang="de-DE" sz="2800">
                <a:latin typeface="Times New Roman" panose="02020603050405020304" pitchFamily="18" charset="0"/>
              </a:rPr>
              <a:t>-kmenovým a </a:t>
            </a:r>
            <a:r>
              <a:rPr lang="cs-CZ" altLang="de-DE" sz="2800" i="1">
                <a:latin typeface="Times New Roman" panose="02020603050405020304" pitchFamily="18" charset="0"/>
              </a:rPr>
              <a:t>a</a:t>
            </a:r>
            <a:r>
              <a:rPr lang="cs-CZ" altLang="de-DE" sz="2800">
                <a:latin typeface="Times New Roman" panose="02020603050405020304" pitchFamily="18" charset="0"/>
              </a:rPr>
              <a:t>-kmenovým) a vznik složených tvarů, které postupně tvary jmenné vytlačují (s různými výsledky)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FD9B61C7-3B10-6047-863C-9E40F49E7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de-DE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>
                <a:latin typeface="Times New Roman" panose="02020603050405020304" pitchFamily="18" charset="0"/>
              </a:rPr>
              <a:t>edle </a:t>
            </a:r>
            <a:r>
              <a:rPr lang="cs-CZ" altLang="de-DE" sz="2800" b="1">
                <a:latin typeface="Times New Roman" panose="02020603050405020304" pitchFamily="18" charset="0"/>
              </a:rPr>
              <a:t>tvrdého je i měkké paradigma </a:t>
            </a:r>
            <a:r>
              <a:rPr lang="cs-CZ" altLang="de-DE" sz="2800">
                <a:latin typeface="Times New Roman" panose="02020603050405020304" pitchFamily="18" charset="0"/>
              </a:rPr>
              <a:t>adjektiv, interpretace jeho koncovek je závislá na fonologické interpretaci jak vokálů, tak konsonantů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DE5633D-B321-D141-87B4-B3D726D5E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de-DE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>
                <a:latin typeface="Times New Roman" panose="02020603050405020304" pitchFamily="18" charset="0"/>
              </a:rPr>
              <a:t>edle </a:t>
            </a:r>
            <a:r>
              <a:rPr lang="cs-CZ" altLang="de-DE" sz="2800" b="1">
                <a:latin typeface="Times New Roman" panose="02020603050405020304" pitchFamily="18" charset="0"/>
              </a:rPr>
              <a:t>tvrdého je i měkké paradigma </a:t>
            </a:r>
            <a:r>
              <a:rPr lang="cs-CZ" altLang="de-DE" sz="2800">
                <a:latin typeface="Times New Roman" panose="02020603050405020304" pitchFamily="18" charset="0"/>
              </a:rPr>
              <a:t>adjektiv, interpretace jeho koncovek je závislá na fonologické interpretaci jak vokálů, tak konsonantů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ILsg m. a n. je stejný tvar </a:t>
            </a:r>
            <a:r>
              <a:rPr lang="cs-CZ" altLang="de-DE" sz="2800">
                <a:latin typeface="Times New Roman" panose="02020603050405020304" pitchFamily="18" charset="0"/>
              </a:rPr>
              <a:t>(tak jako v br. a pol.)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226F0E68-11D4-D04B-AFCE-A35229609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de-DE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>
                <a:latin typeface="Times New Roman" panose="02020603050405020304" pitchFamily="18" charset="0"/>
              </a:rPr>
              <a:t>edle </a:t>
            </a:r>
            <a:r>
              <a:rPr lang="cs-CZ" altLang="de-DE" sz="2800" b="1">
                <a:latin typeface="Times New Roman" panose="02020603050405020304" pitchFamily="18" charset="0"/>
              </a:rPr>
              <a:t>tvrdého je i měkké paradigma </a:t>
            </a:r>
            <a:r>
              <a:rPr lang="cs-CZ" altLang="de-DE" sz="2800">
                <a:latin typeface="Times New Roman" panose="02020603050405020304" pitchFamily="18" charset="0"/>
              </a:rPr>
              <a:t>adjektiv, interpretace jeho koncovek je závislá na fonologické interpretaci jak vokálů, tak konsonantů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ILsg m. a n. je stejný tvar </a:t>
            </a:r>
            <a:r>
              <a:rPr lang="cs-CZ" altLang="de-DE" sz="2800">
                <a:latin typeface="Times New Roman" panose="02020603050405020304" pitchFamily="18" charset="0"/>
              </a:rPr>
              <a:t>(tak jako v br. a pol.)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Npl se liší koncovkou kongruence se substantivy označujícími mužské osoby od ostatních</a:t>
            </a:r>
            <a:r>
              <a:rPr lang="cs-CZ" altLang="de-DE" sz="2800">
                <a:latin typeface="Times New Roman" panose="02020603050405020304" pitchFamily="18" charset="0"/>
              </a:rPr>
              <a:t>, čili je stejný rodový rozdíl jako v pol.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B5E3FB64-C8EE-F142-BE46-49B70DAEFF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de-DE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>
                <a:latin typeface="Times New Roman" panose="02020603050405020304" pitchFamily="18" charset="0"/>
              </a:rPr>
              <a:t>edle </a:t>
            </a:r>
            <a:r>
              <a:rPr lang="cs-CZ" altLang="de-DE" sz="2800" b="1">
                <a:latin typeface="Times New Roman" panose="02020603050405020304" pitchFamily="18" charset="0"/>
              </a:rPr>
              <a:t>tvrdého je i měkké paradigma </a:t>
            </a:r>
            <a:r>
              <a:rPr lang="cs-CZ" altLang="de-DE" sz="2800">
                <a:latin typeface="Times New Roman" panose="02020603050405020304" pitchFamily="18" charset="0"/>
              </a:rPr>
              <a:t>adjektiv, interpretace jeho koncovek je závislá na fonologické interpretaci jak vokálů, tak konsonantů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ILsg m. a n. je stejný tvar </a:t>
            </a:r>
            <a:r>
              <a:rPr lang="cs-CZ" altLang="de-DE" sz="2800">
                <a:latin typeface="Times New Roman" panose="02020603050405020304" pitchFamily="18" charset="0"/>
              </a:rPr>
              <a:t>(tak jako v br. a pol.)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Npl se liší koncovkou kongruence se substantivy označujícími mužské osoby od ostatních</a:t>
            </a:r>
            <a:r>
              <a:rPr lang="cs-CZ" altLang="de-DE" sz="2800">
                <a:latin typeface="Times New Roman" panose="02020603050405020304" pitchFamily="18" charset="0"/>
              </a:rPr>
              <a:t>, čili je stejný rodový rozdíl jako v pol.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Dochází také k </a:t>
            </a:r>
            <a:r>
              <a:rPr lang="cs-CZ" altLang="de-DE" sz="2800" b="1">
                <a:latin typeface="Times New Roman" panose="02020603050405020304" pitchFamily="18" charset="0"/>
              </a:rPr>
              <a:t>obdobným kmenovým alternacím</a:t>
            </a:r>
            <a:r>
              <a:rPr lang="cs-CZ" altLang="de-DE" sz="2800">
                <a:latin typeface="Times New Roman" panose="02020603050405020304" pitchFamily="18" charset="0"/>
              </a:rPr>
              <a:t>, a to nejen konsonantickým, ale někdy i vokalickým: </a:t>
            </a:r>
            <a:r>
              <a:rPr lang="cs-CZ" altLang="de-DE" sz="2800" i="1">
                <a:latin typeface="Times New Roman" panose="02020603050405020304" pitchFamily="18" charset="0"/>
              </a:rPr>
              <a:t>młody – młodźi, kotry – kotři, swjaty – swjeći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0E560CA-CDE2-9347-ACCD-C8F6083827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de-DE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>
                <a:latin typeface="Times New Roman" panose="02020603050405020304" pitchFamily="18" charset="0"/>
              </a:rPr>
              <a:t>edle </a:t>
            </a:r>
            <a:r>
              <a:rPr lang="cs-CZ" altLang="de-DE" sz="2800" b="1">
                <a:latin typeface="Times New Roman" panose="02020603050405020304" pitchFamily="18" charset="0"/>
              </a:rPr>
              <a:t>tvrdého je i měkké paradigma </a:t>
            </a:r>
            <a:r>
              <a:rPr lang="cs-CZ" altLang="de-DE" sz="2800">
                <a:latin typeface="Times New Roman" panose="02020603050405020304" pitchFamily="18" charset="0"/>
              </a:rPr>
              <a:t>adjektiv, interpretace jeho koncovek je závislá na fonologické interpretaci jak vokálů, tak konsonantů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ILsg m. a n. je stejný tvar </a:t>
            </a:r>
            <a:r>
              <a:rPr lang="cs-CZ" altLang="de-DE" sz="2800">
                <a:latin typeface="Times New Roman" panose="02020603050405020304" pitchFamily="18" charset="0"/>
              </a:rPr>
              <a:t>(tak jako v br. a pol.)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Npl se liší koncovkou kongruence se substantivy označujícími mužské osoby od ostatních</a:t>
            </a:r>
            <a:r>
              <a:rPr lang="cs-CZ" altLang="de-DE" sz="2800">
                <a:latin typeface="Times New Roman" panose="02020603050405020304" pitchFamily="18" charset="0"/>
              </a:rPr>
              <a:t>, čili je stejný rodový rozdíl jako v pol.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Dochází také k </a:t>
            </a:r>
            <a:r>
              <a:rPr lang="cs-CZ" altLang="de-DE" sz="2800" b="1">
                <a:latin typeface="Times New Roman" panose="02020603050405020304" pitchFamily="18" charset="0"/>
              </a:rPr>
              <a:t>obdobným kmenovým alternacím</a:t>
            </a:r>
            <a:r>
              <a:rPr lang="cs-CZ" altLang="de-DE" sz="2800">
                <a:latin typeface="Times New Roman" panose="02020603050405020304" pitchFamily="18" charset="0"/>
              </a:rPr>
              <a:t>, a to nejen konsonantickým, ale někdy i vokalickým: </a:t>
            </a:r>
            <a:r>
              <a:rPr lang="cs-CZ" altLang="de-DE" sz="2800" i="1">
                <a:latin typeface="Times New Roman" panose="02020603050405020304" pitchFamily="18" charset="0"/>
              </a:rPr>
              <a:t>młody – młodźi, kotry – kotři, swjaty – swjeći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Bild 9">
            <a:extLst>
              <a:ext uri="{FF2B5EF4-FFF2-40B4-BE49-F238E27FC236}">
                <a16:creationId xmlns:a16="http://schemas.microsoft.com/office/drawing/2014/main" id="{2954B230-F5DA-6843-84C7-0A25C6258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179388"/>
            <a:ext cx="5002213" cy="688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Oval 1">
            <a:extLst>
              <a:ext uri="{FF2B5EF4-FFF2-40B4-BE49-F238E27FC236}">
                <a16:creationId xmlns:a16="http://schemas.microsoft.com/office/drawing/2014/main" id="{0F828D4F-9525-3340-82CF-4EB9EE8C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5940425"/>
            <a:ext cx="5040312" cy="1152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4452" name="Oval 2">
            <a:extLst>
              <a:ext uri="{FF2B5EF4-FFF2-40B4-BE49-F238E27FC236}">
                <a16:creationId xmlns:a16="http://schemas.microsoft.com/office/drawing/2014/main" id="{9D105C11-C31C-8843-9AF5-5BAF83895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1908175"/>
            <a:ext cx="4895850" cy="1655763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4453" name="Oval 3">
            <a:extLst>
              <a:ext uri="{FF2B5EF4-FFF2-40B4-BE49-F238E27FC236}">
                <a16:creationId xmlns:a16="http://schemas.microsoft.com/office/drawing/2014/main" id="{05D6F9D9-9628-B44F-9616-43CCF2731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2195513"/>
            <a:ext cx="1008063" cy="4318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4454" name="Oval 4">
            <a:extLst>
              <a:ext uri="{FF2B5EF4-FFF2-40B4-BE49-F238E27FC236}">
                <a16:creationId xmlns:a16="http://schemas.microsoft.com/office/drawing/2014/main" id="{2C7CA21B-C4BF-0B40-9097-08ECCEC95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775" y="2411413"/>
            <a:ext cx="576263" cy="288925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4455" name="Oval 5">
            <a:extLst>
              <a:ext uri="{FF2B5EF4-FFF2-40B4-BE49-F238E27FC236}">
                <a16:creationId xmlns:a16="http://schemas.microsoft.com/office/drawing/2014/main" id="{B6FD0F0B-B33E-F140-9467-785FB2E35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3708400"/>
            <a:ext cx="3382962" cy="503238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4456" name="Oval 6">
            <a:extLst>
              <a:ext uri="{FF2B5EF4-FFF2-40B4-BE49-F238E27FC236}">
                <a16:creationId xmlns:a16="http://schemas.microsoft.com/office/drawing/2014/main" id="{814422B5-3245-8D42-BB04-C67CBD1AA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1474788"/>
            <a:ext cx="1008063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3F59CAF4-5AD7-5648-A2B6-145301C9A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Pro </a:t>
            </a:r>
            <a:r>
              <a:rPr lang="cs-CZ" altLang="de-DE" sz="2800" b="1">
                <a:latin typeface="Times New Roman" panose="02020603050405020304" pitchFamily="18" charset="0"/>
              </a:rPr>
              <a:t>dolnolužickou srbštinu</a:t>
            </a:r>
            <a:r>
              <a:rPr lang="cs-CZ" altLang="de-DE" sz="2800">
                <a:latin typeface="Times New Roman" panose="02020603050405020304" pitchFamily="18" charset="0"/>
              </a:rPr>
              <a:t> neplatí </a:t>
            </a:r>
            <a:r>
              <a:rPr lang="cs-CZ" altLang="de-DE" sz="2800" b="1">
                <a:latin typeface="Times New Roman" panose="02020603050405020304" pitchFamily="18" charset="0"/>
              </a:rPr>
              <a:t>prakticky nic </a:t>
            </a:r>
            <a:r>
              <a:rPr lang="cs-CZ" altLang="de-DE" sz="2800">
                <a:latin typeface="Times New Roman" panose="02020603050405020304" pitchFamily="18" charset="0"/>
              </a:rPr>
              <a:t>z uvedeného kromě samozřejmě přítomnosti gramému duálu: zejm. není kromě sg prakticky kategorie životnosti a nejsou kmenové alternace (viz ještě přehled o životnosti)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C6960569-DF70-AB4D-AA6E-5C6E19A19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Čeština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se podstatně liší fonologií</a:t>
            </a:r>
            <a:r>
              <a:rPr lang="cs-CZ" altLang="de-DE" sz="2800">
                <a:latin typeface="Times New Roman" panose="02020603050405020304" pitchFamily="18" charset="0"/>
              </a:rPr>
              <a:t> svých koncovek (nikoliv pouze tvrdým, resp. měkkým kmenem). I zde jsou prohloubené přehláskou, ale dopad na tvarosloví není tak rozsáhlý jako u substantiv (na druhé straně vede přehláska uvnitř měkkého paradigmatu k značnému sjednocení tvarů)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EF386D0B-D3D3-7946-B648-C5DDAB77A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Čeština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se podstatně liší fonologií</a:t>
            </a:r>
            <a:r>
              <a:rPr lang="cs-CZ" altLang="de-DE" sz="2800">
                <a:latin typeface="Times New Roman" panose="02020603050405020304" pitchFamily="18" charset="0"/>
              </a:rPr>
              <a:t> svých koncovek (nikoliv pouze tvrdým, resp. měkkým kmenem). I zde jsou prohloubené přehláskou, ale dopad na tvarosloví není tak rozsáhlý jako u substantiv (na druhé straně vede přehláska uvnitř měkkého paradigmatu k značnému sjednocení tvarů)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Rodové rozdíly jsou rozsáhlé i v pl</a:t>
            </a:r>
            <a:r>
              <a:rPr lang="cs-CZ" altLang="de-DE" sz="2800">
                <a:latin typeface="Times New Roman" panose="02020603050405020304" pitchFamily="18" charset="0"/>
              </a:rPr>
              <a:t>, mimo to, co je vidět na tabulce, jsou v Npl výrazné </a:t>
            </a:r>
            <a:r>
              <a:rPr lang="cs-CZ" altLang="de-DE" sz="2800" b="1">
                <a:latin typeface="Times New Roman" panose="02020603050405020304" pitchFamily="18" charset="0"/>
              </a:rPr>
              <a:t>kmenové alternace </a:t>
            </a:r>
            <a:r>
              <a:rPr lang="cs-CZ" altLang="de-DE" sz="2800">
                <a:latin typeface="Times New Roman" panose="02020603050405020304" pitchFamily="18" charset="0"/>
              </a:rPr>
              <a:t>při kongruenci se životnými maskuliny: </a:t>
            </a:r>
            <a:r>
              <a:rPr lang="cs-CZ" altLang="de-DE" sz="2800" i="1">
                <a:latin typeface="Times New Roman" panose="02020603050405020304" pitchFamily="18" charset="0"/>
              </a:rPr>
              <a:t>dobrý – dobří, velký – velcí, mnohý – mnozí, hluchý – hluší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D8ED14B5-147D-7640-A82B-D60AB5926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Čeština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se podstatně liší fonologií</a:t>
            </a:r>
            <a:r>
              <a:rPr lang="cs-CZ" altLang="de-DE" sz="2800">
                <a:latin typeface="Times New Roman" panose="02020603050405020304" pitchFamily="18" charset="0"/>
              </a:rPr>
              <a:t> svých koncovek (nikoliv pouze tvrdým, resp. měkkým kmenem). I zde jsou prohloubené přehláskou, ale dopad na tvarosloví není tak rozsáhlý jako u substantiv (na druhé straně vede přehláska uvnitř měkkého paradigmatu k značnému sjednocení tvarů)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Rodové rozdíly jsou rozsáhlé i v pl</a:t>
            </a:r>
            <a:r>
              <a:rPr lang="cs-CZ" altLang="de-DE" sz="2800">
                <a:latin typeface="Times New Roman" panose="02020603050405020304" pitchFamily="18" charset="0"/>
              </a:rPr>
              <a:t>, mimo to, co je vidět na tabulce, jsou v Npl výrazné </a:t>
            </a:r>
            <a:r>
              <a:rPr lang="cs-CZ" altLang="de-DE" sz="2800" b="1">
                <a:latin typeface="Times New Roman" panose="02020603050405020304" pitchFamily="18" charset="0"/>
              </a:rPr>
              <a:t>kmenové alternace </a:t>
            </a:r>
            <a:r>
              <a:rPr lang="cs-CZ" altLang="de-DE" sz="2800">
                <a:latin typeface="Times New Roman" panose="02020603050405020304" pitchFamily="18" charset="0"/>
              </a:rPr>
              <a:t>při kongruenci se životnými maskuliny: </a:t>
            </a:r>
            <a:r>
              <a:rPr lang="cs-CZ" altLang="de-DE" sz="2800" i="1">
                <a:latin typeface="Times New Roman" panose="02020603050405020304" pitchFamily="18" charset="0"/>
              </a:rPr>
              <a:t>dobrý – dobří, velký – velcí, mnohý – mnozí, hluchý – hluší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ILsg m. a n. jsou tvarově rozděleny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FBCBBE2-4C31-8540-9144-3468B8FA2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Z historického hlediska jsou </a:t>
            </a:r>
            <a:r>
              <a:rPr lang="cs-CZ" altLang="de-DE" sz="2800" b="1">
                <a:latin typeface="Times New Roman" panose="02020603050405020304" pitchFamily="18" charset="0"/>
              </a:rPr>
              <a:t>původní jmenné (krátké) tvary</a:t>
            </a:r>
            <a:r>
              <a:rPr lang="cs-CZ" altLang="de-DE" sz="2800">
                <a:latin typeface="Times New Roman" panose="02020603050405020304" pitchFamily="18" charset="0"/>
              </a:rPr>
              <a:t>: lze rekonstruovat situaci (ovšem praslovanskou, nedoloženou), v níž byly pouze jmenné tvary adjektiv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Složené tvary vznikly spojením těchto jmenných tvarů s anaforickým zájmenem třetí osoby, stsl. jmenné tvary m. </a:t>
            </a:r>
            <a:r>
              <a:rPr lang="de-CH" altLang="de-DE" sz="2800">
                <a:latin typeface="Times New Roman" panose="02020603050405020304" pitchFamily="18" charset="0"/>
              </a:rPr>
              <a:t>ДОБРЪ, f. ДОБРА, složené ДОБРЪ+И &gt; ДОБРЪИ, ДОБРА+Я &gt; ДОБРАЯ, g. sg. m. ДОБРА+ѤГО &gt;ДОБРАѤГО &gt; ДОБРААГО &gt; ДОБРАГО atd.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Procesy stažení a vyrovnání </a:t>
            </a:r>
            <a:r>
              <a:rPr lang="cs-CZ" altLang="de-DE" sz="2800">
                <a:latin typeface="Times New Roman" panose="02020603050405020304" pitchFamily="18" charset="0"/>
              </a:rPr>
              <a:t>se postupně složené tvary od původních jmenných osamostatnily a vytvořily vlastní paradigma, které se liší v jednotlivých jazycích více či méně i od skloňování zájmenného. Ani ve stsl. není doloženo plné paradigma všech tvarů původní podoby složeného skloňování adjektiv, doložené tvary jsou už různě pozměněny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069F9064-79E9-9B4E-889C-C5D6C4464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Čeština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se podstatně liší fonologií</a:t>
            </a:r>
            <a:r>
              <a:rPr lang="cs-CZ" altLang="de-DE" sz="2800">
                <a:latin typeface="Times New Roman" panose="02020603050405020304" pitchFamily="18" charset="0"/>
              </a:rPr>
              <a:t> svých koncovek (nikoliv pouze tvrdým, resp. měkkým kmenem). I zde jsou prohloubené přehláskou, ale dopad na tvarosloví není tak rozsáhlý jako u substantiv (na druhé straně vede přehláska uvnitř měkkého paradigmatu k značnému sjednocení tvarů)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Rodové rozdíly jsou rozsáhlé i v pl</a:t>
            </a:r>
            <a:r>
              <a:rPr lang="cs-CZ" altLang="de-DE" sz="2800">
                <a:latin typeface="Times New Roman" panose="02020603050405020304" pitchFamily="18" charset="0"/>
              </a:rPr>
              <a:t>, mimo to, co je vidět na tabulce, jsou v Npl výrazné </a:t>
            </a:r>
            <a:r>
              <a:rPr lang="cs-CZ" altLang="de-DE" sz="2800" b="1">
                <a:latin typeface="Times New Roman" panose="02020603050405020304" pitchFamily="18" charset="0"/>
              </a:rPr>
              <a:t>kmenové alternace </a:t>
            </a:r>
            <a:r>
              <a:rPr lang="cs-CZ" altLang="de-DE" sz="2800">
                <a:latin typeface="Times New Roman" panose="02020603050405020304" pitchFamily="18" charset="0"/>
              </a:rPr>
              <a:t>při kongruenci se životnými maskuliny: </a:t>
            </a:r>
            <a:r>
              <a:rPr lang="cs-CZ" altLang="de-DE" sz="2800" i="1">
                <a:latin typeface="Times New Roman" panose="02020603050405020304" pitchFamily="18" charset="0"/>
              </a:rPr>
              <a:t>dobrý – dobří, velký – velcí, mnohý – mnozí, hluchý – hluší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ILsg m. a n. jsou tvarově rozděleny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Omezená skupina adjektiv má </a:t>
            </a:r>
            <a:r>
              <a:rPr lang="cs-CZ" altLang="de-DE" sz="2800" b="1">
                <a:latin typeface="Times New Roman" panose="02020603050405020304" pitchFamily="18" charset="0"/>
              </a:rPr>
              <a:t>zachovány jmenné tvary </a:t>
            </a:r>
            <a:r>
              <a:rPr lang="cs-CZ" altLang="de-DE" sz="2800">
                <a:latin typeface="Times New Roman" panose="02020603050405020304" pitchFamily="18" charset="0"/>
              </a:rPr>
              <a:t>(</a:t>
            </a:r>
            <a:r>
              <a:rPr lang="cs-CZ" altLang="de-DE" sz="2800" i="1">
                <a:latin typeface="Times New Roman" panose="02020603050405020304" pitchFamily="18" charset="0"/>
              </a:rPr>
              <a:t>šťasten, jist, zvědav</a:t>
            </a:r>
            <a:r>
              <a:rPr lang="cs-CZ" altLang="de-DE" sz="2800">
                <a:latin typeface="Times New Roman" panose="02020603050405020304" pitchFamily="18" charset="0"/>
              </a:rPr>
              <a:t> apod., produktivní jsou už jenom u pasivních participií tranzitivních sloves, tam ovšem existuje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DB74F7A9-5D3C-FC4F-8FB4-67A192189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</a:t>
            </a:r>
            <a:r>
              <a:rPr lang="cs-CZ" altLang="de-DE" sz="2800" b="1">
                <a:latin typeface="Times New Roman" panose="02020603050405020304" pitchFamily="18" charset="0"/>
              </a:rPr>
              <a:t>tvar Asg f.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</a:rPr>
              <a:t>(Účast měl zajištěn</a:t>
            </a:r>
            <a:r>
              <a:rPr lang="cs-CZ" altLang="de-DE" sz="2800" b="1" i="1">
                <a:latin typeface="Times New Roman" panose="02020603050405020304" pitchFamily="18" charset="0"/>
              </a:rPr>
              <a:t>u</a:t>
            </a:r>
            <a:r>
              <a:rPr lang="cs-CZ" altLang="de-DE" sz="2800" i="1">
                <a:latin typeface="Times New Roman" panose="02020603050405020304" pitchFamily="18" charset="0"/>
              </a:rPr>
              <a:t>)</a:t>
            </a:r>
            <a:r>
              <a:rPr lang="cs-CZ" altLang="de-DE" sz="2800">
                <a:latin typeface="Times New Roman" panose="02020603050405020304" pitchFamily="18" charset="0"/>
              </a:rPr>
              <a:t> – mimo jsl. jazyky singulérní archaismus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47BD5D9D-CE9E-1948-A481-EEA48A8C3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</a:t>
            </a:r>
            <a:r>
              <a:rPr lang="cs-CZ" altLang="de-DE" sz="2800" b="1">
                <a:latin typeface="Times New Roman" panose="02020603050405020304" pitchFamily="18" charset="0"/>
              </a:rPr>
              <a:t>tvar Asg f.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</a:rPr>
              <a:t>(Účast měl zajištěn</a:t>
            </a:r>
            <a:r>
              <a:rPr lang="cs-CZ" altLang="de-DE" sz="2800" b="1" i="1">
                <a:latin typeface="Times New Roman" panose="02020603050405020304" pitchFamily="18" charset="0"/>
              </a:rPr>
              <a:t>u</a:t>
            </a:r>
            <a:r>
              <a:rPr lang="cs-CZ" altLang="de-DE" sz="2800" i="1">
                <a:latin typeface="Times New Roman" panose="02020603050405020304" pitchFamily="18" charset="0"/>
              </a:rPr>
              <a:t>)</a:t>
            </a:r>
            <a:r>
              <a:rPr lang="cs-CZ" altLang="de-DE" sz="2800">
                <a:latin typeface="Times New Roman" panose="02020603050405020304" pitchFamily="18" charset="0"/>
              </a:rPr>
              <a:t> – mimo jsl. jazyky singulérní archaismus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Archaický je i </a:t>
            </a:r>
            <a:r>
              <a:rPr lang="cs-CZ" altLang="de-DE" sz="2800" b="1">
                <a:latin typeface="Times New Roman" panose="02020603050405020304" pitchFamily="18" charset="0"/>
              </a:rPr>
              <a:t>systém přivlastňovacích přídavných jmen</a:t>
            </a:r>
            <a:r>
              <a:rPr lang="cs-CZ" altLang="de-DE" sz="2800">
                <a:latin typeface="Times New Roman" panose="02020603050405020304" pitchFamily="18" charset="0"/>
              </a:rPr>
              <a:t>, který obsahuje v singuláru jmenné tvary v původním rozsahu (tedy všechny kromě Isg): </a:t>
            </a:r>
            <a:r>
              <a:rPr lang="cs-CZ" altLang="de-DE" sz="2800" i="1">
                <a:latin typeface="Times New Roman" panose="02020603050405020304" pitchFamily="18" charset="0"/>
              </a:rPr>
              <a:t>Karlův most, bez Karlova mostu, ke Karlovu mostu, na Karlově mostě</a:t>
            </a:r>
            <a:r>
              <a:rPr lang="cs-CZ" altLang="de-DE" sz="2800">
                <a:latin typeface="Times New Roman" panose="02020603050405020304" pitchFamily="18" charset="0"/>
              </a:rPr>
              <a:t> atd. Je zde tedy třetí typ skloňování adjektiv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7939ECDF-BC64-AA4B-AAA1-CA670830AB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</a:t>
            </a:r>
            <a:r>
              <a:rPr lang="cs-CZ" altLang="de-DE" sz="2800" b="1">
                <a:latin typeface="Times New Roman" panose="02020603050405020304" pitchFamily="18" charset="0"/>
              </a:rPr>
              <a:t>tvar Asg f.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</a:rPr>
              <a:t>(Účast měl zajištěn</a:t>
            </a:r>
            <a:r>
              <a:rPr lang="cs-CZ" altLang="de-DE" sz="2800" b="1" i="1">
                <a:latin typeface="Times New Roman" panose="02020603050405020304" pitchFamily="18" charset="0"/>
              </a:rPr>
              <a:t>u</a:t>
            </a:r>
            <a:r>
              <a:rPr lang="cs-CZ" altLang="de-DE" sz="2800" i="1">
                <a:latin typeface="Times New Roman" panose="02020603050405020304" pitchFamily="18" charset="0"/>
              </a:rPr>
              <a:t>)</a:t>
            </a:r>
            <a:r>
              <a:rPr lang="cs-CZ" altLang="de-DE" sz="2800">
                <a:latin typeface="Times New Roman" panose="02020603050405020304" pitchFamily="18" charset="0"/>
              </a:rPr>
              <a:t> – mimo jsl. jazyky singulérní archaismus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Archaický je i </a:t>
            </a:r>
            <a:r>
              <a:rPr lang="cs-CZ" altLang="de-DE" sz="2800" b="1">
                <a:latin typeface="Times New Roman" panose="02020603050405020304" pitchFamily="18" charset="0"/>
              </a:rPr>
              <a:t>systém přivlastňovacích přídavných jmen</a:t>
            </a:r>
            <a:r>
              <a:rPr lang="cs-CZ" altLang="de-DE" sz="2800">
                <a:latin typeface="Times New Roman" panose="02020603050405020304" pitchFamily="18" charset="0"/>
              </a:rPr>
              <a:t>, který obsahuje v singuláru jmenné tvary v původním rozsahu (tedy všechny kromě Isg): </a:t>
            </a:r>
            <a:r>
              <a:rPr lang="cs-CZ" altLang="de-DE" sz="2800" i="1">
                <a:latin typeface="Times New Roman" panose="02020603050405020304" pitchFamily="18" charset="0"/>
              </a:rPr>
              <a:t>Karlův most, bez Karlova mostu, ke Karlovu mostu, na Karlově mostě</a:t>
            </a:r>
            <a:r>
              <a:rPr lang="cs-CZ" altLang="de-DE" sz="2800">
                <a:latin typeface="Times New Roman" panose="02020603050405020304" pitchFamily="18" charset="0"/>
              </a:rPr>
              <a:t> atd. Je zde tedy třetí typ skloňování adjektiv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Duálová koncovka Ipl</a:t>
            </a:r>
            <a:r>
              <a:rPr lang="cs-CZ" altLang="de-DE" sz="2800">
                <a:latin typeface="Times New Roman" panose="02020603050405020304" pitchFamily="18" charset="0"/>
              </a:rPr>
              <a:t> je i zde v kongruenci s těmi substantivy, která ji mají </a:t>
            </a:r>
            <a:r>
              <a:rPr lang="cs-CZ" altLang="de-DE" sz="2800" i="1">
                <a:latin typeface="Times New Roman" panose="02020603050405020304" pitchFamily="18" charset="0"/>
              </a:rPr>
              <a:t>(vlastníma rukama, modrýma očima)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05953167-594C-F44A-8AD6-2568369AE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</a:t>
            </a:r>
            <a:r>
              <a:rPr lang="cs-CZ" altLang="de-DE" sz="2800" b="1">
                <a:latin typeface="Times New Roman" panose="02020603050405020304" pitchFamily="18" charset="0"/>
              </a:rPr>
              <a:t>tvar Asg f.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</a:rPr>
              <a:t>(Účast měl zajištěn</a:t>
            </a:r>
            <a:r>
              <a:rPr lang="cs-CZ" altLang="de-DE" sz="2800" b="1" i="1">
                <a:latin typeface="Times New Roman" panose="02020603050405020304" pitchFamily="18" charset="0"/>
              </a:rPr>
              <a:t>u</a:t>
            </a:r>
            <a:r>
              <a:rPr lang="cs-CZ" altLang="de-DE" sz="2800" i="1">
                <a:latin typeface="Times New Roman" panose="02020603050405020304" pitchFamily="18" charset="0"/>
              </a:rPr>
              <a:t>)</a:t>
            </a:r>
            <a:r>
              <a:rPr lang="cs-CZ" altLang="de-DE" sz="2800">
                <a:latin typeface="Times New Roman" panose="02020603050405020304" pitchFamily="18" charset="0"/>
              </a:rPr>
              <a:t> – mimo jsl. jazyky singulérní archaismus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Archaický je i </a:t>
            </a:r>
            <a:r>
              <a:rPr lang="cs-CZ" altLang="de-DE" sz="2800" b="1">
                <a:latin typeface="Times New Roman" panose="02020603050405020304" pitchFamily="18" charset="0"/>
              </a:rPr>
              <a:t>systém přivlastňovacích přídavných jmen</a:t>
            </a:r>
            <a:r>
              <a:rPr lang="cs-CZ" altLang="de-DE" sz="2800">
                <a:latin typeface="Times New Roman" panose="02020603050405020304" pitchFamily="18" charset="0"/>
              </a:rPr>
              <a:t>, který obsahuje v singuláru jmenné tvary v původním rozsahu (tedy všechny kromě Isg): </a:t>
            </a:r>
            <a:r>
              <a:rPr lang="cs-CZ" altLang="de-DE" sz="2800" i="1">
                <a:latin typeface="Times New Roman" panose="02020603050405020304" pitchFamily="18" charset="0"/>
              </a:rPr>
              <a:t>Karlův most, bez Karlova mostu, ke Karlovu mostu, na Karlově mostě</a:t>
            </a:r>
            <a:r>
              <a:rPr lang="cs-CZ" altLang="de-DE" sz="2800">
                <a:latin typeface="Times New Roman" panose="02020603050405020304" pitchFamily="18" charset="0"/>
              </a:rPr>
              <a:t> atd. Je zde tedy třetí typ skloňování adjektiv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Duálová koncovka Ipl</a:t>
            </a:r>
            <a:r>
              <a:rPr lang="cs-CZ" altLang="de-DE" sz="2800">
                <a:latin typeface="Times New Roman" panose="02020603050405020304" pitchFamily="18" charset="0"/>
              </a:rPr>
              <a:t> je i zde v kongruenci s těmi substantivy, která ji mají </a:t>
            </a:r>
            <a:r>
              <a:rPr lang="cs-CZ" altLang="de-DE" sz="2800" i="1">
                <a:latin typeface="Times New Roman" panose="02020603050405020304" pitchFamily="18" charset="0"/>
              </a:rPr>
              <a:t>(vlastníma rukama, modrýma očima)</a:t>
            </a: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Systém adjektiva spisovné češtiny je tedy opět </a:t>
            </a:r>
            <a:r>
              <a:rPr lang="cs-CZ" altLang="de-DE" sz="2800" b="1">
                <a:latin typeface="Times New Roman" panose="02020603050405020304" pitchFamily="18" charset="0"/>
              </a:rPr>
              <a:t>výrazně flektivní</a:t>
            </a:r>
            <a:r>
              <a:rPr lang="cs-CZ" altLang="de-DE" sz="2800">
                <a:latin typeface="Times New Roman" panose="02020603050405020304" pitchFamily="18" charset="0"/>
              </a:rPr>
              <a:t>, víc než ve vsl. jazycích a kromě duálu (hls.) a některých alternací v Npl (p.) i víc než v ostatních zsl. jazycích.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7D8F2A35-6D4D-1C4C-928E-C84506A57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Víc než u substantiva zde ovšem platí, že se výrazně projevuje </a:t>
            </a:r>
            <a:r>
              <a:rPr lang="cs-CZ" altLang="de-DE" sz="2800" b="1">
                <a:latin typeface="Times New Roman" panose="02020603050405020304" pitchFamily="18" charset="0"/>
              </a:rPr>
              <a:t>archaizující kodifikace </a:t>
            </a:r>
            <a:r>
              <a:rPr lang="cs-CZ" altLang="de-DE" sz="2800">
                <a:latin typeface="Times New Roman" panose="02020603050405020304" pitchFamily="18" charset="0"/>
              </a:rPr>
              <a:t>– kdybychom vycházeli z obecné češtiny, tak kromě výrazných rozdílů mezi tvrdým a měkkým paradigmatem a jedním jmenným tvarem </a:t>
            </a:r>
            <a:r>
              <a:rPr lang="cs-CZ" altLang="de-DE" sz="2800" i="1">
                <a:latin typeface="Times New Roman" panose="02020603050405020304" pitchFamily="18" charset="0"/>
              </a:rPr>
              <a:t>(Je tam zamčen</a:t>
            </a:r>
            <a:r>
              <a:rPr lang="cs-CZ" altLang="de-DE" sz="2800" b="1" i="1">
                <a:latin typeface="Times New Roman" panose="02020603050405020304" pitchFamily="18" charset="0"/>
              </a:rPr>
              <a:t>o</a:t>
            </a:r>
            <a:r>
              <a:rPr lang="cs-CZ" altLang="de-DE" sz="2800" i="1">
                <a:latin typeface="Times New Roman" panose="02020603050405020304" pitchFamily="18" charset="0"/>
              </a:rPr>
              <a:t>, Mám uvařen</a:t>
            </a:r>
            <a:r>
              <a:rPr lang="cs-CZ" altLang="de-DE" sz="2800" b="1" i="1">
                <a:latin typeface="Times New Roman" panose="02020603050405020304" pitchFamily="18" charset="0"/>
              </a:rPr>
              <a:t>o</a:t>
            </a:r>
            <a:r>
              <a:rPr lang="cs-CZ" altLang="de-DE" sz="2800" i="1">
                <a:latin typeface="Times New Roman" panose="02020603050405020304" pitchFamily="18" charset="0"/>
              </a:rPr>
              <a:t>)</a:t>
            </a:r>
            <a:r>
              <a:rPr lang="cs-CZ" altLang="de-DE" sz="2800">
                <a:latin typeface="Times New Roman" panose="02020603050405020304" pitchFamily="18" charset="0"/>
              </a:rPr>
              <a:t> by z uvedených vlastností neplatilo prakticky nic. V části moravských běžně mluvených variet najdeme živou kmenovou alternaci Npl m. živ. typu </a:t>
            </a:r>
            <a:r>
              <a:rPr lang="cs-CZ" altLang="de-DE" sz="2800" i="1">
                <a:latin typeface="Times New Roman" panose="02020603050405020304" pitchFamily="18" charset="0"/>
              </a:rPr>
              <a:t>vel</a:t>
            </a:r>
            <a:r>
              <a:rPr lang="cs-CZ" altLang="de-DE" sz="2800" b="1" i="1">
                <a:latin typeface="Times New Roman" panose="02020603050405020304" pitchFamily="18" charset="0"/>
              </a:rPr>
              <a:t>c</a:t>
            </a:r>
            <a:r>
              <a:rPr lang="cs-CZ" altLang="de-DE" sz="2800" i="1">
                <a:latin typeface="Times New Roman" panose="02020603050405020304" pitchFamily="18" charset="0"/>
              </a:rPr>
              <a:t>í kluci; chlapi, k(t)e</a:t>
            </a:r>
            <a:r>
              <a:rPr lang="cs-CZ" altLang="de-DE" sz="2800" b="1" i="1">
                <a:latin typeface="Times New Roman" panose="02020603050405020304" pitchFamily="18" charset="0"/>
              </a:rPr>
              <a:t>ř</a:t>
            </a:r>
            <a:r>
              <a:rPr lang="cs-CZ" altLang="de-DE" sz="2800" i="1">
                <a:latin typeface="Times New Roman" panose="02020603050405020304" pitchFamily="18" charset="0"/>
              </a:rPr>
              <a:t>í</a:t>
            </a:r>
            <a:r>
              <a:rPr lang="cs-CZ" altLang="de-DE" sz="2800">
                <a:latin typeface="Times New Roman" panose="02020603050405020304" pitchFamily="18" charset="0"/>
              </a:rPr>
              <a:t> apod.</a:t>
            </a:r>
            <a:endParaRPr lang="cs-CZ" altLang="de-DE" sz="2800" i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Bild 1" descr="Adj11_Cz_01.pdf">
            <a:extLst>
              <a:ext uri="{FF2B5EF4-FFF2-40B4-BE49-F238E27FC236}">
                <a16:creationId xmlns:a16="http://schemas.microsoft.com/office/drawing/2014/main" id="{B9C1227C-5FB1-AA49-9406-C3F813BC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7938"/>
            <a:ext cx="10080626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Oval 2">
            <a:extLst>
              <a:ext uri="{FF2B5EF4-FFF2-40B4-BE49-F238E27FC236}">
                <a16:creationId xmlns:a16="http://schemas.microsoft.com/office/drawing/2014/main" id="{87895943-6A6F-C348-A317-796B5271E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88" y="755650"/>
            <a:ext cx="5903912" cy="13684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26980" name="Oval 3">
            <a:extLst>
              <a:ext uri="{FF2B5EF4-FFF2-40B4-BE49-F238E27FC236}">
                <a16:creationId xmlns:a16="http://schemas.microsoft.com/office/drawing/2014/main" id="{5A37901F-751B-D645-AFCB-A5BD55A7C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2411413"/>
            <a:ext cx="936625" cy="1296987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26981" name="Oval 4">
            <a:extLst>
              <a:ext uri="{FF2B5EF4-FFF2-40B4-BE49-F238E27FC236}">
                <a16:creationId xmlns:a16="http://schemas.microsoft.com/office/drawing/2014/main" id="{248F12A5-A7DF-A94C-953F-5987A4B56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3" y="3203575"/>
            <a:ext cx="6985000" cy="1008063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 e</a:t>
            </a:r>
          </a:p>
        </p:txBody>
      </p:sp>
      <p:sp>
        <p:nvSpPr>
          <p:cNvPr id="126982" name="Oval 5">
            <a:extLst>
              <a:ext uri="{FF2B5EF4-FFF2-40B4-BE49-F238E27FC236}">
                <a16:creationId xmlns:a16="http://schemas.microsoft.com/office/drawing/2014/main" id="{1CBA9433-5AF7-5948-8E1F-1032A8AE3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3" y="4932363"/>
            <a:ext cx="6985000" cy="503237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 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EA5565BC-DB40-154B-ABCF-782DB7CF5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Slovenština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 </a:t>
            </a:r>
            <a:r>
              <a:rPr lang="cs-CZ" altLang="de-DE" sz="2800" b="1">
                <a:latin typeface="Times New Roman" panose="02020603050405020304" pitchFamily="18" charset="0"/>
              </a:rPr>
              <a:t>tvrdé a měkké deklinační paradigma</a:t>
            </a:r>
            <a:r>
              <a:rPr lang="cs-CZ" altLang="de-DE" sz="2800">
                <a:latin typeface="Times New Roman" panose="02020603050405020304" pitchFamily="18" charset="0"/>
              </a:rPr>
              <a:t>, koncovky jsou ale </a:t>
            </a:r>
            <a:r>
              <a:rPr lang="cs-CZ" altLang="de-DE" sz="2800" b="1">
                <a:latin typeface="Times New Roman" panose="02020603050405020304" pitchFamily="18" charset="0"/>
              </a:rPr>
              <a:t>spíše v komplementární distribuci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6E6B07E3-0FC6-FE40-87AE-3296A420D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Slovenština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 </a:t>
            </a:r>
            <a:r>
              <a:rPr lang="cs-CZ" altLang="de-DE" sz="2800" b="1">
                <a:latin typeface="Times New Roman" panose="02020603050405020304" pitchFamily="18" charset="0"/>
              </a:rPr>
              <a:t>tvrdé a měkké deklinační paradigma</a:t>
            </a:r>
            <a:r>
              <a:rPr lang="cs-CZ" altLang="de-DE" sz="2800">
                <a:latin typeface="Times New Roman" panose="02020603050405020304" pitchFamily="18" charset="0"/>
              </a:rPr>
              <a:t>, koncovky jsou ale </a:t>
            </a:r>
            <a:r>
              <a:rPr lang="cs-CZ" altLang="de-DE" sz="2800" b="1">
                <a:latin typeface="Times New Roman" panose="02020603050405020304" pitchFamily="18" charset="0"/>
              </a:rPr>
              <a:t>spíše v komplementární distribuci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pl jsou </a:t>
            </a:r>
            <a:r>
              <a:rPr lang="cs-CZ" altLang="de-DE" sz="2800" b="1">
                <a:latin typeface="Times New Roman" panose="02020603050405020304" pitchFamily="18" charset="0"/>
              </a:rPr>
              <a:t>rodové rozdíly</a:t>
            </a:r>
            <a:r>
              <a:rPr lang="cs-CZ" altLang="de-DE" sz="2800">
                <a:latin typeface="Times New Roman" panose="02020603050405020304" pitchFamily="18" charset="0"/>
              </a:rPr>
              <a:t>, ale stejně jako u substantiv jsou </a:t>
            </a:r>
            <a:r>
              <a:rPr lang="cs-CZ" altLang="de-DE" sz="2800" b="1">
                <a:latin typeface="Times New Roman" panose="02020603050405020304" pitchFamily="18" charset="0"/>
              </a:rPr>
              <a:t>odstraněny veškeré konsonantické alternace</a:t>
            </a:r>
            <a:r>
              <a:rPr lang="cs-CZ" altLang="de-DE" sz="2800">
                <a:latin typeface="Times New Roman" panose="02020603050405020304" pitchFamily="18" charset="0"/>
              </a:rPr>
              <a:t>, takže ačkoliv životnost (nebo spíše </a:t>
            </a:r>
            <a:r>
              <a:rPr lang="cs-CZ" altLang="de-DE" sz="2800" b="1">
                <a:latin typeface="Times New Roman" panose="02020603050405020304" pitchFamily="18" charset="0"/>
              </a:rPr>
              <a:t>kategorie mužské osoby</a:t>
            </a:r>
            <a:r>
              <a:rPr lang="cs-CZ" altLang="de-DE" sz="2800">
                <a:latin typeface="Times New Roman" panose="02020603050405020304" pitchFamily="18" charset="0"/>
              </a:rPr>
              <a:t>) se v Npl vyjadřuje zvláštní koncovkou, není doprovázena kmenovou alternací jako v ostatních zsl. jazycích </a:t>
            </a:r>
            <a:r>
              <a:rPr lang="cs-CZ" altLang="de-DE" sz="2800" i="1">
                <a:latin typeface="Times New Roman" panose="02020603050405020304" pitchFamily="18" charset="0"/>
              </a:rPr>
              <a:t>(v</a:t>
            </a:r>
            <a:r>
              <a:rPr lang="de-DE" altLang="de-DE" sz="2800" i="1">
                <a:latin typeface="Times New Roman" panose="02020603050405020304" pitchFamily="18" charset="0"/>
              </a:rPr>
              <a:t>eľkí chlapci, drahí priatelia)</a:t>
            </a:r>
            <a:endParaRPr lang="cs-CZ" altLang="de-DE" sz="2800" b="1" i="1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EB0DC7CF-02BE-944D-B070-B463C68BE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Slovenština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 </a:t>
            </a:r>
            <a:r>
              <a:rPr lang="cs-CZ" altLang="de-DE" sz="2800" b="1">
                <a:latin typeface="Times New Roman" panose="02020603050405020304" pitchFamily="18" charset="0"/>
              </a:rPr>
              <a:t>tvrdé a měkké deklinační paradigma</a:t>
            </a:r>
            <a:r>
              <a:rPr lang="cs-CZ" altLang="de-DE" sz="2800">
                <a:latin typeface="Times New Roman" panose="02020603050405020304" pitchFamily="18" charset="0"/>
              </a:rPr>
              <a:t>, koncovky jsou ale </a:t>
            </a:r>
            <a:r>
              <a:rPr lang="cs-CZ" altLang="de-DE" sz="2800" b="1">
                <a:latin typeface="Times New Roman" panose="02020603050405020304" pitchFamily="18" charset="0"/>
              </a:rPr>
              <a:t>spíše v komplementární distribuci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pl jsou </a:t>
            </a:r>
            <a:r>
              <a:rPr lang="cs-CZ" altLang="de-DE" sz="2800" b="1">
                <a:latin typeface="Times New Roman" panose="02020603050405020304" pitchFamily="18" charset="0"/>
              </a:rPr>
              <a:t>rodové rozdíly</a:t>
            </a:r>
            <a:r>
              <a:rPr lang="cs-CZ" altLang="de-DE" sz="2800">
                <a:latin typeface="Times New Roman" panose="02020603050405020304" pitchFamily="18" charset="0"/>
              </a:rPr>
              <a:t>, ale stejně jako u substantiv jsou </a:t>
            </a:r>
            <a:r>
              <a:rPr lang="cs-CZ" altLang="de-DE" sz="2800" b="1">
                <a:latin typeface="Times New Roman" panose="02020603050405020304" pitchFamily="18" charset="0"/>
              </a:rPr>
              <a:t>odstraněny veškeré konsonantické alternace</a:t>
            </a:r>
            <a:r>
              <a:rPr lang="cs-CZ" altLang="de-DE" sz="2800">
                <a:latin typeface="Times New Roman" panose="02020603050405020304" pitchFamily="18" charset="0"/>
              </a:rPr>
              <a:t>, takže ačkoliv životnost (nebo spíše </a:t>
            </a:r>
            <a:r>
              <a:rPr lang="cs-CZ" altLang="de-DE" sz="2800" b="1">
                <a:latin typeface="Times New Roman" panose="02020603050405020304" pitchFamily="18" charset="0"/>
              </a:rPr>
              <a:t>kategorie mužské osoby</a:t>
            </a:r>
            <a:r>
              <a:rPr lang="cs-CZ" altLang="de-DE" sz="2800">
                <a:latin typeface="Times New Roman" panose="02020603050405020304" pitchFamily="18" charset="0"/>
              </a:rPr>
              <a:t>) se v Npl vyjadřuje zvláštní koncovkou, není doprovázena kmenovou alternací jako v ostatních zsl. jazycích </a:t>
            </a:r>
            <a:r>
              <a:rPr lang="cs-CZ" altLang="de-DE" sz="2800" i="1">
                <a:latin typeface="Times New Roman" panose="02020603050405020304" pitchFamily="18" charset="0"/>
              </a:rPr>
              <a:t>(veľkí chlapci, drahí priatelia)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tvary </a:t>
            </a:r>
            <a:r>
              <a:rPr lang="cs-CZ" altLang="de-DE" sz="2800">
                <a:latin typeface="Times New Roman" panose="02020603050405020304" pitchFamily="18" charset="0"/>
              </a:rPr>
              <a:t>jsou zachovány </a:t>
            </a:r>
            <a:r>
              <a:rPr lang="cs-CZ" altLang="de-DE" sz="2800" b="1">
                <a:latin typeface="Times New Roman" panose="02020603050405020304" pitchFamily="18" charset="0"/>
              </a:rPr>
              <a:t>v nepatrných zbytcích</a:t>
            </a:r>
            <a:r>
              <a:rPr lang="cs-CZ" altLang="de-DE" sz="2800">
                <a:latin typeface="Times New Roman" panose="02020603050405020304" pitchFamily="18" charset="0"/>
              </a:rPr>
              <a:t>, tak jako v ukr., br., p. a ls.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0DFFF89-336B-E64E-B829-DFE3283A1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Ze způsobu vzniku lze dedukovat i </a:t>
            </a:r>
            <a:r>
              <a:rPr lang="cs-CZ" altLang="de-DE" sz="2800" b="1">
                <a:latin typeface="Times New Roman" panose="02020603050405020304" pitchFamily="18" charset="0"/>
              </a:rPr>
              <a:t>původní odkazovací funkci složených tvarů</a:t>
            </a:r>
            <a:r>
              <a:rPr lang="cs-CZ" altLang="de-DE" sz="2800">
                <a:latin typeface="Times New Roman" panose="02020603050405020304" pitchFamily="18" charset="0"/>
              </a:rPr>
              <a:t>, složený tvar odkázal na něco známého, jmenný tuto funkci neměl, a existuje domněnka, že používání složených tvarů ve stsl. bylo ovlivněno řeckým určitým členem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A98B0373-CBCB-6341-9D40-A2585D327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Slovenština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Je </a:t>
            </a:r>
            <a:r>
              <a:rPr lang="cs-CZ" altLang="de-DE" sz="2800" b="1">
                <a:latin typeface="Times New Roman" panose="02020603050405020304" pitchFamily="18" charset="0"/>
              </a:rPr>
              <a:t>tvrdé a měkké deklinační paradigma</a:t>
            </a:r>
            <a:r>
              <a:rPr lang="cs-CZ" altLang="de-DE" sz="2800">
                <a:latin typeface="Times New Roman" panose="02020603050405020304" pitchFamily="18" charset="0"/>
              </a:rPr>
              <a:t>, koncovky jsou ale </a:t>
            </a:r>
            <a:r>
              <a:rPr lang="cs-CZ" altLang="de-DE" sz="2800" b="1">
                <a:latin typeface="Times New Roman" panose="02020603050405020304" pitchFamily="18" charset="0"/>
              </a:rPr>
              <a:t>spíše v komplementární distribuci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pl jsou </a:t>
            </a:r>
            <a:r>
              <a:rPr lang="cs-CZ" altLang="de-DE" sz="2800" b="1">
                <a:latin typeface="Times New Roman" panose="02020603050405020304" pitchFamily="18" charset="0"/>
              </a:rPr>
              <a:t>rodové rozdíly</a:t>
            </a:r>
            <a:r>
              <a:rPr lang="cs-CZ" altLang="de-DE" sz="2800">
                <a:latin typeface="Times New Roman" panose="02020603050405020304" pitchFamily="18" charset="0"/>
              </a:rPr>
              <a:t>, ale stejně jako u substantiv jsou </a:t>
            </a:r>
            <a:r>
              <a:rPr lang="cs-CZ" altLang="de-DE" sz="2800" b="1">
                <a:latin typeface="Times New Roman" panose="02020603050405020304" pitchFamily="18" charset="0"/>
              </a:rPr>
              <a:t>odstraněny veškeré konsonantické alternace</a:t>
            </a:r>
            <a:r>
              <a:rPr lang="cs-CZ" altLang="de-DE" sz="2800">
                <a:latin typeface="Times New Roman" panose="02020603050405020304" pitchFamily="18" charset="0"/>
              </a:rPr>
              <a:t>, takže ačkoliv životnost (nebo spíše </a:t>
            </a:r>
            <a:r>
              <a:rPr lang="cs-CZ" altLang="de-DE" sz="2800" b="1">
                <a:latin typeface="Times New Roman" panose="02020603050405020304" pitchFamily="18" charset="0"/>
              </a:rPr>
              <a:t>kategorie mužské osoby</a:t>
            </a:r>
            <a:r>
              <a:rPr lang="cs-CZ" altLang="de-DE" sz="2800">
                <a:latin typeface="Times New Roman" panose="02020603050405020304" pitchFamily="18" charset="0"/>
              </a:rPr>
              <a:t>) se v Npl vyjadřuje zvláštní koncovkou, není doprovázena kmenovou alternací jako v ostatních zsl. jazycích </a:t>
            </a:r>
            <a:r>
              <a:rPr lang="cs-CZ" altLang="de-DE" sz="2800" i="1">
                <a:latin typeface="Times New Roman" panose="02020603050405020304" pitchFamily="18" charset="0"/>
              </a:rPr>
              <a:t>(veľkí chlapci, drahí priatelia)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tvary </a:t>
            </a:r>
            <a:r>
              <a:rPr lang="cs-CZ" altLang="de-DE" sz="2800">
                <a:latin typeface="Times New Roman" panose="02020603050405020304" pitchFamily="18" charset="0"/>
              </a:rPr>
              <a:t>jsou zachovány </a:t>
            </a:r>
            <a:r>
              <a:rPr lang="cs-CZ" altLang="de-DE" sz="2800" b="1">
                <a:latin typeface="Times New Roman" panose="02020603050405020304" pitchFamily="18" charset="0"/>
              </a:rPr>
              <a:t>v nepatrných zbytcích</a:t>
            </a:r>
            <a:r>
              <a:rPr lang="cs-CZ" altLang="de-DE" sz="2800">
                <a:latin typeface="Times New Roman" panose="02020603050405020304" pitchFamily="18" charset="0"/>
              </a:rPr>
              <a:t>, tak jako v ukr., br., p. a ls.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Přivlastňovací přídavná jména</a:t>
            </a:r>
            <a:r>
              <a:rPr lang="cs-CZ" altLang="de-DE" sz="2800">
                <a:latin typeface="Times New Roman" panose="02020603050405020304" pitchFamily="18" charset="0"/>
              </a:rPr>
              <a:t> jsou živá tak jako v č. a ls. a liší se ve svém skloňování, takže tvoří jednoznačně </a:t>
            </a:r>
            <a:r>
              <a:rPr lang="cs-CZ" altLang="de-DE" sz="2800" b="1">
                <a:latin typeface="Times New Roman" panose="02020603050405020304" pitchFamily="18" charset="0"/>
              </a:rPr>
              <a:t>samo-statné paradigma</a:t>
            </a:r>
            <a:r>
              <a:rPr lang="cs-CZ" altLang="de-DE" sz="2800">
                <a:latin typeface="Times New Roman" panose="02020603050405020304" pitchFamily="18" charset="0"/>
              </a:rPr>
              <a:t> (m. </a:t>
            </a:r>
            <a:r>
              <a:rPr lang="cs-CZ" altLang="de-DE" sz="2800" i="1">
                <a:latin typeface="Times New Roman" panose="02020603050405020304" pitchFamily="18" charset="0"/>
              </a:rPr>
              <a:t>otcov, otcovho, otcovmu</a:t>
            </a:r>
            <a:r>
              <a:rPr lang="cs-CZ" altLang="de-DE" sz="2800">
                <a:latin typeface="Times New Roman" panose="02020603050405020304" pitchFamily="18" charset="0"/>
              </a:rPr>
              <a:t>, ž. </a:t>
            </a:r>
            <a:r>
              <a:rPr lang="cs-CZ" altLang="de-DE" sz="2800" i="1">
                <a:latin typeface="Times New Roman" panose="02020603050405020304" pitchFamily="18" charset="0"/>
              </a:rPr>
              <a:t>otcova</a:t>
            </a:r>
            <a:r>
              <a:rPr lang="cs-CZ" altLang="de-DE" sz="2800">
                <a:latin typeface="Times New Roman" panose="02020603050405020304" pitchFamily="18" charset="0"/>
              </a:rPr>
              <a:t>)</a:t>
            </a:r>
            <a:endParaRPr lang="cs-CZ" altLang="de-DE" sz="2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Bild 2" descr="Adj12_Slk.pdf">
            <a:extLst>
              <a:ext uri="{FF2B5EF4-FFF2-40B4-BE49-F238E27FC236}">
                <a16:creationId xmlns:a16="http://schemas.microsoft.com/office/drawing/2014/main" id="{D281884D-206A-FA4E-B011-70E9146DD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0"/>
            <a:ext cx="6877050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Oval 1">
            <a:extLst>
              <a:ext uri="{FF2B5EF4-FFF2-40B4-BE49-F238E27FC236}">
                <a16:creationId xmlns:a16="http://schemas.microsoft.com/office/drawing/2014/main" id="{CB7DE867-5312-5143-99A7-5F11CBEF5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2555875"/>
            <a:ext cx="3240087" cy="6477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37220" name="Oval 3">
            <a:extLst>
              <a:ext uri="{FF2B5EF4-FFF2-40B4-BE49-F238E27FC236}">
                <a16:creationId xmlns:a16="http://schemas.microsoft.com/office/drawing/2014/main" id="{CECB78E0-88E4-034F-924F-B8B82A51B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4500563"/>
            <a:ext cx="7200900" cy="1439862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37221" name="Oval 4">
            <a:extLst>
              <a:ext uri="{FF2B5EF4-FFF2-40B4-BE49-F238E27FC236}">
                <a16:creationId xmlns:a16="http://schemas.microsoft.com/office/drawing/2014/main" id="{044E57C5-2AF5-AE4C-8852-5DD08544E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" y="5580063"/>
            <a:ext cx="6983413" cy="93662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37222" name="Oval 5">
            <a:extLst>
              <a:ext uri="{FF2B5EF4-FFF2-40B4-BE49-F238E27FC236}">
                <a16:creationId xmlns:a16="http://schemas.microsoft.com/office/drawing/2014/main" id="{D3A32A6B-8E9B-1843-A9A7-83288F56E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6300788"/>
            <a:ext cx="7345363" cy="118745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A4E1CF15-EE9B-0F4E-8290-2ABB509511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Slovinština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adjektivum má</a:t>
            </a:r>
            <a:r>
              <a:rPr lang="cs-CZ" altLang="de-DE" sz="2800" b="1">
                <a:latin typeface="Times New Roman" panose="02020603050405020304" pitchFamily="18" charset="0"/>
              </a:rPr>
              <a:t> duálové tvary</a:t>
            </a:r>
            <a:r>
              <a:rPr lang="cs-CZ" altLang="de-DE" sz="2800">
                <a:latin typeface="Times New Roman" panose="02020603050405020304" pitchFamily="18" charset="0"/>
              </a:rPr>
              <a:t>, ovšem pouze </a:t>
            </a:r>
            <a:r>
              <a:rPr lang="cs-CZ" altLang="de-DE" sz="2800" b="1">
                <a:latin typeface="Times New Roman" panose="02020603050405020304" pitchFamily="18" charset="0"/>
              </a:rPr>
              <a:t>dva</a:t>
            </a:r>
            <a:r>
              <a:rPr lang="cs-CZ" altLang="de-DE" sz="2800">
                <a:latin typeface="Times New Roman" panose="02020603050405020304" pitchFamily="18" charset="0"/>
              </a:rPr>
              <a:t>, tak jak substantivum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941611D-73CD-F242-A32A-FF57B74AC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Slovinština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duálové tvary</a:t>
            </a:r>
            <a:r>
              <a:rPr lang="cs-CZ" altLang="de-DE" sz="2800">
                <a:latin typeface="Times New Roman" panose="02020603050405020304" pitchFamily="18" charset="0"/>
              </a:rPr>
              <a:t>, ovšem pouze </a:t>
            </a:r>
            <a:r>
              <a:rPr lang="cs-CZ" altLang="de-DE" sz="2800" b="1">
                <a:latin typeface="Times New Roman" panose="02020603050405020304" pitchFamily="18" charset="0"/>
              </a:rPr>
              <a:t>dva</a:t>
            </a:r>
            <a:r>
              <a:rPr lang="cs-CZ" altLang="de-DE" sz="2800">
                <a:latin typeface="Times New Roman" panose="02020603050405020304" pitchFamily="18" charset="0"/>
              </a:rPr>
              <a:t>, tak jak substantivum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 b="1">
                <a:latin typeface="Times New Roman" panose="02020603050405020304" pitchFamily="18" charset="0"/>
              </a:rPr>
              <a:t> NAsg m. lze odlišit jmenný a složený tvar</a:t>
            </a:r>
            <a:r>
              <a:rPr lang="cs-CZ" altLang="de-DE" sz="2800">
                <a:latin typeface="Times New Roman" panose="02020603050405020304" pitchFamily="18" charset="0"/>
              </a:rPr>
              <a:t> (oba atributivně použité)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8D6F1BA7-FBC8-B74A-B0BC-8F810F110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Slovinština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duálové tvary</a:t>
            </a:r>
            <a:r>
              <a:rPr lang="cs-CZ" altLang="de-DE" sz="2800">
                <a:latin typeface="Times New Roman" panose="02020603050405020304" pitchFamily="18" charset="0"/>
              </a:rPr>
              <a:t>, ovšem pouze </a:t>
            </a:r>
            <a:r>
              <a:rPr lang="cs-CZ" altLang="de-DE" sz="2800" b="1">
                <a:latin typeface="Times New Roman" panose="02020603050405020304" pitchFamily="18" charset="0"/>
              </a:rPr>
              <a:t>dva</a:t>
            </a:r>
            <a:r>
              <a:rPr lang="cs-CZ" altLang="de-DE" sz="2800">
                <a:latin typeface="Times New Roman" panose="02020603050405020304" pitchFamily="18" charset="0"/>
              </a:rPr>
              <a:t>, tak jak substantivum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 b="1">
                <a:latin typeface="Times New Roman" panose="02020603050405020304" pitchFamily="18" charset="0"/>
              </a:rPr>
              <a:t> NAsg m. lze odlišit jmenný a složený tvar</a:t>
            </a:r>
            <a:r>
              <a:rPr lang="cs-CZ" altLang="de-DE" sz="2800">
                <a:latin typeface="Times New Roman" panose="02020603050405020304" pitchFamily="18" charset="0"/>
              </a:rPr>
              <a:t> (oba atributivně použité)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NApl jsou rodové rozdíly</a:t>
            </a:r>
            <a:r>
              <a:rPr lang="cs-CZ" altLang="de-DE" sz="2800">
                <a:latin typeface="Times New Roman" panose="02020603050405020304" pitchFamily="18" charset="0"/>
              </a:rPr>
              <a:t>, v maskulinu se rozlišují N a A nezávisle na životnosti 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A451A029-069B-FD40-AC14-A330BE23B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Slovinština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I adjektivum má </a:t>
            </a:r>
            <a:r>
              <a:rPr lang="cs-CZ" altLang="de-DE" sz="2800" b="1">
                <a:latin typeface="Times New Roman" panose="02020603050405020304" pitchFamily="18" charset="0"/>
              </a:rPr>
              <a:t>duálové tvary</a:t>
            </a:r>
            <a:r>
              <a:rPr lang="cs-CZ" altLang="de-DE" sz="2800">
                <a:latin typeface="Times New Roman" panose="02020603050405020304" pitchFamily="18" charset="0"/>
              </a:rPr>
              <a:t>, ovšem pouze </a:t>
            </a:r>
            <a:r>
              <a:rPr lang="cs-CZ" altLang="de-DE" sz="2800" b="1">
                <a:latin typeface="Times New Roman" panose="02020603050405020304" pitchFamily="18" charset="0"/>
              </a:rPr>
              <a:t>dva</a:t>
            </a:r>
            <a:r>
              <a:rPr lang="cs-CZ" altLang="de-DE" sz="2800">
                <a:latin typeface="Times New Roman" panose="02020603050405020304" pitchFamily="18" charset="0"/>
              </a:rPr>
              <a:t>, tak jak substantivum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</a:t>
            </a:r>
            <a:r>
              <a:rPr lang="cs-CZ" altLang="de-DE" sz="2800" b="1">
                <a:latin typeface="Times New Roman" panose="02020603050405020304" pitchFamily="18" charset="0"/>
              </a:rPr>
              <a:t> NAsg m. lze odlišit jmenný a složený tvar</a:t>
            </a:r>
            <a:r>
              <a:rPr lang="cs-CZ" altLang="de-DE" sz="2800">
                <a:latin typeface="Times New Roman" panose="02020603050405020304" pitchFamily="18" charset="0"/>
              </a:rPr>
              <a:t> (oba atributivně použité)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</a:rPr>
              <a:t>NApl jsou rodové rozdíly</a:t>
            </a:r>
            <a:r>
              <a:rPr lang="cs-CZ" altLang="de-DE" sz="2800">
                <a:latin typeface="Times New Roman" panose="02020603050405020304" pitchFamily="18" charset="0"/>
              </a:rPr>
              <a:t>, v maskulinu se rozlišují N a A nezávisle na životnosti 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Vzhledem k vokalismu koncovek typu </a:t>
            </a:r>
            <a:r>
              <a:rPr lang="cs-CZ" altLang="de-DE" sz="2800" i="1">
                <a:latin typeface="Times New Roman" panose="02020603050405020304" pitchFamily="18" charset="0"/>
              </a:rPr>
              <a:t>novega, novemu </a:t>
            </a:r>
            <a:r>
              <a:rPr lang="cs-CZ" altLang="de-DE" sz="2800">
                <a:latin typeface="Times New Roman" panose="02020603050405020304" pitchFamily="18" charset="0"/>
              </a:rPr>
              <a:t>na -e- se </a:t>
            </a:r>
            <a:r>
              <a:rPr lang="cs-CZ" altLang="de-DE" sz="2800" b="1">
                <a:latin typeface="Times New Roman" panose="02020603050405020304" pitchFamily="18" charset="0"/>
              </a:rPr>
              <a:t>neliší tvrdé a měkké paradigma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Bild 2" descr="Adj13_Sln.pdf">
            <a:extLst>
              <a:ext uri="{FF2B5EF4-FFF2-40B4-BE49-F238E27FC236}">
                <a16:creationId xmlns:a16="http://schemas.microsoft.com/office/drawing/2014/main" id="{1E9A59CC-CE68-664B-8163-69FDEE2ED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95250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Oval 3">
            <a:extLst>
              <a:ext uri="{FF2B5EF4-FFF2-40B4-BE49-F238E27FC236}">
                <a16:creationId xmlns:a16="http://schemas.microsoft.com/office/drawing/2014/main" id="{3D0DC7CC-C1F3-CF4B-BB4D-EFAA37E38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539750"/>
            <a:ext cx="1800225" cy="5032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7460" name="Oval 5">
            <a:extLst>
              <a:ext uri="{FF2B5EF4-FFF2-40B4-BE49-F238E27FC236}">
                <a16:creationId xmlns:a16="http://schemas.microsoft.com/office/drawing/2014/main" id="{FDF667ED-4020-8640-804C-79EDE952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1619250"/>
            <a:ext cx="1800225" cy="5048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7461" name="Oval 4">
            <a:extLst>
              <a:ext uri="{FF2B5EF4-FFF2-40B4-BE49-F238E27FC236}">
                <a16:creationId xmlns:a16="http://schemas.microsoft.com/office/drawing/2014/main" id="{CDC4EF81-6BE1-F24F-B666-1F040D86A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2771775"/>
            <a:ext cx="8280400" cy="1079500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7462" name="Oval 6">
            <a:extLst>
              <a:ext uri="{FF2B5EF4-FFF2-40B4-BE49-F238E27FC236}">
                <a16:creationId xmlns:a16="http://schemas.microsoft.com/office/drawing/2014/main" id="{05E685F0-3772-674F-8B5D-E9C9795D8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3779838"/>
            <a:ext cx="7921625" cy="504825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7463" name="Oval 8">
            <a:extLst>
              <a:ext uri="{FF2B5EF4-FFF2-40B4-BE49-F238E27FC236}">
                <a16:creationId xmlns:a16="http://schemas.microsoft.com/office/drawing/2014/main" id="{48CBAB60-0238-E14C-93CA-DC0756E2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4859338"/>
            <a:ext cx="7921625" cy="360362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3AC66F85-E24E-1E4C-90A0-55E8E4AA5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Chorvatština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a složené </a:t>
            </a:r>
            <a:r>
              <a:rPr lang="cs-CZ" altLang="de-DE" sz="2800">
                <a:latin typeface="Times New Roman" panose="02020603050405020304" pitchFamily="18" charset="0"/>
              </a:rPr>
              <a:t>tvary se rozlišují ve větším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FFFD225B-1092-B840-BDAE-7099CD726F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Chorvatština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a složené </a:t>
            </a:r>
            <a:r>
              <a:rPr lang="cs-CZ" altLang="de-DE" sz="2800">
                <a:latin typeface="Times New Roman" panose="02020603050405020304" pitchFamily="18" charset="0"/>
              </a:rPr>
              <a:t>tvary se rozlišují ve větším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Zbytky duálu </a:t>
            </a:r>
            <a:r>
              <a:rPr lang="cs-CZ" altLang="de-DE" sz="2800">
                <a:latin typeface="Times New Roman" panose="02020603050405020304" pitchFamily="18" charset="0"/>
              </a:rPr>
              <a:t>se projevují i zde </a:t>
            </a:r>
            <a:r>
              <a:rPr lang="cs-CZ" altLang="de-DE" sz="2800" i="1">
                <a:latin typeface="Times New Roman" panose="02020603050405020304" pitchFamily="18" charset="0"/>
              </a:rPr>
              <a:t>(dva velika uspjeha)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598C23EE-E8D6-604F-BB53-4B8D0E67A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Chorvatština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a složené </a:t>
            </a:r>
            <a:r>
              <a:rPr lang="cs-CZ" altLang="de-DE" sz="2800">
                <a:latin typeface="Times New Roman" panose="02020603050405020304" pitchFamily="18" charset="0"/>
              </a:rPr>
              <a:t>tvary se rozlišují ve větším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Zbytky duálu </a:t>
            </a:r>
            <a:r>
              <a:rPr lang="cs-CZ" altLang="de-DE" sz="2800">
                <a:latin typeface="Times New Roman" panose="02020603050405020304" pitchFamily="18" charset="0"/>
              </a:rPr>
              <a:t>se projevují i zde </a:t>
            </a:r>
            <a:r>
              <a:rPr lang="cs-CZ" altLang="de-DE" sz="2800" i="1">
                <a:latin typeface="Times New Roman" panose="02020603050405020304" pitchFamily="18" charset="0"/>
              </a:rPr>
              <a:t>(dva velika uspjeha)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</a:t>
            </a:r>
            <a:r>
              <a:rPr lang="cs-CZ" altLang="de-DE" sz="2800">
                <a:latin typeface="Times New Roman" panose="02020603050405020304" pitchFamily="18" charset="0"/>
              </a:rPr>
              <a:t>se v několika tvarech liší </a:t>
            </a:r>
            <a:r>
              <a:rPr lang="cs-CZ" altLang="de-DE" sz="2800" i="1">
                <a:latin typeface="Times New Roman" panose="02020603050405020304" pitchFamily="18" charset="0"/>
              </a:rPr>
              <a:t>(tuđega, tuđem(u))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EFBBD82-6AB8-624A-85D3-5CC852510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Ze způsobu vzniku lze dedukovat i </a:t>
            </a:r>
            <a:r>
              <a:rPr lang="cs-CZ" altLang="de-DE" sz="2800" b="1">
                <a:latin typeface="Times New Roman" panose="02020603050405020304" pitchFamily="18" charset="0"/>
              </a:rPr>
              <a:t>původní odkazovací funkci složených tvarů</a:t>
            </a:r>
            <a:r>
              <a:rPr lang="cs-CZ" altLang="de-DE" sz="2800">
                <a:latin typeface="Times New Roman" panose="02020603050405020304" pitchFamily="18" charset="0"/>
              </a:rPr>
              <a:t>, složený tvar odkázal na něco známého, jmenný tuto funkci neměl, a existuje domněnka, že používání složených tvarů ve stsl. bylo ovlivněno řeckým určitým členem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Ve vsl. a zsl. jazycích byly jmenné tvary postupně vytlačovány na </a:t>
            </a:r>
            <a:r>
              <a:rPr lang="cs-CZ" altLang="de-DE" sz="2800" b="1">
                <a:latin typeface="Times New Roman" panose="02020603050405020304" pitchFamily="18" charset="0"/>
              </a:rPr>
              <a:t>predikativní pozici</a:t>
            </a:r>
            <a:r>
              <a:rPr lang="cs-CZ" altLang="de-DE" sz="2800">
                <a:latin typeface="Times New Roman" panose="02020603050405020304" pitchFamily="18" charset="0"/>
              </a:rPr>
              <a:t>, popř. zmizely vůbec z jazykového systému (kromě několika lexikalizovaných zbytků)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3A86A753-8793-1445-BBBE-CC7D6F39E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Chorvatština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a složené </a:t>
            </a:r>
            <a:r>
              <a:rPr lang="cs-CZ" altLang="de-DE" sz="2800">
                <a:latin typeface="Times New Roman" panose="02020603050405020304" pitchFamily="18" charset="0"/>
              </a:rPr>
              <a:t>tvary se rozlišují ve větším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Zbytky duálu </a:t>
            </a:r>
            <a:r>
              <a:rPr lang="cs-CZ" altLang="de-DE" sz="2800">
                <a:latin typeface="Times New Roman" panose="02020603050405020304" pitchFamily="18" charset="0"/>
              </a:rPr>
              <a:t>se projevují i zde </a:t>
            </a:r>
            <a:r>
              <a:rPr lang="cs-CZ" altLang="de-DE" sz="2800" i="1">
                <a:latin typeface="Times New Roman" panose="02020603050405020304" pitchFamily="18" charset="0"/>
              </a:rPr>
              <a:t>(dva velika uspjeha)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</a:t>
            </a:r>
            <a:r>
              <a:rPr lang="cs-CZ" altLang="de-DE" sz="2800">
                <a:latin typeface="Times New Roman" panose="02020603050405020304" pitchFamily="18" charset="0"/>
              </a:rPr>
              <a:t>se v několika tvarech liší </a:t>
            </a:r>
            <a:r>
              <a:rPr lang="cs-CZ" altLang="de-DE" sz="2800" i="1">
                <a:latin typeface="Times New Roman" panose="02020603050405020304" pitchFamily="18" charset="0"/>
              </a:rPr>
              <a:t>(tuđega, tuđem(u))</a:t>
            </a: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Jistá variabilnost </a:t>
            </a:r>
            <a:r>
              <a:rPr lang="cs-CZ" altLang="de-DE" sz="2800">
                <a:latin typeface="Times New Roman" panose="02020603050405020304" pitchFamily="18" charset="0"/>
              </a:rPr>
              <a:t>vzniká delšími a kratšími tvary GDLsg m. a n. a DILpl – zároveň je zde ale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</a:t>
            </a:r>
            <a:r>
              <a:rPr lang="cs-CZ" altLang="de-DE" sz="2800">
                <a:latin typeface="Times New Roman" panose="02020603050405020304" pitchFamily="18" charset="0"/>
              </a:rPr>
              <a:t>DLsg m. a n.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9EBE37CA-D862-144F-8EB3-41B2CBDAC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Chorvatština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Jmenné a složené </a:t>
            </a:r>
            <a:r>
              <a:rPr lang="cs-CZ" altLang="de-DE" sz="2800">
                <a:latin typeface="Times New Roman" panose="02020603050405020304" pitchFamily="18" charset="0"/>
              </a:rPr>
              <a:t>tvary se rozlišují ve větším rozsahu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Zbytky duálu </a:t>
            </a:r>
            <a:r>
              <a:rPr lang="cs-CZ" altLang="de-DE" sz="2800">
                <a:latin typeface="Times New Roman" panose="02020603050405020304" pitchFamily="18" charset="0"/>
              </a:rPr>
              <a:t>se projevují i zde </a:t>
            </a:r>
            <a:r>
              <a:rPr lang="cs-CZ" altLang="de-DE" sz="2800" i="1">
                <a:latin typeface="Times New Roman" panose="02020603050405020304" pitchFamily="18" charset="0"/>
              </a:rPr>
              <a:t>(dva velik</a:t>
            </a:r>
            <a:r>
              <a:rPr lang="cs-CZ" altLang="de-DE" sz="2800" b="1" i="1">
                <a:latin typeface="Times New Roman" panose="02020603050405020304" pitchFamily="18" charset="0"/>
              </a:rPr>
              <a:t>a</a:t>
            </a:r>
            <a:r>
              <a:rPr lang="cs-CZ" altLang="de-DE" sz="2800" i="1">
                <a:latin typeface="Times New Roman" panose="02020603050405020304" pitchFamily="18" charset="0"/>
              </a:rPr>
              <a:t> uspjeha)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Tvrdé a měkké paradigma </a:t>
            </a:r>
            <a:r>
              <a:rPr lang="cs-CZ" altLang="de-DE" sz="2800">
                <a:latin typeface="Times New Roman" panose="02020603050405020304" pitchFamily="18" charset="0"/>
              </a:rPr>
              <a:t>se v několika tvarech liší </a:t>
            </a:r>
            <a:r>
              <a:rPr lang="cs-CZ" altLang="de-DE" sz="2800" i="1">
                <a:latin typeface="Times New Roman" panose="02020603050405020304" pitchFamily="18" charset="0"/>
              </a:rPr>
              <a:t>(tuđega, tuđem(u))</a:t>
            </a: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Jistá variabilnost </a:t>
            </a:r>
            <a:r>
              <a:rPr lang="cs-CZ" altLang="de-DE" sz="2800">
                <a:latin typeface="Times New Roman" panose="02020603050405020304" pitchFamily="18" charset="0"/>
              </a:rPr>
              <a:t>vzniká delšími a kratšími tvary GDLsg m. a n. a DILpl – zároveň je zde ale </a:t>
            </a:r>
            <a:r>
              <a:rPr lang="cs-CZ" altLang="de-DE" sz="2800" b="1">
                <a:latin typeface="Times New Roman" panose="02020603050405020304" pitchFamily="18" charset="0"/>
              </a:rPr>
              <a:t>pádový synkretismus </a:t>
            </a:r>
            <a:r>
              <a:rPr lang="cs-CZ" altLang="de-DE" sz="2800">
                <a:latin typeface="Times New Roman" panose="02020603050405020304" pitchFamily="18" charset="0"/>
              </a:rPr>
              <a:t>DLsg m. a n.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 b="1">
                <a:latin typeface="Times New Roman" panose="02020603050405020304" pitchFamily="18" charset="0"/>
              </a:rPr>
              <a:t>Rozlišování rodů </a:t>
            </a:r>
            <a:r>
              <a:rPr lang="cs-CZ" altLang="de-DE" sz="2800">
                <a:latin typeface="Times New Roman" panose="02020603050405020304" pitchFamily="18" charset="0"/>
              </a:rPr>
              <a:t>je v </a:t>
            </a:r>
            <a:r>
              <a:rPr lang="cs-CZ" altLang="de-DE" sz="2800" b="1">
                <a:latin typeface="Times New Roman" panose="02020603050405020304" pitchFamily="18" charset="0"/>
              </a:rPr>
              <a:t>pl</a:t>
            </a:r>
            <a:r>
              <a:rPr lang="cs-CZ" altLang="de-DE" sz="2800">
                <a:latin typeface="Times New Roman" panose="02020603050405020304" pitchFamily="18" charset="0"/>
              </a:rPr>
              <a:t> jako ve sln.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Bild 2" descr="Adj14_Kroat.pdf">
            <a:extLst>
              <a:ext uri="{FF2B5EF4-FFF2-40B4-BE49-F238E27FC236}">
                <a16:creationId xmlns:a16="http://schemas.microsoft.com/office/drawing/2014/main" id="{28D9FC30-8215-314D-A98F-9DB2D236A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0"/>
            <a:ext cx="83899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9747" name="Gerade Verbindung 4">
            <a:extLst>
              <a:ext uri="{FF2B5EF4-FFF2-40B4-BE49-F238E27FC236}">
                <a16:creationId xmlns:a16="http://schemas.microsoft.com/office/drawing/2014/main" id="{3ABA07C0-9010-A04B-BBF4-3D80C4F592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9138" y="395288"/>
            <a:ext cx="76342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48" name="Gerade Verbindung 6">
            <a:extLst>
              <a:ext uri="{FF2B5EF4-FFF2-40B4-BE49-F238E27FC236}">
                <a16:creationId xmlns:a16="http://schemas.microsoft.com/office/drawing/2014/main" id="{02A1B279-2002-6D43-ADBF-8F0827B5AD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3238" y="755650"/>
            <a:ext cx="76327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49" name="Gerade Verbindung 7">
            <a:extLst>
              <a:ext uri="{FF2B5EF4-FFF2-40B4-BE49-F238E27FC236}">
                <a16:creationId xmlns:a16="http://schemas.microsoft.com/office/drawing/2014/main" id="{A0682462-6285-B140-9442-74695B5C15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5638" y="2195513"/>
            <a:ext cx="76327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50" name="Gerade Verbindung 8">
            <a:extLst>
              <a:ext uri="{FF2B5EF4-FFF2-40B4-BE49-F238E27FC236}">
                <a16:creationId xmlns:a16="http://schemas.microsoft.com/office/drawing/2014/main" id="{D3BFB659-7D35-7A4D-8A3E-D0047F745F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64050" y="1908175"/>
            <a:ext cx="388937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51" name="Gerade Verbindung 10">
            <a:extLst>
              <a:ext uri="{FF2B5EF4-FFF2-40B4-BE49-F238E27FC236}">
                <a16:creationId xmlns:a16="http://schemas.microsoft.com/office/drawing/2014/main" id="{9D647F20-B065-994B-9380-FF9216C4DC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6263" y="2484438"/>
            <a:ext cx="76327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52" name="Gerade Verbindung 11">
            <a:extLst>
              <a:ext uri="{FF2B5EF4-FFF2-40B4-BE49-F238E27FC236}">
                <a16:creationId xmlns:a16="http://schemas.microsoft.com/office/drawing/2014/main" id="{6DAD70BA-E789-0746-9588-58B837439A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92613" y="6875463"/>
            <a:ext cx="3240087" cy="0"/>
          </a:xfrm>
          <a:prstGeom prst="line">
            <a:avLst/>
          </a:prstGeom>
          <a:noFill/>
          <a:ln w="9525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9753" name="Oval 12">
            <a:extLst>
              <a:ext uri="{FF2B5EF4-FFF2-40B4-BE49-F238E27FC236}">
                <a16:creationId xmlns:a16="http://schemas.microsoft.com/office/drawing/2014/main" id="{85CBF3E3-CFF5-B74C-909D-531FBBA76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4284663"/>
            <a:ext cx="1655762" cy="719137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A90D073C-A2C0-BB43-99B2-8746459CE3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Makedonština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Skloňování podle pádu pochopitelně není, je opozice rodů a čísel, bývalý protiklad jmenných a složených tvarů jako kategoriální není, v maskulinu vystupují koncovky zásadně komplementárně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Bild 2" descr="Adj15_Mak.pdf">
            <a:extLst>
              <a:ext uri="{FF2B5EF4-FFF2-40B4-BE49-F238E27FC236}">
                <a16:creationId xmlns:a16="http://schemas.microsoft.com/office/drawing/2014/main" id="{0BA6C30C-09C7-A346-B584-7F17F26E5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25"/>
            <a:ext cx="1008062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8D477813-E6E0-594C-85C9-D94E68F7B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Bulharština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Obdobná situace, viz Kufnerová (1990):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Bild 2" descr="Adj16_Bulg_01.pdf">
            <a:extLst>
              <a:ext uri="{FF2B5EF4-FFF2-40B4-BE49-F238E27FC236}">
                <a16:creationId xmlns:a16="http://schemas.microsoft.com/office/drawing/2014/main" id="{B9781752-7710-AB46-9C5D-50E9056F5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5400"/>
            <a:ext cx="575468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Bild 1" descr="Adj17_Bulg_02.pdf">
            <a:extLst>
              <a:ext uri="{FF2B5EF4-FFF2-40B4-BE49-F238E27FC236}">
                <a16:creationId xmlns:a16="http://schemas.microsoft.com/office/drawing/2014/main" id="{643DB8C7-A364-AE47-A51B-FAD8ECA4D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475"/>
            <a:ext cx="10080625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4CEC19A-291D-1D40-9B32-C7AD0C64B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Ze způsobu vzniku lze dedukovat i </a:t>
            </a:r>
            <a:r>
              <a:rPr lang="cs-CZ" altLang="de-DE" sz="2800" b="1">
                <a:latin typeface="Times New Roman" panose="02020603050405020304" pitchFamily="18" charset="0"/>
              </a:rPr>
              <a:t>původní odkazovací funkci složených tvarů</a:t>
            </a:r>
            <a:r>
              <a:rPr lang="cs-CZ" altLang="de-DE" sz="2800">
                <a:latin typeface="Times New Roman" panose="02020603050405020304" pitchFamily="18" charset="0"/>
              </a:rPr>
              <a:t>, složený tvar odkázal na něco známého, jmenný tuto funkci neměl, a existuje domněnka, že používání složených tvarů ve stsl. bylo ovlivněno řeckým určitým členem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Ve vsl. a zsl. jazycích byly jmenné tvary postupně vytlačovány na </a:t>
            </a:r>
            <a:r>
              <a:rPr lang="cs-CZ" altLang="de-DE" sz="2800" b="1">
                <a:latin typeface="Times New Roman" panose="02020603050405020304" pitchFamily="18" charset="0"/>
              </a:rPr>
              <a:t>predikativní pozici</a:t>
            </a:r>
            <a:r>
              <a:rPr lang="cs-CZ" altLang="de-DE" sz="2800">
                <a:latin typeface="Times New Roman" panose="02020603050405020304" pitchFamily="18" charset="0"/>
              </a:rPr>
              <a:t>, popř. zmizely vůbec z jazykového systému (kromě několika lexikalizovaných zbytků)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Ve slovinštině a chorvatštině/srbštině zůstaly částečně jmenné tvary v atributivní pozici s původním sémantickým protikladem oproti tvarům složeným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57477C4-A175-7E4B-9308-0B078FE94C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323850"/>
            <a:ext cx="9359900" cy="6911975"/>
          </a:xfrm>
        </p:spPr>
        <p:txBody>
          <a:bodyPr tIns="24840"/>
          <a:lstStyle/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Ze způsobu vzniku lze dedukovat i </a:t>
            </a:r>
            <a:r>
              <a:rPr lang="cs-CZ" altLang="de-DE" sz="2800" b="1">
                <a:latin typeface="Times New Roman" panose="02020603050405020304" pitchFamily="18" charset="0"/>
              </a:rPr>
              <a:t>původní odkazovací funkci složených tvarů</a:t>
            </a:r>
            <a:r>
              <a:rPr lang="cs-CZ" altLang="de-DE" sz="2800">
                <a:latin typeface="Times New Roman" panose="02020603050405020304" pitchFamily="18" charset="0"/>
              </a:rPr>
              <a:t>, složený tvar odkázal na něco známého, jmenný tuto funkci neměl, a existuje domněnka, že používání složených tvarů ve stsl. bylo ovlivněno řeckým určitým členem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Ve vsl. a zsl. jazycích byly jmenné tvary postupně vytlačovány na </a:t>
            </a:r>
            <a:r>
              <a:rPr lang="cs-CZ" altLang="de-DE" sz="2800" b="1">
                <a:latin typeface="Times New Roman" panose="02020603050405020304" pitchFamily="18" charset="0"/>
              </a:rPr>
              <a:t>predikativní pozici</a:t>
            </a:r>
            <a:r>
              <a:rPr lang="cs-CZ" altLang="de-DE" sz="2800">
                <a:latin typeface="Times New Roman" panose="02020603050405020304" pitchFamily="18" charset="0"/>
              </a:rPr>
              <a:t>, popř. zmizely vůbec z jazykového systému (kromě několika lexikalizovaných zbytků)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Ve slovinštině a chorvatštině/srbštině zůstaly částečně jmenné tvary v atributivní pozici s původním sémantickým protikladem oproti tvarům složeným</a:t>
            </a:r>
          </a:p>
          <a:p>
            <a:pPr marL="407988" indent="-303213" eaLnBrk="1">
              <a:buSzPct val="45000"/>
              <a:buFont typeface="Wingdings" pitchFamily="2" charset="2"/>
              <a:buChar char=""/>
              <a:tabLst>
                <a:tab pos="407988" algn="l"/>
                <a:tab pos="512763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</a:tabLst>
            </a:pPr>
            <a:r>
              <a:rPr lang="cs-CZ" altLang="de-DE" sz="2800">
                <a:latin typeface="Times New Roman" panose="02020603050405020304" pitchFamily="18" charset="0"/>
              </a:rPr>
              <a:t>V balkánské slovanštině jmenné a složené tvary částečně splynuly, anebo se dostaly do komplementární distribuce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3740</Words>
  <Application>Microsoft Macintosh PowerPoint</Application>
  <PresentationFormat>Benutzerdefiniert</PresentationFormat>
  <Paragraphs>270</Paragraphs>
  <Slides>77</Slides>
  <Notes>76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77</vt:i4>
      </vt:variant>
    </vt:vector>
  </HeadingPairs>
  <TitlesOfParts>
    <vt:vector size="81" baseType="lpstr">
      <vt:lpstr>Arial</vt:lpstr>
      <vt:lpstr>Times New Roman</vt:lpstr>
      <vt:lpstr>Wingdings</vt:lpstr>
      <vt:lpstr>Office-Design</vt:lpstr>
      <vt:lpstr>Slovanská a balkánská synchronní kontrastivní a srovnávací jazykověda </vt:lpstr>
      <vt:lpstr>Skloňování adjektiva</vt:lpstr>
      <vt:lpstr>Skloňování adjektiva</vt:lpstr>
      <vt:lpstr>Skloňování adjektiva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otázky gramatické struktury ruštiny</dc:title>
  <dc:creator>Markus Giger</dc:creator>
  <cp:lastModifiedBy>Markus Giger</cp:lastModifiedBy>
  <cp:revision>745</cp:revision>
  <cp:lastPrinted>2018-11-12T22:05:27Z</cp:lastPrinted>
  <dcterms:created xsi:type="dcterms:W3CDTF">2012-10-11T18:59:19Z</dcterms:created>
  <dcterms:modified xsi:type="dcterms:W3CDTF">2023-11-07T20:12:10Z</dcterms:modified>
</cp:coreProperties>
</file>