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sldIdLst>
    <p:sldId id="264" r:id="rId2"/>
    <p:sldId id="265" r:id="rId3"/>
    <p:sldId id="260" r:id="rId4"/>
    <p:sldId id="261" r:id="rId5"/>
    <p:sldId id="262" r:id="rId6"/>
    <p:sldId id="266" r:id="rId7"/>
    <p:sldId id="258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91181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78341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549128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221451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652795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38278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1561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928344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87409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70402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67223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May 10,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425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12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audio" Target="../media/media4.m4a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6.m4a"/><Relationship Id="rId7" Type="http://schemas.microsoft.com/office/2007/relationships/media" Target="../media/media8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1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327F4-2727-4201-BC33-4BBB81BE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cs-CZ" sz="5400" spc="600">
                <a:solidFill>
                  <a:schemeClr val="tx1">
                    <a:lumMod val="85000"/>
                    <a:lumOff val="15000"/>
                  </a:schemeClr>
                </a:solidFill>
              </a:rPr>
              <a:t>ŽENY</a:t>
            </a:r>
            <a:r>
              <a:rPr lang="cs-CZ" sz="5400">
                <a:solidFill>
                  <a:schemeClr val="tx1">
                    <a:lumMod val="85000"/>
                    <a:lumOff val="15000"/>
                  </a:schemeClr>
                </a:solidFill>
              </a:rPr>
              <a:t> V POLITICE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F90C7C-AB96-4750-8011-9F6528879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endParaRPr lang="cs-CZ" sz="2000">
              <a:solidFill>
                <a:schemeClr val="accent1"/>
              </a:solidFill>
            </a:endParaRPr>
          </a:p>
          <a:p>
            <a:pPr algn="l"/>
            <a:r>
              <a:rPr lang="cs-CZ" sz="2000">
                <a:solidFill>
                  <a:schemeClr val="accent1"/>
                </a:solidFill>
              </a:rPr>
              <a:t>Johana Čechová</a:t>
            </a:r>
          </a:p>
          <a:p>
            <a:pPr algn="l"/>
            <a:r>
              <a:rPr lang="cs-CZ" sz="2000">
                <a:solidFill>
                  <a:schemeClr val="accent1"/>
                </a:solidFill>
              </a:rPr>
              <a:t>LS 2021</a:t>
            </a: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Úvod">
            <a:hlinkClick r:id="" action="ppaction://media"/>
            <a:extLst>
              <a:ext uri="{FF2B5EF4-FFF2-40B4-BE49-F238E27FC236}">
                <a16:creationId xmlns:a16="http://schemas.microsoft.com/office/drawing/2014/main" id="{A7CDDCCF-E730-47CA-9466-8BB4E8100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3466" y="7619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5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B1469D-2354-4D56-9981-081322B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pc="300" dirty="0">
                <a:solidFill>
                  <a:schemeClr val="accent1"/>
                </a:solidFill>
              </a:rPr>
              <a:t>TÉMA PRÁCE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89677-C20C-4AD6-9B56-762A8660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 Poměr mužských a ženských zástupců</a:t>
            </a:r>
          </a:p>
          <a:p>
            <a:r>
              <a:rPr lang="cs-CZ" sz="2400" dirty="0"/>
              <a:t>Politické orgány a zastoupení žen v nich</a:t>
            </a:r>
          </a:p>
          <a:p>
            <a:r>
              <a:rPr lang="cs-CZ" sz="2400" dirty="0"/>
              <a:t>Postoj Evropské unie a zavedení kvót</a:t>
            </a:r>
          </a:p>
          <a:p>
            <a:endParaRPr lang="cs-CZ" sz="2400" dirty="0"/>
          </a:p>
        </p:txBody>
      </p:sp>
      <p:pic>
        <p:nvPicPr>
          <p:cNvPr id="5" name="Téma práce">
            <a:hlinkClick r:id="" action="ppaction://media"/>
            <a:extLst>
              <a:ext uri="{FF2B5EF4-FFF2-40B4-BE49-F238E27FC236}">
                <a16:creationId xmlns:a16="http://schemas.microsoft.com/office/drawing/2014/main" id="{BB0A923C-28FE-4B76-8D11-F4FD867F9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0600" y="7606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TDL 112 PE Šedá světlá 2800/2070/25 | Vše pro výrobu nábytku">
            <a:extLst>
              <a:ext uri="{FF2B5EF4-FFF2-40B4-BE49-F238E27FC236}">
                <a16:creationId xmlns:a16="http://schemas.microsoft.com/office/drawing/2014/main" id="{262AB27C-3076-4A9B-AA3A-847CCD4A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1" y="349321"/>
            <a:ext cx="11544329" cy="62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58C12A-5BD0-4C51-BD2D-0A0708C9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521646"/>
            <a:ext cx="10506456" cy="1485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spc="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ŽENY VE VEDENÍ ZEMÍ</a:t>
            </a:r>
          </a:p>
        </p:txBody>
      </p:sp>
      <p:pic>
        <p:nvPicPr>
          <p:cNvPr id="1034" name="Picture 10" descr="Zuzana Čaputová – Wikipedie">
            <a:extLst>
              <a:ext uri="{FF2B5EF4-FFF2-40B4-BE49-F238E27FC236}">
                <a16:creationId xmlns:a16="http://schemas.microsoft.com/office/drawing/2014/main" id="{46747B4B-7CEB-485A-8977-124D2D729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5" b="-1"/>
          <a:stretch/>
        </p:blipFill>
        <p:spPr bwMode="auto">
          <a:xfrm>
            <a:off x="9773461" y="181116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n Žáček: Jak to bylo s Kleopatrou a Caesarem">
            <a:extLst>
              <a:ext uri="{FF2B5EF4-FFF2-40B4-BE49-F238E27FC236}">
                <a16:creationId xmlns:a16="http://schemas.microsoft.com/office/drawing/2014/main" id="{DC5B7DBE-1997-48F7-8CE3-B6CFE8F6B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r="32127" b="-1"/>
          <a:stretch/>
        </p:blipFill>
        <p:spPr bwMode="auto">
          <a:xfrm>
            <a:off x="187429" y="168850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gela Merkelová je v čele Německa už 15 let - Deník N">
            <a:extLst>
              <a:ext uri="{FF2B5EF4-FFF2-40B4-BE49-F238E27FC236}">
                <a16:creationId xmlns:a16="http://schemas.microsoft.com/office/drawing/2014/main" id="{B94CF62D-D5D8-40EC-A75D-8723590F4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19007" b="-1"/>
          <a:stretch/>
        </p:blipFill>
        <p:spPr bwMode="auto">
          <a:xfrm>
            <a:off x="7385195" y="187900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ie Terezie – Wikipedie">
            <a:extLst>
              <a:ext uri="{FF2B5EF4-FFF2-40B4-BE49-F238E27FC236}">
                <a16:creationId xmlns:a16="http://schemas.microsoft.com/office/drawing/2014/main" id="{1046191D-CBD7-4273-9CFC-9B0B7FB69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013" b="-1"/>
          <a:stretch/>
        </p:blipFill>
        <p:spPr bwMode="auto">
          <a:xfrm>
            <a:off x="4980445" y="168850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enská královna Alžběta I. — Česká televize">
            <a:extLst>
              <a:ext uri="{FF2B5EF4-FFF2-40B4-BE49-F238E27FC236}">
                <a16:creationId xmlns:a16="http://schemas.microsoft.com/office/drawing/2014/main" id="{A6E6A77C-8CB6-4E39-A6CE-A6379A60A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-215" r="34196" b="215"/>
          <a:stretch/>
        </p:blipFill>
        <p:spPr bwMode="auto">
          <a:xfrm>
            <a:off x="2575695" y="162066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Ženy 1">
            <a:hlinkClick r:id="" action="ppaction://media"/>
            <a:extLst>
              <a:ext uri="{FF2B5EF4-FFF2-40B4-BE49-F238E27FC236}">
                <a16:creationId xmlns:a16="http://schemas.microsoft.com/office/drawing/2014/main" id="{3A46085F-0FDD-4EC1-B67A-B53772405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44504" y="3635375"/>
            <a:ext cx="406400" cy="406400"/>
          </a:xfrm>
          <a:prstGeom prst="rect">
            <a:avLst/>
          </a:prstGeom>
        </p:spPr>
      </p:pic>
      <p:pic>
        <p:nvPicPr>
          <p:cNvPr id="5" name="Ženy 2">
            <a:hlinkClick r:id="" action="ppaction://media"/>
            <a:extLst>
              <a:ext uri="{FF2B5EF4-FFF2-40B4-BE49-F238E27FC236}">
                <a16:creationId xmlns:a16="http://schemas.microsoft.com/office/drawing/2014/main" id="{8DD24C07-C894-40FF-A7F2-5C63014B66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44504" y="43407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9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37A2C6-4A63-4B70-B3D0-25855F15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pc="300" dirty="0">
                <a:solidFill>
                  <a:schemeClr val="accent1"/>
                </a:solidFill>
              </a:rPr>
              <a:t>STRUKTURA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95448-8776-477A-B5C7-85DE6ED1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691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Historie</a:t>
            </a:r>
          </a:p>
          <a:p>
            <a:r>
              <a:rPr lang="cs-CZ" sz="2400" dirty="0"/>
              <a:t>Současná politika</a:t>
            </a:r>
          </a:p>
          <a:p>
            <a:pPr lvl="1"/>
            <a:r>
              <a:rPr lang="cs-CZ" dirty="0"/>
              <a:t>Česká republika</a:t>
            </a:r>
          </a:p>
          <a:p>
            <a:pPr lvl="1"/>
            <a:r>
              <a:rPr lang="cs-CZ" dirty="0"/>
              <a:t>Zahraniční země</a:t>
            </a:r>
          </a:p>
          <a:p>
            <a:r>
              <a:rPr lang="cs-CZ" sz="2400" dirty="0"/>
              <a:t>Úspěšnost žen ve volbách</a:t>
            </a:r>
          </a:p>
          <a:p>
            <a:r>
              <a:rPr lang="cs-CZ" sz="2400" dirty="0"/>
              <a:t>Evropská unie</a:t>
            </a:r>
          </a:p>
          <a:p>
            <a:endParaRPr lang="cs-CZ" sz="2400" dirty="0"/>
          </a:p>
        </p:txBody>
      </p:sp>
      <p:pic>
        <p:nvPicPr>
          <p:cNvPr id="4" name="Struktura 1">
            <a:hlinkClick r:id="" action="ppaction://media"/>
            <a:extLst>
              <a:ext uri="{FF2B5EF4-FFF2-40B4-BE49-F238E27FC236}">
                <a16:creationId xmlns:a16="http://schemas.microsoft.com/office/drawing/2014/main" id="{D52F6223-3402-4518-91E5-E65D7A401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7400" y="534591"/>
            <a:ext cx="406400" cy="406400"/>
          </a:xfrm>
          <a:prstGeom prst="rect">
            <a:avLst/>
          </a:prstGeom>
        </p:spPr>
      </p:pic>
      <p:pic>
        <p:nvPicPr>
          <p:cNvPr id="5" name="Struktura 2">
            <a:hlinkClick r:id="" action="ppaction://media"/>
            <a:extLst>
              <a:ext uri="{FF2B5EF4-FFF2-40B4-BE49-F238E27FC236}">
                <a16:creationId xmlns:a16="http://schemas.microsoft.com/office/drawing/2014/main" id="{7580155F-69EE-4360-A840-E3F73A392D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7400" y="1155542"/>
            <a:ext cx="406400" cy="406400"/>
          </a:xfrm>
          <a:prstGeom prst="rect">
            <a:avLst/>
          </a:prstGeom>
        </p:spPr>
      </p:pic>
      <p:pic>
        <p:nvPicPr>
          <p:cNvPr id="6" name="Struktura 3">
            <a:hlinkClick r:id="" action="ppaction://media"/>
            <a:extLst>
              <a:ext uri="{FF2B5EF4-FFF2-40B4-BE49-F238E27FC236}">
                <a16:creationId xmlns:a16="http://schemas.microsoft.com/office/drawing/2014/main" id="{9162D105-3FE7-49AC-A171-978302FD3B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7400" y="1776493"/>
            <a:ext cx="406400" cy="406400"/>
          </a:xfrm>
          <a:prstGeom prst="rect">
            <a:avLst/>
          </a:prstGeom>
        </p:spPr>
      </p:pic>
      <p:pic>
        <p:nvPicPr>
          <p:cNvPr id="7" name="Struktura poslední">
            <a:hlinkClick r:id="" action="ppaction://media"/>
            <a:extLst>
              <a:ext uri="{FF2B5EF4-FFF2-40B4-BE49-F238E27FC236}">
                <a16:creationId xmlns:a16="http://schemas.microsoft.com/office/drawing/2014/main" id="{2AE5D42C-C967-4188-95A5-828754690A7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7400" y="23974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11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5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37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59D26-F584-40F1-82A6-A6C0DE77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pc="300" dirty="0">
                <a:solidFill>
                  <a:schemeClr val="accent1"/>
                </a:solidFill>
              </a:rPr>
              <a:t>METODA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826999-B425-4423-9171-C9549E16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607714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Teoretický přehled</a:t>
            </a:r>
          </a:p>
          <a:p>
            <a:r>
              <a:rPr lang="cs-CZ" sz="2400" dirty="0"/>
              <a:t>porovnání dat</a:t>
            </a:r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r>
              <a:rPr lang="cs-CZ" sz="2400" dirty="0"/>
              <a:t>Tematická struktura literatury</a:t>
            </a:r>
          </a:p>
          <a:p>
            <a:r>
              <a:rPr lang="cs-CZ" sz="2400" dirty="0"/>
              <a:t>Hledané výrazy: ženy, politika, gender, nerovnost, stereotyp, změna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2" name="Metoda">
            <a:hlinkClick r:id="" action="ppaction://media"/>
            <a:extLst>
              <a:ext uri="{FF2B5EF4-FFF2-40B4-BE49-F238E27FC236}">
                <a16:creationId xmlns:a16="http://schemas.microsoft.com/office/drawing/2014/main" id="{E17CF19C-4A3C-4DCE-821F-D23969F7C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4400" y="7606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ADB95-F723-4C05-8E05-7DB10916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pc="300" dirty="0">
                <a:solidFill>
                  <a:schemeClr val="accent1"/>
                </a:solidFill>
              </a:rPr>
              <a:t>VÝSLEDKY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spc="300" dirty="0">
                <a:solidFill>
                  <a:schemeClr val="accent1"/>
                </a:solidFill>
              </a:rPr>
              <a:t>PRŮZKUMU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50291-B587-4FD6-9B0E-247A6FD9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Česká republika je ve světovém podprůměru</a:t>
            </a:r>
          </a:p>
          <a:p>
            <a:r>
              <a:rPr lang="cs-CZ" sz="2400" dirty="0"/>
              <a:t>Českým ženám se nejvíce daří v komunálních volbách</a:t>
            </a:r>
          </a:p>
          <a:p>
            <a:r>
              <a:rPr lang="cs-CZ" sz="2400" dirty="0"/>
              <a:t>Evropská unie a Ursula von der Leyen</a:t>
            </a:r>
          </a:p>
          <a:p>
            <a:endParaRPr lang="cs-CZ" sz="2400" dirty="0"/>
          </a:p>
        </p:txBody>
      </p:sp>
      <p:pic>
        <p:nvPicPr>
          <p:cNvPr id="4" name="Výsledky 1">
            <a:hlinkClick r:id="" action="ppaction://media"/>
            <a:extLst>
              <a:ext uri="{FF2B5EF4-FFF2-40B4-BE49-F238E27FC236}">
                <a16:creationId xmlns:a16="http://schemas.microsoft.com/office/drawing/2014/main" id="{E1B65186-04F3-46EC-80DC-EEB22A060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760677"/>
            <a:ext cx="406400" cy="406400"/>
          </a:xfrm>
          <a:prstGeom prst="rect">
            <a:avLst/>
          </a:prstGeom>
        </p:spPr>
      </p:pic>
      <p:pic>
        <p:nvPicPr>
          <p:cNvPr id="5" name="Výsledky 2">
            <a:hlinkClick r:id="" action="ppaction://media"/>
            <a:extLst>
              <a:ext uri="{FF2B5EF4-FFF2-40B4-BE49-F238E27FC236}">
                <a16:creationId xmlns:a16="http://schemas.microsoft.com/office/drawing/2014/main" id="{DDAA2970-D39C-4C88-AD77-A30DBD90CC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12857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1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4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4719EC-C090-456C-84E7-DEBCB880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pc="700" dirty="0">
                <a:solidFill>
                  <a:schemeClr val="accent1"/>
                </a:solidFill>
              </a:rPr>
              <a:t>POUŽITÉ ZDROJE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9DC0B-B237-4D90-AB36-A04465A1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1300"/>
              <a:t>BAHENSKÁ, Marie. Počátky emancipace žen v Čechách: dívčí vzdělávání a ženské spolky v Praze v 19. století. Praha: Libri, 2005. Gender sondy. ISBN 80-7277-241-4.</a:t>
            </a:r>
          </a:p>
          <a:p>
            <a:r>
              <a:rPr lang="cs-CZ" sz="1300"/>
              <a:t>ČEŠKOVÁ, Andrea. Ženy v politice. Praha: CEVRO - Liberálně-konzervativní akademie, 2009. Analýzy (CEVRO - Liberálně-konzervativní akademie). ISBN 978-80-86816-35-7.</a:t>
            </a:r>
          </a:p>
          <a:p>
            <a:r>
              <a:rPr lang="cs-CZ" sz="1300"/>
              <a:t>DOBIÁŠOVÁ, Petra, Monika MCGARRELL KLIMENTOVÁ a Marcela ADAMUSOVÁ. Ženy a muži ve městech a obcích - aneb, Co je to gender mainstreaming: praktická příručka. Praha: Fórum 50%, 2015. ISBN 978-80-904447-6-8.</a:t>
            </a:r>
          </a:p>
          <a:p>
            <a:r>
              <a:rPr lang="cs-CZ" sz="1300"/>
              <a:t>GRÖSSING, Sigrid-Maria. Ženy ve dvojím světle. Praha: Brána, 2000. ISBN isbn80-7243-068-8.</a:t>
            </a:r>
          </a:p>
          <a:p>
            <a:r>
              <a:rPr lang="cs-CZ" sz="1300"/>
              <a:t>GUASTI, Petra. Česká politika: ženy v labyrintu mužů?. Praha: Fórum 50%, 2006. ISBN 80-239-7438-6.</a:t>
            </a:r>
          </a:p>
          <a:p>
            <a:r>
              <a:rPr lang="cs-CZ" sz="1300"/>
              <a:t>Hausmann, R | Global Gender Gap Report 2020 - Reports-World Economic Forum. Reports-World Economic Forum [online]. Copyright © 2021 World Economic Forum [cit. 09.04.2021]. Dostupné z: http://reports.weforum.org/global-gender-gap-report-2020/the-global-gender-gap-index-2020-rankings/</a:t>
            </a:r>
          </a:p>
          <a:p>
            <a:r>
              <a:rPr lang="cs-CZ" sz="1300"/>
              <a:t>HEYWOOD, Andrew. Politická teorie. Praha: Eurolex Bohemia, 2005. Politologie (Eurolex Bohemia). ISBN 80-86861-41-4.</a:t>
            </a:r>
          </a:p>
        </p:txBody>
      </p:sp>
      <p:pic>
        <p:nvPicPr>
          <p:cNvPr id="5" name="Zdroje">
            <a:hlinkClick r:id="" action="ppaction://media"/>
            <a:extLst>
              <a:ext uri="{FF2B5EF4-FFF2-40B4-BE49-F238E27FC236}">
                <a16:creationId xmlns:a16="http://schemas.microsoft.com/office/drawing/2014/main" id="{453CCE9E-35E0-4F56-9FC3-1B971164E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0600" y="7606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7D5027-3A84-4836-BE2F-5D7FC63E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1300" dirty="0"/>
              <a:t>HUBLÍKOVÁ-BARTOŠOVÁ,S. Diskriminace žen v kontextu naší republiky, aktuální problémy</a:t>
            </a:r>
            <a:r>
              <a:rPr lang="cs-CZ" sz="1300"/>
              <a:t>, Brno:MUNI, </a:t>
            </a:r>
            <a:r>
              <a:rPr lang="cs-CZ" sz="1300" dirty="0"/>
              <a:t>pedagogická fakulta,2008, DP</a:t>
            </a:r>
          </a:p>
          <a:p>
            <a:r>
              <a:rPr lang="cs-CZ" sz="1300" dirty="0"/>
              <a:t>Janik, J. (2014). Kvóty pro zastoupení žen. Cit. 10. 4. 2021, Dostupné z: https://www.studentsummit.cz/wp-content/uploads/2019/02/PSS-Kv%C3%B3ty-pro-zastoupen%C3%AD-%C5%BEen-EU.pdf </a:t>
            </a:r>
          </a:p>
          <a:p>
            <a:r>
              <a:rPr lang="cs-CZ" sz="1300" dirty="0"/>
              <a:t>KOTIŠOVÁ, Miluš. Čekání na ženský samet: třináct a jeden politický rozhovor s českými ženami. Praha: Fórum 50%, 2006. ISBN 80-239-7387-8.</a:t>
            </a:r>
          </a:p>
          <a:p>
            <a:r>
              <a:rPr lang="cs-CZ" sz="1300" dirty="0"/>
              <a:t>MALÍNSKÁ,D. Do politiky prý žena nesmí- proč? Vzdělání a postavení žen v české společnosti v 19. stol. a na počátku 20. století; 1vydání, SLON 2005, ISBN 80-86429_42-3</a:t>
            </a:r>
          </a:p>
          <a:p>
            <a:r>
              <a:rPr lang="cs-CZ" sz="1300" dirty="0"/>
              <a:t>NOVÁKOVÁ, Jolana. </a:t>
            </a:r>
            <a:r>
              <a:rPr lang="cs-CZ" sz="1300"/>
              <a:t>Gender mainstreaming. </a:t>
            </a:r>
            <a:r>
              <a:rPr lang="cs-CZ" sz="1300" dirty="0"/>
              <a:t>Praha: Ministerstvo práce a sociálních věcí, 2002. ISBN 80-86552-35-7.</a:t>
            </a:r>
          </a:p>
          <a:p>
            <a:r>
              <a:rPr lang="cs-CZ" sz="1300" dirty="0"/>
              <a:t>Tykalová, T. (2020). Ženy v politice? Ve světe ano, v Česku pořád rarita - E15.cz. cit. 10. 4. 2021, dostupné z: https://www.e15.cz/the-student-times/zeny-v-politice-ve-svete-ano-v-cesku-porad-rarita-1369338 </a:t>
            </a:r>
          </a:p>
          <a:p>
            <a:r>
              <a:rPr lang="cs-CZ" sz="1300" dirty="0"/>
              <a:t>ZÁŘECKÁ, Petra</a:t>
            </a:r>
            <a:r>
              <a:rPr lang="cs-CZ" sz="1300"/>
              <a:t>, ed. </a:t>
            </a:r>
            <a:r>
              <a:rPr lang="cs-CZ" sz="1300" dirty="0"/>
              <a:t>Nebojme se kvót!: podpora vstupu žen do politiky: možnosti uplatnění pozitivních nástrojů : sborník z konference : [14.9.2007, Praha. Praha: Fórum 50%, 2008. ISBN 978-80-254-1219-0.</a:t>
            </a:r>
          </a:p>
          <a:p>
            <a:r>
              <a:rPr lang="cs-CZ" sz="1300" dirty="0"/>
              <a:t>Ženy v Evropském parlamentu: INFOGRAFIKA | Zpravodajství | Evropský parlament. (2019). cit. 10. 4. 2021, Dostupné z: https://www.europarl.europa.eu/news/cs/headlines/society/20190226STO28804/zeny-v-evropskem-parlamentu-infografika</a:t>
            </a: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21821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D936F-9CCA-476C-8ADA-96402BF0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B9FE24-BC79-4F9E-BF61-EC504854A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8729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dotazů</a:t>
            </a:r>
            <a:r>
              <a: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 johana.cechova@email.cz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věr">
            <a:hlinkClick r:id="" action="ppaction://media"/>
            <a:extLst>
              <a:ext uri="{FF2B5EF4-FFF2-40B4-BE49-F238E27FC236}">
                <a16:creationId xmlns:a16="http://schemas.microsoft.com/office/drawing/2014/main" id="{5B696D0D-A30A-4CFE-88A5-3F47799AC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3466" y="7619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5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612</Words>
  <Application>Microsoft Office PowerPoint</Application>
  <PresentationFormat>Širokoúhlá obrazovka</PresentationFormat>
  <Paragraphs>44</Paragraphs>
  <Slides>9</Slides>
  <Notes>0</Notes>
  <HiddenSlides>0</HiddenSlides>
  <MMClips>13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ŽENY V POLITICE</vt:lpstr>
      <vt:lpstr>TÉMA PRÁCE</vt:lpstr>
      <vt:lpstr>ŽENY VE VEDENÍ ZEMÍ</vt:lpstr>
      <vt:lpstr>STRUKTURA</vt:lpstr>
      <vt:lpstr>METODA</vt:lpstr>
      <vt:lpstr>VÝSLEDKY PRŮZKUMU</vt:lpstr>
      <vt:lpstr>POUŽITÉ ZDROJE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ŽENY V POLITICE</dc:title>
  <dc:creator>Johana Čechová</dc:creator>
  <cp:lastModifiedBy>Čábelková Inna</cp:lastModifiedBy>
  <cp:revision>26</cp:revision>
  <dcterms:created xsi:type="dcterms:W3CDTF">2021-05-06T08:32:02Z</dcterms:created>
  <dcterms:modified xsi:type="dcterms:W3CDTF">2021-05-10T12:12:46Z</dcterms:modified>
</cp:coreProperties>
</file>