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6" r:id="rId24"/>
    <p:sldId id="287" r:id="rId25"/>
    <p:sldId id="278" r:id="rId26"/>
    <p:sldId id="279" r:id="rId27"/>
    <p:sldId id="280" r:id="rId28"/>
    <p:sldId id="281" r:id="rId29"/>
    <p:sldId id="282" r:id="rId30"/>
    <p:sldId id="283" r:id="rId31"/>
    <p:sldId id="284" r:id="rId32"/>
    <p:sldId id="28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6E1F"/>
    <a:srgbClr val="D45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cs-CZ"/>
              <a:t>Kliknutím lze upravit styl.</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12/8/2020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12/8/2020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cs-CZ"/>
              <a:t>Kliknutím lze upravit styl.</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cs-CZ"/>
              <a:t>Kliknutím lze upravit styl.</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12/8/2020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cs-CZ"/>
              <a:t>Kliknutím lze upravit styl.</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12/8/2020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cs-CZ"/>
              <a:t>Kliknutím lze upravit styl.</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5125305" y="1488985"/>
            <a:ext cx="6264350" cy="169685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118447" y="4351687"/>
            <a:ext cx="6265588" cy="17040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12/8/2020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12/8/2020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cs-CZ"/>
              <a:t>Kliknutím lze upravit styl.</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cs-CZ"/>
              <a:t>Kliknutím lze upravit styl.</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12/8/2020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12/8/2020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mb/>
  </p:transition>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youtube.com/watch?v=OD6Eex8dQ2I"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EXy7lsGNZ5A" TargetMode="Externa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n32RO_wnXQc" TargetMode="External"/><Relationship Id="rId7" Type="http://schemas.openxmlformats.org/officeDocument/2006/relationships/image" Target="../media/image62.png"/><Relationship Id="rId2" Type="http://schemas.openxmlformats.org/officeDocument/2006/relationships/hyperlink" Target="https://www.youtube.com/watch?v=VOEDvBpLdTc" TargetMode="Externa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6AFDF-8933-46E9-AA93-75B9E7A048F1}"/>
              </a:ext>
            </a:extLst>
          </p:cNvPr>
          <p:cNvSpPr>
            <a:spLocks noGrp="1"/>
          </p:cNvSpPr>
          <p:nvPr>
            <p:ph type="ctrTitle"/>
          </p:nvPr>
        </p:nvSpPr>
        <p:spPr>
          <a:xfrm>
            <a:off x="1907618" y="2077369"/>
            <a:ext cx="8679915" cy="1748729"/>
          </a:xfrm>
        </p:spPr>
        <p:txBody>
          <a:bodyPr/>
          <a:lstStyle/>
          <a:p>
            <a:r>
              <a:rPr lang="fr-FR" dirty="0"/>
              <a:t>TH</a:t>
            </a:r>
            <a:r>
              <a:rPr lang="cs-CZ" dirty="0"/>
              <a:t>ÉÂTRE </a:t>
            </a:r>
            <a:r>
              <a:rPr lang="fr-FR" dirty="0"/>
              <a:t>D’A</a:t>
            </a:r>
            <a:r>
              <a:rPr lang="cs-CZ" dirty="0"/>
              <a:t>VANT</a:t>
            </a:r>
            <a:r>
              <a:rPr lang="fr-FR" dirty="0"/>
              <a:t>-</a:t>
            </a:r>
            <a:r>
              <a:rPr lang="cs-CZ" dirty="0"/>
              <a:t>GARDE</a:t>
            </a:r>
          </a:p>
        </p:txBody>
      </p:sp>
      <p:sp>
        <p:nvSpPr>
          <p:cNvPr id="3" name="Podnadpis 2">
            <a:extLst>
              <a:ext uri="{FF2B5EF4-FFF2-40B4-BE49-F238E27FC236}">
                <a16:creationId xmlns:a16="http://schemas.microsoft.com/office/drawing/2014/main" id="{79824C20-979F-410B-8421-D0FED859B626}"/>
              </a:ext>
            </a:extLst>
          </p:cNvPr>
          <p:cNvSpPr>
            <a:spLocks noGrp="1"/>
          </p:cNvSpPr>
          <p:nvPr>
            <p:ph type="subTitle" idx="1"/>
          </p:nvPr>
        </p:nvSpPr>
        <p:spPr>
          <a:xfrm>
            <a:off x="1907618" y="3909230"/>
            <a:ext cx="8673427" cy="1322587"/>
          </a:xfrm>
        </p:spPr>
        <p:txBody>
          <a:bodyPr>
            <a:normAutofit/>
          </a:bodyPr>
          <a:lstStyle/>
          <a:p>
            <a:r>
              <a:rPr lang="fr-FR" sz="4000" b="1" dirty="0">
                <a:solidFill>
                  <a:schemeClr val="tx1"/>
                </a:solidFill>
                <a:latin typeface="Agency FB" panose="020B0503020202020204" pitchFamily="34" charset="0"/>
              </a:rPr>
              <a:t>ALFRED JARRY ET ANTONIN ARTAUD</a:t>
            </a:r>
            <a:endParaRPr lang="cs-CZ" sz="4000" b="1" dirty="0">
              <a:solidFill>
                <a:schemeClr val="tx1"/>
              </a:solidFill>
              <a:latin typeface="Agency FB" panose="020B0503020202020204" pitchFamily="34" charset="0"/>
            </a:endParaRPr>
          </a:p>
        </p:txBody>
      </p:sp>
      <p:pic>
        <p:nvPicPr>
          <p:cNvPr id="5" name="Obrázek 4">
            <a:extLst>
              <a:ext uri="{FF2B5EF4-FFF2-40B4-BE49-F238E27FC236}">
                <a16:creationId xmlns:a16="http://schemas.microsoft.com/office/drawing/2014/main" id="{B88966EE-EACC-4B57-B96F-13A8D374DD58}"/>
              </a:ext>
            </a:extLst>
          </p:cNvPr>
          <p:cNvPicPr>
            <a:picLocks noChangeAspect="1"/>
          </p:cNvPicPr>
          <p:nvPr/>
        </p:nvPicPr>
        <p:blipFill>
          <a:blip r:embed="rId2"/>
          <a:stretch>
            <a:fillRect/>
          </a:stretch>
        </p:blipFill>
        <p:spPr>
          <a:xfrm>
            <a:off x="9915421" y="1171575"/>
            <a:ext cx="2276580" cy="4143375"/>
          </a:xfrm>
          <a:prstGeom prst="rect">
            <a:avLst/>
          </a:prstGeom>
        </p:spPr>
      </p:pic>
      <p:pic>
        <p:nvPicPr>
          <p:cNvPr id="7" name="Obrázek 6">
            <a:extLst>
              <a:ext uri="{FF2B5EF4-FFF2-40B4-BE49-F238E27FC236}">
                <a16:creationId xmlns:a16="http://schemas.microsoft.com/office/drawing/2014/main" id="{51C5C867-BB5A-41FA-8659-D85D809DB6A1}"/>
              </a:ext>
            </a:extLst>
          </p:cNvPr>
          <p:cNvPicPr>
            <a:picLocks noChangeAspect="1"/>
          </p:cNvPicPr>
          <p:nvPr/>
        </p:nvPicPr>
        <p:blipFill rotWithShape="1">
          <a:blip r:embed="rId3"/>
          <a:srcRect l="7166" r="36014"/>
          <a:stretch/>
        </p:blipFill>
        <p:spPr>
          <a:xfrm>
            <a:off x="-100" y="1171575"/>
            <a:ext cx="2579830" cy="4143375"/>
          </a:xfrm>
          <a:prstGeom prst="rect">
            <a:avLst/>
          </a:prstGeom>
        </p:spPr>
      </p:pic>
    </p:spTree>
    <p:extLst>
      <p:ext uri="{BB962C8B-B14F-4D97-AF65-F5344CB8AC3E}">
        <p14:creationId xmlns:p14="http://schemas.microsoft.com/office/powerpoint/2010/main" val="3099041814"/>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05A3398-0E18-4BD9-A0FF-6BF0FFB88148}"/>
              </a:ext>
            </a:extLst>
          </p:cNvPr>
          <p:cNvSpPr/>
          <p:nvPr/>
        </p:nvSpPr>
        <p:spPr>
          <a:xfrm>
            <a:off x="0" y="0"/>
            <a:ext cx="1219200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300C22EA-BEB5-4872-B6D1-C02DAE8FF001}"/>
              </a:ext>
            </a:extLst>
          </p:cNvPr>
          <p:cNvSpPr/>
          <p:nvPr/>
        </p:nvSpPr>
        <p:spPr>
          <a:xfrm>
            <a:off x="0" y="6457950"/>
            <a:ext cx="1219200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967B0DBD-3F0E-49A9-A3BF-014C1EFC016C}"/>
              </a:ext>
            </a:extLst>
          </p:cNvPr>
          <p:cNvSpPr txBox="1"/>
          <p:nvPr/>
        </p:nvSpPr>
        <p:spPr>
          <a:xfrm>
            <a:off x="180975" y="674400"/>
            <a:ext cx="11830050" cy="5509200"/>
          </a:xfrm>
          <a:prstGeom prst="rect">
            <a:avLst/>
          </a:prstGeom>
          <a:noFill/>
        </p:spPr>
        <p:txBody>
          <a:bodyPr wrap="square">
            <a:spAutoFit/>
          </a:bodyPr>
          <a:lstStyle/>
          <a:p>
            <a:pPr algn="just">
              <a:spcAft>
                <a:spcPts val="0"/>
              </a:spcAft>
            </a:pPr>
            <a:r>
              <a:rPr lang="cs-CZ" sz="1600" b="1" dirty="0">
                <a:solidFill>
                  <a:srgbClr val="000000"/>
                </a:solidFill>
                <a:effectLst/>
                <a:latin typeface="Verdana" panose="020B0604030504040204" pitchFamily="34" charset="0"/>
                <a:ea typeface="Verdana" panose="020B0604030504040204" pitchFamily="34" charset="0"/>
              </a:rPr>
              <a:t>I. </a:t>
            </a:r>
            <a:r>
              <a:rPr lang="cs-CZ" sz="1600" b="1" dirty="0" err="1">
                <a:solidFill>
                  <a:srgbClr val="E16E1F"/>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 </a:t>
            </a:r>
            <a:r>
              <a:rPr lang="cs-CZ" sz="1600" dirty="0" err="1">
                <a:solidFill>
                  <a:srgbClr val="000000"/>
                </a:solidFill>
                <a:effectLst/>
                <a:latin typeface="Verdana" panose="020B0604030504040204" pitchFamily="34" charset="0"/>
                <a:ea typeface="Verdana" panose="020B0604030504040204" pitchFamily="34" charset="0"/>
              </a:rPr>
              <a:t>officier</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confiance</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Venceslas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roi</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Pologne</a:t>
            </a:r>
            <a:r>
              <a:rPr lang="cs-CZ" sz="1600" dirty="0">
                <a:solidFill>
                  <a:srgbClr val="000000"/>
                </a:solidFill>
                <a:effectLst/>
                <a:latin typeface="Verdana" panose="020B0604030504040204" pitchFamily="34" charset="0"/>
                <a:ea typeface="Verdana" panose="020B0604030504040204" pitchFamily="34" charset="0"/>
              </a:rPr>
              <a:t>. La </a:t>
            </a:r>
            <a:r>
              <a:rPr lang="cs-CZ" sz="1600" b="1" dirty="0" err="1">
                <a:solidFill>
                  <a:srgbClr val="E16E1F"/>
                </a:solidFill>
                <a:effectLst/>
                <a:latin typeface="Verdana" panose="020B0604030504040204" pitchFamily="34" charset="0"/>
                <a:ea typeface="Verdana" panose="020B0604030504040204" pitchFamily="34" charset="0"/>
              </a:rPr>
              <a:t>mère</a:t>
            </a:r>
            <a:r>
              <a:rPr lang="cs-CZ" sz="1600" b="1" dirty="0">
                <a:solidFill>
                  <a:srgbClr val="E16E1F"/>
                </a:solidFill>
                <a:effectLst/>
                <a:latin typeface="Verdana" panose="020B0604030504040204" pitchFamily="34" charset="0"/>
                <a:ea typeface="Verdana" panose="020B0604030504040204" pitchFamily="34" charset="0"/>
              </a:rPr>
              <a:t> </a:t>
            </a:r>
            <a:r>
              <a:rPr lang="cs-CZ" sz="1600" b="1" dirty="0" err="1">
                <a:solidFill>
                  <a:srgbClr val="E16E1F"/>
                </a:solidFill>
                <a:effectLst/>
                <a:latin typeface="Verdana" panose="020B0604030504040204" pitchFamily="34" charset="0"/>
                <a:ea typeface="Verdana" panose="020B0604030504040204" pitchFamily="34" charset="0"/>
              </a:rPr>
              <a:t>Ubu</a:t>
            </a:r>
            <a:r>
              <a:rPr lang="cs-CZ" sz="1600" dirty="0">
                <a:solidFill>
                  <a:srgbClr val="E16E1F"/>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lui</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suggère</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tuer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roi</a:t>
            </a:r>
            <a:r>
              <a:rPr lang="cs-CZ" sz="1600" dirty="0">
                <a:solidFill>
                  <a:srgbClr val="000000"/>
                </a:solidFill>
                <a:effectLst/>
                <a:latin typeface="Verdana" panose="020B0604030504040204" pitchFamily="34" charset="0"/>
                <a:ea typeface="Verdana" panose="020B0604030504040204" pitchFamily="34" charset="0"/>
              </a:rPr>
              <a:t> et de </a:t>
            </a:r>
            <a:r>
              <a:rPr lang="cs-CZ" sz="1600" dirty="0" err="1">
                <a:solidFill>
                  <a:srgbClr val="000000"/>
                </a:solidFill>
                <a:effectLst/>
                <a:latin typeface="Verdana" panose="020B0604030504040204" pitchFamily="34" charset="0"/>
                <a:ea typeface="Verdana" panose="020B0604030504040204" pitchFamily="34" charset="0"/>
              </a:rPr>
              <a:t>prendre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pouvoir</a:t>
            </a:r>
            <a:r>
              <a:rPr lang="cs-CZ" sz="1600" dirty="0">
                <a:solidFill>
                  <a:srgbClr val="000000"/>
                </a:solidFill>
                <a:effectLst/>
                <a:latin typeface="Verdana" panose="020B0604030504040204" pitchFamily="34" charset="0"/>
                <a:ea typeface="Verdana" panose="020B0604030504040204" pitchFamily="34" charset="0"/>
              </a:rPr>
              <a:t>. </a:t>
            </a:r>
            <a:endParaRPr lang="fr-FR" sz="1600" dirty="0">
              <a:solidFill>
                <a:srgbClr val="000000"/>
              </a:solidFill>
              <a:effectLst/>
              <a:latin typeface="Verdana" panose="020B0604030504040204" pitchFamily="34" charset="0"/>
              <a:ea typeface="Verdana" panose="020B0604030504040204" pitchFamily="34" charset="0"/>
            </a:endParaRPr>
          </a:p>
          <a:p>
            <a:pPr algn="just">
              <a:spcAft>
                <a:spcPts val="0"/>
              </a:spcAft>
            </a:pP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reçoit</a:t>
            </a:r>
            <a:r>
              <a:rPr lang="cs-CZ" sz="1600" dirty="0">
                <a:solidFill>
                  <a:srgbClr val="000000"/>
                </a:solidFill>
                <a:effectLst/>
                <a:latin typeface="Verdana" panose="020B0604030504040204" pitchFamily="34" charset="0"/>
                <a:ea typeface="Verdana" panose="020B0604030504040204" pitchFamily="34" charset="0"/>
              </a:rPr>
              <a:t> des </a:t>
            </a:r>
            <a:r>
              <a:rPr lang="cs-CZ" sz="1600" dirty="0" err="1">
                <a:solidFill>
                  <a:srgbClr val="000000"/>
                </a:solidFill>
                <a:effectLst/>
                <a:latin typeface="Verdana" panose="020B0604030504040204" pitchFamily="34" charset="0"/>
                <a:ea typeface="Verdana" panose="020B0604030504040204" pitchFamily="34" charset="0"/>
              </a:rPr>
              <a:t>invités</a:t>
            </a:r>
            <a:r>
              <a:rPr lang="cs-CZ" sz="1600" dirty="0">
                <a:solidFill>
                  <a:srgbClr val="000000"/>
                </a:solidFill>
                <a:effectLst/>
                <a:latin typeface="Verdana" panose="020B0604030504040204" pitchFamily="34" charset="0"/>
                <a:ea typeface="Verdana" panose="020B0604030504040204" pitchFamily="34" charset="0"/>
              </a:rPr>
              <a:t> à </a:t>
            </a:r>
            <a:r>
              <a:rPr lang="cs-CZ" sz="1600" dirty="0" err="1">
                <a:solidFill>
                  <a:srgbClr val="000000"/>
                </a:solidFill>
                <a:effectLst/>
                <a:latin typeface="Verdana" panose="020B0604030504040204" pitchFamily="34" charset="0"/>
                <a:ea typeface="Verdana" panose="020B0604030504040204" pitchFamily="34" charset="0"/>
              </a:rPr>
              <a:t>dîner</a:t>
            </a:r>
            <a:r>
              <a:rPr lang="cs-CZ" sz="1600" dirty="0">
                <a:solidFill>
                  <a:srgbClr val="000000"/>
                </a:solidFill>
                <a:effectLst/>
                <a:latin typeface="Verdana" panose="020B0604030504040204" pitchFamily="34" charset="0"/>
                <a:ea typeface="Verdana" panose="020B0604030504040204" pitchFamily="34" charset="0"/>
              </a:rPr>
              <a:t> et </a:t>
            </a:r>
            <a:r>
              <a:rPr lang="cs-CZ" sz="1600" dirty="0" err="1">
                <a:solidFill>
                  <a:srgbClr val="000000"/>
                </a:solidFill>
                <a:effectLst/>
                <a:latin typeface="Verdana" panose="020B0604030504040204" pitchFamily="34" charset="0"/>
                <a:ea typeface="Verdana" panose="020B0604030504040204" pitchFamily="34" charset="0"/>
              </a:rPr>
              <a:t>leur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donne</a:t>
            </a:r>
            <a:r>
              <a:rPr lang="cs-CZ" sz="1600" dirty="0">
                <a:solidFill>
                  <a:srgbClr val="000000"/>
                </a:solidFill>
                <a:effectLst/>
                <a:latin typeface="Verdana" panose="020B0604030504040204" pitchFamily="34" charset="0"/>
                <a:ea typeface="Verdana" panose="020B0604030504040204" pitchFamily="34" charset="0"/>
              </a:rPr>
              <a:t> de la «</a:t>
            </a:r>
            <a:r>
              <a:rPr lang="fr-FR"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merdre</a:t>
            </a:r>
            <a:r>
              <a:rPr lang="fr-FR" sz="1600" dirty="0">
                <a:solidFill>
                  <a:srgbClr val="000000"/>
                </a:solidFill>
                <a:effectLst/>
                <a:latin typeface="Verdana" panose="020B0604030504040204" pitchFamily="34" charset="0"/>
                <a:ea typeface="Verdana" panose="020B0604030504040204" pitchFamily="34" charset="0"/>
              </a:rPr>
              <a:t> </a:t>
            </a:r>
            <a:r>
              <a:rPr lang="cs-CZ" sz="1600" dirty="0">
                <a:solidFill>
                  <a:srgbClr val="000000"/>
                </a:solidFill>
                <a:effectLst/>
                <a:latin typeface="Verdana" panose="020B0604030504040204" pitchFamily="34" charset="0"/>
                <a:ea typeface="Verdana" panose="020B0604030504040204" pitchFamily="34" charset="0"/>
              </a:rPr>
              <a:t>» à </a:t>
            </a:r>
            <a:r>
              <a:rPr lang="cs-CZ" sz="1600" dirty="0" err="1">
                <a:solidFill>
                  <a:srgbClr val="000000"/>
                </a:solidFill>
                <a:effectLst/>
                <a:latin typeface="Verdana" panose="020B0604030504040204" pitchFamily="34" charset="0"/>
                <a:ea typeface="Verdana" panose="020B0604030504040204" pitchFamily="34" charset="0"/>
              </a:rPr>
              <a:t>manger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Un</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complot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s’organise</a:t>
            </a:r>
            <a:r>
              <a:rPr lang="fr-FR" sz="1600" dirty="0">
                <a:solidFill>
                  <a:srgbClr val="000000"/>
                </a:solidFill>
                <a:effectLst/>
                <a:latin typeface="Verdana" panose="020B0604030504040204" pitchFamily="34" charset="0"/>
                <a:ea typeface="Verdana" panose="020B0604030504040204" pitchFamily="34" charset="0"/>
              </a:rPr>
              <a:t> </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s’allie</a:t>
            </a:r>
            <a:r>
              <a:rPr lang="cs-CZ" sz="1600" dirty="0">
                <a:solidFill>
                  <a:srgbClr val="000000"/>
                </a:solidFill>
                <a:effectLst/>
                <a:latin typeface="Verdana" panose="020B0604030504040204" pitchFamily="34" charset="0"/>
                <a:ea typeface="Verdana" panose="020B0604030504040204" pitchFamily="34" charset="0"/>
              </a:rPr>
              <a:t> au </a:t>
            </a:r>
            <a:r>
              <a:rPr lang="cs-CZ" sz="1600" b="1" dirty="0" err="1">
                <a:solidFill>
                  <a:srgbClr val="E16E1F"/>
                </a:solidFill>
                <a:effectLst/>
                <a:latin typeface="Verdana" panose="020B0604030504040204" pitchFamily="34" charset="0"/>
                <a:ea typeface="Verdana" panose="020B0604030504040204" pitchFamily="34" charset="0"/>
              </a:rPr>
              <a:t>capitaine</a:t>
            </a:r>
            <a:r>
              <a:rPr lang="cs-CZ" sz="1600" b="1" dirty="0">
                <a:solidFill>
                  <a:srgbClr val="E16E1F"/>
                </a:solidFill>
                <a:effectLst/>
                <a:latin typeface="Verdana" panose="020B0604030504040204" pitchFamily="34" charset="0"/>
                <a:ea typeface="Verdana" panose="020B0604030504040204" pitchFamily="34" charset="0"/>
              </a:rPr>
              <a:t> </a:t>
            </a:r>
            <a:r>
              <a:rPr lang="cs-CZ" sz="1600" b="1" dirty="0" err="1">
                <a:solidFill>
                  <a:srgbClr val="E16E1F"/>
                </a:solidFill>
                <a:effectLst/>
                <a:latin typeface="Verdana" panose="020B0604030504040204" pitchFamily="34" charset="0"/>
                <a:ea typeface="Verdana" panose="020B0604030504040204" pitchFamily="34" charset="0"/>
              </a:rPr>
              <a:t>Bordure</a:t>
            </a:r>
            <a:r>
              <a:rPr lang="cs-CZ" sz="1600" dirty="0">
                <a:solidFill>
                  <a:srgbClr val="E16E1F"/>
                </a:solidFill>
                <a:effectLst/>
                <a:latin typeface="Verdana" panose="020B0604030504040204" pitchFamily="34" charset="0"/>
                <a:ea typeface="Verdana" panose="020B0604030504040204" pitchFamily="34" charset="0"/>
              </a:rPr>
              <a:t> </a:t>
            </a:r>
            <a:r>
              <a:rPr lang="cs-CZ" sz="1600" dirty="0">
                <a:solidFill>
                  <a:srgbClr val="000000"/>
                </a:solidFill>
                <a:effectLst/>
                <a:latin typeface="Verdana" panose="020B0604030504040204" pitchFamily="34" charset="0"/>
                <a:ea typeface="Verdana" panose="020B0604030504040204" pitchFamily="34" charset="0"/>
              </a:rPr>
              <a:t>pour </a:t>
            </a:r>
            <a:r>
              <a:rPr lang="cs-CZ" sz="1600" dirty="0" err="1">
                <a:solidFill>
                  <a:srgbClr val="000000"/>
                </a:solidFill>
                <a:effectLst/>
                <a:latin typeface="Verdana" panose="020B0604030504040204" pitchFamily="34" charset="0"/>
                <a:ea typeface="Verdana" panose="020B0604030504040204" pitchFamily="34" charset="0"/>
              </a:rPr>
              <a:t>tuer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roi</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lors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d’une</a:t>
            </a:r>
            <a:r>
              <a:rPr lang="cs-CZ" sz="1600" dirty="0">
                <a:solidFill>
                  <a:srgbClr val="000000"/>
                </a:solidFill>
                <a:effectLst/>
                <a:latin typeface="Verdana" panose="020B0604030504040204" pitchFamily="34" charset="0"/>
                <a:ea typeface="Verdana" panose="020B0604030504040204" pitchFamily="34" charset="0"/>
              </a:rPr>
              <a:t> revue. </a:t>
            </a:r>
            <a:endParaRPr lang="fr-FR" sz="1600" dirty="0">
              <a:solidFill>
                <a:srgbClr val="000000"/>
              </a:solidFill>
              <a:effectLst/>
              <a:latin typeface="Verdana" panose="020B0604030504040204" pitchFamily="34" charset="0"/>
              <a:ea typeface="Verdana" panose="020B0604030504040204" pitchFamily="34" charset="0"/>
            </a:endParaRPr>
          </a:p>
          <a:p>
            <a:pPr algn="just">
              <a:spcAft>
                <a:spcPts val="0"/>
              </a:spcAft>
            </a:pPr>
            <a:r>
              <a:rPr lang="cs-CZ" sz="1600" b="1" dirty="0">
                <a:solidFill>
                  <a:srgbClr val="000000"/>
                </a:solidFill>
                <a:effectLst/>
                <a:latin typeface="Verdana" panose="020B0604030504040204" pitchFamily="34" charset="0"/>
                <a:ea typeface="Verdana" panose="020B0604030504040204" pitchFamily="34" charset="0"/>
              </a:rPr>
              <a:t>II.</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reine</a:t>
            </a:r>
            <a:r>
              <a:rPr lang="cs-CZ" sz="1600" dirty="0">
                <a:solidFill>
                  <a:srgbClr val="000000"/>
                </a:solidFill>
                <a:effectLst/>
                <a:latin typeface="Verdana" panose="020B0604030504040204" pitchFamily="34" charset="0"/>
                <a:ea typeface="Verdana" panose="020B0604030504040204" pitchFamily="34" charset="0"/>
              </a:rPr>
              <a:t> (qui a fait </a:t>
            </a:r>
            <a:r>
              <a:rPr lang="cs-CZ" sz="1600" dirty="0" err="1">
                <a:solidFill>
                  <a:srgbClr val="000000"/>
                </a:solidFill>
                <a:effectLst/>
                <a:latin typeface="Verdana" panose="020B0604030504040204" pitchFamily="34" charset="0"/>
                <a:ea typeface="Verdana" panose="020B0604030504040204" pitchFamily="34" charset="0"/>
              </a:rPr>
              <a:t>un</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songe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prémonitoire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tente</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décourager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Venceslas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d’aller</a:t>
            </a:r>
            <a:r>
              <a:rPr lang="cs-CZ" sz="1600" dirty="0">
                <a:solidFill>
                  <a:srgbClr val="000000"/>
                </a:solidFill>
                <a:effectLst/>
                <a:latin typeface="Verdana" panose="020B0604030504040204" pitchFamily="34" charset="0"/>
                <a:ea typeface="Verdana" panose="020B0604030504040204" pitchFamily="34" charset="0"/>
              </a:rPr>
              <a:t> à la revue, </a:t>
            </a:r>
            <a:r>
              <a:rPr lang="cs-CZ" sz="1600" dirty="0" err="1">
                <a:solidFill>
                  <a:srgbClr val="000000"/>
                </a:solidFill>
                <a:effectLst/>
                <a:latin typeface="Verdana" panose="020B0604030504040204" pitchFamily="34" charset="0"/>
                <a:ea typeface="Verdana" panose="020B0604030504040204" pitchFamily="34" charset="0"/>
              </a:rPr>
              <a:t>mais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dernier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refuse</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l’entendre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Il</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est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tué</a:t>
            </a:r>
            <a:r>
              <a:rPr lang="cs-CZ" sz="1600" dirty="0">
                <a:solidFill>
                  <a:srgbClr val="000000"/>
                </a:solidFill>
                <a:effectLst/>
                <a:latin typeface="Verdana" panose="020B0604030504040204" pitchFamily="34" charset="0"/>
                <a:ea typeface="Verdana" panose="020B0604030504040204" pitchFamily="34" charset="0"/>
              </a:rPr>
              <a:t> par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et </a:t>
            </a:r>
            <a:r>
              <a:rPr lang="cs-CZ" sz="1600" dirty="0" err="1">
                <a:solidFill>
                  <a:srgbClr val="000000"/>
                </a:solidFill>
                <a:effectLst/>
                <a:latin typeface="Verdana" panose="020B0604030504040204" pitchFamily="34" charset="0"/>
                <a:ea typeface="Verdana" panose="020B0604030504040204" pitchFamily="34" charset="0"/>
              </a:rPr>
              <a:t>Bordure</a:t>
            </a:r>
            <a:r>
              <a:rPr lang="fr-FR" sz="1600" dirty="0">
                <a:solidFill>
                  <a:srgbClr val="000000"/>
                </a:solidFill>
                <a:effectLst/>
                <a:latin typeface="Verdana" panose="020B0604030504040204" pitchFamily="34" charset="0"/>
                <a:ea typeface="Verdana" panose="020B0604030504040204" pitchFamily="34" charset="0"/>
              </a:rPr>
              <a:t> </a:t>
            </a:r>
            <a:r>
              <a:rPr lang="cs-CZ" sz="1600" dirty="0">
                <a:solidFill>
                  <a:srgbClr val="000000"/>
                </a:solidFill>
                <a:effectLst/>
                <a:latin typeface="Verdana" panose="020B0604030504040204" pitchFamily="34" charset="0"/>
                <a:ea typeface="Verdana" panose="020B0604030504040204" pitchFamily="34" charset="0"/>
              </a:rPr>
              <a:t> x</a:t>
            </a:r>
            <a:r>
              <a:rPr lang="fr-FR" sz="1600" dirty="0">
                <a:solidFill>
                  <a:srgbClr val="000000"/>
                </a:solidFill>
                <a:effectLst/>
                <a:latin typeface="Verdana" panose="020B0604030504040204" pitchFamily="34" charset="0"/>
                <a:ea typeface="Verdana" panose="020B0604030504040204" pitchFamily="34" charset="0"/>
              </a:rPr>
              <a:t> </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reine</a:t>
            </a:r>
            <a:r>
              <a:rPr lang="cs-CZ" sz="1600" dirty="0">
                <a:solidFill>
                  <a:srgbClr val="000000"/>
                </a:solidFill>
                <a:effectLst/>
                <a:latin typeface="Verdana" panose="020B0604030504040204" pitchFamily="34" charset="0"/>
                <a:ea typeface="Verdana" panose="020B0604030504040204" pitchFamily="34" charset="0"/>
              </a:rPr>
              <a:t> et son </a:t>
            </a:r>
            <a:r>
              <a:rPr lang="cs-CZ" sz="1600" dirty="0" err="1">
                <a:solidFill>
                  <a:srgbClr val="000000"/>
                </a:solidFill>
                <a:effectLst/>
                <a:latin typeface="Verdana" panose="020B0604030504040204" pitchFamily="34" charset="0"/>
                <a:ea typeface="Verdana" panose="020B0604030504040204" pitchFamily="34" charset="0"/>
              </a:rPr>
              <a:t>fils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jeune</a:t>
            </a:r>
            <a:r>
              <a:rPr lang="cs-CZ" sz="1600" dirty="0">
                <a:solidFill>
                  <a:srgbClr val="000000"/>
                </a:solidFill>
                <a:effectLst/>
                <a:latin typeface="Verdana" panose="020B0604030504040204" pitchFamily="34" charset="0"/>
                <a:ea typeface="Verdana" panose="020B0604030504040204" pitchFamily="34" charset="0"/>
              </a:rPr>
              <a:t> </a:t>
            </a:r>
            <a:r>
              <a:rPr lang="cs-CZ" sz="1600" b="1" dirty="0" err="1">
                <a:solidFill>
                  <a:srgbClr val="E16E1F"/>
                </a:solidFill>
                <a:effectLst/>
                <a:latin typeface="Verdana" panose="020B0604030504040204" pitchFamily="34" charset="0"/>
                <a:ea typeface="Verdana" panose="020B0604030504040204" pitchFamily="34" charset="0"/>
              </a:rPr>
              <a:t>Bougrelas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parviennent</a:t>
            </a:r>
            <a:r>
              <a:rPr lang="cs-CZ" sz="1600" dirty="0">
                <a:solidFill>
                  <a:srgbClr val="000000"/>
                </a:solidFill>
                <a:effectLst/>
                <a:latin typeface="Verdana" panose="020B0604030504040204" pitchFamily="34" charset="0"/>
                <a:ea typeface="Verdana" panose="020B0604030504040204" pitchFamily="34" charset="0"/>
              </a:rPr>
              <a:t> à </a:t>
            </a:r>
            <a:r>
              <a:rPr lang="cs-CZ" sz="1600" dirty="0" err="1">
                <a:solidFill>
                  <a:srgbClr val="000000"/>
                </a:solidFill>
                <a:effectLst/>
                <a:latin typeface="Verdana" panose="020B0604030504040204" pitchFamily="34" charset="0"/>
                <a:ea typeface="Verdana" panose="020B0604030504040204" pitchFamily="34" charset="0"/>
              </a:rPr>
              <a:t>s’échapper</a:t>
            </a:r>
            <a:r>
              <a:rPr lang="cs-CZ" sz="1600" dirty="0">
                <a:solidFill>
                  <a:srgbClr val="000000"/>
                </a:solidFill>
                <a:effectLst/>
                <a:latin typeface="Verdana" panose="020B0604030504040204" pitchFamily="34" charset="0"/>
                <a:ea typeface="Verdana" panose="020B0604030504040204" pitchFamily="34" charset="0"/>
              </a:rPr>
              <a:t>. </a:t>
            </a:r>
            <a:endParaRPr lang="fr-FR" sz="1600" dirty="0">
              <a:solidFill>
                <a:srgbClr val="000000"/>
              </a:solidFill>
              <a:effectLst/>
              <a:latin typeface="Verdana" panose="020B0604030504040204" pitchFamily="34" charset="0"/>
              <a:ea typeface="Verdana" panose="020B0604030504040204" pitchFamily="34" charset="0"/>
            </a:endParaRPr>
          </a:p>
          <a:p>
            <a:pPr algn="just">
              <a:spcAft>
                <a:spcPts val="0"/>
              </a:spcAft>
            </a:pPr>
            <a:r>
              <a:rPr lang="cs-CZ" sz="1600" dirty="0" err="1">
                <a:solidFill>
                  <a:srgbClr val="000000"/>
                </a:solidFill>
                <a:effectLst/>
                <a:latin typeface="Verdana" panose="020B0604030504040204" pitchFamily="34" charset="0"/>
                <a:ea typeface="Verdana" panose="020B0604030504040204" pitchFamily="34" charset="0"/>
              </a:rPr>
              <a:t>Réfugiée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dans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une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caverne</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reine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meurt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d’épuisement</a:t>
            </a:r>
            <a:r>
              <a:rPr lang="cs-CZ" sz="1600" dirty="0">
                <a:solidFill>
                  <a:srgbClr val="000000"/>
                </a:solidFill>
                <a:effectLst/>
                <a:latin typeface="Verdana" panose="020B0604030504040204" pitchFamily="34" charset="0"/>
                <a:ea typeface="Verdana" panose="020B0604030504040204" pitchFamily="34" charset="0"/>
              </a:rPr>
              <a:t>. </a:t>
            </a:r>
            <a:r>
              <a:rPr lang="cs-CZ" sz="1600" b="1" dirty="0" err="1">
                <a:solidFill>
                  <a:srgbClr val="E16E1F"/>
                </a:solidFill>
                <a:effectLst/>
                <a:latin typeface="Verdana" panose="020B0604030504040204" pitchFamily="34" charset="0"/>
                <a:ea typeface="Verdana" panose="020B0604030504040204" pitchFamily="34" charset="0"/>
              </a:rPr>
              <a:t>Bougrelas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encouragé</a:t>
            </a:r>
            <a:r>
              <a:rPr lang="cs-CZ" sz="1600" dirty="0">
                <a:solidFill>
                  <a:srgbClr val="000000"/>
                </a:solidFill>
                <a:effectLst/>
                <a:latin typeface="Verdana" panose="020B0604030504040204" pitchFamily="34" charset="0"/>
                <a:ea typeface="Verdana" panose="020B0604030504040204" pitchFamily="34" charset="0"/>
              </a:rPr>
              <a:t> par les </a:t>
            </a:r>
            <a:r>
              <a:rPr lang="cs-CZ" sz="1600" dirty="0" err="1">
                <a:solidFill>
                  <a:srgbClr val="000000"/>
                </a:solidFill>
                <a:effectLst/>
                <a:latin typeface="Verdana" panose="020B0604030504040204" pitchFamily="34" charset="0"/>
                <a:ea typeface="Verdana" panose="020B0604030504040204" pitchFamily="34" charset="0"/>
              </a:rPr>
              <a:t>ombres</a:t>
            </a:r>
            <a:r>
              <a:rPr lang="cs-CZ" sz="1600" dirty="0">
                <a:solidFill>
                  <a:srgbClr val="000000"/>
                </a:solidFill>
                <a:effectLst/>
                <a:latin typeface="Verdana" panose="020B0604030504040204" pitchFamily="34" charset="0"/>
                <a:ea typeface="Verdana" panose="020B0604030504040204" pitchFamily="34" charset="0"/>
              </a:rPr>
              <a:t> de ses </a:t>
            </a:r>
            <a:r>
              <a:rPr lang="cs-CZ" sz="1600" dirty="0" err="1">
                <a:solidFill>
                  <a:srgbClr val="000000"/>
                </a:solidFill>
                <a:effectLst/>
                <a:latin typeface="Verdana" panose="020B0604030504040204" pitchFamily="34" charset="0"/>
                <a:ea typeface="Verdana" panose="020B0604030504040204" pitchFamily="34" charset="0"/>
              </a:rPr>
              <a:t>aïeux</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décide</a:t>
            </a:r>
            <a:r>
              <a:rPr lang="cs-CZ" sz="1600" dirty="0">
                <a:solidFill>
                  <a:srgbClr val="000000"/>
                </a:solidFill>
                <a:effectLst/>
                <a:latin typeface="Verdana" panose="020B0604030504040204" pitchFamily="34" charset="0"/>
                <a:ea typeface="Verdana" panose="020B0604030504040204" pitchFamily="34" charset="0"/>
              </a:rPr>
              <a:t> de se </a:t>
            </a:r>
            <a:r>
              <a:rPr lang="cs-CZ" sz="1600" dirty="0" err="1">
                <a:solidFill>
                  <a:srgbClr val="000000"/>
                </a:solidFill>
                <a:effectLst/>
                <a:latin typeface="Verdana" panose="020B0604030504040204" pitchFamily="34" charset="0"/>
                <a:ea typeface="Verdana" panose="020B0604030504040204" pitchFamily="34" charset="0"/>
              </a:rPr>
              <a:t>venger</a:t>
            </a:r>
            <a:r>
              <a:rPr lang="cs-CZ" sz="1600" dirty="0">
                <a:solidFill>
                  <a:srgbClr val="000000"/>
                </a:solidFill>
                <a:effectLst/>
                <a:latin typeface="Verdana" panose="020B0604030504040204" pitchFamily="34" charset="0"/>
                <a:ea typeface="Verdana" panose="020B0604030504040204" pitchFamily="34" charset="0"/>
              </a:rPr>
              <a:t>. </a:t>
            </a:r>
            <a:endParaRPr lang="fr-FR" sz="1600" dirty="0">
              <a:solidFill>
                <a:srgbClr val="000000"/>
              </a:solidFill>
              <a:effectLst/>
              <a:latin typeface="Verdana" panose="020B0604030504040204" pitchFamily="34" charset="0"/>
              <a:ea typeface="Verdana" panose="020B0604030504040204" pitchFamily="34" charset="0"/>
            </a:endParaRPr>
          </a:p>
          <a:p>
            <a:pPr algn="just">
              <a:spcAft>
                <a:spcPts val="0"/>
              </a:spcAft>
            </a:pPr>
            <a:r>
              <a:rPr lang="cs-CZ" sz="1600" b="1" dirty="0">
                <a:solidFill>
                  <a:srgbClr val="000000"/>
                </a:solidFill>
                <a:effectLst/>
                <a:latin typeface="Verdana" panose="020B0604030504040204" pitchFamily="34" charset="0"/>
                <a:ea typeface="Verdana" panose="020B0604030504040204" pitchFamily="34" charset="0"/>
              </a:rPr>
              <a:t>III.</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refuse</a:t>
            </a:r>
            <a:r>
              <a:rPr lang="cs-CZ" sz="1600" dirty="0">
                <a:solidFill>
                  <a:srgbClr val="000000"/>
                </a:solidFill>
                <a:effectLst/>
                <a:latin typeface="Verdana" panose="020B0604030504040204" pitchFamily="34" charset="0"/>
                <a:ea typeface="Verdana" panose="020B0604030504040204" pitchFamily="34" charset="0"/>
              </a:rPr>
              <a:t> les </a:t>
            </a:r>
            <a:r>
              <a:rPr lang="cs-CZ" sz="1600" dirty="0" err="1">
                <a:solidFill>
                  <a:srgbClr val="000000"/>
                </a:solidFill>
                <a:effectLst/>
                <a:latin typeface="Verdana" panose="020B0604030504040204" pitchFamily="34" charset="0"/>
                <a:ea typeface="Verdana" panose="020B0604030504040204" pitchFamily="34" charset="0"/>
              </a:rPr>
              <a:t>conseils</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modération</a:t>
            </a:r>
            <a:r>
              <a:rPr lang="cs-CZ" sz="1600" dirty="0">
                <a:solidFill>
                  <a:srgbClr val="000000"/>
                </a:solidFill>
                <a:effectLst/>
                <a:latin typeface="Verdana" panose="020B0604030504040204" pitchFamily="34" charset="0"/>
                <a:ea typeface="Verdana" panose="020B0604030504040204" pitchFamily="34" charset="0"/>
              </a:rPr>
              <a:t> de la </a:t>
            </a:r>
            <a:r>
              <a:rPr lang="cs-CZ" sz="1600" dirty="0" err="1">
                <a:solidFill>
                  <a:srgbClr val="000000"/>
                </a:solidFill>
                <a:effectLst/>
                <a:latin typeface="Verdana" panose="020B0604030504040204" pitchFamily="34" charset="0"/>
                <a:ea typeface="Verdana" panose="020B0604030504040204" pitchFamily="34" charset="0"/>
              </a:rPr>
              <a:t>mère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fr-FR" sz="1600" dirty="0">
                <a:solidFill>
                  <a:srgbClr val="000000"/>
                </a:solidFill>
                <a:effectLst/>
                <a:latin typeface="Verdana" panose="020B0604030504040204" pitchFamily="34" charset="0"/>
                <a:ea typeface="Verdana" panose="020B0604030504040204" pitchFamily="34" charset="0"/>
              </a:rPr>
              <a:t> </a:t>
            </a:r>
            <a:r>
              <a:rPr lang="cs-CZ" sz="1600" dirty="0">
                <a:solidFill>
                  <a:srgbClr val="000000"/>
                </a:solidFill>
                <a:effectLst/>
                <a:latin typeface="Verdana" panose="020B0604030504040204" pitchFamily="34" charset="0"/>
                <a:ea typeface="Verdana" panose="020B0604030504040204" pitchFamily="34" charset="0"/>
              </a:rPr>
              <a:t>: pour </a:t>
            </a:r>
            <a:r>
              <a:rPr lang="cs-CZ" sz="1600" dirty="0" err="1">
                <a:solidFill>
                  <a:srgbClr val="000000"/>
                </a:solidFill>
                <a:effectLst/>
                <a:latin typeface="Verdana" panose="020B0604030504040204" pitchFamily="34" charset="0"/>
                <a:ea typeface="Verdana" panose="020B0604030504040204" pitchFamily="34" charset="0"/>
              </a:rPr>
              <a:t>s’emparer</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leurs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biens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il</a:t>
            </a:r>
            <a:r>
              <a:rPr lang="cs-CZ" sz="1600" dirty="0">
                <a:solidFill>
                  <a:srgbClr val="000000"/>
                </a:solidFill>
                <a:effectLst/>
                <a:latin typeface="Verdana" panose="020B0604030504040204" pitchFamily="34" charset="0"/>
                <a:ea typeface="Verdana" panose="020B0604030504040204" pitchFamily="34" charset="0"/>
              </a:rPr>
              <a:t> fait </a:t>
            </a:r>
            <a:r>
              <a:rPr lang="cs-CZ" sz="1600" dirty="0" err="1">
                <a:solidFill>
                  <a:srgbClr val="000000"/>
                </a:solidFill>
                <a:effectLst/>
                <a:latin typeface="Verdana" panose="020B0604030504040204" pitchFamily="34" charset="0"/>
                <a:ea typeface="Verdana" panose="020B0604030504040204" pitchFamily="34" charset="0"/>
              </a:rPr>
              <a:t>exécuter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tous</a:t>
            </a:r>
            <a:r>
              <a:rPr lang="cs-CZ" sz="1600" dirty="0">
                <a:solidFill>
                  <a:srgbClr val="000000"/>
                </a:solidFill>
                <a:effectLst/>
                <a:latin typeface="Verdana" panose="020B0604030504040204" pitchFamily="34" charset="0"/>
                <a:ea typeface="Verdana" panose="020B0604030504040204" pitchFamily="34" charset="0"/>
              </a:rPr>
              <a:t> les nobles, les </a:t>
            </a:r>
            <a:r>
              <a:rPr lang="cs-CZ" sz="1600" dirty="0" err="1">
                <a:solidFill>
                  <a:srgbClr val="000000"/>
                </a:solidFill>
                <a:effectLst/>
                <a:latin typeface="Verdana" panose="020B0604030504040204" pitchFamily="34" charset="0"/>
                <a:ea typeface="Verdana" panose="020B0604030504040204" pitchFamily="34" charset="0"/>
              </a:rPr>
              <a:t>magistrats</a:t>
            </a:r>
            <a:r>
              <a:rPr lang="cs-CZ" sz="1600" dirty="0">
                <a:solidFill>
                  <a:srgbClr val="000000"/>
                </a:solidFill>
                <a:effectLst/>
                <a:latin typeface="Verdana" panose="020B0604030504040204" pitchFamily="34" charset="0"/>
                <a:ea typeface="Verdana" panose="020B0604030504040204" pitchFamily="34" charset="0"/>
              </a:rPr>
              <a:t> et les </a:t>
            </a:r>
            <a:r>
              <a:rPr lang="cs-CZ" sz="1600" dirty="0" err="1">
                <a:solidFill>
                  <a:srgbClr val="000000"/>
                </a:solidFill>
                <a:effectLst/>
                <a:latin typeface="Verdana" panose="020B0604030504040204" pitchFamily="34" charset="0"/>
                <a:ea typeface="Verdana" panose="020B0604030504040204" pitchFamily="34" charset="0"/>
              </a:rPr>
              <a:t>financiers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Puis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il</a:t>
            </a:r>
            <a:r>
              <a:rPr lang="cs-CZ" sz="1600" dirty="0">
                <a:solidFill>
                  <a:srgbClr val="000000"/>
                </a:solidFill>
                <a:effectLst/>
                <a:latin typeface="Verdana" panose="020B0604030504040204" pitchFamily="34" charset="0"/>
                <a:ea typeface="Verdana" panose="020B0604030504040204" pitchFamily="34" charset="0"/>
              </a:rPr>
              <a:t> part </a:t>
            </a:r>
            <a:r>
              <a:rPr lang="cs-CZ" sz="1600" dirty="0" err="1">
                <a:solidFill>
                  <a:srgbClr val="000000"/>
                </a:solidFill>
                <a:effectLst/>
                <a:latin typeface="Verdana" panose="020B0604030504040204" pitchFamily="34" charset="0"/>
                <a:ea typeface="Verdana" panose="020B0604030504040204" pitchFamily="34" charset="0"/>
              </a:rPr>
              <a:t>récolter</a:t>
            </a:r>
            <a:r>
              <a:rPr lang="cs-CZ" sz="1600" dirty="0">
                <a:solidFill>
                  <a:srgbClr val="000000"/>
                </a:solidFill>
                <a:effectLst/>
                <a:latin typeface="Verdana" panose="020B0604030504040204" pitchFamily="34" charset="0"/>
                <a:ea typeface="Verdana" panose="020B0604030504040204" pitchFamily="34" charset="0"/>
              </a:rPr>
              <a:t> les </a:t>
            </a:r>
            <a:r>
              <a:rPr lang="cs-CZ" sz="1600" dirty="0" err="1">
                <a:solidFill>
                  <a:srgbClr val="000000"/>
                </a:solidFill>
                <a:effectLst/>
                <a:latin typeface="Verdana" panose="020B0604030504040204" pitchFamily="34" charset="0"/>
                <a:ea typeface="Verdana" panose="020B0604030504040204" pitchFamily="34" charset="0"/>
              </a:rPr>
              <a:t>impôts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chez</a:t>
            </a:r>
            <a:r>
              <a:rPr lang="cs-CZ" sz="1600" dirty="0">
                <a:solidFill>
                  <a:srgbClr val="000000"/>
                </a:solidFill>
                <a:effectLst/>
                <a:latin typeface="Verdana" panose="020B0604030504040204" pitchFamily="34" charset="0"/>
                <a:ea typeface="Verdana" panose="020B0604030504040204" pitchFamily="34" charset="0"/>
              </a:rPr>
              <a:t> les </a:t>
            </a:r>
            <a:r>
              <a:rPr lang="cs-CZ" sz="1600" dirty="0" err="1">
                <a:solidFill>
                  <a:srgbClr val="000000"/>
                </a:solidFill>
                <a:effectLst/>
                <a:latin typeface="Verdana" panose="020B0604030504040204" pitchFamily="34" charset="0"/>
                <a:ea typeface="Verdana" panose="020B0604030504040204" pitchFamily="34" charset="0"/>
              </a:rPr>
              <a:t>paysans</a:t>
            </a:r>
            <a:r>
              <a:rPr lang="cs-CZ" sz="1600" dirty="0">
                <a:solidFill>
                  <a:srgbClr val="000000"/>
                </a:solidFill>
                <a:effectLst/>
                <a:latin typeface="Verdana" panose="020B0604030504040204" pitchFamily="34" charset="0"/>
                <a:ea typeface="Verdana" panose="020B0604030504040204" pitchFamily="34" charset="0"/>
              </a:rPr>
              <a:t>.</a:t>
            </a:r>
            <a:r>
              <a:rPr lang="fr-FR" sz="1600" dirty="0">
                <a:solidFill>
                  <a:srgbClr val="000000"/>
                </a:solidFill>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Sa</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cruauté</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engendre</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révolte</a:t>
            </a:r>
            <a:r>
              <a:rPr lang="cs-CZ" sz="1600" dirty="0">
                <a:solidFill>
                  <a:srgbClr val="000000"/>
                </a:solidFill>
                <a:effectLst/>
                <a:latin typeface="Verdana" panose="020B0604030504040204" pitchFamily="34" charset="0"/>
                <a:ea typeface="Verdana" panose="020B0604030504040204" pitchFamily="34" charset="0"/>
              </a:rPr>
              <a:t> et </a:t>
            </a:r>
            <a:r>
              <a:rPr lang="cs-CZ" sz="1600" dirty="0" err="1">
                <a:solidFill>
                  <a:srgbClr val="000000"/>
                </a:solidFill>
                <a:effectLst/>
                <a:latin typeface="Verdana" panose="020B0604030504040204" pitchFamily="34" charset="0"/>
                <a:ea typeface="Verdana" panose="020B0604030504040204" pitchFamily="34" charset="0"/>
              </a:rPr>
              <a:t>un</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ralliement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populaire</a:t>
            </a:r>
            <a:r>
              <a:rPr lang="cs-CZ" sz="1600" dirty="0">
                <a:solidFill>
                  <a:srgbClr val="000000"/>
                </a:solidFill>
                <a:effectLst/>
                <a:latin typeface="Verdana" panose="020B0604030504040204" pitchFamily="34" charset="0"/>
                <a:ea typeface="Verdana" panose="020B0604030504040204" pitchFamily="34" charset="0"/>
              </a:rPr>
              <a:t> à </a:t>
            </a:r>
            <a:r>
              <a:rPr lang="cs-CZ" sz="1600" dirty="0" err="1">
                <a:solidFill>
                  <a:srgbClr val="000000"/>
                </a:solidFill>
                <a:effectLst/>
                <a:latin typeface="Verdana" panose="020B0604030504040204" pitchFamily="34" charset="0"/>
                <a:ea typeface="Verdana" panose="020B0604030504040204" pitchFamily="34" charset="0"/>
              </a:rPr>
              <a:t>Bougrelas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Vexé</a:t>
            </a:r>
            <a:r>
              <a:rPr lang="cs-CZ" sz="1600" dirty="0">
                <a:solidFill>
                  <a:srgbClr val="000000"/>
                </a:solidFill>
                <a:effectLst/>
                <a:latin typeface="Verdana" panose="020B0604030504040204" pitchFamily="34" charset="0"/>
                <a:ea typeface="Verdana" panose="020B0604030504040204" pitchFamily="34" charset="0"/>
              </a:rPr>
              <a:t> par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manque</a:t>
            </a:r>
            <a:r>
              <a:rPr lang="cs-CZ" sz="1600" dirty="0">
                <a:solidFill>
                  <a:srgbClr val="000000"/>
                </a:solidFill>
                <a:effectLst/>
                <a:latin typeface="Verdana" panose="020B0604030504040204" pitchFamily="34" charset="0"/>
                <a:ea typeface="Verdana" panose="020B0604030504040204" pitchFamily="34" charset="0"/>
              </a:rPr>
              <a:t> de </a:t>
            </a:r>
            <a:r>
              <a:rPr lang="cs-CZ" sz="1600" dirty="0" err="1">
                <a:solidFill>
                  <a:srgbClr val="000000"/>
                </a:solidFill>
                <a:effectLst/>
                <a:latin typeface="Verdana" panose="020B0604030504040204" pitchFamily="34" charset="0"/>
                <a:ea typeface="Verdana" panose="020B0604030504040204" pitchFamily="34" charset="0"/>
              </a:rPr>
              <a:t>reconnaissance</a:t>
            </a:r>
            <a:r>
              <a:rPr lang="cs-CZ" sz="1600" dirty="0">
                <a:solidFill>
                  <a:srgbClr val="000000"/>
                </a:solidFill>
                <a:effectLst/>
                <a:latin typeface="Verdana" panose="020B0604030504040204" pitchFamily="34" charset="0"/>
                <a:ea typeface="Verdana" panose="020B0604030504040204" pitchFamily="34" charset="0"/>
              </a:rPr>
              <a:t> de la part </a:t>
            </a:r>
            <a:r>
              <a:rPr lang="cs-CZ" sz="1600" dirty="0" err="1">
                <a:solidFill>
                  <a:srgbClr val="000000"/>
                </a:solidFill>
                <a:effectLst/>
                <a:latin typeface="Verdana" panose="020B0604030504040204" pitchFamily="34" charset="0"/>
                <a:ea typeface="Verdana" panose="020B0604030504040204" pitchFamily="34" charset="0"/>
              </a:rPr>
              <a:t>d’Ubu</a:t>
            </a:r>
            <a:r>
              <a:rPr lang="cs-CZ" sz="1600" dirty="0">
                <a:solidFill>
                  <a:srgbClr val="000000"/>
                </a:solidFill>
                <a:effectLst/>
                <a:latin typeface="Verdana" panose="020B0604030504040204" pitchFamily="34" charset="0"/>
                <a:ea typeface="Verdana" panose="020B0604030504040204" pitchFamily="34" charset="0"/>
              </a:rPr>
              <a:t>, son ancien </a:t>
            </a:r>
            <a:r>
              <a:rPr lang="cs-CZ" sz="1600" dirty="0" err="1" smtClean="0">
                <a:solidFill>
                  <a:srgbClr val="000000"/>
                </a:solidFill>
                <a:effectLst/>
                <a:latin typeface="Verdana" panose="020B0604030504040204" pitchFamily="34" charset="0"/>
                <a:ea typeface="Verdana" panose="020B0604030504040204" pitchFamily="34" charset="0"/>
              </a:rPr>
              <a:t>complice</a:t>
            </a:r>
            <a:r>
              <a:rPr lang="fr-FR" sz="1600" dirty="0" smtClean="0">
                <a:solidFill>
                  <a:srgbClr val="000000"/>
                </a:solidFill>
                <a:effectLst/>
                <a:latin typeface="Verdana" panose="020B0604030504040204" pitchFamily="34" charset="0"/>
                <a:ea typeface="Verdana" panose="020B0604030504040204" pitchFamily="34" charset="0"/>
              </a:rPr>
              <a:t>,</a:t>
            </a:r>
            <a:r>
              <a:rPr lang="cs-CZ" sz="1600" dirty="0" smtClean="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capitaine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smtClean="0">
                <a:solidFill>
                  <a:srgbClr val="000000"/>
                </a:solidFill>
                <a:effectLst/>
                <a:latin typeface="Verdana" panose="020B0604030504040204" pitchFamily="34" charset="0"/>
                <a:ea typeface="Verdana" panose="020B0604030504040204" pitchFamily="34" charset="0"/>
              </a:rPr>
              <a:t>Bordure</a:t>
            </a:r>
            <a:r>
              <a:rPr lang="fr-FR" sz="1600" dirty="0" smtClean="0">
                <a:solidFill>
                  <a:srgbClr val="000000"/>
                </a:solidFill>
                <a:effectLst/>
                <a:latin typeface="Verdana" panose="020B0604030504040204" pitchFamily="34" charset="0"/>
                <a:ea typeface="Verdana" panose="020B0604030504040204" pitchFamily="34" charset="0"/>
              </a:rPr>
              <a:t>,</a:t>
            </a:r>
            <a:r>
              <a:rPr lang="cs-CZ" sz="1600" dirty="0" smtClean="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va</a:t>
            </a:r>
            <a:r>
              <a:rPr lang="cs-CZ" sz="1600" dirty="0">
                <a:solidFill>
                  <a:srgbClr val="000000"/>
                </a:solidFill>
                <a:effectLst/>
                <a:latin typeface="Verdana" panose="020B0604030504040204" pitchFamily="34" charset="0"/>
                <a:ea typeface="Verdana" panose="020B0604030504040204" pitchFamily="34" charset="0"/>
              </a:rPr>
              <a:t> en </a:t>
            </a:r>
            <a:r>
              <a:rPr lang="cs-CZ" sz="1600" dirty="0" err="1">
                <a:solidFill>
                  <a:srgbClr val="000000"/>
                </a:solidFill>
                <a:effectLst/>
                <a:latin typeface="Verdana" panose="020B0604030504040204" pitchFamily="34" charset="0"/>
                <a:ea typeface="Verdana" panose="020B0604030504040204" pitchFamily="34" charset="0"/>
              </a:rPr>
              <a:t>Russie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s’allier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avec</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b="1" dirty="0" err="1">
                <a:solidFill>
                  <a:srgbClr val="E16E1F"/>
                </a:solidFill>
                <a:effectLst/>
                <a:latin typeface="Verdana" panose="020B0604030504040204" pitchFamily="34" charset="0"/>
                <a:ea typeface="Verdana" panose="020B0604030504040204" pitchFamily="34" charset="0"/>
              </a:rPr>
              <a:t>tsar</a:t>
            </a:r>
            <a:r>
              <a:rPr lang="cs-CZ" sz="1600" b="1" dirty="0">
                <a:solidFill>
                  <a:srgbClr val="E16E1F"/>
                </a:solidFill>
                <a:effectLst/>
                <a:latin typeface="Verdana" panose="020B0604030504040204" pitchFamily="34" charset="0"/>
                <a:ea typeface="Verdana" panose="020B0604030504040204" pitchFamily="34" charset="0"/>
              </a:rPr>
              <a:t> Alexis</a:t>
            </a:r>
            <a:r>
              <a:rPr lang="cs-CZ" sz="1600" dirty="0">
                <a:solidFill>
                  <a:srgbClr val="000000"/>
                </a:solidFill>
                <a:effectLst/>
                <a:latin typeface="Verdana" panose="020B0604030504040204" pitchFamily="34" charset="0"/>
                <a:ea typeface="Verdana" panose="020B0604030504040204" pitchFamily="34" charset="0"/>
              </a:rPr>
              <a:t>, qui </a:t>
            </a:r>
            <a:r>
              <a:rPr lang="cs-CZ" sz="1600" dirty="0" err="1">
                <a:solidFill>
                  <a:srgbClr val="000000"/>
                </a:solidFill>
                <a:effectLst/>
                <a:latin typeface="Verdana" panose="020B0604030504040204" pitchFamily="34" charset="0"/>
                <a:ea typeface="Verdana" panose="020B0604030504040204" pitchFamily="34" charset="0"/>
              </a:rPr>
              <a:t>décide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d’envahir</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Pologne</a:t>
            </a:r>
            <a:r>
              <a:rPr lang="cs-CZ" sz="1600" dirty="0">
                <a:solidFill>
                  <a:srgbClr val="000000"/>
                </a:solidFill>
                <a:effectLst/>
                <a:latin typeface="Verdana" panose="020B0604030504040204" pitchFamily="34" charset="0"/>
                <a:ea typeface="Verdana" panose="020B0604030504040204" pitchFamily="34" charset="0"/>
              </a:rPr>
              <a:t> et de </a:t>
            </a:r>
            <a:r>
              <a:rPr lang="cs-CZ" sz="1600" dirty="0" err="1">
                <a:solidFill>
                  <a:srgbClr val="000000"/>
                </a:solidFill>
                <a:effectLst/>
                <a:latin typeface="Verdana" panose="020B0604030504040204" pitchFamily="34" charset="0"/>
                <a:ea typeface="Verdana" panose="020B0604030504040204" pitchFamily="34" charset="0"/>
              </a:rPr>
              <a:t>rétablir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Bougrelas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sur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trône</a:t>
            </a:r>
            <a:r>
              <a:rPr lang="cs-CZ" sz="1600" dirty="0">
                <a:solidFill>
                  <a:srgbClr val="000000"/>
                </a:solidFill>
                <a:effectLst/>
                <a:latin typeface="Verdana" panose="020B0604030504040204" pitchFamily="34" charset="0"/>
                <a:ea typeface="Verdana" panose="020B0604030504040204" pitchFamily="34" charset="0"/>
              </a:rPr>
              <a:t>. Le </a:t>
            </a:r>
            <a:r>
              <a:rPr lang="cs-CZ" sz="1600" dirty="0" err="1">
                <a:solidFill>
                  <a:srgbClr val="000000"/>
                </a:solidFill>
                <a:effectLst/>
                <a:latin typeface="Verdana" panose="020B0604030504040204" pitchFamily="34" charset="0"/>
                <a:ea typeface="Verdana" panose="020B0604030504040204" pitchFamily="34" charset="0"/>
              </a:rPr>
              <a:t>père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part </a:t>
            </a:r>
            <a:r>
              <a:rPr lang="cs-CZ" sz="1600" dirty="0" err="1">
                <a:solidFill>
                  <a:srgbClr val="000000"/>
                </a:solidFill>
                <a:effectLst/>
                <a:latin typeface="Verdana" panose="020B0604030504040204" pitchFamily="34" charset="0"/>
                <a:ea typeface="Verdana" panose="020B0604030504040204" pitchFamily="34" charset="0"/>
              </a:rPr>
              <a:t>donc</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faire</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guerre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laissant</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régence</a:t>
            </a:r>
            <a:r>
              <a:rPr lang="cs-CZ" sz="1600" dirty="0">
                <a:solidFill>
                  <a:srgbClr val="000000"/>
                </a:solidFill>
                <a:effectLst/>
                <a:latin typeface="Verdana" panose="020B0604030504040204" pitchFamily="34" charset="0"/>
                <a:ea typeface="Verdana" panose="020B0604030504040204" pitchFamily="34" charset="0"/>
              </a:rPr>
              <a:t> à la </a:t>
            </a:r>
            <a:r>
              <a:rPr lang="cs-CZ" sz="1600" dirty="0" err="1">
                <a:solidFill>
                  <a:srgbClr val="000000"/>
                </a:solidFill>
                <a:effectLst/>
                <a:latin typeface="Verdana" panose="020B0604030504040204" pitchFamily="34" charset="0"/>
                <a:ea typeface="Verdana" panose="020B0604030504040204" pitchFamily="34" charset="0"/>
              </a:rPr>
              <a:t>mère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a:t>
            </a:r>
            <a:endParaRPr lang="fr-FR" sz="1600" dirty="0">
              <a:solidFill>
                <a:srgbClr val="000000"/>
              </a:solidFill>
              <a:effectLst/>
              <a:latin typeface="Verdana" panose="020B0604030504040204" pitchFamily="34" charset="0"/>
              <a:ea typeface="Verdana" panose="020B0604030504040204" pitchFamily="34" charset="0"/>
            </a:endParaRPr>
          </a:p>
          <a:p>
            <a:pPr algn="just">
              <a:spcAft>
                <a:spcPts val="0"/>
              </a:spcAft>
            </a:pPr>
            <a:r>
              <a:rPr lang="cs-CZ" sz="1600" b="1" dirty="0">
                <a:solidFill>
                  <a:srgbClr val="000000"/>
                </a:solidFill>
                <a:effectLst/>
                <a:latin typeface="Verdana" panose="020B0604030504040204" pitchFamily="34" charset="0"/>
                <a:ea typeface="Verdana" panose="020B0604030504040204" pitchFamily="34" charset="0"/>
              </a:rPr>
              <a:t>IV.</a:t>
            </a:r>
            <a:r>
              <a:rPr lang="cs-CZ" sz="1600" dirty="0">
                <a:solidFill>
                  <a:srgbClr val="000000"/>
                </a:solidFill>
                <a:effectLst/>
                <a:latin typeface="Verdana" panose="020B0604030504040204" pitchFamily="34" charset="0"/>
                <a:ea typeface="Verdana" panose="020B0604030504040204" pitchFamily="34" charset="0"/>
              </a:rPr>
              <a:t> À </a:t>
            </a:r>
            <a:r>
              <a:rPr lang="cs-CZ" sz="1600" dirty="0" err="1">
                <a:solidFill>
                  <a:srgbClr val="000000"/>
                </a:solidFill>
                <a:effectLst/>
                <a:latin typeface="Verdana" panose="020B0604030504040204" pitchFamily="34" charset="0"/>
                <a:ea typeface="Verdana" panose="020B0604030504040204" pitchFamily="34" charset="0"/>
              </a:rPr>
              <a:t>Varsovie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Bougrelas</a:t>
            </a:r>
            <a:r>
              <a:rPr lang="cs-CZ" sz="1600" dirty="0">
                <a:solidFill>
                  <a:srgbClr val="000000"/>
                </a:solidFill>
                <a:effectLst/>
                <a:latin typeface="Verdana" panose="020B0604030504040204" pitchFamily="34" charset="0"/>
                <a:ea typeface="Verdana" panose="020B0604030504040204" pitchFamily="34" charset="0"/>
              </a:rPr>
              <a:t> et ses </a:t>
            </a:r>
            <a:r>
              <a:rPr lang="cs-CZ" sz="1600" dirty="0" err="1">
                <a:solidFill>
                  <a:srgbClr val="000000"/>
                </a:solidFill>
                <a:effectLst/>
                <a:latin typeface="Verdana" panose="020B0604030504040204" pitchFamily="34" charset="0"/>
                <a:ea typeface="Verdana" panose="020B0604030504040204" pitchFamily="34" charset="0"/>
              </a:rPr>
              <a:t>partisans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chassent</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mère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En </a:t>
            </a:r>
            <a:r>
              <a:rPr lang="cs-CZ" sz="1600" dirty="0" err="1">
                <a:solidFill>
                  <a:srgbClr val="000000"/>
                </a:solidFill>
                <a:effectLst/>
                <a:latin typeface="Verdana" panose="020B0604030504040204" pitchFamily="34" charset="0"/>
                <a:ea typeface="Verdana" panose="020B0604030504040204" pitchFamily="34" charset="0"/>
              </a:rPr>
              <a:t>Ukraine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l’armée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d’Ubu</a:t>
            </a:r>
            <a:r>
              <a:rPr lang="cs-CZ" sz="1600" dirty="0">
                <a:solidFill>
                  <a:srgbClr val="000000"/>
                </a:solidFill>
                <a:effectLst/>
                <a:latin typeface="Verdana" panose="020B0604030504040204" pitchFamily="34" charset="0"/>
                <a:ea typeface="Verdana" panose="020B0604030504040204" pitchFamily="34" charset="0"/>
              </a:rPr>
              <a:t> se </a:t>
            </a:r>
            <a:r>
              <a:rPr lang="cs-CZ" sz="1600" dirty="0" err="1">
                <a:solidFill>
                  <a:srgbClr val="000000"/>
                </a:solidFill>
                <a:effectLst/>
                <a:latin typeface="Verdana" panose="020B0604030504040204" pitchFamily="34" charset="0"/>
                <a:ea typeface="Verdana" panose="020B0604030504040204" pitchFamily="34" charset="0"/>
              </a:rPr>
              <a:t>prépare</a:t>
            </a:r>
            <a:r>
              <a:rPr lang="cs-CZ" sz="1600" dirty="0">
                <a:solidFill>
                  <a:srgbClr val="000000"/>
                </a:solidFill>
                <a:effectLst/>
                <a:latin typeface="Verdana" panose="020B0604030504040204" pitchFamily="34" charset="0"/>
                <a:ea typeface="Verdana" panose="020B0604030504040204" pitchFamily="34" charset="0"/>
              </a:rPr>
              <a:t> à </a:t>
            </a:r>
            <a:r>
              <a:rPr lang="cs-CZ" sz="1600" dirty="0" err="1">
                <a:solidFill>
                  <a:srgbClr val="000000"/>
                </a:solidFill>
                <a:effectLst/>
                <a:latin typeface="Verdana" panose="020B0604030504040204" pitchFamily="34" charset="0"/>
                <a:ea typeface="Verdana" panose="020B0604030504040204" pitchFamily="34" charset="0"/>
              </a:rPr>
              <a:t>affronter</a:t>
            </a:r>
            <a:r>
              <a:rPr lang="cs-CZ" sz="1600" dirty="0">
                <a:solidFill>
                  <a:srgbClr val="000000"/>
                </a:solidFill>
                <a:effectLst/>
                <a:latin typeface="Verdana" panose="020B0604030504040204" pitchFamily="34" charset="0"/>
                <a:ea typeface="Verdana" panose="020B0604030504040204" pitchFamily="34" charset="0"/>
              </a:rPr>
              <a:t> les </a:t>
            </a:r>
            <a:r>
              <a:rPr lang="cs-CZ" sz="1600" dirty="0" err="1">
                <a:solidFill>
                  <a:srgbClr val="000000"/>
                </a:solidFill>
                <a:effectLst/>
                <a:latin typeface="Verdana" panose="020B0604030504040204" pitchFamily="34" charset="0"/>
                <a:ea typeface="Verdana" panose="020B0604030504040204" pitchFamily="34" charset="0"/>
              </a:rPr>
              <a:t>Russes</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bataille</a:t>
            </a:r>
            <a:r>
              <a:rPr lang="cs-CZ" sz="1600" dirty="0">
                <a:solidFill>
                  <a:srgbClr val="000000"/>
                </a:solidFill>
                <a:effectLst/>
                <a:latin typeface="Verdana" panose="020B0604030504040204" pitchFamily="34" charset="0"/>
                <a:ea typeface="Verdana" panose="020B0604030504040204" pitchFamily="34" charset="0"/>
              </a:rPr>
              <a:t> a </a:t>
            </a:r>
            <a:r>
              <a:rPr lang="cs-CZ" sz="1600" dirty="0" err="1">
                <a:solidFill>
                  <a:srgbClr val="000000"/>
                </a:solidFill>
                <a:effectLst/>
                <a:latin typeface="Verdana" panose="020B0604030504040204" pitchFamily="34" charset="0"/>
                <a:ea typeface="Verdana" panose="020B0604030504040204" pitchFamily="34" charset="0"/>
              </a:rPr>
              <a:t>lieu</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lâcheté</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d’Ubu</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conduit</a:t>
            </a:r>
            <a:r>
              <a:rPr lang="cs-CZ" sz="1600" dirty="0">
                <a:solidFill>
                  <a:srgbClr val="000000"/>
                </a:solidFill>
                <a:effectLst/>
                <a:latin typeface="Verdana" panose="020B0604030504040204" pitchFamily="34" charset="0"/>
                <a:ea typeface="Verdana" panose="020B0604030504040204" pitchFamily="34" charset="0"/>
              </a:rPr>
              <a:t> ses </a:t>
            </a:r>
            <a:r>
              <a:rPr lang="cs-CZ" sz="1600" dirty="0" err="1">
                <a:solidFill>
                  <a:srgbClr val="000000"/>
                </a:solidFill>
                <a:effectLst/>
                <a:latin typeface="Verdana" panose="020B0604030504040204" pitchFamily="34" charset="0"/>
                <a:ea typeface="Verdana" panose="020B0604030504040204" pitchFamily="34" charset="0"/>
              </a:rPr>
              <a:t>troupes</a:t>
            </a:r>
            <a:r>
              <a:rPr lang="cs-CZ" sz="1600" dirty="0">
                <a:solidFill>
                  <a:srgbClr val="000000"/>
                </a:solidFill>
                <a:effectLst/>
                <a:latin typeface="Verdana" panose="020B0604030504040204" pitchFamily="34" charset="0"/>
                <a:ea typeface="Verdana" panose="020B0604030504040204" pitchFamily="34" charset="0"/>
              </a:rPr>
              <a:t> à la </a:t>
            </a:r>
            <a:r>
              <a:rPr lang="cs-CZ" sz="1600" dirty="0" err="1">
                <a:solidFill>
                  <a:srgbClr val="000000"/>
                </a:solidFill>
                <a:effectLst/>
                <a:latin typeface="Verdana" panose="020B0604030504040204" pitchFamily="34" charset="0"/>
                <a:ea typeface="Verdana" panose="020B0604030504040204" pitchFamily="34" charset="0"/>
              </a:rPr>
              <a:t>débandade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Il</a:t>
            </a:r>
            <a:r>
              <a:rPr lang="cs-CZ" sz="1600" dirty="0">
                <a:solidFill>
                  <a:srgbClr val="000000"/>
                </a:solidFill>
                <a:effectLst/>
                <a:latin typeface="Verdana" panose="020B0604030504040204" pitchFamily="34" charset="0"/>
                <a:ea typeface="Verdana" panose="020B0604030504040204" pitchFamily="34" charset="0"/>
              </a:rPr>
              <a:t> se </a:t>
            </a:r>
            <a:r>
              <a:rPr lang="cs-CZ" sz="1600" dirty="0" err="1">
                <a:solidFill>
                  <a:srgbClr val="000000"/>
                </a:solidFill>
                <a:effectLst/>
                <a:latin typeface="Verdana" panose="020B0604030504040204" pitchFamily="34" charset="0"/>
                <a:ea typeface="Verdana" panose="020B0604030504040204" pitchFamily="34" charset="0"/>
              </a:rPr>
              <a:t>réfugie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dans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une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caverne</a:t>
            </a:r>
            <a:r>
              <a:rPr lang="cs-CZ" sz="1600" dirty="0">
                <a:solidFill>
                  <a:srgbClr val="000000"/>
                </a:solidFill>
                <a:effectLst/>
                <a:latin typeface="Verdana" panose="020B0604030504040204" pitchFamily="34" charset="0"/>
                <a:ea typeface="Verdana" panose="020B0604030504040204" pitchFamily="34" charset="0"/>
              </a:rPr>
              <a:t>. </a:t>
            </a:r>
            <a:endParaRPr lang="fr-FR" sz="1600" dirty="0">
              <a:solidFill>
                <a:srgbClr val="000000"/>
              </a:solidFill>
              <a:effectLst/>
              <a:latin typeface="Verdana" panose="020B0604030504040204" pitchFamily="34" charset="0"/>
              <a:ea typeface="Verdana" panose="020B0604030504040204" pitchFamily="34" charset="0"/>
            </a:endParaRPr>
          </a:p>
          <a:p>
            <a:pPr algn="just">
              <a:spcAft>
                <a:spcPts val="0"/>
              </a:spcAft>
            </a:pPr>
            <a:r>
              <a:rPr lang="cs-CZ"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V.</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Dans</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cette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même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caverne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paraît</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la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mère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smtClean="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Ubu</a:t>
            </a:r>
            <a:r>
              <a:rPr lang="fr-FR" sz="1600" dirty="0" smtClean="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a:t>
            </a:r>
            <a:r>
              <a:rPr lang="cs-CZ" sz="1600" dirty="0" smtClean="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en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fuite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depuis</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quatre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jours</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Malgré</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l’obscurité</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elle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reconnaît</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Ubu</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et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décide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de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lui</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donner</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une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smtClean="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leçon</a:t>
            </a:r>
            <a:r>
              <a:rPr lang="fr-FR" sz="1600" dirty="0" smtClean="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smtClean="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lorsqu’il</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s’éveille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elle</a:t>
            </a:r>
            <a:r>
              <a:rPr lang="cs-CZ"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600" dirty="0" err="1">
                <a:solidFill>
                  <a:srgbClr val="000000"/>
                </a:solidFill>
                <a:effectLst/>
                <a:latin typeface="Verdana" panose="020B0604030504040204" pitchFamily="34" charset="0"/>
                <a:ea typeface="Verdana" panose="020B0604030504040204" pitchFamily="34" charset="0"/>
              </a:rPr>
              <a:t>feint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d’être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une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apparition</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surnaturelle</a:t>
            </a:r>
            <a:r>
              <a:rPr lang="cs-CZ" sz="1600" dirty="0">
                <a:solidFill>
                  <a:srgbClr val="000000"/>
                </a:solidFill>
                <a:effectLst/>
                <a:latin typeface="Verdana" panose="020B0604030504040204" pitchFamily="34" charset="0"/>
                <a:ea typeface="Verdana" panose="020B0604030504040204" pitchFamily="34" charset="0"/>
              </a:rPr>
              <a:t> et </a:t>
            </a:r>
            <a:r>
              <a:rPr lang="cs-CZ" sz="1600" dirty="0" err="1">
                <a:solidFill>
                  <a:srgbClr val="000000"/>
                </a:solidFill>
                <a:effectLst/>
                <a:latin typeface="Verdana" panose="020B0604030504040204" pitchFamily="34" charset="0"/>
                <a:ea typeface="Verdana" panose="020B0604030504040204" pitchFamily="34" charset="0"/>
              </a:rPr>
              <a:t>lui</a:t>
            </a:r>
            <a:r>
              <a:rPr lang="cs-CZ" sz="1600" dirty="0">
                <a:solidFill>
                  <a:srgbClr val="000000"/>
                </a:solidFill>
                <a:effectLst/>
                <a:latin typeface="Verdana" panose="020B0604030504040204" pitchFamily="34" charset="0"/>
                <a:ea typeface="Verdana" panose="020B0604030504040204" pitchFamily="34" charset="0"/>
              </a:rPr>
              <a:t> fait la </a:t>
            </a:r>
            <a:r>
              <a:rPr lang="cs-CZ" sz="1600" dirty="0" err="1" smtClean="0">
                <a:solidFill>
                  <a:srgbClr val="000000"/>
                </a:solidFill>
                <a:effectLst/>
                <a:latin typeface="Verdana" panose="020B0604030504040204" pitchFamily="34" charset="0"/>
                <a:ea typeface="Verdana" panose="020B0604030504040204" pitchFamily="34" charset="0"/>
              </a:rPr>
              <a:t>morale</a:t>
            </a:r>
            <a:r>
              <a:rPr lang="fr-FR" sz="1600" dirty="0" smtClean="0">
                <a:solidFill>
                  <a:srgbClr val="000000"/>
                </a:solidFill>
                <a:effectLst/>
                <a:latin typeface="Verdana" panose="020B0604030504040204" pitchFamily="34" charset="0"/>
                <a:ea typeface="Verdana" panose="020B0604030504040204" pitchFamily="34" charset="0"/>
              </a:rPr>
              <a:t> </a:t>
            </a:r>
            <a:r>
              <a:rPr lang="cs-CZ" sz="1600" dirty="0" smtClean="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mais</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clarté</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du</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jour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levant</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trahit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bat</a:t>
            </a:r>
            <a:r>
              <a:rPr lang="cs-CZ" sz="1600" dirty="0">
                <a:solidFill>
                  <a:srgbClr val="000000"/>
                </a:solidFill>
                <a:effectLst/>
                <a:latin typeface="Verdana" panose="020B0604030504040204" pitchFamily="34" charset="0"/>
                <a:ea typeface="Verdana" panose="020B0604030504040204" pitchFamily="34" charset="0"/>
              </a:rPr>
              <a:t>. </a:t>
            </a:r>
            <a:endParaRPr lang="fr-FR" sz="1600" dirty="0">
              <a:solidFill>
                <a:srgbClr val="000000"/>
              </a:solidFill>
              <a:effectLst/>
              <a:latin typeface="Verdana" panose="020B0604030504040204" pitchFamily="34" charset="0"/>
              <a:ea typeface="Verdana" panose="020B0604030504040204" pitchFamily="34" charset="0"/>
            </a:endParaRPr>
          </a:p>
          <a:p>
            <a:pPr algn="just">
              <a:spcAft>
                <a:spcPts val="0"/>
              </a:spcAft>
            </a:pPr>
            <a:r>
              <a:rPr lang="cs-CZ" sz="1600" dirty="0" err="1">
                <a:solidFill>
                  <a:srgbClr val="000000"/>
                </a:solidFill>
                <a:effectLst/>
                <a:latin typeface="Verdana" panose="020B0604030504040204" pitchFamily="34" charset="0"/>
                <a:ea typeface="Verdana" panose="020B0604030504040204" pitchFamily="34" charset="0"/>
              </a:rPr>
              <a:t>Bougrelas</a:t>
            </a:r>
            <a:r>
              <a:rPr lang="cs-CZ" sz="1600" dirty="0">
                <a:solidFill>
                  <a:srgbClr val="000000"/>
                </a:solidFill>
                <a:effectLst/>
                <a:latin typeface="Verdana" panose="020B0604030504040204" pitchFamily="34" charset="0"/>
                <a:ea typeface="Verdana" panose="020B0604030504040204" pitchFamily="34" charset="0"/>
              </a:rPr>
              <a:t> et ses </a:t>
            </a:r>
            <a:r>
              <a:rPr lang="cs-CZ" sz="1600" dirty="0" err="1">
                <a:solidFill>
                  <a:srgbClr val="000000"/>
                </a:solidFill>
                <a:effectLst/>
                <a:latin typeface="Verdana" panose="020B0604030504040204" pitchFamily="34" charset="0"/>
                <a:ea typeface="Verdana" panose="020B0604030504040204" pitchFamily="34" charset="0"/>
              </a:rPr>
              <a:t>fidèles</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surviennent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mais</a:t>
            </a:r>
            <a:r>
              <a:rPr lang="cs-CZ" sz="1600" dirty="0">
                <a:solidFill>
                  <a:srgbClr val="000000"/>
                </a:solidFill>
                <a:effectLst/>
                <a:latin typeface="Verdana" panose="020B0604030504040204" pitchFamily="34" charset="0"/>
                <a:ea typeface="Verdana" panose="020B0604030504040204" pitchFamily="34" charset="0"/>
              </a:rPr>
              <a:t> les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parviennent</a:t>
            </a:r>
            <a:r>
              <a:rPr lang="cs-CZ" sz="1600" dirty="0">
                <a:solidFill>
                  <a:srgbClr val="000000"/>
                </a:solidFill>
                <a:effectLst/>
                <a:latin typeface="Verdana" panose="020B0604030504040204" pitchFamily="34" charset="0"/>
                <a:ea typeface="Verdana" panose="020B0604030504040204" pitchFamily="34" charset="0"/>
              </a:rPr>
              <a:t> à </a:t>
            </a:r>
            <a:r>
              <a:rPr lang="cs-CZ" sz="1600" dirty="0" err="1">
                <a:solidFill>
                  <a:srgbClr val="000000"/>
                </a:solidFill>
                <a:effectLst/>
                <a:latin typeface="Verdana" panose="020B0604030504040204" pitchFamily="34" charset="0"/>
                <a:ea typeface="Verdana" panose="020B0604030504040204" pitchFamily="34" charset="0"/>
              </a:rPr>
              <a:t>s’enfuir</a:t>
            </a:r>
            <a:r>
              <a:rPr lang="cs-CZ" sz="1600" dirty="0">
                <a:solidFill>
                  <a:srgbClr val="000000"/>
                </a:solidFill>
                <a:effectLst/>
                <a:latin typeface="Verdana" panose="020B0604030504040204" pitchFamily="34" charset="0"/>
                <a:ea typeface="Verdana" panose="020B0604030504040204" pitchFamily="34" charset="0"/>
              </a:rPr>
              <a:t>. La </a:t>
            </a:r>
            <a:r>
              <a:rPr lang="cs-CZ" sz="1600" dirty="0" err="1">
                <a:solidFill>
                  <a:srgbClr val="000000"/>
                </a:solidFill>
                <a:effectLst/>
                <a:latin typeface="Verdana" panose="020B0604030504040204" pitchFamily="34" charset="0"/>
                <a:ea typeface="Verdana" panose="020B0604030504040204" pitchFamily="34" charset="0"/>
              </a:rPr>
              <a:t>dernière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scène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montre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Ubu</a:t>
            </a:r>
            <a:r>
              <a:rPr lang="cs-CZ" sz="1600" dirty="0">
                <a:solidFill>
                  <a:srgbClr val="000000"/>
                </a:solidFill>
                <a:effectLst/>
                <a:latin typeface="Verdana" panose="020B0604030504040204" pitchFamily="34" charset="0"/>
                <a:ea typeface="Verdana" panose="020B0604030504040204" pitchFamily="34" charset="0"/>
              </a:rPr>
              <a:t> et </a:t>
            </a:r>
            <a:r>
              <a:rPr lang="cs-CZ" sz="1600" dirty="0" err="1">
                <a:solidFill>
                  <a:srgbClr val="000000"/>
                </a:solidFill>
                <a:effectLst/>
                <a:latin typeface="Verdana" panose="020B0604030504040204" pitchFamily="34" charset="0"/>
                <a:ea typeface="Verdana" panose="020B0604030504040204" pitchFamily="34" charset="0"/>
              </a:rPr>
              <a:t>sa</a:t>
            </a:r>
            <a:r>
              <a:rPr lang="cs-CZ" sz="1600" dirty="0">
                <a:solidFill>
                  <a:srgbClr val="000000"/>
                </a:solidFill>
                <a:effectLst/>
                <a:latin typeface="Verdana" panose="020B0604030504040204" pitchFamily="34" charset="0"/>
                <a:ea typeface="Verdana" panose="020B0604030504040204" pitchFamily="34" charset="0"/>
              </a:rPr>
              <a:t> bande </a:t>
            </a:r>
            <a:r>
              <a:rPr lang="cs-CZ" sz="1600" dirty="0" err="1">
                <a:solidFill>
                  <a:srgbClr val="000000"/>
                </a:solidFill>
                <a:effectLst/>
                <a:latin typeface="Verdana" panose="020B0604030504040204" pitchFamily="34" charset="0"/>
                <a:ea typeface="Verdana" panose="020B0604030504040204" pitchFamily="34" charset="0"/>
              </a:rPr>
              <a:t>sur</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le</a:t>
            </a:r>
            <a:r>
              <a:rPr lang="cs-CZ" sz="1600" dirty="0">
                <a:solidFill>
                  <a:srgbClr val="000000"/>
                </a:solidFill>
                <a:effectLst/>
                <a:latin typeface="Verdana" panose="020B0604030504040204" pitchFamily="34" charset="0"/>
                <a:ea typeface="Verdana" panose="020B0604030504040204" pitchFamily="34" charset="0"/>
              </a:rPr>
              <a:t> pont </a:t>
            </a:r>
            <a:r>
              <a:rPr lang="cs-CZ" sz="1600" dirty="0" err="1">
                <a:solidFill>
                  <a:srgbClr val="000000"/>
                </a:solidFill>
                <a:effectLst/>
                <a:latin typeface="Verdana" panose="020B0604030504040204" pitchFamily="34" charset="0"/>
                <a:ea typeface="Verdana" panose="020B0604030504040204" pitchFamily="34" charset="0"/>
              </a:rPr>
              <a:t>d’un</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navire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faisant</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route</a:t>
            </a:r>
            <a:r>
              <a:rPr lang="cs-CZ" sz="1600" dirty="0">
                <a:solidFill>
                  <a:srgbClr val="000000"/>
                </a:solidFill>
                <a:effectLst/>
                <a:latin typeface="Verdana" panose="020B0604030504040204" pitchFamily="34" charset="0"/>
                <a:ea typeface="Verdana" panose="020B0604030504040204" pitchFamily="34" charset="0"/>
              </a:rPr>
              <a:t> </a:t>
            </a:r>
            <a:r>
              <a:rPr lang="cs-CZ" sz="1600" dirty="0" err="1">
                <a:solidFill>
                  <a:srgbClr val="000000"/>
                </a:solidFill>
                <a:effectLst/>
                <a:latin typeface="Verdana" panose="020B0604030504040204" pitchFamily="34" charset="0"/>
                <a:ea typeface="Verdana" panose="020B0604030504040204" pitchFamily="34" charset="0"/>
              </a:rPr>
              <a:t>vers</a:t>
            </a:r>
            <a:r>
              <a:rPr lang="cs-CZ" sz="1600" dirty="0">
                <a:solidFill>
                  <a:srgbClr val="000000"/>
                </a:solidFill>
                <a:effectLst/>
                <a:latin typeface="Verdana" panose="020B0604030504040204" pitchFamily="34" charset="0"/>
                <a:ea typeface="Verdana" panose="020B0604030504040204" pitchFamily="34" charset="0"/>
              </a:rPr>
              <a:t> la France.</a:t>
            </a:r>
            <a:endParaRPr lang="fr-FR" sz="1600" dirty="0">
              <a:solidFill>
                <a:srgbClr val="000000"/>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5793976"/>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1784B87-4307-40BF-BE12-C216F03C2FBA}"/>
              </a:ext>
            </a:extLst>
          </p:cNvPr>
          <p:cNvSpPr txBox="1"/>
          <p:nvPr/>
        </p:nvSpPr>
        <p:spPr>
          <a:xfrm>
            <a:off x="471487" y="535900"/>
            <a:ext cx="11249025" cy="5786199"/>
          </a:xfrm>
          <a:prstGeom prst="rect">
            <a:avLst/>
          </a:prstGeom>
          <a:noFill/>
        </p:spPr>
        <p:txBody>
          <a:bodyPr wrap="square">
            <a:spAutoFit/>
          </a:bodyPr>
          <a:lstStyle/>
          <a:p>
            <a:pPr marL="342900" lvl="0" indent="-342900" algn="just">
              <a:spcAft>
                <a:spcPts val="0"/>
              </a:spcAft>
              <a:buFont typeface="Symbol" panose="05050102010706020507" pitchFamily="18" charset="2"/>
              <a:buChar char=""/>
              <a:tabLst>
                <a:tab pos="457200" algn="l"/>
              </a:tabLst>
            </a:pPr>
            <a:r>
              <a:rPr lang="cs-CZ" sz="1800" b="1" dirty="0" err="1">
                <a:solidFill>
                  <a:srgbClr val="FFC000"/>
                </a:solidFill>
                <a:effectLst/>
                <a:latin typeface="Verdana" panose="020B0604030504040204" pitchFamily="34" charset="0"/>
                <a:ea typeface="Times New Roman" panose="02020603050405020304" pitchFamily="18" charset="0"/>
              </a:rPr>
              <a:t>Richesse</a:t>
            </a:r>
            <a:r>
              <a:rPr lang="cs-CZ" sz="1800" b="1" dirty="0">
                <a:solidFill>
                  <a:srgbClr val="FFC000"/>
                </a:solidFill>
                <a:effectLst/>
                <a:latin typeface="Verdana" panose="020B0604030504040204" pitchFamily="34" charset="0"/>
                <a:ea typeface="Times New Roman" panose="02020603050405020304" pitchFamily="18" charset="0"/>
              </a:rPr>
              <a:t> de la </a:t>
            </a:r>
            <a:r>
              <a:rPr lang="cs-CZ" sz="1800" b="1" dirty="0" err="1">
                <a:solidFill>
                  <a:srgbClr val="FFC000"/>
                </a:solidFill>
                <a:effectLst/>
                <a:latin typeface="Verdana" panose="020B0604030504040204" pitchFamily="34" charset="0"/>
                <a:ea typeface="Times New Roman" panose="02020603050405020304" pitchFamily="18" charset="0"/>
              </a:rPr>
              <a:t>langue</a:t>
            </a:r>
            <a:r>
              <a:rPr lang="fr-FR" sz="1800" b="1" dirty="0">
                <a:solidFill>
                  <a:srgbClr val="FFC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argot </a:t>
            </a:r>
            <a:r>
              <a:rPr lang="cs-CZ" sz="1800" dirty="0" err="1">
                <a:solidFill>
                  <a:srgbClr val="000000"/>
                </a:solidFill>
                <a:effectLst/>
                <a:latin typeface="Verdana" panose="020B0604030504040204" pitchFamily="34" charset="0"/>
                <a:ea typeface="Times New Roman" panose="02020603050405020304" pitchFamily="18" charset="0"/>
              </a:rPr>
              <a:t>scolaire</a:t>
            </a:r>
            <a:r>
              <a:rPr lang="cs-CZ" sz="1800" dirty="0">
                <a:solidFill>
                  <a:srgbClr val="000000"/>
                </a:solidFill>
                <a:effectLst/>
                <a:latin typeface="Verdana" panose="020B0604030504040204" pitchFamily="34" charset="0"/>
                <a:ea typeface="Times New Roman" panose="02020603050405020304" pitchFamily="18" charset="0"/>
              </a:rPr>
              <a:t>, parodie des </a:t>
            </a:r>
            <a:r>
              <a:rPr lang="cs-CZ" sz="1800" dirty="0" err="1" smtClean="0">
                <a:solidFill>
                  <a:srgbClr val="000000"/>
                </a:solidFill>
                <a:effectLst/>
                <a:latin typeface="Verdana" panose="020B0604030504040204" pitchFamily="34" charset="0"/>
                <a:ea typeface="Times New Roman" panose="02020603050405020304" pitchFamily="18" charset="0"/>
              </a:rPr>
              <a:t>classiques</a:t>
            </a:r>
            <a:r>
              <a:rPr lang="fr-FR" dirty="0" smtClean="0">
                <a:solidFill>
                  <a:srgbClr val="000000"/>
                </a:solidFill>
                <a:latin typeface="Verdana" panose="020B0604030504040204" pitchFamily="34" charset="0"/>
                <a:ea typeface="Times New Roman" panose="02020603050405020304" pitchFamily="18" charset="0"/>
              </a:rPr>
              <a:t>…</a:t>
            </a:r>
            <a:endParaRPr lang="fr-FR" sz="1800" dirty="0" smtClean="0">
              <a:solidFill>
                <a:srgbClr val="000000"/>
              </a:solidFill>
              <a:effectLst/>
              <a:latin typeface="Verdana" panose="020B0604030504040204" pitchFamily="34" charset="0"/>
              <a:ea typeface="Times New Roman" panose="02020603050405020304" pitchFamily="18" charset="0"/>
            </a:endParaRPr>
          </a:p>
          <a:p>
            <a:pPr lvl="0" algn="just">
              <a:spcAft>
                <a:spcPts val="0"/>
              </a:spcAft>
              <a:tabLst>
                <a:tab pos="457200" algn="l"/>
              </a:tabLst>
            </a:pPr>
            <a:r>
              <a:rPr lang="cs-CZ" sz="1800" dirty="0" err="1" smtClean="0">
                <a:solidFill>
                  <a:srgbClr val="000000"/>
                </a:solidFill>
                <a:effectLst/>
                <a:latin typeface="Verdana" panose="020B0604030504040204" pitchFamily="34" charset="0"/>
                <a:ea typeface="Times New Roman" panose="02020603050405020304" pitchFamily="18" charset="0"/>
              </a:rPr>
              <a:t>Début</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de la </a:t>
            </a:r>
            <a:r>
              <a:rPr lang="cs-CZ" sz="1800" dirty="0" err="1" smtClean="0">
                <a:solidFill>
                  <a:srgbClr val="000000"/>
                </a:solidFill>
                <a:effectLst/>
                <a:latin typeface="Verdana" panose="020B0604030504040204" pitchFamily="34" charset="0"/>
                <a:ea typeface="Times New Roman" panose="02020603050405020304" pitchFamily="18" charset="0"/>
              </a:rPr>
              <a:t>pièce</a:t>
            </a:r>
            <a:r>
              <a:rPr lang="fr-FR" sz="1800" dirty="0" smtClean="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Merdre</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(jeté à la face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Tout</a:t>
            </a:r>
            <a:r>
              <a:rPr lang="cs-CZ" sz="1800" dirty="0">
                <a:solidFill>
                  <a:srgbClr val="000000"/>
                </a:solidFill>
                <a:effectLst/>
                <a:latin typeface="Verdana" panose="020B0604030504040204" pitchFamily="34" charset="0"/>
                <a:ea typeface="Times New Roman" panose="02020603050405020304" pitchFamily="18" charset="0"/>
              </a:rPr>
              <a:t>-Paris </a:t>
            </a:r>
            <a:r>
              <a:rPr lang="cs-CZ" sz="1800" dirty="0" err="1">
                <a:solidFill>
                  <a:srgbClr val="000000"/>
                </a:solidFill>
                <a:effectLst/>
                <a:latin typeface="Verdana" panose="020B0604030504040204" pitchFamily="34" charset="0"/>
                <a:ea typeface="Times New Roman" panose="02020603050405020304" pitchFamily="18" charset="0"/>
              </a:rPr>
              <a:t>symboliste</a:t>
            </a:r>
            <a:r>
              <a:rPr lang="cs-CZ" sz="1800" dirty="0" smtClean="0">
                <a:solidFill>
                  <a:srgbClr val="000000"/>
                </a:solidFill>
                <a:effectLst/>
                <a:latin typeface="Verdana" panose="020B0604030504040204" pitchFamily="34" charset="0"/>
                <a:ea typeface="Times New Roman" panose="02020603050405020304" pitchFamily="18" charset="0"/>
              </a:rPr>
              <a:t>)</a:t>
            </a:r>
            <a:r>
              <a:rPr lang="fr-FR" sz="1800" dirty="0" smtClean="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comble</a:t>
            </a:r>
            <a:r>
              <a:rPr lang="cs-CZ" sz="1800" dirty="0">
                <a:solidFill>
                  <a:srgbClr val="000000"/>
                </a:solidFill>
                <a:effectLst/>
                <a:latin typeface="Verdana" panose="020B0604030504040204" pitchFamily="34" charset="0"/>
                <a:ea typeface="Times New Roman" panose="02020603050405020304" pitchFamily="18" charset="0"/>
              </a:rPr>
              <a:t> de </a:t>
            </a:r>
            <a:r>
              <a:rPr lang="fr-FR" sz="1800" dirty="0" smtClean="0">
                <a:solidFill>
                  <a:srgbClr val="000000"/>
                </a:solidFill>
                <a:effectLst/>
                <a:latin typeface="Verdana" panose="020B0604030504040204" pitchFamily="34" charset="0"/>
                <a:ea typeface="Times New Roman" panose="02020603050405020304" pitchFamily="18" charset="0"/>
              </a:rPr>
              <a:t>la </a:t>
            </a:r>
            <a:r>
              <a:rPr lang="cs-CZ" sz="1800" dirty="0" err="1" smtClean="0">
                <a:solidFill>
                  <a:srgbClr val="000000"/>
                </a:solidFill>
                <a:effectLst/>
                <a:latin typeface="Verdana" panose="020B0604030504040204" pitchFamily="34" charset="0"/>
                <a:ea typeface="Times New Roman" panose="02020603050405020304" pitchFamily="18" charset="0"/>
              </a:rPr>
              <a:t>provocation</a:t>
            </a:r>
            <a:r>
              <a:rPr lang="cs-CZ" sz="1800" dirty="0">
                <a:solidFill>
                  <a:srgbClr val="000000"/>
                </a:solidFill>
                <a:effectLst/>
                <a:latin typeface="Verdana" panose="020B0604030504040204" pitchFamily="34" charset="0"/>
                <a:ea typeface="Times New Roman" panose="02020603050405020304" pitchFamily="18" charset="0"/>
              </a:rPr>
              <a:t>.</a:t>
            </a:r>
            <a:endParaRPr lang="fr-FR" dirty="0">
              <a:solidFill>
                <a:srgbClr val="000000"/>
              </a:solidFill>
              <a:latin typeface="Verdana" panose="020B0604030504040204" pitchFamily="34" charset="0"/>
              <a:ea typeface="Times New Roman" panose="02020603050405020304" pitchFamily="18" charset="0"/>
            </a:endParaRPr>
          </a:p>
          <a:p>
            <a:pPr algn="just"/>
            <a:r>
              <a:rPr lang="cs-CZ" sz="1800" dirty="0" err="1">
                <a:solidFill>
                  <a:srgbClr val="000000"/>
                </a:solidFill>
                <a:effectLst/>
                <a:latin typeface="Verdana" panose="020B0604030504040204" pitchFamily="34" charset="0"/>
                <a:ea typeface="Times New Roman" panose="02020603050405020304" pitchFamily="18" charset="0"/>
              </a:rPr>
              <a:t>C’est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surtout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héros qui </a:t>
            </a:r>
            <a:r>
              <a:rPr lang="cs-CZ" sz="1800" dirty="0" err="1">
                <a:solidFill>
                  <a:srgbClr val="000000"/>
                </a:solidFill>
                <a:effectLst/>
                <a:latin typeface="Verdana" panose="020B0604030504040204" pitchFamily="34" charset="0"/>
                <a:ea typeface="Times New Roman" panose="02020603050405020304" pitchFamily="18" charset="0"/>
              </a:rPr>
              <a:t>déforme</a:t>
            </a:r>
            <a:r>
              <a:rPr lang="cs-CZ" sz="1800" dirty="0">
                <a:solidFill>
                  <a:srgbClr val="000000"/>
                </a:solidFill>
                <a:effectLst/>
                <a:latin typeface="Verdana" panose="020B0604030504040204" pitchFamily="34" charset="0"/>
                <a:ea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rPr>
              <a:t>mots</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phynances</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oneilles</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multiplie</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effets</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smtClean="0">
                <a:solidFill>
                  <a:srgbClr val="000000"/>
                </a:solidFill>
                <a:effectLst/>
                <a:latin typeface="Verdana" panose="020B0604030504040204" pitchFamily="34" charset="0"/>
                <a:ea typeface="Times New Roman" panose="02020603050405020304" pitchFamily="18" charset="0"/>
              </a:rPr>
              <a:t>style</a:t>
            </a:r>
            <a:r>
              <a:rPr lang="fr-FR" sz="1800" dirty="0" smtClean="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De par </a:t>
            </a:r>
            <a:r>
              <a:rPr lang="cs-CZ" sz="1800" dirty="0" err="1">
                <a:solidFill>
                  <a:srgbClr val="000000"/>
                </a:solidFill>
                <a:effectLst/>
                <a:latin typeface="Verdana" panose="020B0604030504040204" pitchFamily="34" charset="0"/>
                <a:ea typeface="Times New Roman" panose="02020603050405020304" pitchFamily="18" charset="0"/>
              </a:rPr>
              <a:t>ma</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chandelle</a:t>
            </a:r>
            <a:r>
              <a:rPr lang="cs-CZ" sz="1800" dirty="0">
                <a:solidFill>
                  <a:srgbClr val="000000"/>
                </a:solidFill>
                <a:effectLst/>
                <a:latin typeface="Verdana" panose="020B0604030504040204" pitchFamily="34" charset="0"/>
                <a:ea typeface="Times New Roman" panose="02020603050405020304" pitchFamily="18" charset="0"/>
              </a:rPr>
              <a:t> verte</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Verdana" panose="020B0604030504040204" pitchFamily="34" charset="0"/>
              <a:ea typeface="Times New Roman" panose="02020603050405020304" pitchFamily="18" charset="0"/>
            </a:endParaRPr>
          </a:p>
          <a:p>
            <a:pPr algn="just"/>
            <a:endParaRPr lang="fr-FR" dirty="0">
              <a:solidFill>
                <a:srgbClr val="000000"/>
              </a:solidFill>
              <a:latin typeface="Verdana" panose="020B0604030504040204" pitchFamily="34"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457200" algn="l"/>
              </a:tabLst>
            </a:pPr>
            <a:r>
              <a:rPr lang="cs-CZ" sz="1800" b="1" dirty="0" err="1">
                <a:solidFill>
                  <a:srgbClr val="FFC000"/>
                </a:solidFill>
                <a:effectLst/>
                <a:latin typeface="Verdana" panose="020B0604030504040204" pitchFamily="34" charset="0"/>
                <a:ea typeface="Times New Roman" panose="02020603050405020304" pitchFamily="18" charset="0"/>
              </a:rPr>
              <a:t>Détournement</a:t>
            </a:r>
            <a:r>
              <a:rPr lang="cs-CZ" sz="1800" b="1" dirty="0">
                <a:solidFill>
                  <a:srgbClr val="FFC000"/>
                </a:solidFill>
                <a:effectLst/>
                <a:latin typeface="Verdana" panose="020B0604030504040204" pitchFamily="34" charset="0"/>
                <a:ea typeface="Times New Roman" panose="02020603050405020304" pitchFamily="18" charset="0"/>
              </a:rPr>
              <a:t> des </a:t>
            </a:r>
            <a:r>
              <a:rPr lang="cs-CZ" sz="1800" b="1" dirty="0" err="1">
                <a:solidFill>
                  <a:srgbClr val="FFC000"/>
                </a:solidFill>
                <a:effectLst/>
                <a:latin typeface="Verdana" panose="020B0604030504040204" pitchFamily="34" charset="0"/>
                <a:ea typeface="Times New Roman" panose="02020603050405020304" pitchFamily="18" charset="0"/>
              </a:rPr>
              <a:t>conventions</a:t>
            </a:r>
            <a:r>
              <a:rPr lang="cs-CZ" sz="1800" b="1" dirty="0">
                <a:solidFill>
                  <a:srgbClr val="FFC000"/>
                </a:solidFill>
                <a:effectLst/>
                <a:latin typeface="Verdana" panose="020B0604030504040204" pitchFamily="34" charset="0"/>
                <a:ea typeface="Times New Roman" panose="02020603050405020304" pitchFamily="18" charset="0"/>
              </a:rPr>
              <a:t> </a:t>
            </a:r>
            <a:r>
              <a:rPr lang="cs-CZ" sz="1800" b="1" dirty="0" err="1">
                <a:solidFill>
                  <a:srgbClr val="FFC000"/>
                </a:solidFill>
                <a:effectLst/>
                <a:latin typeface="Verdana" panose="020B0604030504040204" pitchFamily="34" charset="0"/>
                <a:ea typeface="Times New Roman" panose="02020603050405020304" pitchFamily="18" charset="0"/>
              </a:rPr>
              <a:t>dramatiques</a:t>
            </a:r>
            <a:r>
              <a:rPr lang="fr-FR" sz="1800" b="1" dirty="0">
                <a:solidFill>
                  <a:srgbClr val="FFC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fort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élément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parodique</a:t>
            </a:r>
            <a:r>
              <a:rPr lang="cs-CZ" sz="1800"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Ubu</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roi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renvoie</a:t>
            </a:r>
            <a:r>
              <a:rPr lang="cs-CZ" sz="1800" dirty="0">
                <a:solidFill>
                  <a:srgbClr val="000000"/>
                </a:solidFill>
                <a:effectLst/>
                <a:latin typeface="Verdana" panose="020B0604030504040204" pitchFamily="34" charset="0"/>
                <a:ea typeface="Times New Roman" panose="02020603050405020304" pitchFamily="18" charset="0"/>
              </a:rPr>
              <a:t> à des </a:t>
            </a:r>
            <a:r>
              <a:rPr lang="cs-CZ" sz="1800" dirty="0" err="1">
                <a:solidFill>
                  <a:srgbClr val="000000"/>
                </a:solidFill>
                <a:effectLst/>
                <a:latin typeface="Verdana" panose="020B0604030504040204" pitchFamily="34" charset="0"/>
                <a:ea typeface="Times New Roman" panose="02020603050405020304" pitchFamily="18" charset="0"/>
              </a:rPr>
              <a:t>scènes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célèbres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théâtre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classique</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particulier</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à </a:t>
            </a:r>
            <a:r>
              <a:rPr lang="cs-CZ" sz="1800" i="1" dirty="0">
                <a:solidFill>
                  <a:srgbClr val="000000"/>
                </a:solidFill>
                <a:effectLst/>
                <a:latin typeface="Verdana" panose="020B0604030504040204" pitchFamily="34" charset="0"/>
                <a:ea typeface="Times New Roman" panose="02020603050405020304" pitchFamily="18" charset="0"/>
              </a:rPr>
              <a:t>Macbeth</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457200" algn="l"/>
              </a:tabLst>
            </a:pP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Malgré</a:t>
            </a:r>
            <a:r>
              <a:rPr lang="cs-CZ" sz="1800" dirty="0">
                <a:solidFill>
                  <a:srgbClr val="000000"/>
                </a:solidFill>
                <a:effectLst/>
                <a:latin typeface="Verdana" panose="020B0604030504040204" pitchFamily="34" charset="0"/>
                <a:ea typeface="Times New Roman" panose="02020603050405020304" pitchFamily="18" charset="0"/>
              </a:rPr>
              <a:t> la parodie,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théâtre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classique</a:t>
            </a:r>
            <a:r>
              <a:rPr lang="cs-CZ" sz="1800" dirty="0">
                <a:solidFill>
                  <a:srgbClr val="000000"/>
                </a:solidFill>
                <a:effectLst/>
                <a:latin typeface="Verdana" panose="020B0604030504040204" pitchFamily="34" charset="0"/>
                <a:ea typeface="Times New Roman" panose="02020603050405020304" pitchFamily="18" charset="0"/>
              </a:rPr>
              <a:t> porte la </a:t>
            </a:r>
            <a:r>
              <a:rPr lang="cs-CZ" sz="1800" dirty="0" err="1">
                <a:solidFill>
                  <a:srgbClr val="000000"/>
                </a:solidFill>
                <a:effectLst/>
                <a:latin typeface="Verdana" panose="020B0604030504040204" pitchFamily="34" charset="0"/>
                <a:ea typeface="Times New Roman" panose="02020603050405020304" pitchFamily="18" charset="0"/>
              </a:rPr>
              <a:t>pièce</a:t>
            </a:r>
            <a:r>
              <a:rPr lang="cs-CZ" sz="1800" dirty="0">
                <a:solidFill>
                  <a:srgbClr val="000000"/>
                </a:solidFill>
                <a:effectLst/>
                <a:latin typeface="Verdana" panose="020B0604030504040204" pitchFamily="34" charset="0"/>
                <a:ea typeface="Times New Roman" panose="02020603050405020304" pitchFamily="18" charset="0"/>
              </a:rPr>
              <a:t>, qui en </a:t>
            </a:r>
            <a:r>
              <a:rPr lang="cs-CZ" sz="1800" dirty="0" err="1">
                <a:solidFill>
                  <a:srgbClr val="000000"/>
                </a:solidFill>
                <a:effectLst/>
                <a:latin typeface="Verdana" panose="020B0604030504040204" pitchFamily="34" charset="0"/>
                <a:ea typeface="Times New Roman" panose="02020603050405020304" pitchFamily="18" charset="0"/>
              </a:rPr>
              <a:t>reproduit</a:t>
            </a:r>
            <a:r>
              <a:rPr lang="cs-CZ" sz="1800" dirty="0">
                <a:solidFill>
                  <a:srgbClr val="000000"/>
                </a:solidFill>
                <a:effectLst/>
                <a:latin typeface="Verdana" panose="020B0604030504040204" pitchFamily="34" charset="0"/>
                <a:ea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rPr>
              <a:t>schémas</a:t>
            </a:r>
            <a:r>
              <a:rPr lang="cs-CZ" sz="1800" dirty="0">
                <a:solidFill>
                  <a:srgbClr val="000000"/>
                </a:solidFill>
                <a:effectLst/>
                <a:latin typeface="Verdana" panose="020B0604030504040204" pitchFamily="34" charset="0"/>
                <a:ea typeface="Times New Roman" panose="02020603050405020304" pitchFamily="18" charset="0"/>
              </a:rPr>
              <a:t> les plus </a:t>
            </a:r>
            <a:r>
              <a:rPr lang="cs-CZ" sz="1800" dirty="0" err="1">
                <a:solidFill>
                  <a:srgbClr val="000000"/>
                </a:solidFill>
                <a:effectLst/>
                <a:latin typeface="Verdana" panose="020B0604030504040204" pitchFamily="34" charset="0"/>
                <a:ea typeface="Times New Roman" panose="02020603050405020304" pitchFamily="18" charset="0"/>
              </a:rPr>
              <a:t>solides</a:t>
            </a:r>
            <a:r>
              <a:rPr lang="cs-CZ" sz="1800" dirty="0">
                <a:solidFill>
                  <a:srgbClr val="000000"/>
                </a:solidFill>
                <a:effectLst/>
                <a:latin typeface="Verdana" panose="020B0604030504040204" pitchFamily="34" charset="0"/>
                <a:ea typeface="Times New Roman" panose="02020603050405020304" pitchFamily="18" charset="0"/>
              </a:rPr>
              <a:t> : la </a:t>
            </a:r>
            <a:r>
              <a:rPr lang="cs-CZ" sz="1800" dirty="0" err="1">
                <a:solidFill>
                  <a:srgbClr val="000000"/>
                </a:solidFill>
                <a:effectLst/>
                <a:latin typeface="Verdana" panose="020B0604030504040204" pitchFamily="34" charset="0"/>
                <a:ea typeface="Times New Roman" panose="02020603050405020304" pitchFamily="18" charset="0"/>
              </a:rPr>
              <a:t>lutte</a:t>
            </a:r>
            <a:r>
              <a:rPr lang="cs-CZ" sz="1800" dirty="0">
                <a:solidFill>
                  <a:srgbClr val="000000"/>
                </a:solidFill>
                <a:effectLst/>
                <a:latin typeface="Verdana" panose="020B0604030504040204" pitchFamily="34" charset="0"/>
                <a:ea typeface="Times New Roman" panose="02020603050405020304" pitchFamily="18" charset="0"/>
              </a:rPr>
              <a:t> pour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pouvoir</a:t>
            </a:r>
            <a:r>
              <a:rPr lang="cs-CZ" sz="1800" dirty="0">
                <a:solidFill>
                  <a:srgbClr val="000000"/>
                </a:solidFill>
                <a:effectLst/>
                <a:latin typeface="Verdana" panose="020B0604030504040204" pitchFamily="34" charset="0"/>
                <a:ea typeface="Times New Roman" panose="02020603050405020304" pitchFamily="18" charset="0"/>
              </a:rPr>
              <a:t>, la </a:t>
            </a:r>
            <a:r>
              <a:rPr lang="cs-CZ" sz="1800" dirty="0" err="1">
                <a:solidFill>
                  <a:srgbClr val="000000"/>
                </a:solidFill>
                <a:effectLst/>
                <a:latin typeface="Verdana" panose="020B0604030504040204" pitchFamily="34" charset="0"/>
                <a:ea typeface="Times New Roman" panose="02020603050405020304" pitchFamily="18" charset="0"/>
              </a:rPr>
              <a:t>conquête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trône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complot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comme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chez</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Corneille</a:t>
            </a:r>
            <a:r>
              <a:rPr lang="fr-FR" sz="1800" dirty="0" smtClean="0">
                <a:solidFill>
                  <a:srgbClr val="000000"/>
                </a:solidFill>
                <a:effectLst/>
                <a:latin typeface="Verdana" panose="020B0604030504040204" pitchFamily="34" charset="0"/>
                <a:ea typeface="Times New Roman" panose="02020603050405020304" pitchFamily="18" charset="0"/>
              </a:rPr>
              <a:t>, Shakespeare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ou Victor Hugo). </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En </a:t>
            </a:r>
            <a:r>
              <a:rPr lang="cs-CZ" sz="1800" dirty="0" err="1">
                <a:solidFill>
                  <a:srgbClr val="000000"/>
                </a:solidFill>
                <a:effectLst/>
                <a:latin typeface="Verdana" panose="020B0604030504040204" pitchFamily="34" charset="0"/>
                <a:ea typeface="Times New Roman" panose="02020603050405020304" pitchFamily="18" charset="0"/>
              </a:rPr>
              <a:t>même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temps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bouffonnerie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épisodes</a:t>
            </a:r>
            <a:r>
              <a:rPr lang="cs-CZ" sz="1800" dirty="0">
                <a:solidFill>
                  <a:srgbClr val="000000"/>
                </a:solidFill>
                <a:effectLst/>
                <a:latin typeface="Verdana" panose="020B0604030504040204" pitchFamily="34" charset="0"/>
                <a:ea typeface="Times New Roman" panose="02020603050405020304" pitchFamily="18" charset="0"/>
              </a:rPr>
              <a:t> à grand </a:t>
            </a:r>
            <a:r>
              <a:rPr lang="cs-CZ" sz="1800" dirty="0" err="1">
                <a:solidFill>
                  <a:srgbClr val="000000"/>
                </a:solidFill>
                <a:effectLst/>
                <a:latin typeface="Verdana" panose="020B0604030504040204" pitchFamily="34" charset="0"/>
                <a:ea typeface="Times New Roman" panose="02020603050405020304" pitchFamily="18" charset="0"/>
              </a:rPr>
              <a:t>spectacle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traités</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façon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caricaturale</a:t>
            </a:r>
            <a:r>
              <a:rPr lang="cs-CZ" sz="1800" dirty="0">
                <a:solidFill>
                  <a:srgbClr val="000000"/>
                </a:solidFill>
                <a:effectLst/>
                <a:latin typeface="Verdana" panose="020B0604030504040204" pitchFamily="34" charset="0"/>
                <a:ea typeface="Times New Roman" panose="02020603050405020304" pitchFamily="18" charset="0"/>
              </a:rPr>
              <a:t> : la </a:t>
            </a:r>
            <a:r>
              <a:rPr lang="cs-CZ" sz="1800" dirty="0" err="1">
                <a:solidFill>
                  <a:srgbClr val="000000"/>
                </a:solidFill>
                <a:effectLst/>
                <a:latin typeface="Verdana" panose="020B0604030504040204" pitchFamily="34" charset="0"/>
                <a:ea typeface="Times New Roman" panose="02020603050405020304" pitchFamily="18" charset="0"/>
              </a:rPr>
              <a:t>scène</a:t>
            </a:r>
            <a:r>
              <a:rPr lang="cs-CZ" sz="1800" dirty="0">
                <a:solidFill>
                  <a:srgbClr val="000000"/>
                </a:solidFill>
                <a:effectLst/>
                <a:latin typeface="Verdana" panose="020B0604030504040204" pitchFamily="34" charset="0"/>
                <a:ea typeface="Times New Roman" panose="02020603050405020304" pitchFamily="18" charset="0"/>
              </a:rPr>
              <a:t> de la </a:t>
            </a:r>
            <a:r>
              <a:rPr lang="cs-CZ" sz="1800" dirty="0" smtClean="0">
                <a:solidFill>
                  <a:srgbClr val="000000"/>
                </a:solidFill>
                <a:effectLst/>
                <a:latin typeface="Verdana" panose="020B0604030504040204" pitchFamily="34" charset="0"/>
                <a:ea typeface="Times New Roman" panose="02020603050405020304" pitchFamily="18" charset="0"/>
              </a:rPr>
              <a:t>trappe</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b="1" dirty="0" err="1">
                <a:solidFill>
                  <a:srgbClr val="000000"/>
                </a:solidFill>
                <a:effectLst/>
                <a:latin typeface="Verdana" panose="020B0604030504040204" pitchFamily="34" charset="0"/>
                <a:ea typeface="Times New Roman" panose="02020603050405020304" pitchFamily="18" charset="0"/>
              </a:rPr>
              <a:t>Mélodrame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l’apparition</a:t>
            </a:r>
            <a:r>
              <a:rPr lang="cs-CZ" sz="1800" dirty="0">
                <a:solidFill>
                  <a:srgbClr val="000000"/>
                </a:solidFill>
                <a:effectLst/>
                <a:latin typeface="Verdana" panose="020B0604030504040204" pitchFamily="34" charset="0"/>
                <a:ea typeface="Times New Roman" panose="02020603050405020304" pitchFamily="18" charset="0"/>
              </a:rPr>
              <a:t> de la </a:t>
            </a:r>
            <a:r>
              <a:rPr lang="cs-CZ" sz="1800" dirty="0" err="1">
                <a:solidFill>
                  <a:srgbClr val="000000"/>
                </a:solidFill>
                <a:effectLst/>
                <a:latin typeface="Verdana" panose="020B0604030504040204" pitchFamily="34" charset="0"/>
                <a:ea typeface="Times New Roman" panose="02020603050405020304" pitchFamily="18" charset="0"/>
              </a:rPr>
              <a:t>mère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Ubu</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smtClean="0">
                <a:solidFill>
                  <a:srgbClr val="000000"/>
                </a:solidFill>
                <a:effectLst/>
                <a:latin typeface="Verdana" panose="020B0604030504040204" pitchFamily="34" charset="0"/>
                <a:ea typeface="Times New Roman" panose="02020603050405020304" pitchFamily="18" charset="0"/>
              </a:rPr>
              <a:t>spectre</a:t>
            </a:r>
            <a:endParaRPr lang="cs-CZ"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cs-CZ" sz="1800" b="1" u="sng" dirty="0" err="1">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Véritable</a:t>
            </a:r>
            <a:r>
              <a:rPr lang="cs-CZ" sz="1800" b="1" u="sng" dirty="0">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800" b="1" u="sng" dirty="0" err="1">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révolution</a:t>
            </a:r>
            <a:r>
              <a:rPr lang="cs-CZ" sz="1800" b="1" u="sng" dirty="0">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 </a:t>
            </a:r>
            <a:r>
              <a:rPr lang="cs-CZ" sz="1800" b="1" u="sng" dirty="0" err="1">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scénique</a:t>
            </a:r>
            <a:r>
              <a:rPr lang="cs-CZ" sz="1800" dirty="0">
                <a:effectLst/>
                <a:latin typeface="Verdana" panose="020B0604030504040204" pitchFamily="34" charset="0"/>
                <a:ea typeface="Verdana" panose="020B0604030504040204" pitchFamily="34" charset="0"/>
                <a:cs typeface="Times New Roman" panose="02020603050405020304" pitchFamily="18" charset="0"/>
              </a:rPr>
              <a:t> </a:t>
            </a:r>
            <a:r>
              <a:rPr lang="fr-FR" sz="1800" dirty="0">
                <a:effectLst/>
                <a:latin typeface="Verdana" panose="020B0604030504040204" pitchFamily="34" charset="0"/>
                <a:ea typeface="Verdana" panose="020B0604030504040204" pitchFamily="34"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refus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radical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réalisme</a:t>
            </a:r>
            <a:r>
              <a:rPr lang="cs-CZ" sz="1800" dirty="0">
                <a:solidFill>
                  <a:srgbClr val="000000"/>
                </a:solidFill>
                <a:effectLst/>
                <a:latin typeface="Verdana" panose="020B0604030504040204" pitchFamily="34" charset="0"/>
                <a:ea typeface="Times New Roman" panose="02020603050405020304" pitchFamily="18" charset="0"/>
              </a:rPr>
              <a:t> et </a:t>
            </a:r>
            <a:endParaRPr lang="fr-FR" sz="1800" dirty="0">
              <a:solidFill>
                <a:srgbClr val="000000"/>
              </a:solidFill>
              <a:effectLst/>
              <a:latin typeface="Verdana" panose="020B0604030504040204" pitchFamily="34" charset="0"/>
              <a:ea typeface="Times New Roman" panose="02020603050405020304" pitchFamily="18" charset="0"/>
            </a:endParaRPr>
          </a:p>
          <a:p>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de la psychologie,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décor</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costumes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conventionnels</a:t>
            </a:r>
            <a:r>
              <a:rPr lang="cs-CZ" sz="1800" dirty="0">
                <a:solidFill>
                  <a:srgbClr val="000000"/>
                </a:solidFill>
                <a:effectLst/>
                <a:latin typeface="Verdana" panose="020B0604030504040204" pitchFamily="34" charset="0"/>
                <a:ea typeface="Times New Roman" panose="02020603050405020304" pitchFamily="18" charset="0"/>
              </a:rPr>
              <a:t> et </a:t>
            </a:r>
            <a:endParaRPr lang="fr-FR" sz="1800" dirty="0">
              <a:solidFill>
                <a:srgbClr val="000000"/>
              </a:solidFill>
              <a:effectLst/>
              <a:latin typeface="Verdana" panose="020B0604030504040204" pitchFamily="34" charset="0"/>
              <a:ea typeface="Times New Roman" panose="02020603050405020304" pitchFamily="18" charset="0"/>
            </a:endParaRPr>
          </a:p>
          <a:p>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de la </a:t>
            </a:r>
            <a:r>
              <a:rPr lang="cs-CZ" sz="1800" dirty="0" err="1">
                <a:solidFill>
                  <a:srgbClr val="000000"/>
                </a:solidFill>
                <a:effectLst/>
                <a:latin typeface="Verdana" panose="020B0604030504040204" pitchFamily="34" charset="0"/>
                <a:ea typeface="Times New Roman" panose="02020603050405020304" pitchFamily="18" charset="0"/>
              </a:rPr>
              <a:t>diction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classique</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endParaRPr>
          </a:p>
          <a:p>
            <a:pPr lvl="0" algn="just">
              <a:spcAft>
                <a:spcPts val="0"/>
              </a:spcAft>
              <a:tabLst>
                <a:tab pos="457200" algn="l"/>
              </a:tabLst>
            </a:pP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5" name="Obrázek 4">
            <a:extLst>
              <a:ext uri="{FF2B5EF4-FFF2-40B4-BE49-F238E27FC236}">
                <a16:creationId xmlns:a16="http://schemas.microsoft.com/office/drawing/2014/main" id="{47870543-1CF0-4C1D-83DA-790FD226D2F7}"/>
              </a:ext>
            </a:extLst>
          </p:cNvPr>
          <p:cNvPicPr>
            <a:picLocks noChangeAspect="1"/>
          </p:cNvPicPr>
          <p:nvPr/>
        </p:nvPicPr>
        <p:blipFill>
          <a:blip r:embed="rId2"/>
          <a:stretch>
            <a:fillRect/>
          </a:stretch>
        </p:blipFill>
        <p:spPr>
          <a:xfrm>
            <a:off x="8209710" y="4505325"/>
            <a:ext cx="3842683" cy="1974898"/>
          </a:xfrm>
          <a:prstGeom prst="rect">
            <a:avLst/>
          </a:prstGeom>
          <a:ln w="38100">
            <a:solidFill>
              <a:srgbClr val="FFC000"/>
            </a:solidFill>
          </a:ln>
        </p:spPr>
      </p:pic>
    </p:spTree>
    <p:extLst>
      <p:ext uri="{BB962C8B-B14F-4D97-AF65-F5344CB8AC3E}">
        <p14:creationId xmlns:p14="http://schemas.microsoft.com/office/powerpoint/2010/main" val="3564360405"/>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894B922-74E8-4036-8D1D-8334FD804932}"/>
              </a:ext>
            </a:extLst>
          </p:cNvPr>
          <p:cNvSpPr txBox="1"/>
          <p:nvPr/>
        </p:nvSpPr>
        <p:spPr>
          <a:xfrm>
            <a:off x="514349" y="439959"/>
            <a:ext cx="11268076" cy="4909036"/>
          </a:xfrm>
          <a:prstGeom prst="rect">
            <a:avLst/>
          </a:prstGeom>
          <a:noFill/>
        </p:spPr>
        <p:txBody>
          <a:bodyPr wrap="square">
            <a:spAutoFit/>
          </a:bodyPr>
          <a:lstStyle/>
          <a:p>
            <a:pPr algn="just">
              <a:spcBef>
                <a:spcPts val="1200"/>
              </a:spcBef>
              <a:spcAft>
                <a:spcPts val="300"/>
              </a:spcAft>
            </a:pPr>
            <a:r>
              <a:rPr lang="fr-FR" sz="1800" b="1" dirty="0">
                <a:solidFill>
                  <a:srgbClr val="000000"/>
                </a:solidFill>
                <a:effectLst/>
                <a:latin typeface="Verdana" panose="020B0604030504040204" pitchFamily="34" charset="0"/>
                <a:ea typeface="Verdana" panose="020B0604030504040204" pitchFamily="34" charset="0"/>
              </a:rPr>
              <a:t>INTRIGUE</a:t>
            </a:r>
            <a:endParaRPr lang="fr-FR" sz="3200" b="1" dirty="0">
              <a:solidFill>
                <a:srgbClr val="000000"/>
              </a:solidFill>
              <a:effectLst/>
              <a:latin typeface="Verdana" panose="020B0604030504040204" pitchFamily="34" charset="0"/>
              <a:ea typeface="Verdana" panose="020B0604030504040204" pitchFamily="34" charset="0"/>
            </a:endParaRPr>
          </a:p>
          <a:p>
            <a:pPr algn="just">
              <a:spcBef>
                <a:spcPts val="1200"/>
              </a:spcBef>
              <a:spcAft>
                <a:spcPts val="300"/>
              </a:spcAft>
            </a:pPr>
            <a:r>
              <a:rPr lang="cs-CZ" sz="1800" b="0" dirty="0">
                <a:solidFill>
                  <a:srgbClr val="000000"/>
                </a:solidFill>
                <a:effectLst/>
                <a:latin typeface="Verdana" panose="020B0604030504040204" pitchFamily="34" charset="0"/>
              </a:rPr>
              <a:t>Elle </a:t>
            </a:r>
            <a:r>
              <a:rPr lang="cs-CZ" sz="1800" b="0" dirty="0" err="1">
                <a:solidFill>
                  <a:srgbClr val="000000"/>
                </a:solidFill>
                <a:effectLst/>
                <a:latin typeface="Verdana" panose="020B0604030504040204" pitchFamily="34" charset="0"/>
              </a:rPr>
              <a:t>est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sommaire</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mais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Jarry</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accumule</a:t>
            </a:r>
            <a:r>
              <a:rPr lang="cs-CZ" sz="1800" b="0" dirty="0">
                <a:solidFill>
                  <a:srgbClr val="000000"/>
                </a:solidFill>
                <a:effectLst/>
                <a:latin typeface="Verdana" panose="020B0604030504040204" pitchFamily="34" charset="0"/>
              </a:rPr>
              <a:t> les </a:t>
            </a:r>
            <a:r>
              <a:rPr lang="cs-CZ" sz="1800" b="0" dirty="0" err="1">
                <a:solidFill>
                  <a:srgbClr val="000000"/>
                </a:solidFill>
                <a:effectLst/>
                <a:latin typeface="Verdana" panose="020B0604030504040204" pitchFamily="34" charset="0"/>
              </a:rPr>
              <a:t>scènes</a:t>
            </a:r>
            <a:r>
              <a:rPr lang="cs-CZ" sz="1800" b="0" dirty="0">
                <a:solidFill>
                  <a:srgbClr val="000000"/>
                </a:solidFill>
                <a:effectLst/>
                <a:latin typeface="Verdana" panose="020B0604030504040204" pitchFamily="34" charset="0"/>
              </a:rPr>
              <a:t> à </a:t>
            </a:r>
            <a:r>
              <a:rPr lang="cs-CZ" sz="1800" b="0" dirty="0" err="1">
                <a:solidFill>
                  <a:srgbClr val="000000"/>
                </a:solidFill>
                <a:effectLst/>
                <a:latin typeface="Verdana" panose="020B0604030504040204" pitchFamily="34" charset="0"/>
              </a:rPr>
              <a:t>effet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le</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banquet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le</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meurtre</a:t>
            </a:r>
            <a:r>
              <a:rPr lang="cs-CZ" sz="1800" b="0" dirty="0">
                <a:solidFill>
                  <a:srgbClr val="000000"/>
                </a:solidFill>
                <a:effectLst/>
                <a:latin typeface="Verdana" panose="020B0604030504040204" pitchFamily="34" charset="0"/>
              </a:rPr>
              <a:t>, la trappe, </a:t>
            </a:r>
            <a:r>
              <a:rPr lang="cs-CZ" sz="1800" b="0" dirty="0" err="1">
                <a:solidFill>
                  <a:srgbClr val="000000"/>
                </a:solidFill>
                <a:effectLst/>
                <a:latin typeface="Verdana" panose="020B0604030504040204" pitchFamily="34" charset="0"/>
              </a:rPr>
              <a:t>l'ours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etc</a:t>
            </a:r>
            <a:r>
              <a:rPr lang="cs-CZ" sz="1800" b="0" dirty="0">
                <a:solidFill>
                  <a:srgbClr val="000000"/>
                </a:solidFill>
                <a:effectLst/>
                <a:latin typeface="Verdana" panose="020B0604030504040204" pitchFamily="34" charset="0"/>
              </a:rPr>
              <a:t>.) Les </a:t>
            </a:r>
            <a:r>
              <a:rPr lang="cs-CZ" sz="1800" b="0" dirty="0" err="1">
                <a:solidFill>
                  <a:srgbClr val="000000"/>
                </a:solidFill>
                <a:effectLst/>
                <a:latin typeface="Verdana" panose="020B0604030504040204" pitchFamily="34" charset="0"/>
              </a:rPr>
              <a:t>scènes</a:t>
            </a:r>
            <a:r>
              <a:rPr lang="cs-CZ" sz="1800" b="0" dirty="0">
                <a:solidFill>
                  <a:srgbClr val="000000"/>
                </a:solidFill>
                <a:effectLst/>
                <a:latin typeface="Verdana" panose="020B0604030504040204" pitchFamily="34" charset="0"/>
              </a:rPr>
              <a:t> se </a:t>
            </a:r>
            <a:r>
              <a:rPr lang="cs-CZ" sz="1800" b="0" dirty="0" err="1">
                <a:solidFill>
                  <a:srgbClr val="000000"/>
                </a:solidFill>
                <a:effectLst/>
                <a:latin typeface="Verdana" panose="020B0604030504040204" pitchFamily="34" charset="0"/>
              </a:rPr>
              <a:t>succèdent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sans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logique</a:t>
            </a:r>
            <a:r>
              <a:rPr lang="cs-CZ" sz="1800" b="0" dirty="0">
                <a:solidFill>
                  <a:srgbClr val="000000"/>
                </a:solidFill>
                <a:effectLst/>
                <a:latin typeface="Verdana" panose="020B0604030504040204" pitchFamily="34" charset="0"/>
              </a:rPr>
              <a:t> </a:t>
            </a:r>
            <a:r>
              <a:rPr lang="cs-CZ" sz="1800" b="0" dirty="0" err="1" smtClean="0">
                <a:solidFill>
                  <a:srgbClr val="000000"/>
                </a:solidFill>
                <a:effectLst/>
                <a:latin typeface="Verdana" panose="020B0604030504040204" pitchFamily="34" charset="0"/>
              </a:rPr>
              <a:t>évidente</a:t>
            </a:r>
            <a:r>
              <a:rPr lang="cs-CZ" sz="1800" b="0" dirty="0" smtClean="0">
                <a:solidFill>
                  <a:srgbClr val="000000"/>
                </a:solidFill>
                <a:effectLst/>
                <a:latin typeface="Verdana" panose="020B0604030504040204" pitchFamily="34" charset="0"/>
              </a:rPr>
              <a:t> </a:t>
            </a:r>
            <a:r>
              <a:rPr lang="cs-CZ" sz="1800" b="0" dirty="0">
                <a:solidFill>
                  <a:srgbClr val="000000"/>
                </a:solidFill>
                <a:effectLst/>
                <a:latin typeface="Verdana" panose="020B0604030504040204" pitchFamily="34" charset="0"/>
              </a:rPr>
              <a:t>(on </a:t>
            </a:r>
            <a:r>
              <a:rPr lang="cs-CZ" sz="1800" b="0" dirty="0" err="1">
                <a:solidFill>
                  <a:srgbClr val="000000"/>
                </a:solidFill>
                <a:effectLst/>
                <a:latin typeface="Verdana" panose="020B0604030504040204" pitchFamily="34" charset="0"/>
              </a:rPr>
              <a:t>pourrait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parfois</a:t>
            </a:r>
            <a:r>
              <a:rPr lang="cs-CZ" sz="1800" b="0" dirty="0">
                <a:solidFill>
                  <a:srgbClr val="000000"/>
                </a:solidFill>
                <a:effectLst/>
                <a:latin typeface="Verdana" panose="020B0604030504040204" pitchFamily="34" charset="0"/>
              </a:rPr>
              <a:t> les </a:t>
            </a:r>
            <a:r>
              <a:rPr lang="cs-CZ" sz="1800" b="0" dirty="0" err="1">
                <a:solidFill>
                  <a:srgbClr val="000000"/>
                </a:solidFill>
                <a:effectLst/>
                <a:latin typeface="Verdana" panose="020B0604030504040204" pitchFamily="34" charset="0"/>
              </a:rPr>
              <a:t>monter</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dans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un</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ordre</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différent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Il</a:t>
            </a:r>
            <a:r>
              <a:rPr lang="cs-CZ" sz="1800" b="0" dirty="0">
                <a:solidFill>
                  <a:srgbClr val="000000"/>
                </a:solidFill>
                <a:effectLst/>
                <a:latin typeface="Verdana" panose="020B0604030504040204" pitchFamily="34" charset="0"/>
              </a:rPr>
              <a:t> y a </a:t>
            </a:r>
            <a:r>
              <a:rPr lang="cs-CZ" sz="1800" b="0" dirty="0" err="1">
                <a:solidFill>
                  <a:srgbClr val="000000"/>
                </a:solidFill>
                <a:effectLst/>
                <a:latin typeface="Verdana" panose="020B0604030504040204" pitchFamily="34" charset="0"/>
              </a:rPr>
              <a:t>même</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quelques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incohérences</a:t>
            </a:r>
            <a:r>
              <a:rPr lang="cs-CZ" sz="1800" b="0" dirty="0">
                <a:solidFill>
                  <a:srgbClr val="000000"/>
                </a:solidFill>
                <a:effectLst/>
                <a:latin typeface="Verdana" panose="020B0604030504040204" pitchFamily="34" charset="0"/>
              </a:rPr>
              <a:t> </a:t>
            </a:r>
            <a:r>
              <a:rPr lang="cs-CZ" sz="1800" b="0" dirty="0" smtClean="0">
                <a:solidFill>
                  <a:srgbClr val="000000"/>
                </a:solidFill>
                <a:effectLst/>
                <a:latin typeface="Verdana" panose="020B0604030504040204" pitchFamily="34" charset="0"/>
              </a:rPr>
              <a:t>(</a:t>
            </a:r>
            <a:r>
              <a:rPr lang="fr-FR" sz="1800" b="0" dirty="0" smtClean="0">
                <a:solidFill>
                  <a:srgbClr val="000000"/>
                </a:solidFill>
                <a:effectLst/>
                <a:latin typeface="Verdana" panose="020B0604030504040204" pitchFamily="34" charset="0"/>
              </a:rPr>
              <a:t>certains</a:t>
            </a:r>
            <a:r>
              <a:rPr lang="cs-CZ" sz="1800" b="0" dirty="0" smtClean="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personnages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sont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indiqués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comme</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étant</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sortis</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mais</a:t>
            </a:r>
            <a:r>
              <a:rPr lang="cs-CZ" sz="1800" b="0" dirty="0">
                <a:solidFill>
                  <a:srgbClr val="000000"/>
                </a:solidFill>
                <a:effectLst/>
                <a:latin typeface="Verdana" panose="020B0604030504040204" pitchFamily="34" charset="0"/>
              </a:rPr>
              <a:t> </a:t>
            </a:r>
            <a:r>
              <a:rPr lang="fr-FR" sz="1800" b="0" dirty="0" smtClean="0">
                <a:solidFill>
                  <a:srgbClr val="000000"/>
                </a:solidFill>
                <a:effectLst/>
                <a:latin typeface="Verdana" panose="020B0604030504040204" pitchFamily="34" charset="0"/>
              </a:rPr>
              <a:t>ils </a:t>
            </a:r>
            <a:r>
              <a:rPr lang="cs-CZ" sz="1800" b="0" dirty="0" smtClean="0">
                <a:solidFill>
                  <a:srgbClr val="000000"/>
                </a:solidFill>
                <a:effectLst/>
                <a:latin typeface="Verdana" panose="020B0604030504040204" pitchFamily="34" charset="0"/>
              </a:rPr>
              <a:t>se </a:t>
            </a:r>
            <a:r>
              <a:rPr lang="cs-CZ" sz="1800" b="0" dirty="0" err="1">
                <a:solidFill>
                  <a:srgbClr val="000000"/>
                </a:solidFill>
                <a:effectLst/>
                <a:latin typeface="Verdana" panose="020B0604030504040204" pitchFamily="34" charset="0"/>
              </a:rPr>
              <a:t>retrouvent</a:t>
            </a:r>
            <a:r>
              <a:rPr lang="cs-CZ" sz="1800" b="0" dirty="0">
                <a:solidFill>
                  <a:srgbClr val="000000"/>
                </a:solidFill>
                <a:effectLst/>
                <a:latin typeface="Verdana" panose="020B0604030504040204" pitchFamily="34" charset="0"/>
              </a:rPr>
              <a:t> à la </a:t>
            </a:r>
            <a:r>
              <a:rPr lang="cs-CZ" sz="1800" b="0" dirty="0" err="1">
                <a:solidFill>
                  <a:srgbClr val="000000"/>
                </a:solidFill>
                <a:effectLst/>
                <a:latin typeface="Verdana" panose="020B0604030504040204" pitchFamily="34" charset="0"/>
              </a:rPr>
              <a:t>scène</a:t>
            </a:r>
            <a:r>
              <a:rPr lang="cs-CZ" sz="1800" b="0" dirty="0">
                <a:solidFill>
                  <a:srgbClr val="000000"/>
                </a:solidFill>
                <a:effectLst/>
                <a:latin typeface="Verdana" panose="020B0604030504040204" pitchFamily="34" charset="0"/>
              </a:rPr>
              <a:t> </a:t>
            </a:r>
            <a:r>
              <a:rPr lang="cs-CZ" sz="1800" b="0" dirty="0" err="1">
                <a:solidFill>
                  <a:srgbClr val="000000"/>
                </a:solidFill>
                <a:effectLst/>
                <a:latin typeface="Verdana" panose="020B0604030504040204" pitchFamily="34" charset="0"/>
              </a:rPr>
              <a:t>suivante</a:t>
            </a:r>
            <a:r>
              <a:rPr lang="cs-CZ" sz="1800" b="0" dirty="0">
                <a:solidFill>
                  <a:srgbClr val="000000"/>
                </a:solidFill>
                <a:effectLst/>
                <a:latin typeface="Verdana" panose="020B0604030504040204" pitchFamily="34" charset="0"/>
              </a:rPr>
              <a:t>).</a:t>
            </a:r>
            <a:endParaRPr lang="fr-FR" sz="1800" b="0" dirty="0">
              <a:solidFill>
                <a:srgbClr val="000000"/>
              </a:solidFill>
              <a:effectLst/>
              <a:latin typeface="Verdana" panose="020B0604030504040204" pitchFamily="34" charset="0"/>
            </a:endParaRPr>
          </a:p>
          <a:p>
            <a:pPr algn="just"/>
            <a:endParaRPr lang="fr-FR" sz="1800" u="sng"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fr-FR" sz="1800" b="1" dirty="0">
                <a:effectLst/>
                <a:latin typeface="Verdana" panose="020B0604030504040204" pitchFamily="34" charset="0"/>
                <a:ea typeface="Times New Roman" panose="02020603050405020304" pitchFamily="18" charset="0"/>
                <a:cs typeface="Times New Roman" panose="02020603050405020304" pitchFamily="18" charset="0"/>
              </a:rPr>
              <a:t>CADRE SPATIAL</a:t>
            </a:r>
          </a:p>
          <a:p>
            <a:pPr algn="just"/>
            <a:endParaRPr lang="fr-FR" u="sng" dirty="0">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a:effectLst/>
                <a:latin typeface="Verdana" panose="020B0604030504040204" pitchFamily="34" charset="0"/>
                <a:ea typeface="Times New Roman" panose="02020603050405020304" pitchFamily="18" charset="0"/>
                <a:cs typeface="Times New Roman" panose="02020603050405020304" pitchFamily="18" charset="0"/>
              </a:rPr>
              <a:t>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Pologne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évoquée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par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est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pays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légendaire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mythique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en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même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temps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elle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présente des </a:t>
            </a:r>
            <a:r>
              <a:rPr lang="cs-CZ" sz="1800" dirty="0" err="1" smtClean="0">
                <a:effectLst/>
                <a:latin typeface="Verdana" panose="020B0604030504040204" pitchFamily="34" charset="0"/>
                <a:ea typeface="Times New Roman" panose="02020603050405020304" pitchFamily="18" charset="0"/>
                <a:cs typeface="Times New Roman" panose="02020603050405020304" pitchFamily="18" charset="0"/>
              </a:rPr>
              <a:t>caract</a:t>
            </a:r>
            <a:r>
              <a:rPr lang="fr-FR" sz="1800" dirty="0" smtClean="0">
                <a:effectLst/>
                <a:latin typeface="Verdana" panose="020B0604030504040204" pitchFamily="34" charset="0"/>
                <a:ea typeface="Times New Roman" panose="02020603050405020304" pitchFamily="18" charset="0"/>
                <a:cs typeface="Times New Roman" panose="02020603050405020304" pitchFamily="18" charset="0"/>
              </a:rPr>
              <a:t>éristiques</a:t>
            </a:r>
            <a:r>
              <a:rPr lang="cs-CZ" sz="1800" dirty="0" smtClean="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de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Pologne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réelle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D'autres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pays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d'ailleurs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évoqués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cours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pièce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l'Espagne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l'Aragon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Castille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France (Paris,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Mondragon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Danemark</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Elseneur</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a:t>
            </a:r>
            <a:r>
              <a:rPr lang="cs-CZ" sz="1800" dirty="0" err="1" smtClean="0">
                <a:effectLst/>
                <a:latin typeface="Verdana" panose="020B0604030504040204" pitchFamily="34" charset="0"/>
                <a:ea typeface="Times New Roman" panose="02020603050405020304" pitchFamily="18" charset="0"/>
                <a:cs typeface="Times New Roman" panose="02020603050405020304" pitchFamily="18" charset="0"/>
              </a:rPr>
              <a:t>Germanie</a:t>
            </a:r>
            <a:r>
              <a:rPr lang="fr-FR" sz="1800" dirty="0" smtClean="0">
                <a:effectLst/>
                <a:latin typeface="Verdana" panose="020B0604030504040204" pitchFamily="34" charset="0"/>
                <a:ea typeface="Times New Roman" panose="02020603050405020304" pitchFamily="18" charset="0"/>
                <a:cs typeface="Times New Roman" panose="02020603050405020304" pitchFamily="18" charset="0"/>
              </a:rPr>
              <a:t>, la Russie</a:t>
            </a:r>
            <a:r>
              <a:rPr lang="fr-FR" dirty="0" smtClean="0">
                <a:latin typeface="Verdana" panose="020B0604030504040204" pitchFamily="34" charset="0"/>
                <a:ea typeface="Times New Roman" panose="02020603050405020304" pitchFamily="18" charset="0"/>
                <a:cs typeface="Times New Roman" panose="02020603050405020304" pitchFamily="18" charset="0"/>
              </a:rPr>
              <a:t>…</a:t>
            </a:r>
            <a:endParaRPr lang="fr-FR" dirty="0">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a:effectLst/>
                <a:latin typeface="Verdana" panose="020B0604030504040204" pitchFamily="34" charset="0"/>
                <a:ea typeface="Times New Roman" panose="02020603050405020304" pitchFamily="18" charset="0"/>
                <a:cs typeface="Times New Roman" panose="02020603050405020304" pitchFamily="18" charset="0"/>
              </a:rPr>
              <a:t>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lieux</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indiqués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par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simple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pancarte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changée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vue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par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figurant qui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assurait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également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rôle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la porte de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prison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spcBef>
                <a:spcPts val="1200"/>
              </a:spcBef>
              <a:spcAft>
                <a:spcPts val="300"/>
              </a:spcAft>
            </a:pPr>
            <a:endParaRPr lang="fr-FR" dirty="0">
              <a:solidFill>
                <a:srgbClr val="000000"/>
              </a:solidFill>
              <a:latin typeface="Verdana" panose="020B0604030504040204" pitchFamily="34" charset="0"/>
            </a:endParaRPr>
          </a:p>
        </p:txBody>
      </p:sp>
      <p:pic>
        <p:nvPicPr>
          <p:cNvPr id="5" name="Obrázek 4">
            <a:extLst>
              <a:ext uri="{FF2B5EF4-FFF2-40B4-BE49-F238E27FC236}">
                <a16:creationId xmlns:a16="http://schemas.microsoft.com/office/drawing/2014/main" id="{9068E155-E146-4D7A-9F61-4163A951AD2C}"/>
              </a:ext>
            </a:extLst>
          </p:cNvPr>
          <p:cNvPicPr>
            <a:picLocks noChangeAspect="1"/>
          </p:cNvPicPr>
          <p:nvPr/>
        </p:nvPicPr>
        <p:blipFill rotWithShape="1">
          <a:blip r:embed="rId2"/>
          <a:srcRect t="30001" r="38542"/>
          <a:stretch/>
        </p:blipFill>
        <p:spPr>
          <a:xfrm>
            <a:off x="628649" y="4743449"/>
            <a:ext cx="3295651" cy="1955037"/>
          </a:xfrm>
          <a:prstGeom prst="rect">
            <a:avLst/>
          </a:prstGeom>
        </p:spPr>
      </p:pic>
      <p:pic>
        <p:nvPicPr>
          <p:cNvPr id="7" name="Obrázek 6">
            <a:extLst>
              <a:ext uri="{FF2B5EF4-FFF2-40B4-BE49-F238E27FC236}">
                <a16:creationId xmlns:a16="http://schemas.microsoft.com/office/drawing/2014/main" id="{8671087C-D9B6-40E0-AAC3-B14D2AB84E37}"/>
              </a:ext>
            </a:extLst>
          </p:cNvPr>
          <p:cNvPicPr>
            <a:picLocks noChangeAspect="1"/>
          </p:cNvPicPr>
          <p:nvPr/>
        </p:nvPicPr>
        <p:blipFill>
          <a:blip r:embed="rId3"/>
          <a:stretch>
            <a:fillRect/>
          </a:stretch>
        </p:blipFill>
        <p:spPr>
          <a:xfrm>
            <a:off x="4067175" y="4735168"/>
            <a:ext cx="2962275" cy="1963318"/>
          </a:xfrm>
          <a:prstGeom prst="rect">
            <a:avLst/>
          </a:prstGeom>
        </p:spPr>
      </p:pic>
      <p:pic>
        <p:nvPicPr>
          <p:cNvPr id="9" name="Obrázek 8">
            <a:extLst>
              <a:ext uri="{FF2B5EF4-FFF2-40B4-BE49-F238E27FC236}">
                <a16:creationId xmlns:a16="http://schemas.microsoft.com/office/drawing/2014/main" id="{54EBC110-0DC4-4F0D-B20C-E24F759C34A9}"/>
              </a:ext>
            </a:extLst>
          </p:cNvPr>
          <p:cNvPicPr>
            <a:picLocks noChangeAspect="1"/>
          </p:cNvPicPr>
          <p:nvPr/>
        </p:nvPicPr>
        <p:blipFill>
          <a:blip r:embed="rId4"/>
          <a:stretch>
            <a:fillRect/>
          </a:stretch>
        </p:blipFill>
        <p:spPr>
          <a:xfrm>
            <a:off x="7172324" y="4735168"/>
            <a:ext cx="3686175" cy="1923783"/>
          </a:xfrm>
          <a:prstGeom prst="rect">
            <a:avLst/>
          </a:prstGeom>
        </p:spPr>
      </p:pic>
    </p:spTree>
    <p:extLst>
      <p:ext uri="{BB962C8B-B14F-4D97-AF65-F5344CB8AC3E}">
        <p14:creationId xmlns:p14="http://schemas.microsoft.com/office/powerpoint/2010/main" val="3671513580"/>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B7D0642-BEB0-4483-B5B2-6F9C326C4A62}"/>
              </a:ext>
            </a:extLst>
          </p:cNvPr>
          <p:cNvSpPr/>
          <p:nvPr/>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TextovéPole 3">
            <a:extLst>
              <a:ext uri="{FF2B5EF4-FFF2-40B4-BE49-F238E27FC236}">
                <a16:creationId xmlns:a16="http://schemas.microsoft.com/office/drawing/2014/main" id="{20A90686-104D-4A2E-980C-8C2A12010BE8}"/>
              </a:ext>
            </a:extLst>
          </p:cNvPr>
          <p:cNvSpPr txBox="1"/>
          <p:nvPr/>
        </p:nvSpPr>
        <p:spPr>
          <a:xfrm>
            <a:off x="139303" y="-5417"/>
            <a:ext cx="5817394" cy="6863417"/>
          </a:xfrm>
          <a:prstGeom prst="rect">
            <a:avLst/>
          </a:prstGeom>
          <a:noFill/>
        </p:spPr>
        <p:txBody>
          <a:bodyPr wrap="square">
            <a:spAutoFit/>
          </a:bodyPr>
          <a:lstStyle/>
          <a:p>
            <a:pPr algn="just"/>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fr-FR" b="1" dirty="0">
                <a:latin typeface="Verdana" panose="020B0604030504040204" pitchFamily="34" charset="0"/>
                <a:ea typeface="Times New Roman" panose="02020603050405020304" pitchFamily="18" charset="0"/>
                <a:cs typeface="Times New Roman" panose="02020603050405020304" pitchFamily="18" charset="0"/>
              </a:rPr>
              <a:t> CADRE TEMPOREL</a:t>
            </a:r>
          </a:p>
          <a:p>
            <a:pPr algn="just"/>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est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tout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aussi</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brouillé</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que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l'espace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Si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certains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personnages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portent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noms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réels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nobles ou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rois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ces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derniers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vécu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époques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différentes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endParaRPr lang="fr-FR" sz="16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est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difficile</a:t>
            </a:r>
            <a:r>
              <a:rPr lang="fr-FR" dirty="0">
                <a:latin typeface="Verdana" panose="020B0604030504040204" pitchFamily="34" charset="0"/>
                <a:ea typeface="Times New Roman" panose="02020603050405020304" pitchFamily="18" charset="0"/>
                <a:cs typeface="Times New Roman" panose="02020603050405020304" pitchFamily="18" charset="0"/>
              </a:rPr>
              <a:t> </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préciser</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durée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l'action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malgré</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certains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indices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fr-FR" sz="16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rPr>
              <a:t>deux</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nuits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sont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indiquées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l'une</a:t>
            </a:r>
            <a:r>
              <a:rPr lang="cs-CZ" sz="1800" dirty="0">
                <a:solidFill>
                  <a:srgbClr val="000000"/>
                </a:solidFill>
                <a:effectLst/>
                <a:latin typeface="Verdana" panose="020B0604030504040204" pitchFamily="34" charset="0"/>
                <a:ea typeface="Times New Roman" panose="02020603050405020304" pitchFamily="18" charset="0"/>
              </a:rPr>
              <a:t> à la </a:t>
            </a:r>
            <a:r>
              <a:rPr lang="cs-CZ" sz="1800" dirty="0" err="1">
                <a:solidFill>
                  <a:srgbClr val="000000"/>
                </a:solidFill>
                <a:effectLst/>
                <a:latin typeface="Verdana" panose="020B0604030504040204" pitchFamily="34" charset="0"/>
                <a:ea typeface="Times New Roman" panose="02020603050405020304" pitchFamily="18" charset="0"/>
              </a:rPr>
              <a:t>fin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deuxième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acte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l'autre</a:t>
            </a:r>
            <a:r>
              <a:rPr lang="cs-CZ" sz="1800" dirty="0">
                <a:solidFill>
                  <a:srgbClr val="000000"/>
                </a:solidFill>
                <a:effectLst/>
                <a:latin typeface="Verdana" panose="020B0604030504040204" pitchFamily="34" charset="0"/>
                <a:ea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rPr>
              <a:t>début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cinquième</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rPr>
              <a:t>Mère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Ubu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affirme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avoir</a:t>
            </a:r>
            <a:r>
              <a:rPr lang="cs-CZ" sz="1800" dirty="0">
                <a:solidFill>
                  <a:srgbClr val="000000"/>
                </a:solidFill>
                <a:effectLst/>
                <a:latin typeface="Verdana" panose="020B0604030504040204" pitchFamily="34" charset="0"/>
                <a:ea typeface="Times New Roman" panose="02020603050405020304" pitchFamily="18" charset="0"/>
              </a:rPr>
              <a:t> mis </a:t>
            </a:r>
            <a:r>
              <a:rPr lang="cs-CZ" sz="1800" dirty="0" err="1">
                <a:solidFill>
                  <a:srgbClr val="000000"/>
                </a:solidFill>
                <a:effectLst/>
                <a:latin typeface="Verdana" panose="020B0604030504040204" pitchFamily="34" charset="0"/>
                <a:ea typeface="Times New Roman" panose="02020603050405020304" pitchFamily="18" charset="0"/>
              </a:rPr>
              <a:t>quatre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jours</a:t>
            </a:r>
            <a:r>
              <a:rPr lang="cs-CZ" sz="1800" dirty="0">
                <a:solidFill>
                  <a:srgbClr val="000000"/>
                </a:solidFill>
                <a:effectLst/>
                <a:latin typeface="Verdana" panose="020B0604030504040204" pitchFamily="34" charset="0"/>
                <a:ea typeface="Times New Roman" panose="02020603050405020304" pitchFamily="18" charset="0"/>
              </a:rPr>
              <a:t> pour </a:t>
            </a:r>
            <a:r>
              <a:rPr lang="cs-CZ" sz="1800" dirty="0" err="1">
                <a:solidFill>
                  <a:srgbClr val="000000"/>
                </a:solidFill>
                <a:effectLst/>
                <a:latin typeface="Verdana" panose="020B0604030504040204" pitchFamily="34" charset="0"/>
                <a:ea typeface="Times New Roman" panose="02020603050405020304" pitchFamily="18" charset="0"/>
              </a:rPr>
              <a:t>traverser</a:t>
            </a:r>
            <a:r>
              <a:rPr lang="cs-CZ" sz="1800" dirty="0">
                <a:solidFill>
                  <a:srgbClr val="000000"/>
                </a:solidFill>
                <a:effectLst/>
                <a:latin typeface="Verdana" panose="020B0604030504040204" pitchFamily="34" charset="0"/>
                <a:ea typeface="Times New Roman" panose="02020603050405020304" pitchFamily="18" charset="0"/>
              </a:rPr>
              <a:t> la </a:t>
            </a:r>
            <a:r>
              <a:rPr lang="cs-CZ" sz="1800" dirty="0" err="1">
                <a:solidFill>
                  <a:srgbClr val="000000"/>
                </a:solidFill>
                <a:effectLst/>
                <a:latin typeface="Verdana" panose="020B0604030504040204" pitchFamily="34" charset="0"/>
                <a:ea typeface="Times New Roman" panose="02020603050405020304" pitchFamily="18" charset="0"/>
              </a:rPr>
              <a:t>Pologne</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rPr>
              <a:t>Bordure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annonce</a:t>
            </a:r>
            <a:r>
              <a:rPr lang="cs-CZ" sz="1800" dirty="0">
                <a:solidFill>
                  <a:srgbClr val="000000"/>
                </a:solidFill>
                <a:effectLst/>
                <a:latin typeface="Verdana" panose="020B0604030504040204" pitchFamily="34" charset="0"/>
                <a:ea typeface="Times New Roman" panose="02020603050405020304" pitchFamily="18" charset="0"/>
              </a:rPr>
              <a:t> à </a:t>
            </a:r>
            <a:r>
              <a:rPr lang="cs-CZ" sz="1800" dirty="0" err="1">
                <a:solidFill>
                  <a:srgbClr val="000000"/>
                </a:solidFill>
                <a:effectLst/>
                <a:latin typeface="Verdana" panose="020B0604030504040204" pitchFamily="34" charset="0"/>
                <a:ea typeface="Times New Roman" panose="02020603050405020304" pitchFamily="18" charset="0"/>
              </a:rPr>
              <a:t>Ubu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qu'il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règne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depuis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cinq</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jours</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lvl="0" algn="just">
              <a:spcAft>
                <a:spcPts val="0"/>
              </a:spcAft>
              <a:buSzPts val="1000"/>
              <a:tabLst>
                <a:tab pos="457200" algn="l"/>
              </a:tabLst>
            </a:pPr>
            <a:endParaRPr lang="fr-FR" dirty="0">
              <a:solidFill>
                <a:srgbClr val="000000"/>
              </a:solidFill>
              <a:latin typeface="Verdana" panose="020B0604030504040204" pitchFamily="34" charset="0"/>
              <a:ea typeface="Times New Roman" panose="02020603050405020304" pitchFamily="18" charset="0"/>
            </a:endParaRPr>
          </a:p>
          <a:p>
            <a:pPr lvl="0" algn="just">
              <a:spcAft>
                <a:spcPts val="0"/>
              </a:spcAft>
              <a:buSzPts val="1000"/>
              <a:tabLst>
                <a:tab pos="457200" algn="l"/>
              </a:tabLst>
            </a:pPr>
            <a:r>
              <a:rPr lang="fr-FR" sz="1800" b="1" dirty="0">
                <a:solidFill>
                  <a:srgbClr val="000000"/>
                </a:solidFill>
                <a:effectLst/>
                <a:latin typeface="Verdana" panose="020B0604030504040204" pitchFamily="34" charset="0"/>
                <a:ea typeface="Times New Roman" panose="02020603050405020304" pitchFamily="18" charset="0"/>
              </a:rPr>
              <a:t> MUSIQUE</a:t>
            </a:r>
          </a:p>
          <a:p>
            <a:pPr lvl="0" algn="just">
              <a:spcAft>
                <a:spcPts val="0"/>
              </a:spcAft>
              <a:buSzPts val="1000"/>
              <a:tabLst>
                <a:tab pos="457200" algn="l"/>
              </a:tabLst>
            </a:pPr>
            <a:endParaRPr lang="fr-FR" sz="2800" dirty="0">
              <a:solidFill>
                <a:srgbClr val="000000"/>
              </a:solidFill>
              <a:latin typeface="Times New Roman" panose="02020603050405020304" pitchFamily="18" charset="0"/>
              <a:ea typeface="Times New Roman" panose="02020603050405020304" pitchFamily="18" charset="0"/>
            </a:endParaRPr>
          </a:p>
          <a:p>
            <a:pPr algn="just">
              <a:buSzPts val="1000"/>
              <a:tabLst>
                <a:tab pos="457200" algn="l"/>
              </a:tabLst>
            </a:pP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instruments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aux</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noms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cocasses</a:t>
            </a:r>
            <a:r>
              <a:rPr lang="fr-FR" dirty="0">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Effets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sonores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très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contrastés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maximum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d'instensité</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sonore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(pas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cordes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seulement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instruments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vent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et à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percussion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a:t>
            </a:r>
            <a:endParaRPr lang="fr-FR" dirty="0">
              <a:solidFill>
                <a:srgbClr val="000000"/>
              </a:solidFill>
              <a:latin typeface="Verdana" panose="020B0604030504040204" pitchFamily="34" charset="0"/>
              <a:ea typeface="Times New Roman" panose="02020603050405020304" pitchFamily="18" charset="0"/>
            </a:endParaRPr>
          </a:p>
        </p:txBody>
      </p:sp>
      <p:sp>
        <p:nvSpPr>
          <p:cNvPr id="6" name="TextovéPole 5">
            <a:extLst>
              <a:ext uri="{FF2B5EF4-FFF2-40B4-BE49-F238E27FC236}">
                <a16:creationId xmlns:a16="http://schemas.microsoft.com/office/drawing/2014/main" id="{1DAD4619-14A4-4A98-BEF0-111EBF87610B}"/>
              </a:ext>
            </a:extLst>
          </p:cNvPr>
          <p:cNvSpPr txBox="1"/>
          <p:nvPr/>
        </p:nvSpPr>
        <p:spPr>
          <a:xfrm>
            <a:off x="6374606" y="209967"/>
            <a:ext cx="5678091" cy="3939540"/>
          </a:xfrm>
          <a:prstGeom prst="rect">
            <a:avLst/>
          </a:prstGeom>
          <a:noFill/>
        </p:spPr>
        <p:txBody>
          <a:bodyPr wrap="square">
            <a:spAutoFit/>
          </a:bodyPr>
          <a:lstStyle/>
          <a:p>
            <a:pPr algn="just"/>
            <a:r>
              <a:rPr lang="fr-FR" sz="1800" b="1" dirty="0">
                <a:effectLst/>
                <a:latin typeface="Verdana" panose="020B0604030504040204" pitchFamily="34" charset="0"/>
                <a:ea typeface="Times New Roman" panose="02020603050405020304" pitchFamily="18" charset="0"/>
                <a:cs typeface="Times New Roman" panose="02020603050405020304" pitchFamily="18" charset="0"/>
              </a:rPr>
              <a:t>COSTUMES</a:t>
            </a:r>
            <a:r>
              <a:rPr lang="fr-FR" sz="1800" b="1" u="sng" dirty="0">
                <a:effectLst/>
                <a:latin typeface="Verdana" panose="020B0604030504040204" pitchFamily="34" charset="0"/>
                <a:ea typeface="Times New Roman" panose="02020603050405020304" pitchFamily="18" charset="0"/>
                <a:cs typeface="Times New Roman" panose="02020603050405020304" pitchFamily="18" charset="0"/>
              </a:rPr>
              <a:t> </a:t>
            </a:r>
          </a:p>
          <a:p>
            <a:pPr algn="just"/>
            <a:endParaRPr lang="fr-FR" sz="16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Certains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ne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pas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cohérents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b="1" dirty="0" err="1">
                <a:effectLst/>
                <a:latin typeface="Verdana" panose="020B0604030504040204" pitchFamily="34" charset="0"/>
                <a:ea typeface="Times New Roman" panose="02020603050405020304" pitchFamily="18" charset="0"/>
                <a:cs typeface="Times New Roman" panose="02020603050405020304" pitchFamily="18" charset="0"/>
              </a:rPr>
              <a:t>Bordure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parle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avec</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accent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anglais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porte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costume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musicien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hongrois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D'autres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montrent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strates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l'histoire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personnage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a:t>
            </a:r>
            <a:r>
              <a:rPr lang="cs-CZ" sz="1800" b="1" dirty="0" err="1">
                <a:effectLst/>
                <a:latin typeface="Verdana" panose="020B0604030504040204" pitchFamily="34" charset="0"/>
                <a:ea typeface="Times New Roman" panose="02020603050405020304" pitchFamily="18" charset="0"/>
                <a:cs typeface="Times New Roman" panose="02020603050405020304" pitchFamily="18" charset="0"/>
              </a:rPr>
              <a:t>Mère</a:t>
            </a:r>
            <a:r>
              <a:rPr lang="cs-CZ" sz="1800" b="1"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b="1" dirty="0" err="1">
                <a:effectLst/>
                <a:latin typeface="Verdana" panose="020B0604030504040204" pitchFamily="34" charset="0"/>
                <a:ea typeface="Times New Roman" panose="02020603050405020304" pitchFamily="18" charset="0"/>
                <a:cs typeface="Times New Roman" panose="02020603050405020304" pitchFamily="18" charset="0"/>
              </a:rPr>
              <a:t>Ubu</a:t>
            </a:r>
            <a:r>
              <a:rPr lang="cs-CZ" sz="1800" b="1"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qui 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costume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concierge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au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début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porte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manteau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royal</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par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dessus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partir</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l'acte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II. </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endParaRPr lang="fr-FR" sz="18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a:effectLst/>
                <a:latin typeface="Verdana" panose="020B0604030504040204" pitchFamily="34" charset="0"/>
                <a:ea typeface="Times New Roman" panose="02020603050405020304" pitchFamily="18" charset="0"/>
                <a:cs typeface="Times New Roman" panose="02020603050405020304" pitchFamily="18" charset="0"/>
              </a:rPr>
              <a:t>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costumes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devaient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être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anachroniques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ou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intemporels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acteurs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jouèrent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en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costume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ville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l'époque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avec</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jambes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pantalon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retroussées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fr-FR" sz="1600" dirty="0">
              <a:effectLst/>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3884576F-5F5A-4DF6-92C3-D9875612987B}"/>
              </a:ext>
            </a:extLst>
          </p:cNvPr>
          <p:cNvPicPr>
            <a:picLocks noChangeAspect="1"/>
          </p:cNvPicPr>
          <p:nvPr/>
        </p:nvPicPr>
        <p:blipFill>
          <a:blip r:embed="rId2"/>
          <a:stretch>
            <a:fillRect/>
          </a:stretch>
        </p:blipFill>
        <p:spPr>
          <a:xfrm>
            <a:off x="8214677" y="4238625"/>
            <a:ext cx="3695145" cy="2514600"/>
          </a:xfrm>
          <a:prstGeom prst="rect">
            <a:avLst/>
          </a:prstGeom>
          <a:ln w="12700">
            <a:solidFill>
              <a:schemeClr val="tx1"/>
            </a:solidFill>
          </a:ln>
        </p:spPr>
      </p:pic>
    </p:spTree>
    <p:extLst>
      <p:ext uri="{BB962C8B-B14F-4D97-AF65-F5344CB8AC3E}">
        <p14:creationId xmlns:p14="http://schemas.microsoft.com/office/powerpoint/2010/main" val="3805334619"/>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3BDBCA5-546C-4FFE-9E2E-DCFFDC694EED}"/>
              </a:ext>
            </a:extLst>
          </p:cNvPr>
          <p:cNvSpPr/>
          <p:nvPr/>
        </p:nvSpPr>
        <p:spPr>
          <a:xfrm>
            <a:off x="0" y="-1"/>
            <a:ext cx="12192000" cy="4810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DB594464-06F5-49EF-A76F-2E93B11C5016}"/>
              </a:ext>
            </a:extLst>
          </p:cNvPr>
          <p:cNvSpPr txBox="1"/>
          <p:nvPr/>
        </p:nvSpPr>
        <p:spPr>
          <a:xfrm>
            <a:off x="280987" y="272147"/>
            <a:ext cx="11596687" cy="5016758"/>
          </a:xfrm>
          <a:prstGeom prst="rect">
            <a:avLst/>
          </a:prstGeom>
          <a:noFill/>
        </p:spPr>
        <p:txBody>
          <a:bodyPr wrap="square">
            <a:spAutoFit/>
          </a:bodyPr>
          <a:lstStyle/>
          <a:p>
            <a:pPr algn="just"/>
            <a:r>
              <a:rPr lang="fr-FR" sz="1800" b="1" dirty="0">
                <a:effectLst/>
                <a:latin typeface="Verdana" panose="020B0604030504040204" pitchFamily="34" charset="0"/>
                <a:ea typeface="Times New Roman" panose="02020603050405020304" pitchFamily="18" charset="0"/>
                <a:cs typeface="Times New Roman" panose="02020603050405020304" pitchFamily="18" charset="0"/>
              </a:rPr>
              <a:t>FOULES</a:t>
            </a:r>
          </a:p>
          <a:p>
            <a:pPr algn="just"/>
            <a:endParaRPr lang="fr-FR" dirty="0">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a:effectLst/>
                <a:latin typeface="Verdana" panose="020B0604030504040204" pitchFamily="34" charset="0"/>
                <a:ea typeface="Times New Roman" panose="02020603050405020304" pitchFamily="18" charset="0"/>
                <a:cs typeface="Times New Roman" panose="02020603050405020304" pitchFamily="18" charset="0"/>
              </a:rPr>
              <a:t>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armées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russe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polonaise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peuple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l'équipage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smtClean="0">
                <a:effectLst/>
                <a:latin typeface="Verdana" panose="020B0604030504040204" pitchFamily="34" charset="0"/>
                <a:ea typeface="Times New Roman" panose="02020603050405020304" pitchFamily="18" charset="0"/>
                <a:cs typeface="Times New Roman" panose="02020603050405020304" pitchFamily="18" charset="0"/>
              </a:rPr>
              <a:t>représentés</a:t>
            </a:r>
            <a:r>
              <a:rPr lang="cs-CZ" sz="1800" dirty="0" smtClean="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par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ou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deux</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acteurs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endParaRPr lang="fr-FR" dirty="0">
              <a:latin typeface="Verdana" panose="020B0604030504040204" pitchFamily="34" charset="0"/>
              <a:ea typeface="Times New Roman" panose="02020603050405020304" pitchFamily="18" charset="0"/>
              <a:cs typeface="Times New Roman" panose="02020603050405020304" pitchFamily="18" charset="0"/>
            </a:endParaRPr>
          </a:p>
          <a:p>
            <a:pPr algn="just"/>
            <a:r>
              <a:rPr lang="fr-FR" b="1" dirty="0">
                <a:effectLst/>
                <a:latin typeface="Verdana" panose="020B0604030504040204" pitchFamily="34" charset="0"/>
                <a:ea typeface="Times New Roman" panose="02020603050405020304" pitchFamily="18" charset="0"/>
                <a:cs typeface="Times New Roman" panose="02020603050405020304" pitchFamily="18" charset="0"/>
              </a:rPr>
              <a:t>ACCESSOIRES</a:t>
            </a:r>
          </a:p>
          <a:p>
            <a:pPr algn="just"/>
            <a:endParaRPr lang="fr-FR" sz="1600" dirty="0">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a:effectLst/>
                <a:latin typeface="Verdana" panose="020B0604030504040204" pitchFamily="34" charset="0"/>
                <a:ea typeface="Times New Roman" panose="02020603050405020304" pitchFamily="18" charset="0"/>
                <a:cs typeface="Times New Roman" panose="02020603050405020304" pitchFamily="18" charset="0"/>
              </a:rPr>
              <a:t>Ils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jouent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rôle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très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important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pièce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tel point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que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certains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notés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sur</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liste 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personnages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cheval</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phynances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machine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décerveler</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Les plus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nombreux</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ceux</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qui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définissent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personnage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d'Ubu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balai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innommable</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croc</a:t>
            </a:r>
            <a:r>
              <a:rPr lang="cs-CZ" sz="1800" dirty="0">
                <a:solidFill>
                  <a:srgbClr val="000000"/>
                </a:solidFill>
                <a:effectLst/>
                <a:latin typeface="Verdana" panose="020B0604030504040204" pitchFamily="34" charset="0"/>
                <a:ea typeface="Times New Roman" panose="02020603050405020304" pitchFamily="18" charset="0"/>
              </a:rPr>
              <a:t> à </a:t>
            </a:r>
            <a:r>
              <a:rPr lang="fr-FR" dirty="0" err="1" smtClean="0">
                <a:solidFill>
                  <a:srgbClr val="000000"/>
                </a:solidFill>
                <a:latin typeface="Verdana" panose="020B0604030504040204" pitchFamily="34" charset="0"/>
                <a:ea typeface="Times New Roman" panose="02020603050405020304" pitchFamily="18" charset="0"/>
              </a:rPr>
              <a:t>phy</a:t>
            </a:r>
            <a:r>
              <a:rPr lang="cs-CZ" sz="1800" dirty="0" err="1" smtClean="0">
                <a:solidFill>
                  <a:srgbClr val="000000"/>
                </a:solidFill>
                <a:effectLst/>
                <a:latin typeface="Verdana" panose="020B0604030504040204" pitchFamily="34" charset="0"/>
                <a:ea typeface="Times New Roman" panose="02020603050405020304" pitchFamily="18" charset="0"/>
              </a:rPr>
              <a:t>nances</a:t>
            </a:r>
            <a:r>
              <a:rPr lang="cs-CZ" sz="1800" dirty="0" smtClean="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bouquin</a:t>
            </a:r>
            <a:r>
              <a:rPr lang="cs-CZ" sz="1800" dirty="0">
                <a:solidFill>
                  <a:srgbClr val="000000"/>
                </a:solidFill>
                <a:effectLst/>
                <a:latin typeface="Verdana" panose="020B0604030504040204" pitchFamily="34" charset="0"/>
                <a:ea typeface="Times New Roman" panose="02020603050405020304" pitchFamily="18" charset="0"/>
              </a:rPr>
              <a:t> à nobles </a:t>
            </a:r>
            <a:endParaRPr lang="fr-FR" sz="18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Symbol" panose="05050102010706020507" pitchFamily="18" charset="2"/>
              <a:buChar char=""/>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petit </a:t>
            </a:r>
            <a:r>
              <a:rPr lang="cs-CZ" sz="1800" dirty="0" err="1">
                <a:solidFill>
                  <a:srgbClr val="000000"/>
                </a:solidFill>
                <a:effectLst/>
                <a:latin typeface="Verdana" panose="020B0604030504040204" pitchFamily="34" charset="0"/>
                <a:ea typeface="Times New Roman" panose="02020603050405020304" pitchFamily="18" charset="0"/>
              </a:rPr>
              <a:t>bout</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bois</a:t>
            </a:r>
            <a:r>
              <a:rPr lang="cs-CZ" sz="1800" dirty="0">
                <a:solidFill>
                  <a:srgbClr val="000000"/>
                </a:solidFill>
                <a:effectLst/>
                <a:latin typeface="Verdana" panose="020B0604030504040204" pitchFamily="34" charset="0"/>
                <a:ea typeface="Times New Roman" panose="02020603050405020304" pitchFamily="18" charset="0"/>
              </a:rPr>
              <a:t> </a:t>
            </a:r>
            <a:endParaRPr lang="fr-FR" dirty="0">
              <a:solidFill>
                <a:srgbClr val="000000"/>
              </a:solidFill>
              <a:latin typeface="Verdana" panose="020B0604030504040204" pitchFamily="34" charset="0"/>
              <a:ea typeface="Times New Roman" panose="02020603050405020304" pitchFamily="18" charset="0"/>
            </a:endParaRPr>
          </a:p>
          <a:p>
            <a:pPr lvl="0" algn="just">
              <a:spcAft>
                <a:spcPts val="0"/>
              </a:spcAft>
              <a:buSzPts val="1000"/>
              <a:tabLst>
                <a:tab pos="457200" algn="l"/>
              </a:tabLst>
            </a:pPr>
            <a:endParaRPr lang="fr-FR" sz="1800" dirty="0">
              <a:solidFill>
                <a:srgbClr val="000000"/>
              </a:solidFill>
              <a:effectLst/>
              <a:latin typeface="Verdana" panose="020B0604030504040204" pitchFamily="34" charset="0"/>
              <a:ea typeface="Times New Roman" panose="02020603050405020304" pitchFamily="18" charset="0"/>
            </a:endParaRPr>
          </a:p>
          <a:p>
            <a:pPr algn="just">
              <a:buSzPts val="1000"/>
              <a:tabLst>
                <a:tab pos="457200" algn="l"/>
              </a:tabLst>
            </a:pP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En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qui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concerne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chevaux</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ils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été en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carton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voire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seulement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buSzPts val="1000"/>
              <a:tabLst>
                <a:tab pos="457200" algn="l"/>
              </a:tabLst>
            </a:pP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têtes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attachées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au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cou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acteurs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lvl="0" algn="just">
              <a:spcAft>
                <a:spcPts val="0"/>
              </a:spcAft>
              <a:buSzPts val="1000"/>
              <a:tabLst>
                <a:tab pos="457200" algn="l"/>
              </a:tabLst>
            </a:pP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endParaRPr lang="fr-FR" sz="16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9" name="TextovéPole 8">
            <a:extLst>
              <a:ext uri="{FF2B5EF4-FFF2-40B4-BE49-F238E27FC236}">
                <a16:creationId xmlns:a16="http://schemas.microsoft.com/office/drawing/2014/main" id="{9DDE199B-0662-4B0F-B34C-08A3D9EE2033}"/>
              </a:ext>
            </a:extLst>
          </p:cNvPr>
          <p:cNvSpPr txBox="1"/>
          <p:nvPr/>
        </p:nvSpPr>
        <p:spPr>
          <a:xfrm>
            <a:off x="314326" y="4990147"/>
            <a:ext cx="11477624" cy="1477328"/>
          </a:xfrm>
          <a:prstGeom prst="rect">
            <a:avLst/>
          </a:prstGeom>
          <a:noFill/>
        </p:spPr>
        <p:txBody>
          <a:bodyPr wrap="square">
            <a:spAutoFit/>
          </a:bodyPr>
          <a:lstStyle/>
          <a:p>
            <a:pPr algn="just"/>
            <a:r>
              <a:rPr lang="fr-FR" b="1" dirty="0">
                <a:latin typeface="Verdana" panose="020B0604030504040204" pitchFamily="34" charset="0"/>
                <a:ea typeface="Times New Roman" panose="02020603050405020304" pitchFamily="18" charset="0"/>
                <a:cs typeface="Times New Roman" panose="02020603050405020304" pitchFamily="18" charset="0"/>
              </a:rPr>
              <a:t>JEU DES ACTEURS</a:t>
            </a:r>
          </a:p>
          <a:p>
            <a:pPr algn="just"/>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a:effectLst/>
                <a:latin typeface="Verdana" panose="020B0604030504040204" pitchFamily="34" charset="0"/>
                <a:ea typeface="Times New Roman" panose="02020603050405020304" pitchFamily="18" charset="0"/>
                <a:cs typeface="Times New Roman" panose="02020603050405020304" pitchFamily="18" charset="0"/>
              </a:rPr>
              <a:t>Le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personnage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principal</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est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masqué</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autres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grimés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parlent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souvent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avec</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accent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Bordure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ou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voix</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spéciale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Ubu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Tous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pratiquent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jeu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mécanisé</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et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stylisé</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qui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évoque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marionnettes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fr-FR" sz="1600" dirty="0">
              <a:effectLst/>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11" name="Obrázek 10">
            <a:extLst>
              <a:ext uri="{FF2B5EF4-FFF2-40B4-BE49-F238E27FC236}">
                <a16:creationId xmlns:a16="http://schemas.microsoft.com/office/drawing/2014/main" id="{919D4B98-A103-4129-B1C6-D1367F56569F}"/>
              </a:ext>
            </a:extLst>
          </p:cNvPr>
          <p:cNvPicPr>
            <a:picLocks noChangeAspect="1"/>
          </p:cNvPicPr>
          <p:nvPr/>
        </p:nvPicPr>
        <p:blipFill rotWithShape="1">
          <a:blip r:embed="rId2"/>
          <a:srcRect t="19936" r="41749"/>
          <a:stretch/>
        </p:blipFill>
        <p:spPr>
          <a:xfrm>
            <a:off x="8726509" y="2701409"/>
            <a:ext cx="3065441" cy="2698001"/>
          </a:xfrm>
          <a:prstGeom prst="rect">
            <a:avLst/>
          </a:prstGeom>
          <a:ln w="12700">
            <a:solidFill>
              <a:schemeClr val="tx1"/>
            </a:solidFill>
          </a:ln>
        </p:spPr>
      </p:pic>
    </p:spTree>
    <p:extLst>
      <p:ext uri="{BB962C8B-B14F-4D97-AF65-F5344CB8AC3E}">
        <p14:creationId xmlns:p14="http://schemas.microsoft.com/office/powerpoint/2010/main" val="3620137398"/>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D257673-B73B-4C0F-B62A-9A4F2B88F1E6}"/>
              </a:ext>
            </a:extLst>
          </p:cNvPr>
          <p:cNvSpPr txBox="1"/>
          <p:nvPr/>
        </p:nvSpPr>
        <p:spPr>
          <a:xfrm>
            <a:off x="4791075" y="865257"/>
            <a:ext cx="7019925" cy="5355312"/>
          </a:xfrm>
          <a:prstGeom prst="rect">
            <a:avLst/>
          </a:prstGeom>
          <a:noFill/>
        </p:spPr>
        <p:txBody>
          <a:bodyPr wrap="square">
            <a:spAutoFit/>
          </a:bodyPr>
          <a:lstStyle/>
          <a:p>
            <a:pPr algn="just"/>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met au point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avec</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effectLst/>
                <a:latin typeface="Verdana" panose="020B0604030504040204" pitchFamily="34" charset="0"/>
                <a:ea typeface="Times New Roman" panose="02020603050405020304" pitchFamily="18" charset="0"/>
                <a:cs typeface="Times New Roman" panose="02020603050405020304" pitchFamily="18" charset="0"/>
              </a:rPr>
              <a:t>Ubu</a:t>
            </a:r>
            <a:r>
              <a:rPr lang="cs-CZ" sz="1800" i="1"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effectLst/>
                <a:latin typeface="Verdana" panose="020B0604030504040204" pitchFamily="34" charset="0"/>
                <a:ea typeface="Times New Roman" panose="02020603050405020304" pitchFamily="18" charset="0"/>
                <a:cs typeface="Times New Roman" panose="02020603050405020304" pitchFamily="18" charset="0"/>
              </a:rPr>
              <a:t>roi</a:t>
            </a:r>
            <a:r>
              <a:rPr lang="cs-CZ" sz="1800" i="1"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révolution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théâtre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peu</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près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à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même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époque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se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produit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transformation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profonde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musique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Ravel</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Debussy, et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bientôt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Stravinski</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la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peinture</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(Picasso,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puis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l'art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abstrait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et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l'art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en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général</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fr-FR"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dirty="0">
                <a:effectLst/>
                <a:latin typeface="Verdana" panose="020B0604030504040204" pitchFamily="34" charset="0"/>
                <a:ea typeface="Times New Roman" panose="02020603050405020304" pitchFamily="18" charset="0"/>
                <a:cs typeface="Times New Roman" panose="02020603050405020304" pitchFamily="18" charset="0"/>
              </a:rPr>
              <a:t>Les </a:t>
            </a:r>
            <a:r>
              <a:rPr lang="cs-CZ" sz="1800" dirty="0" err="1" smtClean="0">
                <a:effectLst/>
                <a:latin typeface="Verdana" panose="020B0604030504040204" pitchFamily="34" charset="0"/>
                <a:ea typeface="Times New Roman" panose="02020603050405020304" pitchFamily="18" charset="0"/>
                <a:cs typeface="Times New Roman" panose="02020603050405020304" pitchFamily="18" charset="0"/>
              </a:rPr>
              <a:t>surréalistes</a:t>
            </a:r>
            <a:r>
              <a:rPr lang="fr-FR" sz="1800" dirty="0" smtClean="0">
                <a:effectLst/>
                <a:latin typeface="Verdana" panose="020B0604030504040204" pitchFamily="34" charset="0"/>
                <a:ea typeface="Times New Roman" panose="02020603050405020304" pitchFamily="18" charset="0"/>
                <a:cs typeface="Times New Roman" panose="02020603050405020304" pitchFamily="18" charset="0"/>
              </a:rPr>
              <a:t>,</a:t>
            </a:r>
            <a:r>
              <a:rPr lang="cs-CZ" sz="1800" dirty="0" smtClean="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années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1920,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feront</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l'un</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leurs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effectLst/>
                <a:latin typeface="Verdana" panose="020B0604030504040204" pitchFamily="34" charset="0"/>
                <a:ea typeface="Times New Roman" panose="02020603050405020304" pitchFamily="18" charset="0"/>
                <a:cs typeface="Times New Roman" panose="02020603050405020304" pitchFamily="18" charset="0"/>
              </a:rPr>
              <a:t>précurseurs</a:t>
            </a:r>
            <a:r>
              <a:rPr lang="cs-CZ" sz="1800" dirty="0">
                <a:effectLst/>
                <a:latin typeface="Verdana" panose="020B0604030504040204" pitchFamily="34" charset="0"/>
                <a:ea typeface="Times New Roman" panose="02020603050405020304" pitchFamily="18" charset="0"/>
                <a:cs typeface="Times New Roman" panose="02020603050405020304" pitchFamily="18" charset="0"/>
              </a:rPr>
              <a:t>.</a:t>
            </a:r>
            <a:endParaRPr lang="fr-FR" sz="1600"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réfère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théâtre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marionnettes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modèle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avoué</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déjà</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par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Maeterlinck</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La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plupart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avant-gardes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début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XX</a:t>
            </a:r>
            <a:r>
              <a:rPr lang="cs-CZ" sz="1800" baseline="300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siècle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s’en</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souviendront</a:t>
            </a: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Ø"/>
              <a:tabLst>
                <a:tab pos="457200" algn="l"/>
              </a:tabLst>
            </a:pP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Marinetti</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Le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Roi</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Bombance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inspiré</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d’Ubu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joué</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même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fr-FR" sz="1800"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a:t>
            </a:r>
            <a:r>
              <a:rPr lang="cs-CZ" sz="1800" dirty="0" err="1"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héâtre</a:t>
            </a:r>
            <a:r>
              <a:rPr lang="cs-CZ" sz="1800"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l’Œuvre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en 1909)</a:t>
            </a:r>
            <a:endParaRPr lang="fr-F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Ø"/>
              <a:tabLst>
                <a:tab pos="457200" algn="l"/>
              </a:tabLst>
            </a:pP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Antonin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Artaud</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fondateur</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théâtre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Alfred-</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en 1926)</a:t>
            </a:r>
            <a:endParaRPr lang="fr-F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spcAft>
                <a:spcPts val="0"/>
              </a:spcAft>
            </a:pP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présenté</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ses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opinions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sur</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théâtre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et la mise en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scène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série de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manifestes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(grand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radicalisme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Obrázek 5">
            <a:extLst>
              <a:ext uri="{FF2B5EF4-FFF2-40B4-BE49-F238E27FC236}">
                <a16:creationId xmlns:a16="http://schemas.microsoft.com/office/drawing/2014/main" id="{7F64CF83-0902-48CE-B35E-EC8F034B8430}"/>
              </a:ext>
            </a:extLst>
          </p:cNvPr>
          <p:cNvPicPr>
            <a:picLocks noChangeAspect="1"/>
          </p:cNvPicPr>
          <p:nvPr/>
        </p:nvPicPr>
        <p:blipFill rotWithShape="1">
          <a:blip r:embed="rId2"/>
          <a:srcRect t="1691" r="1691"/>
          <a:stretch/>
        </p:blipFill>
        <p:spPr>
          <a:xfrm>
            <a:off x="583179" y="865257"/>
            <a:ext cx="3941196" cy="5355314"/>
          </a:xfrm>
          <a:prstGeom prst="rect">
            <a:avLst/>
          </a:prstGeom>
          <a:ln w="19050">
            <a:solidFill>
              <a:schemeClr val="tx1"/>
            </a:solidFill>
          </a:ln>
        </p:spPr>
      </p:pic>
    </p:spTree>
    <p:extLst>
      <p:ext uri="{BB962C8B-B14F-4D97-AF65-F5344CB8AC3E}">
        <p14:creationId xmlns:p14="http://schemas.microsoft.com/office/powerpoint/2010/main" val="3750889583"/>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6ECD292-91B9-4DC1-9366-E9516A25A709}"/>
              </a:ext>
            </a:extLst>
          </p:cNvPr>
          <p:cNvSpPr txBox="1"/>
          <p:nvPr/>
        </p:nvSpPr>
        <p:spPr>
          <a:xfrm>
            <a:off x="5133975" y="595599"/>
            <a:ext cx="6743700" cy="4124206"/>
          </a:xfrm>
          <a:prstGeom prst="rect">
            <a:avLst/>
          </a:prstGeom>
          <a:noFill/>
        </p:spPr>
        <p:txBody>
          <a:bodyPr wrap="square">
            <a:spAutoFit/>
          </a:bodyPr>
          <a:lstStyle/>
          <a:p>
            <a:pPr lvl="0" algn="just">
              <a:spcAft>
                <a:spcPts val="0"/>
              </a:spcAft>
              <a:tabLst>
                <a:tab pos="457200" algn="l"/>
              </a:tabLst>
            </a:pPr>
            <a:r>
              <a:rPr lang="cs-CZ" sz="1800" b="1" dirty="0" err="1">
                <a:solidFill>
                  <a:srgbClr val="000000"/>
                </a:solidFill>
                <a:effectLst/>
                <a:latin typeface="Verdana" panose="020B0604030504040204" pitchFamily="34" charset="0"/>
                <a:ea typeface="Times New Roman" panose="02020603050405020304" pitchFamily="18" charset="0"/>
              </a:rPr>
              <a:t>Personnage</a:t>
            </a:r>
            <a:endParaRPr lang="fr-FR" b="1" dirty="0">
              <a:solidFill>
                <a:srgbClr val="000000"/>
              </a:solidFill>
              <a:latin typeface="Verdana" panose="020B0604030504040204" pitchFamily="34" charset="0"/>
              <a:ea typeface="Times New Roman" panose="02020603050405020304" pitchFamily="18" charset="0"/>
            </a:endParaRPr>
          </a:p>
          <a:p>
            <a:pPr lvl="0" algn="just">
              <a:spcAft>
                <a:spcPts val="0"/>
              </a:spcAft>
              <a:tabLst>
                <a:tab pos="457200" algn="l"/>
              </a:tabLst>
            </a:pPr>
            <a:endParaRPr lang="fr-FR" sz="1800" b="1" dirty="0">
              <a:solidFill>
                <a:srgbClr val="000000"/>
              </a:solidFill>
              <a:effectLst/>
              <a:latin typeface="Verdana" panose="020B0604030504040204" pitchFamily="34" charset="0"/>
              <a:ea typeface="Times New Roman" panose="02020603050405020304" pitchFamily="18" charset="0"/>
            </a:endParaRPr>
          </a:p>
          <a:p>
            <a:pPr lvl="0" algn="just">
              <a:spcAft>
                <a:spcPts val="0"/>
              </a:spcAft>
              <a:tabLst>
                <a:tab pos="457200" algn="l"/>
              </a:tabLst>
            </a:pPr>
            <a:r>
              <a:rPr lang="fr-FR" dirty="0">
                <a:solidFill>
                  <a:srgbClr val="000000"/>
                </a:solidFill>
                <a:latin typeface="Verdana" panose="020B0604030504040204" pitchFamily="34" charset="0"/>
                <a:ea typeface="Times New Roman" panose="02020603050405020304" pitchFamily="18" charset="0"/>
              </a:rPr>
              <a:t>U</a:t>
            </a:r>
            <a:r>
              <a:rPr lang="cs-CZ" sz="1800" dirty="0">
                <a:solidFill>
                  <a:srgbClr val="000000"/>
                </a:solidFill>
                <a:effectLst/>
                <a:latin typeface="Verdana" panose="020B0604030504040204" pitchFamily="34" charset="0"/>
                <a:ea typeface="Times New Roman" panose="02020603050405020304" pitchFamily="18" charset="0"/>
              </a:rPr>
              <a:t>ne </a:t>
            </a:r>
            <a:r>
              <a:rPr lang="cs-CZ" sz="1800" dirty="0" err="1">
                <a:solidFill>
                  <a:srgbClr val="000000"/>
                </a:solidFill>
                <a:effectLst/>
                <a:latin typeface="Verdana" panose="020B0604030504040204" pitchFamily="34" charset="0"/>
                <a:ea typeface="Times New Roman" panose="02020603050405020304" pitchFamily="18" charset="0"/>
              </a:rPr>
              <a:t>bêtise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méchanceté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vulgarité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sans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retenue</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x</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grande </a:t>
            </a:r>
            <a:r>
              <a:rPr lang="cs-CZ" sz="1800" dirty="0" err="1">
                <a:solidFill>
                  <a:srgbClr val="000000"/>
                </a:solidFill>
                <a:effectLst/>
                <a:latin typeface="Verdana" panose="020B0604030504040204" pitchFamily="34" charset="0"/>
                <a:ea typeface="Times New Roman" panose="02020603050405020304" pitchFamily="18" charset="0"/>
              </a:rPr>
              <a:t>abstraction</a:t>
            </a:r>
            <a:r>
              <a:rPr lang="fr-FR" dirty="0">
                <a:solidFill>
                  <a:srgbClr val="000000"/>
                </a:solidFill>
                <a:latin typeface="Verdana" panose="020B0604030504040204" pitchFamily="34" charset="0"/>
                <a:ea typeface="Times New Roman" panose="02020603050405020304" pitchFamily="18" charset="0"/>
              </a:rPr>
              <a:t>.</a:t>
            </a:r>
          </a:p>
          <a:p>
            <a:pPr lvl="0" algn="just">
              <a:spcAft>
                <a:spcPts val="0"/>
              </a:spcAft>
              <a:tabLst>
                <a:tab pos="457200" algn="l"/>
              </a:tabLst>
            </a:pPr>
            <a:endParaRPr lang="fr-FR" sz="2800" dirty="0">
              <a:solidFill>
                <a:srgbClr val="000000"/>
              </a:solidFill>
              <a:effectLst/>
              <a:latin typeface="Times New Roman" panose="02020603050405020304" pitchFamily="18" charset="0"/>
              <a:ea typeface="Times New Roman" panose="02020603050405020304" pitchFamily="18" charset="0"/>
            </a:endParaRPr>
          </a:p>
          <a:p>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Remarque de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lui-même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présentation</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 la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pièce</a:t>
            </a: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Ubu</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est</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être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ignoble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c’est</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pourquoi</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nous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ressemble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(par en bas) à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tous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fr-FR"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fr-FR" i="1" dirty="0">
              <a:solidFill>
                <a:srgbClr val="000000"/>
              </a:solidFill>
              <a:latin typeface="Verdana" panose="020B0604030504040204" pitchFamily="34" charset="0"/>
              <a:cs typeface="Times New Roman" panose="02020603050405020304" pitchFamily="18" charset="0"/>
            </a:endParaRPr>
          </a:p>
          <a:p>
            <a:pPr marL="285750" indent="-285750">
              <a:buFont typeface="Wingdings" panose="05000000000000000000" pitchFamily="2" charset="2"/>
              <a:buChar char="v"/>
            </a:pPr>
            <a:r>
              <a:rPr lang="fr-FR" dirty="0">
                <a:solidFill>
                  <a:srgbClr val="000000"/>
                </a:solidFill>
                <a:latin typeface="Verdana" panose="020B0604030504040204" pitchFamily="34" charset="0"/>
                <a:cs typeface="Times New Roman" panose="02020603050405020304" pitchFamily="18" charset="0"/>
              </a:rPr>
              <a:t>Le Bourgeois</a:t>
            </a:r>
          </a:p>
          <a:p>
            <a:pPr marL="285750" indent="-285750">
              <a:buFont typeface="Wingdings" panose="05000000000000000000" pitchFamily="2" charset="2"/>
              <a:buChar char="v"/>
            </a:pPr>
            <a:r>
              <a:rPr lang="fr-FR" dirty="0">
                <a:solidFill>
                  <a:srgbClr val="000000"/>
                </a:solidFill>
                <a:latin typeface="Verdana" panose="020B0604030504040204" pitchFamily="34" charset="0"/>
                <a:cs typeface="Times New Roman" panose="02020603050405020304" pitchFamily="18" charset="0"/>
              </a:rPr>
              <a:t>Une caricature de prof</a:t>
            </a:r>
          </a:p>
          <a:p>
            <a:pPr marL="285750" indent="-285750">
              <a:buFont typeface="Wingdings" panose="05000000000000000000" pitchFamily="2" charset="2"/>
              <a:buChar char="v"/>
            </a:pPr>
            <a:r>
              <a:rPr lang="fr-FR" dirty="0">
                <a:solidFill>
                  <a:srgbClr val="000000"/>
                </a:solidFill>
                <a:latin typeface="Verdana" panose="020B0604030504040204" pitchFamily="34" charset="0"/>
                <a:cs typeface="Times New Roman" panose="02020603050405020304" pitchFamily="18" charset="0"/>
              </a:rPr>
              <a:t>L’homme politique</a:t>
            </a:r>
          </a:p>
          <a:p>
            <a:pPr marL="285750" indent="-285750">
              <a:buFont typeface="Wingdings" panose="05000000000000000000" pitchFamily="2" charset="2"/>
              <a:buChar char="v"/>
            </a:pPr>
            <a:r>
              <a:rPr lang="fr-FR" dirty="0">
                <a:solidFill>
                  <a:srgbClr val="000000"/>
                </a:solidFill>
                <a:latin typeface="Verdana" panose="020B0604030504040204" pitchFamily="34" charset="0"/>
                <a:cs typeface="Times New Roman" panose="02020603050405020304" pitchFamily="18" charset="0"/>
              </a:rPr>
              <a:t>Un enfant tyrannique</a:t>
            </a:r>
          </a:p>
          <a:p>
            <a:pPr marL="285750" indent="-285750">
              <a:buFont typeface="Wingdings" panose="05000000000000000000" pitchFamily="2" charset="2"/>
              <a:buChar char="v"/>
            </a:pPr>
            <a:r>
              <a:rPr lang="fr-FR" dirty="0">
                <a:solidFill>
                  <a:srgbClr val="000000"/>
                </a:solidFill>
                <a:latin typeface="Verdana" panose="020B0604030504040204" pitchFamily="34" charset="0"/>
                <a:cs typeface="Times New Roman" panose="02020603050405020304" pitchFamily="18" charset="0"/>
              </a:rPr>
              <a:t>Le « ça » freudien…</a:t>
            </a:r>
            <a:endParaRPr lang="cs-CZ" dirty="0"/>
          </a:p>
        </p:txBody>
      </p:sp>
      <p:pic>
        <p:nvPicPr>
          <p:cNvPr id="6" name="Obrázek 5">
            <a:extLst>
              <a:ext uri="{FF2B5EF4-FFF2-40B4-BE49-F238E27FC236}">
                <a16:creationId xmlns:a16="http://schemas.microsoft.com/office/drawing/2014/main" id="{0A8560F1-4222-4745-950E-508D855BEAEB}"/>
              </a:ext>
            </a:extLst>
          </p:cNvPr>
          <p:cNvPicPr>
            <a:picLocks noChangeAspect="1"/>
          </p:cNvPicPr>
          <p:nvPr/>
        </p:nvPicPr>
        <p:blipFill>
          <a:blip r:embed="rId2"/>
          <a:stretch>
            <a:fillRect/>
          </a:stretch>
        </p:blipFill>
        <p:spPr>
          <a:xfrm>
            <a:off x="632551" y="3901801"/>
            <a:ext cx="4013357" cy="2835660"/>
          </a:xfrm>
          <a:prstGeom prst="rect">
            <a:avLst/>
          </a:prstGeom>
          <a:ln w="19050">
            <a:solidFill>
              <a:schemeClr val="tx1"/>
            </a:solidFill>
          </a:ln>
        </p:spPr>
      </p:pic>
      <p:sp>
        <p:nvSpPr>
          <p:cNvPr id="7" name="TextovéPole 6">
            <a:extLst>
              <a:ext uri="{FF2B5EF4-FFF2-40B4-BE49-F238E27FC236}">
                <a16:creationId xmlns:a16="http://schemas.microsoft.com/office/drawing/2014/main" id="{FEEA9322-0E03-4FF0-92DC-B49F1379BC36}"/>
              </a:ext>
            </a:extLst>
          </p:cNvPr>
          <p:cNvSpPr txBox="1"/>
          <p:nvPr/>
        </p:nvSpPr>
        <p:spPr>
          <a:xfrm>
            <a:off x="843383" y="6282404"/>
            <a:ext cx="3591689" cy="369332"/>
          </a:xfrm>
          <a:prstGeom prst="rect">
            <a:avLst/>
          </a:prstGeom>
          <a:solidFill>
            <a:schemeClr val="tx1"/>
          </a:solidFill>
        </p:spPr>
        <p:txBody>
          <a:bodyPr wrap="none" rtlCol="0">
            <a:spAutoFit/>
          </a:bodyPr>
          <a:lstStyle/>
          <a:p>
            <a:r>
              <a:rPr lang="fr-FR" i="1" dirty="0">
                <a:solidFill>
                  <a:schemeClr val="bg1"/>
                </a:solidFill>
                <a:latin typeface="Verdana" panose="020B0604030504040204" pitchFamily="34" charset="0"/>
                <a:ea typeface="Verdana" panose="020B0604030504040204" pitchFamily="34" charset="0"/>
              </a:rPr>
              <a:t>Kr</a:t>
            </a:r>
            <a:r>
              <a:rPr lang="cs-CZ" i="1" dirty="0" err="1">
                <a:solidFill>
                  <a:schemeClr val="bg1"/>
                </a:solidFill>
                <a:latin typeface="Verdana" panose="020B0604030504040204" pitchFamily="34" charset="0"/>
                <a:ea typeface="Verdana" panose="020B0604030504040204" pitchFamily="34" charset="0"/>
              </a:rPr>
              <a:t>ál</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Ubu</a:t>
            </a:r>
            <a:r>
              <a:rPr lang="cs-CZ" i="1" dirty="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(F. A. Brabec, 1996</a:t>
            </a:r>
            <a:r>
              <a:rPr lang="cs-CZ" dirty="0">
                <a:solidFill>
                  <a:schemeClr val="bg1"/>
                </a:solidFill>
              </a:rPr>
              <a:t>)</a:t>
            </a:r>
          </a:p>
        </p:txBody>
      </p:sp>
      <p:pic>
        <p:nvPicPr>
          <p:cNvPr id="9" name="Obrázek 8">
            <a:extLst>
              <a:ext uri="{FF2B5EF4-FFF2-40B4-BE49-F238E27FC236}">
                <a16:creationId xmlns:a16="http://schemas.microsoft.com/office/drawing/2014/main" id="{36779499-D4C8-416E-BFBF-FB45AF2F3BF6}"/>
              </a:ext>
            </a:extLst>
          </p:cNvPr>
          <p:cNvPicPr>
            <a:picLocks noChangeAspect="1"/>
          </p:cNvPicPr>
          <p:nvPr/>
        </p:nvPicPr>
        <p:blipFill>
          <a:blip r:embed="rId3"/>
          <a:stretch>
            <a:fillRect/>
          </a:stretch>
        </p:blipFill>
        <p:spPr>
          <a:xfrm>
            <a:off x="8144306" y="4371975"/>
            <a:ext cx="3733369" cy="2209886"/>
          </a:xfrm>
          <a:prstGeom prst="rect">
            <a:avLst/>
          </a:prstGeom>
          <a:ln w="19050">
            <a:solidFill>
              <a:schemeClr val="tx1"/>
            </a:solidFill>
          </a:ln>
        </p:spPr>
      </p:pic>
      <p:pic>
        <p:nvPicPr>
          <p:cNvPr id="11" name="Obrázek 10">
            <a:extLst>
              <a:ext uri="{FF2B5EF4-FFF2-40B4-BE49-F238E27FC236}">
                <a16:creationId xmlns:a16="http://schemas.microsoft.com/office/drawing/2014/main" id="{165E05DD-3B1E-4B2D-A91D-E5F344FB134F}"/>
              </a:ext>
            </a:extLst>
          </p:cNvPr>
          <p:cNvPicPr>
            <a:picLocks noChangeAspect="1"/>
          </p:cNvPicPr>
          <p:nvPr/>
        </p:nvPicPr>
        <p:blipFill>
          <a:blip r:embed="rId4"/>
          <a:stretch>
            <a:fillRect/>
          </a:stretch>
        </p:blipFill>
        <p:spPr>
          <a:xfrm>
            <a:off x="1159601" y="595599"/>
            <a:ext cx="2959252" cy="2178162"/>
          </a:xfrm>
          <a:prstGeom prst="rect">
            <a:avLst/>
          </a:prstGeom>
          <a:ln w="19050">
            <a:solidFill>
              <a:schemeClr val="tx1"/>
            </a:solidFill>
          </a:ln>
        </p:spPr>
      </p:pic>
      <p:sp>
        <p:nvSpPr>
          <p:cNvPr id="12" name="TextovéPole 11">
            <a:extLst>
              <a:ext uri="{FF2B5EF4-FFF2-40B4-BE49-F238E27FC236}">
                <a16:creationId xmlns:a16="http://schemas.microsoft.com/office/drawing/2014/main" id="{EC09A4E7-37E2-480F-A985-3AF9510DF89C}"/>
              </a:ext>
            </a:extLst>
          </p:cNvPr>
          <p:cNvSpPr txBox="1"/>
          <p:nvPr/>
        </p:nvSpPr>
        <p:spPr>
          <a:xfrm>
            <a:off x="1424631" y="2783783"/>
            <a:ext cx="2429191" cy="369332"/>
          </a:xfrm>
          <a:prstGeom prst="rect">
            <a:avLst/>
          </a:prstGeom>
          <a:noFill/>
        </p:spPr>
        <p:txBody>
          <a:bodyPr wrap="none" rtlCol="0">
            <a:spAutoFit/>
          </a:bodyPr>
          <a:lstStyle/>
          <a:p>
            <a:r>
              <a:rPr lang="cs-CZ" dirty="0">
                <a:latin typeface="Verdana" panose="020B0604030504040204" pitchFamily="34" charset="0"/>
                <a:ea typeface="Verdana" panose="020B0604030504040204" pitchFamily="34" charset="0"/>
              </a:rPr>
              <a:t>Voskovec et Werich</a:t>
            </a:r>
          </a:p>
        </p:txBody>
      </p:sp>
      <p:sp>
        <p:nvSpPr>
          <p:cNvPr id="13" name="TextovéPole 12">
            <a:extLst>
              <a:ext uri="{FF2B5EF4-FFF2-40B4-BE49-F238E27FC236}">
                <a16:creationId xmlns:a16="http://schemas.microsoft.com/office/drawing/2014/main" id="{8BC69093-355B-4D88-B233-DA38AEA1D220}"/>
              </a:ext>
            </a:extLst>
          </p:cNvPr>
          <p:cNvSpPr txBox="1"/>
          <p:nvPr/>
        </p:nvSpPr>
        <p:spPr>
          <a:xfrm>
            <a:off x="9096375" y="6212529"/>
            <a:ext cx="2047163" cy="369332"/>
          </a:xfrm>
          <a:prstGeom prst="rect">
            <a:avLst/>
          </a:prstGeom>
          <a:noFill/>
        </p:spPr>
        <p:txBody>
          <a:bodyPr wrap="none" rtlCol="0">
            <a:spAutoFit/>
          </a:bodyPr>
          <a:lstStyle/>
          <a:p>
            <a:r>
              <a:rPr lang="cs-CZ" dirty="0">
                <a:solidFill>
                  <a:schemeClr val="bg1"/>
                </a:solidFill>
                <a:latin typeface="Verdana" panose="020B0604030504040204" pitchFamily="34" charset="0"/>
                <a:ea typeface="Verdana" panose="020B0604030504040204" pitchFamily="34" charset="0"/>
              </a:rPr>
              <a:t>Miroslav Donutil</a:t>
            </a:r>
          </a:p>
        </p:txBody>
      </p:sp>
    </p:spTree>
    <p:extLst>
      <p:ext uri="{BB962C8B-B14F-4D97-AF65-F5344CB8AC3E}">
        <p14:creationId xmlns:p14="http://schemas.microsoft.com/office/powerpoint/2010/main" val="30057638"/>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05A3398-0E18-4BD9-A0FF-6BF0FFB88148}"/>
              </a:ext>
            </a:extLst>
          </p:cNvPr>
          <p:cNvSpPr/>
          <p:nvPr/>
        </p:nvSpPr>
        <p:spPr>
          <a:xfrm>
            <a:off x="0" y="0"/>
            <a:ext cx="1219200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300C22EA-BEB5-4872-B6D1-C02DAE8FF001}"/>
              </a:ext>
            </a:extLst>
          </p:cNvPr>
          <p:cNvSpPr/>
          <p:nvPr/>
        </p:nvSpPr>
        <p:spPr>
          <a:xfrm>
            <a:off x="0" y="6457950"/>
            <a:ext cx="1219200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967B0DBD-3F0E-49A9-A3BF-014C1EFC016C}"/>
              </a:ext>
            </a:extLst>
          </p:cNvPr>
          <p:cNvSpPr txBox="1"/>
          <p:nvPr/>
        </p:nvSpPr>
        <p:spPr>
          <a:xfrm>
            <a:off x="180975" y="674400"/>
            <a:ext cx="11830050" cy="3662541"/>
          </a:xfrm>
          <a:prstGeom prst="rect">
            <a:avLst/>
          </a:prstGeom>
          <a:noFill/>
        </p:spPr>
        <p:txBody>
          <a:bodyPr wrap="square">
            <a:spAutoFit/>
          </a:bodyPr>
          <a:lstStyle/>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Le </a:t>
            </a:r>
            <a:r>
              <a:rPr lang="cs-CZ" sz="1800" dirty="0" err="1">
                <a:solidFill>
                  <a:srgbClr val="000000"/>
                </a:solidFill>
                <a:effectLst/>
                <a:latin typeface="Verdana" panose="020B0604030504040204" pitchFamily="34" charset="0"/>
                <a:ea typeface="Times New Roman" panose="02020603050405020304" pitchFamily="18" charset="0"/>
              </a:rPr>
              <a:t>fantôme</a:t>
            </a:r>
            <a:r>
              <a:rPr lang="cs-CZ" sz="1800" dirty="0">
                <a:solidFill>
                  <a:srgbClr val="000000"/>
                </a:solidFill>
                <a:effectLst/>
                <a:latin typeface="Verdana" panose="020B0604030504040204" pitchFamily="34" charset="0"/>
                <a:ea typeface="Times New Roman" panose="02020603050405020304" pitchFamily="18" charset="0"/>
              </a:rPr>
              <a:t> de M. </a:t>
            </a:r>
            <a:r>
              <a:rPr lang="cs-CZ" sz="1800" dirty="0" err="1">
                <a:solidFill>
                  <a:srgbClr val="000000"/>
                </a:solidFill>
                <a:effectLst/>
                <a:latin typeface="Verdana" panose="020B0604030504040204" pitchFamily="34" charset="0"/>
                <a:ea typeface="Times New Roman" panose="02020603050405020304" pitchFamily="18" charset="0"/>
              </a:rPr>
              <a:t>Hébert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accompagne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toute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l’existence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littéraire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smtClean="0">
                <a:solidFill>
                  <a:srgbClr val="000000"/>
                </a:solidFill>
                <a:effectLst/>
                <a:latin typeface="Verdana" panose="020B0604030504040204" pitchFamily="34" charset="0"/>
                <a:ea typeface="Times New Roman" panose="02020603050405020304" pitchFamily="18" charset="0"/>
              </a:rPr>
              <a:t>Jarry</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qui, par </a:t>
            </a:r>
            <a:r>
              <a:rPr lang="cs-CZ" sz="1800" dirty="0" err="1">
                <a:solidFill>
                  <a:srgbClr val="000000"/>
                </a:solidFill>
                <a:effectLst/>
                <a:latin typeface="Verdana" panose="020B0604030504040204" pitchFamily="34" charset="0"/>
                <a:ea typeface="Times New Roman" panose="02020603050405020304" pitchFamily="18" charset="0"/>
              </a:rPr>
              <a:t>ailleurs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imite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Ubu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l</a:t>
            </a:r>
            <a:r>
              <a:rPr lang="fr-FR" sz="1800" dirty="0" smtClean="0">
                <a:solidFill>
                  <a:srgbClr val="000000"/>
                </a:solidFill>
                <a:effectLst/>
                <a:latin typeface="Verdana" panose="020B0604030504040204" pitchFamily="34" charset="0"/>
                <a:ea typeface="Times New Roman" panose="02020603050405020304" pitchFamily="18" charset="0"/>
              </a:rPr>
              <a:t>a vie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quotidien</a:t>
            </a:r>
            <a:r>
              <a:rPr lang="fr-FR" dirty="0" smtClean="0">
                <a:solidFill>
                  <a:srgbClr val="000000"/>
                </a:solidFill>
                <a:latin typeface="Verdana" panose="020B0604030504040204" pitchFamily="34" charset="0"/>
                <a:ea typeface="Times New Roman" panose="02020603050405020304" pitchFamily="18" charset="0"/>
              </a:rPr>
              <a:t>ne</a:t>
            </a:r>
            <a:r>
              <a:rPr lang="cs-CZ" sz="1800" dirty="0" smtClean="0">
                <a:solidFill>
                  <a:srgbClr val="000000"/>
                </a:solidFill>
                <a:effectLst/>
                <a:latin typeface="Verdana" panose="020B0604030504040204" pitchFamily="34" charset="0"/>
                <a:ea typeface="Times New Roman" panose="02020603050405020304" pitchFamily="18" charset="0"/>
              </a:rPr>
              <a:t>. </a:t>
            </a:r>
            <a:endParaRPr lang="cs-CZ"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Trois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autres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titres</a:t>
            </a:r>
            <a:r>
              <a:rPr lang="fr-FR" sz="1800" dirty="0" smtClean="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 </a:t>
            </a:r>
            <a:endParaRPr lang="cs-CZ" sz="1800" dirty="0">
              <a:solidFill>
                <a:srgbClr val="000000"/>
              </a:solidFill>
              <a:effectLst/>
              <a:latin typeface="Verdana" panose="020B0604030504040204" pitchFamily="34" charset="0"/>
              <a:ea typeface="Times New Roman" panose="02020603050405020304" pitchFamily="18" charset="0"/>
            </a:endParaRPr>
          </a:p>
          <a:p>
            <a:pPr marL="285750" indent="-285750" algn="just">
              <a:spcAft>
                <a:spcPts val="0"/>
              </a:spcAft>
              <a:buFont typeface="Wingdings" panose="05000000000000000000" pitchFamily="2" charset="2"/>
              <a:buChar char="v"/>
            </a:pPr>
            <a:r>
              <a:rPr lang="cs-CZ" sz="1800" b="1" i="1" dirty="0" err="1">
                <a:solidFill>
                  <a:srgbClr val="000000"/>
                </a:solidFill>
                <a:effectLst/>
                <a:latin typeface="Verdana" panose="020B0604030504040204" pitchFamily="34" charset="0"/>
                <a:ea typeface="Times New Roman" panose="02020603050405020304" pitchFamily="18" charset="0"/>
              </a:rPr>
              <a:t>Ubu</a:t>
            </a:r>
            <a:r>
              <a:rPr lang="cs-CZ" sz="1800" b="1" i="1" dirty="0">
                <a:solidFill>
                  <a:srgbClr val="000000"/>
                </a:solidFill>
                <a:effectLst/>
                <a:latin typeface="Verdana" panose="020B0604030504040204" pitchFamily="34" charset="0"/>
                <a:ea typeface="Times New Roman" panose="02020603050405020304" pitchFamily="18" charset="0"/>
              </a:rPr>
              <a:t> </a:t>
            </a:r>
            <a:r>
              <a:rPr lang="cs-CZ" sz="1800" b="1" i="1" dirty="0" err="1">
                <a:solidFill>
                  <a:srgbClr val="000000"/>
                </a:solidFill>
                <a:effectLst/>
                <a:latin typeface="Verdana" panose="020B0604030504040204" pitchFamily="34" charset="0"/>
                <a:ea typeface="Times New Roman" panose="02020603050405020304" pitchFamily="18" charset="0"/>
              </a:rPr>
              <a:t>cocu</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plus </a:t>
            </a:r>
            <a:r>
              <a:rPr lang="cs-CZ" sz="1800" dirty="0" err="1">
                <a:solidFill>
                  <a:srgbClr val="000000"/>
                </a:solidFill>
                <a:effectLst/>
                <a:latin typeface="Verdana" panose="020B0604030504040204" pitchFamily="34" charset="0"/>
                <a:ea typeface="Times New Roman" panose="02020603050405020304" pitchFamily="18" charset="0"/>
              </a:rPr>
              <a:t>proche</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sources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rennaises</a:t>
            </a:r>
            <a:r>
              <a:rPr lang="cs-CZ" sz="1800" dirty="0">
                <a:solidFill>
                  <a:srgbClr val="000000"/>
                </a:solidFill>
                <a:effectLst/>
                <a:latin typeface="Verdana" panose="020B0604030504040204" pitchFamily="34" charset="0"/>
                <a:ea typeface="Times New Roman" panose="02020603050405020304" pitchFamily="18" charset="0"/>
              </a:rPr>
              <a:t>) : </a:t>
            </a:r>
            <a:r>
              <a:rPr lang="cs-CZ" sz="1800" dirty="0" err="1">
                <a:solidFill>
                  <a:srgbClr val="000000"/>
                </a:solidFill>
                <a:effectLst/>
                <a:latin typeface="Verdana" panose="020B0604030504040204" pitchFamily="34" charset="0"/>
                <a:ea typeface="Times New Roman" panose="02020603050405020304" pitchFamily="18" charset="0"/>
              </a:rPr>
              <a:t>publié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seulement</a:t>
            </a:r>
            <a:r>
              <a:rPr lang="cs-CZ" sz="1800" dirty="0">
                <a:solidFill>
                  <a:srgbClr val="000000"/>
                </a:solidFill>
                <a:effectLst/>
                <a:latin typeface="Verdana" panose="020B0604030504040204" pitchFamily="34" charset="0"/>
                <a:ea typeface="Times New Roman" panose="02020603050405020304" pitchFamily="18" charset="0"/>
              </a:rPr>
              <a:t> en 1944</a:t>
            </a:r>
            <a:endParaRPr lang="cs-CZ" dirty="0">
              <a:solidFill>
                <a:srgbClr val="000000"/>
              </a:solidFill>
              <a:latin typeface="Times New Roman" panose="02020603050405020304" pitchFamily="18" charset="0"/>
              <a:ea typeface="Times New Roman" panose="02020603050405020304" pitchFamily="18" charset="0"/>
            </a:endParaRPr>
          </a:p>
          <a:p>
            <a:pPr marL="285750" indent="-285750" algn="just">
              <a:spcAft>
                <a:spcPts val="0"/>
              </a:spcAft>
              <a:buFont typeface="Wingdings" panose="05000000000000000000" pitchFamily="2" charset="2"/>
              <a:buChar char="v"/>
            </a:pPr>
            <a:r>
              <a:rPr lang="cs-CZ" sz="1800" b="1" i="1" dirty="0" err="1">
                <a:solidFill>
                  <a:srgbClr val="000000"/>
                </a:solidFill>
                <a:effectLst/>
                <a:latin typeface="Verdana" panose="020B0604030504040204" pitchFamily="34" charset="0"/>
                <a:ea typeface="Times New Roman" panose="02020603050405020304" pitchFamily="18" charset="0"/>
              </a:rPr>
              <a:t>Ubu</a:t>
            </a:r>
            <a:r>
              <a:rPr lang="cs-CZ" sz="1800" b="1" i="1" dirty="0">
                <a:solidFill>
                  <a:srgbClr val="000000"/>
                </a:solidFill>
                <a:effectLst/>
                <a:latin typeface="Verdana" panose="020B0604030504040204" pitchFamily="34" charset="0"/>
                <a:ea typeface="Times New Roman" panose="02020603050405020304" pitchFamily="18" charset="0"/>
              </a:rPr>
              <a:t> </a:t>
            </a:r>
            <a:r>
              <a:rPr lang="cs-CZ" sz="1800" b="1" i="1" dirty="0" err="1">
                <a:solidFill>
                  <a:srgbClr val="000000"/>
                </a:solidFill>
                <a:effectLst/>
                <a:latin typeface="Verdana" panose="020B0604030504040204" pitchFamily="34" charset="0"/>
                <a:ea typeface="Times New Roman" panose="02020603050405020304" pitchFamily="18" charset="0"/>
              </a:rPr>
              <a:t>enchaîné</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(1900) </a:t>
            </a:r>
            <a:r>
              <a:rPr lang="cs-CZ" sz="1800" dirty="0" err="1">
                <a:solidFill>
                  <a:srgbClr val="000000"/>
                </a:solidFill>
                <a:effectLst/>
                <a:latin typeface="Verdana" panose="020B0604030504040204" pitchFamily="34" charset="0"/>
                <a:ea typeface="Times New Roman" panose="02020603050405020304" pitchFamily="18" charset="0"/>
              </a:rPr>
              <a:t>est</a:t>
            </a:r>
            <a:r>
              <a:rPr lang="cs-CZ" sz="1800" dirty="0">
                <a:solidFill>
                  <a:srgbClr val="000000"/>
                </a:solidFill>
                <a:effectLst/>
                <a:latin typeface="Verdana" panose="020B0604030504040204" pitchFamily="34" charset="0"/>
                <a:ea typeface="Times New Roman" panose="02020603050405020304" pitchFamily="18" charset="0"/>
              </a:rPr>
              <a:t> la « </a:t>
            </a:r>
            <a:r>
              <a:rPr lang="cs-CZ" sz="1800" dirty="0" err="1">
                <a:solidFill>
                  <a:srgbClr val="000000"/>
                </a:solidFill>
                <a:effectLst/>
                <a:latin typeface="Verdana" panose="020B0604030504040204" pitchFamily="34" charset="0"/>
                <a:ea typeface="Times New Roman" panose="02020603050405020304" pitchFamily="18" charset="0"/>
              </a:rPr>
              <a:t>contrepartie</a:t>
            </a:r>
            <a:r>
              <a:rPr lang="cs-CZ" sz="1800" dirty="0">
                <a:solidFill>
                  <a:srgbClr val="000000"/>
                </a:solidFill>
                <a:effectLst/>
                <a:latin typeface="Verdana" panose="020B0604030504040204" pitchFamily="34" charset="0"/>
                <a:ea typeface="Times New Roman" panose="02020603050405020304" pitchFamily="18" charset="0"/>
              </a:rPr>
              <a:t> » </a:t>
            </a:r>
            <a:r>
              <a:rPr lang="cs-CZ" sz="1800" dirty="0" err="1">
                <a:solidFill>
                  <a:srgbClr val="000000"/>
                </a:solidFill>
                <a:effectLst/>
                <a:latin typeface="Verdana" panose="020B0604030504040204" pitchFamily="34" charset="0"/>
                <a:ea typeface="Times New Roman" panose="02020603050405020304" pitchFamily="18" charset="0"/>
              </a:rPr>
              <a:t>d’Ubu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roi</a:t>
            </a:r>
            <a:endParaRPr lang="cs-CZ" dirty="0">
              <a:solidFill>
                <a:srgbClr val="000000"/>
              </a:solidFill>
              <a:latin typeface="Times New Roman" panose="02020603050405020304" pitchFamily="18" charset="0"/>
              <a:ea typeface="Times New Roman" panose="02020603050405020304" pitchFamily="18" charset="0"/>
            </a:endParaRPr>
          </a:p>
          <a:p>
            <a:pPr marL="285750" indent="-285750" algn="just">
              <a:spcAft>
                <a:spcPts val="0"/>
              </a:spcAft>
              <a:buFont typeface="Wingdings" panose="05000000000000000000" pitchFamily="2" charset="2"/>
              <a:buChar char="v"/>
            </a:pPr>
            <a:r>
              <a:rPr lang="cs-CZ" sz="1800" b="1" i="1" dirty="0" err="1">
                <a:solidFill>
                  <a:srgbClr val="000000"/>
                </a:solidFill>
                <a:effectLst/>
                <a:latin typeface="Verdana" panose="020B0604030504040204" pitchFamily="34" charset="0"/>
                <a:ea typeface="Times New Roman" panose="02020603050405020304" pitchFamily="18" charset="0"/>
              </a:rPr>
              <a:t>Ubu</a:t>
            </a:r>
            <a:r>
              <a:rPr lang="cs-CZ" sz="1800" b="1" i="1" dirty="0">
                <a:solidFill>
                  <a:srgbClr val="000000"/>
                </a:solidFill>
                <a:effectLst/>
                <a:latin typeface="Verdana" panose="020B0604030504040204" pitchFamily="34" charset="0"/>
                <a:ea typeface="Times New Roman" panose="02020603050405020304" pitchFamily="18" charset="0"/>
              </a:rPr>
              <a:t> </a:t>
            </a:r>
            <a:r>
              <a:rPr lang="cs-CZ" sz="1800" b="1" i="1" dirty="0" err="1">
                <a:solidFill>
                  <a:srgbClr val="000000"/>
                </a:solidFill>
                <a:effectLst/>
                <a:latin typeface="Verdana" panose="020B0604030504040204" pitchFamily="34" charset="0"/>
                <a:ea typeface="Times New Roman" panose="02020603050405020304" pitchFamily="18" charset="0"/>
              </a:rPr>
              <a:t>sur</a:t>
            </a:r>
            <a:r>
              <a:rPr lang="cs-CZ" sz="1800" b="1" i="1" dirty="0">
                <a:solidFill>
                  <a:srgbClr val="000000"/>
                </a:solidFill>
                <a:effectLst/>
                <a:latin typeface="Verdana" panose="020B0604030504040204" pitchFamily="34" charset="0"/>
                <a:ea typeface="Times New Roman" panose="02020603050405020304" pitchFamily="18" charset="0"/>
              </a:rPr>
              <a:t> la </a:t>
            </a:r>
            <a:r>
              <a:rPr lang="cs-CZ" sz="1800" b="1" i="1" dirty="0" err="1">
                <a:solidFill>
                  <a:srgbClr val="000000"/>
                </a:solidFill>
                <a:effectLst/>
                <a:latin typeface="Verdana" panose="020B0604030504040204" pitchFamily="34" charset="0"/>
                <a:ea typeface="Times New Roman" panose="02020603050405020304" pitchFamily="18" charset="0"/>
              </a:rPr>
              <a:t>butte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(1906) :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 </a:t>
            </a:r>
            <a:r>
              <a:rPr lang="cs-CZ" sz="1800" dirty="0" err="1">
                <a:solidFill>
                  <a:srgbClr val="000000"/>
                </a:solidFill>
                <a:effectLst/>
                <a:latin typeface="Verdana" panose="020B0604030504040204" pitchFamily="34" charset="0"/>
                <a:ea typeface="Times New Roman" panose="02020603050405020304" pitchFamily="18" charset="0"/>
              </a:rPr>
              <a:t>réduction</a:t>
            </a:r>
            <a:r>
              <a:rPr lang="cs-CZ" sz="1800" dirty="0">
                <a:solidFill>
                  <a:srgbClr val="000000"/>
                </a:solidFill>
                <a:effectLst/>
                <a:latin typeface="Verdana" panose="020B0604030504040204" pitchFamily="34" charset="0"/>
                <a:ea typeface="Times New Roman" panose="02020603050405020304" pitchFamily="18" charset="0"/>
              </a:rPr>
              <a:t> » pour </a:t>
            </a:r>
            <a:r>
              <a:rPr lang="cs-CZ" sz="1800" dirty="0" err="1">
                <a:solidFill>
                  <a:srgbClr val="000000"/>
                </a:solidFill>
                <a:effectLst/>
                <a:latin typeface="Verdana" panose="020B0604030504040204" pitchFamily="34" charset="0"/>
                <a:ea typeface="Times New Roman" panose="02020603050405020304" pitchFamily="18" charset="0"/>
              </a:rPr>
              <a:t>théâtre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marionnettes</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Aussi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deux</a:t>
            </a:r>
            <a:r>
              <a:rPr lang="cs-CZ" sz="1800" dirty="0">
                <a:solidFill>
                  <a:srgbClr val="000000"/>
                </a:solidFill>
                <a:effectLst/>
                <a:latin typeface="Verdana" panose="020B0604030504040204" pitchFamily="34" charset="0"/>
                <a:ea typeface="Times New Roman" panose="02020603050405020304" pitchFamily="18" charset="0"/>
              </a:rPr>
              <a:t> </a:t>
            </a:r>
            <a:r>
              <a:rPr lang="cs-CZ" sz="1800" b="1" i="1" dirty="0" err="1">
                <a:solidFill>
                  <a:srgbClr val="000000"/>
                </a:solidFill>
                <a:effectLst/>
                <a:latin typeface="Verdana" panose="020B0604030504040204" pitchFamily="34" charset="0"/>
                <a:ea typeface="Times New Roman" panose="02020603050405020304" pitchFamily="18" charset="0"/>
              </a:rPr>
              <a:t>Almanachs</a:t>
            </a:r>
            <a:r>
              <a:rPr lang="cs-CZ" sz="1800" b="1" i="1" dirty="0">
                <a:solidFill>
                  <a:srgbClr val="000000"/>
                </a:solidFill>
                <a:effectLst/>
                <a:latin typeface="Verdana" panose="020B0604030504040204" pitchFamily="34" charset="0"/>
                <a:ea typeface="Times New Roman" panose="02020603050405020304" pitchFamily="18" charset="0"/>
              </a:rPr>
              <a:t> </a:t>
            </a:r>
            <a:r>
              <a:rPr lang="cs-CZ" sz="1800" b="1" i="1" dirty="0" err="1">
                <a:solidFill>
                  <a:srgbClr val="000000"/>
                </a:solidFill>
                <a:effectLst/>
                <a:latin typeface="Verdana" panose="020B0604030504040204" pitchFamily="34" charset="0"/>
                <a:ea typeface="Times New Roman" panose="02020603050405020304" pitchFamily="18" charset="0"/>
              </a:rPr>
              <a:t>du</a:t>
            </a:r>
            <a:r>
              <a:rPr lang="cs-CZ" sz="1800" b="1" i="1" dirty="0">
                <a:solidFill>
                  <a:srgbClr val="000000"/>
                </a:solidFill>
                <a:effectLst/>
                <a:latin typeface="Verdana" panose="020B0604030504040204" pitchFamily="34" charset="0"/>
                <a:ea typeface="Times New Roman" panose="02020603050405020304" pitchFamily="18" charset="0"/>
              </a:rPr>
              <a:t> </a:t>
            </a:r>
            <a:r>
              <a:rPr lang="cs-CZ" sz="1800" b="1" i="1" dirty="0" err="1">
                <a:solidFill>
                  <a:srgbClr val="000000"/>
                </a:solidFill>
                <a:effectLst/>
                <a:latin typeface="Verdana" panose="020B0604030504040204" pitchFamily="34" charset="0"/>
                <a:ea typeface="Times New Roman" panose="02020603050405020304" pitchFamily="18" charset="0"/>
              </a:rPr>
              <a:t>père</a:t>
            </a:r>
            <a:r>
              <a:rPr lang="cs-CZ" sz="1800" b="1" i="1" dirty="0">
                <a:solidFill>
                  <a:srgbClr val="000000"/>
                </a:solidFill>
                <a:effectLst/>
                <a:latin typeface="Verdana" panose="020B0604030504040204" pitchFamily="34" charset="0"/>
                <a:ea typeface="Times New Roman" panose="02020603050405020304" pitchFamily="18" charset="0"/>
              </a:rPr>
              <a:t> </a:t>
            </a:r>
            <a:r>
              <a:rPr lang="cs-CZ" sz="1800" b="1" i="1" dirty="0" err="1">
                <a:solidFill>
                  <a:srgbClr val="000000"/>
                </a:solidFill>
                <a:effectLst/>
                <a:latin typeface="Verdana" panose="020B0604030504040204" pitchFamily="34" charset="0"/>
                <a:ea typeface="Times New Roman" panose="02020603050405020304" pitchFamily="18" charset="0"/>
              </a:rPr>
              <a:t>Ubu</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(pour </a:t>
            </a:r>
            <a:r>
              <a:rPr lang="cs-CZ" sz="1800" dirty="0" err="1">
                <a:solidFill>
                  <a:srgbClr val="000000"/>
                </a:solidFill>
                <a:effectLst/>
                <a:latin typeface="Verdana" panose="020B0604030504040204" pitchFamily="34" charset="0"/>
                <a:ea typeface="Times New Roman" panose="02020603050405020304" pitchFamily="18" charset="0"/>
              </a:rPr>
              <a:t>janvier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février</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mars</a:t>
            </a:r>
            <a:r>
              <a:rPr lang="cs-CZ" sz="1800" dirty="0">
                <a:solidFill>
                  <a:srgbClr val="000000"/>
                </a:solidFill>
                <a:effectLst/>
                <a:latin typeface="Verdana" panose="020B0604030504040204" pitchFamily="34" charset="0"/>
                <a:ea typeface="Times New Roman" panose="02020603050405020304" pitchFamily="18" charset="0"/>
              </a:rPr>
              <a:t> 1899 et pour 1901) : </a:t>
            </a:r>
            <a:r>
              <a:rPr lang="cs-CZ" sz="1800" dirty="0" err="1">
                <a:solidFill>
                  <a:srgbClr val="000000"/>
                </a:solidFill>
                <a:effectLst/>
                <a:latin typeface="Verdana" panose="020B0604030504040204" pitchFamily="34" charset="0"/>
                <a:ea typeface="Times New Roman" panose="02020603050405020304" pitchFamily="18" charset="0"/>
              </a:rPr>
              <a:t>ensembles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hétéroclites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où</a:t>
            </a:r>
            <a:r>
              <a:rPr lang="cs-CZ" sz="1800" dirty="0">
                <a:solidFill>
                  <a:srgbClr val="000000"/>
                </a:solidFill>
                <a:effectLst/>
                <a:latin typeface="Verdana" panose="020B0604030504040204" pitchFamily="34" charset="0"/>
                <a:ea typeface="Times New Roman" panose="02020603050405020304" pitchFamily="18" charset="0"/>
              </a:rPr>
              <a:t> se </a:t>
            </a:r>
            <a:r>
              <a:rPr lang="cs-CZ" sz="1800" dirty="0" err="1">
                <a:solidFill>
                  <a:srgbClr val="000000"/>
                </a:solidFill>
                <a:effectLst/>
                <a:latin typeface="Verdana" panose="020B0604030504040204" pitchFamily="34" charset="0"/>
                <a:ea typeface="Times New Roman" panose="02020603050405020304" pitchFamily="18" charset="0"/>
              </a:rPr>
              <a:t>mêlent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calendriers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recettes</a:t>
            </a:r>
            <a:r>
              <a:rPr lang="cs-CZ" sz="1800" dirty="0">
                <a:solidFill>
                  <a:srgbClr val="000000"/>
                </a:solidFill>
                <a:effectLst/>
                <a:latin typeface="Verdana" panose="020B0604030504040204" pitchFamily="34" charset="0"/>
                <a:ea typeface="Times New Roman" panose="02020603050405020304" pitchFamily="18" charset="0"/>
              </a:rPr>
              <a:t> (« Pour </a:t>
            </a:r>
            <a:r>
              <a:rPr lang="cs-CZ" sz="1800" dirty="0" err="1">
                <a:solidFill>
                  <a:srgbClr val="000000"/>
                </a:solidFill>
                <a:effectLst/>
                <a:latin typeface="Verdana" panose="020B0604030504040204" pitchFamily="34" charset="0"/>
                <a:ea typeface="Times New Roman" panose="02020603050405020304" pitchFamily="18" charset="0"/>
              </a:rPr>
              <a:t>teindre</a:t>
            </a:r>
            <a:r>
              <a:rPr lang="cs-CZ" sz="1800" dirty="0">
                <a:solidFill>
                  <a:srgbClr val="000000"/>
                </a:solidFill>
                <a:effectLst/>
                <a:latin typeface="Verdana" panose="020B0604030504040204" pitchFamily="34" charset="0"/>
                <a:ea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rPr>
              <a:t>cheveux</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vert</a:t>
            </a:r>
            <a:r>
              <a:rPr lang="cs-CZ" sz="1800" dirty="0">
                <a:solidFill>
                  <a:srgbClr val="000000"/>
                </a:solidFill>
                <a:effectLst/>
                <a:latin typeface="Verdana" panose="020B0604030504040204" pitchFamily="34" charset="0"/>
                <a:ea typeface="Times New Roman" panose="02020603050405020304" pitchFamily="18" charset="0"/>
              </a:rPr>
              <a:t> » ou « Pour </a:t>
            </a:r>
            <a:r>
              <a:rPr lang="cs-CZ" sz="1800" dirty="0" err="1">
                <a:solidFill>
                  <a:srgbClr val="000000"/>
                </a:solidFill>
                <a:effectLst/>
                <a:latin typeface="Verdana" panose="020B0604030504040204" pitchFamily="34" charset="0"/>
                <a:ea typeface="Times New Roman" panose="02020603050405020304" pitchFamily="18" charset="0"/>
              </a:rPr>
              <a:t>faire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tomber</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choir</a:t>
            </a:r>
            <a:r>
              <a:rPr lang="cs-CZ" sz="1800" dirty="0">
                <a:solidFill>
                  <a:srgbClr val="000000"/>
                </a:solidFill>
                <a:effectLst/>
                <a:latin typeface="Verdana" panose="020B0604030504040204" pitchFamily="34" charset="0"/>
                <a:ea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rPr>
              <a:t>dents</a:t>
            </a:r>
            <a:r>
              <a:rPr lang="cs-CZ" sz="1800" dirty="0">
                <a:solidFill>
                  <a:srgbClr val="000000"/>
                </a:solidFill>
                <a:effectLst/>
                <a:latin typeface="Verdana" panose="020B0604030504040204" pitchFamily="34" charset="0"/>
                <a:ea typeface="Times New Roman" panose="02020603050405020304" pitchFamily="18" charset="0"/>
              </a:rPr>
              <a:t> »), </a:t>
            </a:r>
            <a:r>
              <a:rPr lang="cs-CZ" sz="1800" dirty="0" err="1">
                <a:solidFill>
                  <a:srgbClr val="000000"/>
                </a:solidFill>
                <a:effectLst/>
                <a:latin typeface="Verdana" panose="020B0604030504040204" pitchFamily="34" charset="0"/>
                <a:ea typeface="Times New Roman" panose="02020603050405020304" pitchFamily="18" charset="0"/>
              </a:rPr>
              <a:t>dialogues</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anecdotes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divers</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même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chanson</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Pierre </a:t>
            </a:r>
            <a:r>
              <a:rPr lang="cs-CZ" sz="1800" dirty="0" err="1">
                <a:solidFill>
                  <a:srgbClr val="000000"/>
                </a:solidFill>
                <a:effectLst/>
                <a:latin typeface="Verdana" panose="020B0604030504040204" pitchFamily="34" charset="0"/>
                <a:ea typeface="Times New Roman" panose="02020603050405020304" pitchFamily="18" charset="0"/>
              </a:rPr>
              <a:t>Bonnard</a:t>
            </a:r>
            <a:r>
              <a:rPr lang="cs-CZ" sz="1800" dirty="0">
                <a:solidFill>
                  <a:srgbClr val="000000"/>
                </a:solidFill>
                <a:effectLst/>
                <a:latin typeface="Verdana" panose="020B0604030504040204" pitchFamily="34" charset="0"/>
                <a:ea typeface="Times New Roman" panose="02020603050405020304" pitchFamily="18" charset="0"/>
              </a:rPr>
              <a:t> a </a:t>
            </a:r>
            <a:r>
              <a:rPr lang="cs-CZ" sz="1800" dirty="0" err="1">
                <a:solidFill>
                  <a:srgbClr val="000000"/>
                </a:solidFill>
                <a:effectLst/>
                <a:latin typeface="Verdana" panose="020B0604030504040204" pitchFamily="34" charset="0"/>
                <a:ea typeface="Times New Roman" panose="02020603050405020304" pitchFamily="18" charset="0"/>
              </a:rPr>
              <a:t>illustré</a:t>
            </a:r>
            <a:r>
              <a:rPr lang="cs-CZ" sz="1800" dirty="0">
                <a:solidFill>
                  <a:srgbClr val="000000"/>
                </a:solidFill>
                <a:effectLst/>
                <a:latin typeface="Verdana" panose="020B0604030504040204" pitchFamily="34" charset="0"/>
                <a:ea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rPr>
              <a:t>deux</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Almanachs</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endParaRPr lang="fr-FR" sz="1600" dirty="0">
              <a:solidFill>
                <a:srgbClr val="000000"/>
              </a:solidFill>
              <a:effectLst/>
              <a:latin typeface="Verdana" panose="020B0604030504040204" pitchFamily="34" charset="0"/>
              <a:ea typeface="Verdana" panose="020B0604030504040204" pitchFamily="34" charset="0"/>
            </a:endParaRPr>
          </a:p>
        </p:txBody>
      </p:sp>
      <p:pic>
        <p:nvPicPr>
          <p:cNvPr id="6" name="Obrázek 5">
            <a:extLst>
              <a:ext uri="{FF2B5EF4-FFF2-40B4-BE49-F238E27FC236}">
                <a16:creationId xmlns:a16="http://schemas.microsoft.com/office/drawing/2014/main" id="{95F1DC8D-898E-4FCB-870E-FB010F7AC25B}"/>
              </a:ext>
            </a:extLst>
          </p:cNvPr>
          <p:cNvPicPr>
            <a:picLocks noChangeAspect="1"/>
          </p:cNvPicPr>
          <p:nvPr/>
        </p:nvPicPr>
        <p:blipFill>
          <a:blip r:embed="rId2"/>
          <a:stretch>
            <a:fillRect/>
          </a:stretch>
        </p:blipFill>
        <p:spPr>
          <a:xfrm>
            <a:off x="3463881" y="4049170"/>
            <a:ext cx="1943100" cy="2342999"/>
          </a:xfrm>
          <a:prstGeom prst="rect">
            <a:avLst/>
          </a:prstGeom>
        </p:spPr>
      </p:pic>
      <p:pic>
        <p:nvPicPr>
          <p:cNvPr id="8" name="Obrázek 7">
            <a:extLst>
              <a:ext uri="{FF2B5EF4-FFF2-40B4-BE49-F238E27FC236}">
                <a16:creationId xmlns:a16="http://schemas.microsoft.com/office/drawing/2014/main" id="{F0A5FFEE-A8F6-46F3-B251-7C991B5D19DD}"/>
              </a:ext>
            </a:extLst>
          </p:cNvPr>
          <p:cNvPicPr>
            <a:picLocks noChangeAspect="1"/>
          </p:cNvPicPr>
          <p:nvPr/>
        </p:nvPicPr>
        <p:blipFill>
          <a:blip r:embed="rId3"/>
          <a:stretch>
            <a:fillRect/>
          </a:stretch>
        </p:blipFill>
        <p:spPr>
          <a:xfrm>
            <a:off x="5606614" y="3947155"/>
            <a:ext cx="1689536" cy="2388654"/>
          </a:xfrm>
          <a:prstGeom prst="rect">
            <a:avLst/>
          </a:prstGeom>
          <a:ln w="19050">
            <a:solidFill>
              <a:schemeClr val="tx1"/>
            </a:solidFill>
          </a:ln>
        </p:spPr>
      </p:pic>
      <p:pic>
        <p:nvPicPr>
          <p:cNvPr id="10" name="Obrázek 9">
            <a:extLst>
              <a:ext uri="{FF2B5EF4-FFF2-40B4-BE49-F238E27FC236}">
                <a16:creationId xmlns:a16="http://schemas.microsoft.com/office/drawing/2014/main" id="{30062A88-FC97-4857-B67E-6D2DCB6A5AC9}"/>
              </a:ext>
            </a:extLst>
          </p:cNvPr>
          <p:cNvPicPr>
            <a:picLocks noChangeAspect="1"/>
          </p:cNvPicPr>
          <p:nvPr/>
        </p:nvPicPr>
        <p:blipFill>
          <a:blip r:embed="rId4"/>
          <a:stretch>
            <a:fillRect/>
          </a:stretch>
        </p:blipFill>
        <p:spPr>
          <a:xfrm>
            <a:off x="7495783" y="3942445"/>
            <a:ext cx="1638591" cy="2383944"/>
          </a:xfrm>
          <a:prstGeom prst="rect">
            <a:avLst/>
          </a:prstGeom>
          <a:ln w="12700">
            <a:solidFill>
              <a:schemeClr val="tx1"/>
            </a:solidFill>
          </a:ln>
        </p:spPr>
      </p:pic>
      <p:pic>
        <p:nvPicPr>
          <p:cNvPr id="12" name="Obrázek 11">
            <a:extLst>
              <a:ext uri="{FF2B5EF4-FFF2-40B4-BE49-F238E27FC236}">
                <a16:creationId xmlns:a16="http://schemas.microsoft.com/office/drawing/2014/main" id="{6F6C76E4-6594-4070-8857-8B4CEF59AED6}"/>
              </a:ext>
            </a:extLst>
          </p:cNvPr>
          <p:cNvPicPr>
            <a:picLocks noChangeAspect="1"/>
          </p:cNvPicPr>
          <p:nvPr/>
        </p:nvPicPr>
        <p:blipFill rotWithShape="1">
          <a:blip r:embed="rId5"/>
          <a:srcRect l="1495" r="39304"/>
          <a:stretch/>
        </p:blipFill>
        <p:spPr>
          <a:xfrm>
            <a:off x="9262265" y="3942445"/>
            <a:ext cx="1752375" cy="2375890"/>
          </a:xfrm>
          <a:prstGeom prst="rect">
            <a:avLst/>
          </a:prstGeom>
          <a:ln w="19050">
            <a:solidFill>
              <a:schemeClr val="tx1"/>
            </a:solidFill>
          </a:ln>
        </p:spPr>
      </p:pic>
    </p:spTree>
    <p:extLst>
      <p:ext uri="{BB962C8B-B14F-4D97-AF65-F5344CB8AC3E}">
        <p14:creationId xmlns:p14="http://schemas.microsoft.com/office/powerpoint/2010/main" val="2111063699"/>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421178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bdélník 2"/>
          <p:cNvSpPr/>
          <p:nvPr/>
        </p:nvSpPr>
        <p:spPr>
          <a:xfrm>
            <a:off x="4655127" y="535900"/>
            <a:ext cx="7010399" cy="5786199"/>
          </a:xfrm>
          <a:prstGeom prst="rect">
            <a:avLst/>
          </a:prstGeom>
        </p:spPr>
        <p:txBody>
          <a:bodyPr wrap="square">
            <a:spAutoFit/>
          </a:bodyPr>
          <a:lstStyle/>
          <a:p>
            <a:pPr algn="just">
              <a:spcAft>
                <a:spcPts val="0"/>
              </a:spcAft>
            </a:pPr>
            <a:r>
              <a:rPr lang="cs-CZ" sz="2000" b="1" i="1" dirty="0" err="1">
                <a:solidFill>
                  <a:srgbClr val="E16E1F"/>
                </a:solidFill>
                <a:latin typeface="Verdana" panose="020B0604030504040204" pitchFamily="34" charset="0"/>
                <a:ea typeface="Times New Roman" panose="02020603050405020304" pitchFamily="18" charset="0"/>
              </a:rPr>
              <a:t>Messaline</a:t>
            </a:r>
            <a:r>
              <a:rPr lang="cs-CZ" b="1" i="1" dirty="0">
                <a:solidFill>
                  <a:srgbClr val="000000"/>
                </a:solidFill>
                <a:latin typeface="Verdana" panose="020B0604030504040204" pitchFamily="34" charset="0"/>
                <a:ea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rPr>
              <a:t>(1901)</a:t>
            </a: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err="1" smtClean="0">
                <a:solidFill>
                  <a:srgbClr val="000000"/>
                </a:solidFill>
                <a:latin typeface="Verdana" panose="020B0604030504040204" pitchFamily="34" charset="0"/>
                <a:ea typeface="Times New Roman" panose="02020603050405020304" pitchFamily="18" charset="0"/>
              </a:rPr>
              <a:t>Pre</a:t>
            </a:r>
            <a:r>
              <a:rPr lang="fr-FR" dirty="0" err="1" smtClean="0">
                <a:solidFill>
                  <a:srgbClr val="000000"/>
                </a:solidFill>
                <a:latin typeface="Verdana" panose="020B0604030504040204" pitchFamily="34" charset="0"/>
                <a:ea typeface="Times New Roman" panose="02020603050405020304" pitchFamily="18" charset="0"/>
              </a:rPr>
              <a:t>mier</a:t>
            </a:r>
            <a:r>
              <a:rPr lang="fr-FR" dirty="0" smtClean="0">
                <a:solidFill>
                  <a:srgbClr val="000000"/>
                </a:solidFill>
                <a:latin typeface="Verdana" panose="020B0604030504040204" pitchFamily="34" charset="0"/>
                <a:ea typeface="Times New Roman" panose="02020603050405020304" pitchFamily="18" charset="0"/>
              </a:rPr>
              <a:t> roman du diptyque explorant le désir</a:t>
            </a: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err="1" smtClean="0">
                <a:solidFill>
                  <a:srgbClr val="000000"/>
                </a:solidFill>
                <a:latin typeface="Verdana" panose="020B0604030504040204" pitchFamily="34" charset="0"/>
                <a:ea typeface="Times New Roman" panose="02020603050405020304" pitchFamily="18" charset="0"/>
              </a:rPr>
              <a:t>Messaline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épouse</a:t>
            </a:r>
            <a:r>
              <a:rPr lang="cs-CZ" dirty="0">
                <a:solidFill>
                  <a:srgbClr val="000000"/>
                </a:solidFill>
                <a:latin typeface="Verdana" panose="020B0604030504040204" pitchFamily="34" charset="0"/>
                <a:ea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rPr>
              <a:t>l’empereur</a:t>
            </a:r>
            <a:r>
              <a:rPr lang="cs-CZ" dirty="0">
                <a:solidFill>
                  <a:srgbClr val="000000"/>
                </a:solidFill>
                <a:latin typeface="Verdana" panose="020B0604030504040204" pitchFamily="34" charset="0"/>
                <a:ea typeface="Times New Roman" panose="02020603050405020304" pitchFamily="18" charset="0"/>
              </a:rPr>
              <a:t> Claude, </a:t>
            </a:r>
            <a:r>
              <a:rPr lang="cs-CZ" dirty="0" err="1">
                <a:solidFill>
                  <a:srgbClr val="000000"/>
                </a:solidFill>
                <a:latin typeface="Verdana" panose="020B0604030504040204" pitchFamily="34" charset="0"/>
                <a:ea typeface="Times New Roman" panose="02020603050405020304" pitchFamily="18" charset="0"/>
              </a:rPr>
              <a:t>passe</a:t>
            </a:r>
            <a:r>
              <a:rPr lang="cs-CZ" dirty="0">
                <a:solidFill>
                  <a:srgbClr val="000000"/>
                </a:solidFill>
                <a:latin typeface="Verdana" panose="020B0604030504040204" pitchFamily="34" charset="0"/>
                <a:ea typeface="Times New Roman" panose="02020603050405020304" pitchFamily="18" charset="0"/>
              </a:rPr>
              <a:t> ses </a:t>
            </a:r>
            <a:r>
              <a:rPr lang="cs-CZ" dirty="0" err="1">
                <a:solidFill>
                  <a:srgbClr val="000000"/>
                </a:solidFill>
                <a:latin typeface="Verdana" panose="020B0604030504040204" pitchFamily="34" charset="0"/>
                <a:ea typeface="Times New Roman" panose="02020603050405020304" pitchFamily="18" charset="0"/>
              </a:rPr>
              <a:t>nuits</a:t>
            </a:r>
            <a:r>
              <a:rPr lang="cs-CZ" dirty="0">
                <a:solidFill>
                  <a:srgbClr val="000000"/>
                </a:solidFill>
                <a:latin typeface="Verdana" panose="020B0604030504040204" pitchFamily="34" charset="0"/>
                <a:ea typeface="Times New Roman" panose="02020603050405020304" pitchFamily="18" charset="0"/>
              </a:rPr>
              <a:t> à se </a:t>
            </a:r>
            <a:r>
              <a:rPr lang="cs-CZ" dirty="0" err="1">
                <a:solidFill>
                  <a:srgbClr val="000000"/>
                </a:solidFill>
                <a:latin typeface="Verdana" panose="020B0604030504040204" pitchFamily="34" charset="0"/>
                <a:ea typeface="Times New Roman" panose="02020603050405020304" pitchFamily="18" charset="0"/>
              </a:rPr>
              <a:t>prostituer</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dans</a:t>
            </a:r>
            <a:r>
              <a:rPr lang="cs-CZ" dirty="0">
                <a:solidFill>
                  <a:srgbClr val="000000"/>
                </a:solidFill>
                <a:latin typeface="Verdana" panose="020B0604030504040204" pitchFamily="34" charset="0"/>
                <a:ea typeface="Times New Roman" panose="02020603050405020304" pitchFamily="18" charset="0"/>
              </a:rPr>
              <a:t> les bas-</a:t>
            </a:r>
            <a:r>
              <a:rPr lang="cs-CZ" dirty="0" err="1">
                <a:solidFill>
                  <a:srgbClr val="000000"/>
                </a:solidFill>
                <a:latin typeface="Verdana" panose="020B0604030504040204" pitchFamily="34" charset="0"/>
                <a:ea typeface="Times New Roman" panose="02020603050405020304" pitchFamily="18" charset="0"/>
              </a:rPr>
              <a:t>fonds</a:t>
            </a:r>
            <a:r>
              <a:rPr lang="cs-CZ" dirty="0">
                <a:solidFill>
                  <a:srgbClr val="000000"/>
                </a:solidFill>
                <a:latin typeface="Verdana" panose="020B0604030504040204" pitchFamily="34" charset="0"/>
                <a:ea typeface="Times New Roman" panose="02020603050405020304" pitchFamily="18" charset="0"/>
              </a:rPr>
              <a:t> de Rome. </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r>
              <a:rPr lang="cs-CZ" dirty="0" err="1" smtClean="0">
                <a:solidFill>
                  <a:srgbClr val="000000"/>
                </a:solidFill>
                <a:latin typeface="Verdana" panose="020B0604030504040204" pitchFamily="34" charset="0"/>
                <a:ea typeface="Times New Roman" panose="02020603050405020304" pitchFamily="18" charset="0"/>
              </a:rPr>
              <a:t>Tandis</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que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l’empereur</a:t>
            </a:r>
            <a:r>
              <a:rPr lang="cs-CZ" dirty="0">
                <a:solidFill>
                  <a:srgbClr val="000000"/>
                </a:solidFill>
                <a:latin typeface="Verdana" panose="020B0604030504040204" pitchFamily="34" charset="0"/>
                <a:ea typeface="Times New Roman" panose="02020603050405020304" pitchFamily="18" charset="0"/>
              </a:rPr>
              <a:t>, à </a:t>
            </a:r>
            <a:r>
              <a:rPr lang="cs-CZ" dirty="0" err="1">
                <a:solidFill>
                  <a:srgbClr val="000000"/>
                </a:solidFill>
                <a:latin typeface="Verdana" panose="020B0604030504040204" pitchFamily="34" charset="0"/>
                <a:ea typeface="Times New Roman" panose="02020603050405020304" pitchFamily="18" charset="0"/>
              </a:rPr>
              <a:t>demi-imbécile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écrit</a:t>
            </a:r>
            <a:r>
              <a:rPr lang="cs-CZ" dirty="0">
                <a:solidFill>
                  <a:srgbClr val="000000"/>
                </a:solidFill>
                <a:latin typeface="Verdana" panose="020B0604030504040204" pitchFamily="34" charset="0"/>
                <a:ea typeface="Times New Roman" panose="02020603050405020304" pitchFamily="18" charset="0"/>
              </a:rPr>
              <a:t> ses </a:t>
            </a:r>
            <a:r>
              <a:rPr lang="cs-CZ" i="1" dirty="0" err="1">
                <a:solidFill>
                  <a:srgbClr val="000000"/>
                </a:solidFill>
                <a:latin typeface="Verdana" panose="020B0604030504040204" pitchFamily="34" charset="0"/>
                <a:ea typeface="Times New Roman" panose="02020603050405020304" pitchFamily="18" charset="0"/>
              </a:rPr>
              <a:t>Mémoires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Messaline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est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malgré</a:t>
            </a:r>
            <a:r>
              <a:rPr lang="cs-CZ" dirty="0">
                <a:solidFill>
                  <a:srgbClr val="000000"/>
                </a:solidFill>
                <a:latin typeface="Verdana" panose="020B0604030504040204" pitchFamily="34" charset="0"/>
                <a:ea typeface="Times New Roman" panose="02020603050405020304" pitchFamily="18" charset="0"/>
              </a:rPr>
              <a:t> ses </a:t>
            </a:r>
            <a:r>
              <a:rPr lang="cs-CZ" dirty="0" err="1">
                <a:solidFill>
                  <a:srgbClr val="000000"/>
                </a:solidFill>
                <a:latin typeface="Verdana" panose="020B0604030504040204" pitchFamily="34" charset="0"/>
                <a:ea typeface="Times New Roman" panose="02020603050405020304" pitchFamily="18" charset="0"/>
              </a:rPr>
              <a:t>débauches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perpétuellement</a:t>
            </a:r>
            <a:r>
              <a:rPr lang="cs-CZ" dirty="0">
                <a:solidFill>
                  <a:srgbClr val="000000"/>
                </a:solidFill>
                <a:latin typeface="Verdana" panose="020B0604030504040204" pitchFamily="34" charset="0"/>
                <a:ea typeface="Times New Roman" panose="02020603050405020304" pitchFamily="18" charset="0"/>
              </a:rPr>
              <a:t> </a:t>
            </a:r>
            <a:r>
              <a:rPr lang="cs-CZ" dirty="0" err="1" smtClean="0">
                <a:solidFill>
                  <a:srgbClr val="000000"/>
                </a:solidFill>
                <a:latin typeface="Verdana" panose="020B0604030504040204" pitchFamily="34" charset="0"/>
                <a:ea typeface="Times New Roman" panose="02020603050405020304" pitchFamily="18" charset="0"/>
              </a:rPr>
              <a:t>insatisfaite</a:t>
            </a:r>
            <a:r>
              <a:rPr lang="fr-FR" dirty="0" smtClean="0">
                <a:solidFill>
                  <a:srgbClr val="000000"/>
                </a:solidFill>
                <a:latin typeface="Verdana" panose="020B0604030504040204" pitchFamily="34" charset="0"/>
                <a:ea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rPr>
              <a:t>les </a:t>
            </a:r>
            <a:r>
              <a:rPr lang="cs-CZ" dirty="0" err="1">
                <a:solidFill>
                  <a:srgbClr val="000000"/>
                </a:solidFill>
                <a:latin typeface="Verdana" panose="020B0604030504040204" pitchFamily="34" charset="0"/>
                <a:ea typeface="Times New Roman" panose="02020603050405020304" pitchFamily="18" charset="0"/>
              </a:rPr>
              <a:t>hommes</a:t>
            </a:r>
            <a:r>
              <a:rPr lang="cs-CZ" dirty="0">
                <a:solidFill>
                  <a:srgbClr val="000000"/>
                </a:solidFill>
                <a:latin typeface="Verdana" panose="020B0604030504040204" pitchFamily="34" charset="0"/>
                <a:ea typeface="Times New Roman" panose="02020603050405020304" pitchFamily="18" charset="0"/>
              </a:rPr>
              <a:t> ne </a:t>
            </a:r>
            <a:r>
              <a:rPr lang="cs-CZ" dirty="0" err="1">
                <a:solidFill>
                  <a:srgbClr val="000000"/>
                </a:solidFill>
                <a:latin typeface="Verdana" panose="020B0604030504040204" pitchFamily="34" charset="0"/>
                <a:ea typeface="Times New Roman" panose="02020603050405020304" pitchFamily="18" charset="0"/>
              </a:rPr>
              <a:t>suffisent</a:t>
            </a:r>
            <a:r>
              <a:rPr lang="cs-CZ" dirty="0">
                <a:solidFill>
                  <a:srgbClr val="000000"/>
                </a:solidFill>
                <a:latin typeface="Verdana" panose="020B0604030504040204" pitchFamily="34" charset="0"/>
                <a:ea typeface="Times New Roman" panose="02020603050405020304" pitchFamily="18" charset="0"/>
              </a:rPr>
              <a:t> pas, si </a:t>
            </a:r>
            <a:r>
              <a:rPr lang="cs-CZ" dirty="0" err="1">
                <a:solidFill>
                  <a:srgbClr val="000000"/>
                </a:solidFill>
                <a:latin typeface="Verdana" panose="020B0604030504040204" pitchFamily="34" charset="0"/>
                <a:ea typeface="Times New Roman" panose="02020603050405020304" pitchFamily="18" charset="0"/>
              </a:rPr>
              <a:t>nombreux</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soient-ils</a:t>
            </a:r>
            <a:r>
              <a:rPr lang="cs-CZ" dirty="0">
                <a:solidFill>
                  <a:srgbClr val="000000"/>
                </a:solidFill>
                <a:latin typeface="Verdana" panose="020B0604030504040204" pitchFamily="34" charset="0"/>
                <a:ea typeface="Times New Roman" panose="02020603050405020304" pitchFamily="18" charset="0"/>
              </a:rPr>
              <a:t>. </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err="1">
                <a:solidFill>
                  <a:srgbClr val="000000"/>
                </a:solidFill>
                <a:latin typeface="Verdana" panose="020B0604030504040204" pitchFamily="34" charset="0"/>
                <a:ea typeface="Times New Roman" panose="02020603050405020304" pitchFamily="18" charset="0"/>
              </a:rPr>
              <a:t>C’est</a:t>
            </a:r>
            <a:r>
              <a:rPr lang="cs-CZ" dirty="0">
                <a:solidFill>
                  <a:srgbClr val="000000"/>
                </a:solidFill>
                <a:latin typeface="Verdana" panose="020B0604030504040204" pitchFamily="34" charset="0"/>
                <a:ea typeface="Times New Roman" panose="02020603050405020304" pitchFamily="18" charset="0"/>
              </a:rPr>
              <a:t> au </a:t>
            </a:r>
            <a:r>
              <a:rPr lang="cs-CZ" dirty="0" err="1">
                <a:solidFill>
                  <a:srgbClr val="000000"/>
                </a:solidFill>
                <a:latin typeface="Verdana" panose="020B0604030504040204" pitchFamily="34" charset="0"/>
                <a:ea typeface="Times New Roman" panose="02020603050405020304" pitchFamily="18" charset="0"/>
              </a:rPr>
              <a:t>dieu</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Phalès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lui-même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qu’elle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aspire</a:t>
            </a:r>
            <a:r>
              <a:rPr lang="cs-CZ" dirty="0">
                <a:solidFill>
                  <a:srgbClr val="000000"/>
                </a:solidFill>
                <a:latin typeface="Verdana" panose="020B0604030504040204" pitchFamily="34" charset="0"/>
                <a:ea typeface="Times New Roman" panose="02020603050405020304" pitchFamily="18" charset="0"/>
              </a:rPr>
              <a:t>. Elle </a:t>
            </a:r>
            <a:r>
              <a:rPr lang="cs-CZ" dirty="0" err="1">
                <a:solidFill>
                  <a:srgbClr val="000000"/>
                </a:solidFill>
                <a:latin typeface="Verdana" panose="020B0604030504040204" pitchFamily="34" charset="0"/>
                <a:ea typeface="Times New Roman" panose="02020603050405020304" pitchFamily="18" charset="0"/>
              </a:rPr>
              <a:t>croit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reconnaître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sous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corps</a:t>
            </a:r>
            <a:r>
              <a:rPr lang="cs-CZ" dirty="0">
                <a:solidFill>
                  <a:srgbClr val="000000"/>
                </a:solidFill>
                <a:latin typeface="Verdana" panose="020B0604030504040204" pitchFamily="34" charset="0"/>
                <a:ea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rPr>
              <a:t>différents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hommes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Finalement</a:t>
            </a:r>
            <a:r>
              <a:rPr lang="cs-CZ" dirty="0">
                <a:solidFill>
                  <a:srgbClr val="000000"/>
                </a:solidFill>
                <a:latin typeface="Verdana" panose="020B0604030504040204" pitchFamily="34" charset="0"/>
                <a:ea typeface="Times New Roman" panose="02020603050405020304" pitchFamily="18" charset="0"/>
              </a:rPr>
              <a:t>, ses </a:t>
            </a:r>
            <a:r>
              <a:rPr lang="cs-CZ" dirty="0" err="1">
                <a:solidFill>
                  <a:srgbClr val="000000"/>
                </a:solidFill>
                <a:latin typeface="Verdana" panose="020B0604030504040204" pitchFamily="34" charset="0"/>
                <a:ea typeface="Times New Roman" panose="02020603050405020304" pitchFamily="18" charset="0"/>
              </a:rPr>
              <a:t>amants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commencent</a:t>
            </a:r>
            <a:r>
              <a:rPr lang="cs-CZ" dirty="0">
                <a:solidFill>
                  <a:srgbClr val="000000"/>
                </a:solidFill>
                <a:latin typeface="Verdana" panose="020B0604030504040204" pitchFamily="34" charset="0"/>
                <a:ea typeface="Times New Roman" panose="02020603050405020304" pitchFamily="18" charset="0"/>
              </a:rPr>
              <a:t> à </a:t>
            </a:r>
            <a:r>
              <a:rPr lang="cs-CZ" dirty="0" err="1">
                <a:solidFill>
                  <a:srgbClr val="000000"/>
                </a:solidFill>
                <a:latin typeface="Verdana" panose="020B0604030504040204" pitchFamily="34" charset="0"/>
                <a:ea typeface="Times New Roman" panose="02020603050405020304" pitchFamily="18" charset="0"/>
              </a:rPr>
              <a:t>être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dangereux</a:t>
            </a:r>
            <a:r>
              <a:rPr lang="cs-CZ" dirty="0">
                <a:solidFill>
                  <a:srgbClr val="000000"/>
                </a:solidFill>
                <a:latin typeface="Verdana" panose="020B0604030504040204" pitchFamily="34" charset="0"/>
                <a:ea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rPr>
              <a:t>pour le</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trône</a:t>
            </a:r>
            <a:r>
              <a:rPr lang="cs-CZ" dirty="0">
                <a:solidFill>
                  <a:srgbClr val="000000"/>
                </a:solidFill>
                <a:latin typeface="Verdana" panose="020B0604030504040204" pitchFamily="34" charset="0"/>
                <a:ea typeface="Times New Roman" panose="02020603050405020304" pitchFamily="18" charset="0"/>
              </a:rPr>
              <a:t>.</a:t>
            </a: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Ses </a:t>
            </a:r>
            <a:r>
              <a:rPr lang="cs-CZ" dirty="0" err="1">
                <a:solidFill>
                  <a:srgbClr val="000000"/>
                </a:solidFill>
                <a:latin typeface="Verdana" panose="020B0604030504040204" pitchFamily="34" charset="0"/>
                <a:ea typeface="Times New Roman" panose="02020603050405020304" pitchFamily="18" charset="0"/>
              </a:rPr>
              <a:t>proches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contraignent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l’empereur</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hébété</a:t>
            </a:r>
            <a:r>
              <a:rPr lang="cs-CZ" dirty="0">
                <a:solidFill>
                  <a:srgbClr val="000000"/>
                </a:solidFill>
                <a:latin typeface="Verdana" panose="020B0604030504040204" pitchFamily="34" charset="0"/>
                <a:ea typeface="Times New Roman" panose="02020603050405020304" pitchFamily="18" charset="0"/>
              </a:rPr>
              <a:t> à </a:t>
            </a:r>
            <a:r>
              <a:rPr lang="cs-CZ" dirty="0" err="1">
                <a:solidFill>
                  <a:srgbClr val="000000"/>
                </a:solidFill>
                <a:latin typeface="Verdana" panose="020B0604030504040204" pitchFamily="34" charset="0"/>
                <a:ea typeface="Times New Roman" panose="02020603050405020304" pitchFamily="18" charset="0"/>
              </a:rPr>
              <a:t>ordonner</a:t>
            </a:r>
            <a:r>
              <a:rPr lang="cs-CZ" dirty="0">
                <a:solidFill>
                  <a:srgbClr val="000000"/>
                </a:solidFill>
                <a:latin typeface="Verdana" panose="020B0604030504040204" pitchFamily="34" charset="0"/>
                <a:ea typeface="Times New Roman" panose="02020603050405020304" pitchFamily="18" charset="0"/>
              </a:rPr>
              <a:t> la </a:t>
            </a:r>
            <a:r>
              <a:rPr lang="cs-CZ" dirty="0" err="1">
                <a:solidFill>
                  <a:srgbClr val="000000"/>
                </a:solidFill>
                <a:latin typeface="Verdana" panose="020B0604030504040204" pitchFamily="34" charset="0"/>
                <a:ea typeface="Times New Roman" panose="02020603050405020304" pitchFamily="18" charset="0"/>
              </a:rPr>
              <a:t>mort</a:t>
            </a:r>
            <a:r>
              <a:rPr lang="cs-CZ" dirty="0">
                <a:solidFill>
                  <a:srgbClr val="000000"/>
                </a:solidFill>
                <a:latin typeface="Verdana" panose="020B0604030504040204" pitchFamily="34" charset="0"/>
                <a:ea typeface="Times New Roman" panose="02020603050405020304" pitchFamily="18" charset="0"/>
              </a:rPr>
              <a:t> des </a:t>
            </a:r>
            <a:r>
              <a:rPr lang="cs-CZ" dirty="0" err="1">
                <a:solidFill>
                  <a:srgbClr val="000000"/>
                </a:solidFill>
                <a:latin typeface="Verdana" panose="020B0604030504040204" pitchFamily="34" charset="0"/>
                <a:ea typeface="Times New Roman" panose="02020603050405020304" pitchFamily="18" charset="0"/>
              </a:rPr>
              <a:t>coupables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Dans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monstre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d’acier</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glaive</a:t>
            </a:r>
            <a:r>
              <a:rPr lang="cs-CZ" dirty="0">
                <a:solidFill>
                  <a:srgbClr val="000000"/>
                </a:solidFill>
                <a:latin typeface="Verdana" panose="020B0604030504040204" pitchFamily="34" charset="0"/>
                <a:ea typeface="Times New Roman" panose="02020603050405020304" pitchFamily="18" charset="0"/>
              </a:rPr>
              <a:t> qui </a:t>
            </a:r>
            <a:r>
              <a:rPr lang="cs-CZ" dirty="0" err="1">
                <a:solidFill>
                  <a:srgbClr val="000000"/>
                </a:solidFill>
                <a:latin typeface="Verdana" panose="020B0604030504040204" pitchFamily="34" charset="0"/>
                <a:ea typeface="Times New Roman" panose="02020603050405020304" pitchFamily="18" charset="0"/>
              </a:rPr>
              <a:t>l’éventre</a:t>
            </a:r>
            <a:r>
              <a:rPr lang="cs-CZ" dirty="0">
                <a:solidFill>
                  <a:srgbClr val="000000"/>
                </a:solidFill>
                <a:latin typeface="Verdana" panose="020B0604030504040204" pitchFamily="34" charset="0"/>
                <a:ea typeface="Times New Roman" panose="02020603050405020304" pitchFamily="18" charset="0"/>
              </a:rPr>
              <a:t>, </a:t>
            </a:r>
            <a:r>
              <a:rPr lang="cs-CZ" dirty="0" err="1" smtClean="0">
                <a:solidFill>
                  <a:srgbClr val="000000"/>
                </a:solidFill>
                <a:latin typeface="Verdana" panose="020B0604030504040204" pitchFamily="34" charset="0"/>
                <a:ea typeface="Times New Roman" panose="02020603050405020304" pitchFamily="18" charset="0"/>
              </a:rPr>
              <a:t>Messaline</a:t>
            </a:r>
            <a:r>
              <a:rPr lang="fr-FR" dirty="0" smtClean="0">
                <a:solidFill>
                  <a:srgbClr val="000000"/>
                </a:solidFill>
                <a:latin typeface="Verdana" panose="020B0604030504040204" pitchFamily="34" charset="0"/>
                <a:ea typeface="Times New Roman" panose="02020603050405020304" pitchFamily="18" charset="0"/>
              </a:rPr>
              <a:t>,</a:t>
            </a:r>
            <a:r>
              <a:rPr lang="cs-CZ" dirty="0" smtClean="0">
                <a:solidFill>
                  <a:srgbClr val="000000"/>
                </a:solidFill>
                <a:latin typeface="Verdana" panose="020B0604030504040204" pitchFamily="34" charset="0"/>
                <a:ea typeface="Times New Roman" panose="02020603050405020304" pitchFamily="18" charset="0"/>
              </a:rPr>
              <a:t> </a:t>
            </a:r>
            <a:r>
              <a:rPr lang="cs-CZ" dirty="0" err="1" smtClean="0">
                <a:solidFill>
                  <a:srgbClr val="000000"/>
                </a:solidFill>
                <a:latin typeface="Verdana" panose="020B0604030504040204" pitchFamily="34" charset="0"/>
                <a:ea typeface="Times New Roman" panose="02020603050405020304" pitchFamily="18" charset="0"/>
              </a:rPr>
              <a:t>extasiée</a:t>
            </a:r>
            <a:r>
              <a:rPr lang="fr-FR" dirty="0" smtClean="0">
                <a:solidFill>
                  <a:srgbClr val="000000"/>
                </a:solidFill>
                <a:latin typeface="Verdana" panose="020B0604030504040204" pitchFamily="34" charset="0"/>
                <a:ea typeface="Times New Roman" panose="02020603050405020304" pitchFamily="18" charset="0"/>
              </a:rPr>
              <a:t>,</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reconnaît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enfin</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Phalès</a:t>
            </a:r>
            <a:r>
              <a:rPr lang="cs-CZ" dirty="0">
                <a:solidFill>
                  <a:srgbClr val="000000"/>
                </a:solidFill>
                <a:latin typeface="Verdana" panose="020B0604030504040204" pitchFamily="34" charset="0"/>
                <a:ea typeface="Times New Roman" panose="02020603050405020304" pitchFamily="18" charset="0"/>
              </a:rPr>
              <a:t>. </a:t>
            </a: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err="1">
                <a:solidFill>
                  <a:srgbClr val="000000"/>
                </a:solidFill>
                <a:latin typeface="Verdana" panose="020B0604030504040204" pitchFamily="34" charset="0"/>
                <a:ea typeface="Times New Roman" panose="02020603050405020304" pitchFamily="18" charset="0"/>
              </a:rPr>
              <a:t>Réflexion</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sur</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désir</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sexuel</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toujours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renaissant</a:t>
            </a:r>
            <a:r>
              <a:rPr lang="cs-CZ" dirty="0">
                <a:solidFill>
                  <a:srgbClr val="000000"/>
                </a:solidFill>
                <a:latin typeface="Verdana" panose="020B0604030504040204" pitchFamily="34" charset="0"/>
                <a:ea typeface="Times New Roman" panose="02020603050405020304" pitchFamily="18" charset="0"/>
              </a:rPr>
              <a:t> et </a:t>
            </a:r>
            <a:r>
              <a:rPr lang="cs-CZ" dirty="0" err="1">
                <a:solidFill>
                  <a:srgbClr val="000000"/>
                </a:solidFill>
                <a:latin typeface="Verdana" panose="020B0604030504040204" pitchFamily="34" charset="0"/>
                <a:ea typeface="Times New Roman" panose="02020603050405020304" pitchFamily="18" charset="0"/>
              </a:rPr>
              <a:t>jamais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apaisé</a:t>
            </a:r>
            <a:r>
              <a:rPr lang="cs-CZ" dirty="0" smtClean="0">
                <a:solidFill>
                  <a:srgbClr val="000000"/>
                </a:solidFill>
                <a:latin typeface="Verdana" panose="020B0604030504040204" pitchFamily="34" charset="0"/>
                <a:ea typeface="Times New Roman" panose="02020603050405020304" pitchFamily="18" charset="0"/>
              </a:rPr>
              <a:t>.</a:t>
            </a:r>
            <a:endParaRPr lang="fr-FR" sz="2800" dirty="0">
              <a:solidFill>
                <a:srgbClr val="000000"/>
              </a:solidFill>
              <a:latin typeface="Times New Roman" panose="02020603050405020304" pitchFamily="18" charset="0"/>
              <a:ea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662244" y="950097"/>
            <a:ext cx="2961430" cy="4757976"/>
          </a:xfrm>
          <a:prstGeom prst="rect">
            <a:avLst/>
          </a:prstGeom>
          <a:ln w="28575">
            <a:solidFill>
              <a:schemeClr val="tx1"/>
            </a:solidFill>
          </a:ln>
        </p:spPr>
      </p:pic>
    </p:spTree>
    <p:extLst>
      <p:ext uri="{BB962C8B-B14F-4D97-AF65-F5344CB8AC3E}">
        <p14:creationId xmlns:p14="http://schemas.microsoft.com/office/powerpoint/2010/main" val="1593083677"/>
      </p:ext>
    </p:extLst>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73818" y="0"/>
            <a:ext cx="4618182" cy="40824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Découvrant</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puissance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surhumaine</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Marcueil</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constatant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fille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l’aime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Elson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construit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machine</a:t>
            </a:r>
            <a:r>
              <a:rPr lang="cs-CZ" dirty="0">
                <a:latin typeface="Verdana" panose="020B0604030504040204" pitchFamily="34" charset="0"/>
                <a:ea typeface="Verdana" panose="020B0604030504040204" pitchFamily="34" charset="0"/>
              </a:rPr>
              <a:t> qui </a:t>
            </a:r>
            <a:r>
              <a:rPr lang="cs-CZ" dirty="0" err="1">
                <a:latin typeface="Verdana" panose="020B0604030504040204" pitchFamily="34" charset="0"/>
                <a:ea typeface="Verdana" panose="020B0604030504040204" pitchFamily="34" charset="0"/>
              </a:rPr>
              <a:t>soumettra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surmâle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la </a:t>
            </a:r>
            <a:r>
              <a:rPr lang="cs-CZ" dirty="0" err="1">
                <a:latin typeface="Verdana" panose="020B0604030504040204" pitchFamily="34" charset="0"/>
                <a:ea typeface="Verdana" panose="020B0604030504040204" pitchFamily="34" charset="0"/>
              </a:rPr>
              <a:t>machine</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inspirer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l’amour</a:t>
            </a:r>
            <a:r>
              <a:rPr lang="cs-CZ" dirty="0">
                <a:latin typeface="Verdana" panose="020B0604030504040204" pitchFamily="34" charset="0"/>
                <a:ea typeface="Verdana" panose="020B0604030504040204" pitchFamily="34" charset="0"/>
              </a:rPr>
              <a:t>. On y </a:t>
            </a:r>
            <a:r>
              <a:rPr lang="cs-CZ" dirty="0" err="1">
                <a:latin typeface="Verdana" panose="020B0604030504040204" pitchFamily="34" charset="0"/>
                <a:ea typeface="Verdana" panose="020B0604030504040204" pitchFamily="34" charset="0"/>
              </a:rPr>
              <a:t>affronte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Marcueil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prodigieux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retournement</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a:t>
            </a:r>
            <a:r>
              <a:rPr lang="fr-FR"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c’est</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la </a:t>
            </a:r>
            <a:r>
              <a:rPr lang="cs-CZ" dirty="0" err="1">
                <a:latin typeface="Verdana" panose="020B0604030504040204" pitchFamily="34" charset="0"/>
                <a:ea typeface="Verdana" panose="020B0604030504040204" pitchFamily="34" charset="0"/>
              </a:rPr>
              <a:t>machine</a:t>
            </a:r>
            <a:r>
              <a:rPr lang="cs-CZ" dirty="0">
                <a:latin typeface="Verdana" panose="020B0604030504040204" pitchFamily="34" charset="0"/>
                <a:ea typeface="Verdana" panose="020B0604030504040204" pitchFamily="34" charset="0"/>
              </a:rPr>
              <a:t> qui </a:t>
            </a:r>
            <a:r>
              <a:rPr lang="cs-CZ" dirty="0" err="1">
                <a:latin typeface="Verdana" panose="020B0604030504040204" pitchFamily="34" charset="0"/>
                <a:ea typeface="Verdana" panose="020B0604030504040204" pitchFamily="34" charset="0"/>
              </a:rPr>
              <a:t>devint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amoureuse</a:t>
            </a:r>
            <a:r>
              <a:rPr lang="cs-CZ" dirty="0">
                <a:latin typeface="Verdana" panose="020B0604030504040204" pitchFamily="34" charset="0"/>
                <a:ea typeface="Verdana" panose="020B0604030504040204" pitchFamily="34" charset="0"/>
              </a:rPr>
              <a:t> de </a:t>
            </a:r>
            <a:r>
              <a:rPr lang="cs-CZ" dirty="0" err="1" smtClean="0">
                <a:latin typeface="Verdana" panose="020B0604030504040204" pitchFamily="34" charset="0"/>
                <a:ea typeface="Verdana" panose="020B0604030504040204" pitchFamily="34" charset="0"/>
              </a:rPr>
              <a:t>l’homme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Esprit </a:t>
            </a:r>
            <a:r>
              <a:rPr lang="cs-CZ" dirty="0" err="1">
                <a:latin typeface="Verdana" panose="020B0604030504040204" pitchFamily="34" charset="0"/>
                <a:ea typeface="Verdana" panose="020B0604030504040204" pitchFamily="34" charset="0"/>
              </a:rPr>
              <a:t>pratique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savant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veut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récupérer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l’énergie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surmâle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machine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alors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devient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folle</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Marcueil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meurt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conditions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horribles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Quant</a:t>
            </a:r>
            <a:r>
              <a:rPr lang="cs-CZ" dirty="0">
                <a:latin typeface="Verdana" panose="020B0604030504040204" pitchFamily="34" charset="0"/>
                <a:ea typeface="Verdana" panose="020B0604030504040204" pitchFamily="34" charset="0"/>
              </a:rPr>
              <a:t> à Ellen, </a:t>
            </a:r>
            <a:r>
              <a:rPr lang="cs-CZ" dirty="0" err="1">
                <a:latin typeface="Verdana" panose="020B0604030504040204" pitchFamily="34" charset="0"/>
                <a:ea typeface="Verdana" panose="020B0604030504040204" pitchFamily="34" charset="0"/>
              </a:rPr>
              <a:t>guérie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se </a:t>
            </a:r>
            <a:r>
              <a:rPr lang="cs-CZ" dirty="0" err="1">
                <a:latin typeface="Verdana" panose="020B0604030504040204" pitchFamily="34" charset="0"/>
                <a:ea typeface="Verdana" panose="020B0604030504040204" pitchFamily="34" charset="0"/>
              </a:rPr>
              <a:t>marie</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p:txBody>
      </p:sp>
      <p:sp>
        <p:nvSpPr>
          <p:cNvPr id="3" name="Obdélník 2"/>
          <p:cNvSpPr/>
          <p:nvPr/>
        </p:nvSpPr>
        <p:spPr>
          <a:xfrm>
            <a:off x="452582" y="325690"/>
            <a:ext cx="6918036" cy="6370975"/>
          </a:xfrm>
          <a:prstGeom prst="rect">
            <a:avLst/>
          </a:prstGeom>
        </p:spPr>
        <p:txBody>
          <a:bodyPr wrap="square">
            <a:spAutoFit/>
          </a:bodyPr>
          <a:lstStyle/>
          <a:p>
            <a:pPr algn="just">
              <a:spcAft>
                <a:spcPts val="0"/>
              </a:spcAft>
            </a:pPr>
            <a:r>
              <a:rPr lang="cs-CZ" sz="2000" b="1" i="1" dirty="0">
                <a:solidFill>
                  <a:srgbClr val="E16E1F"/>
                </a:solidFill>
                <a:latin typeface="Verdana" panose="020B0604030504040204" pitchFamily="34" charset="0"/>
                <a:ea typeface="Times New Roman" panose="02020603050405020304" pitchFamily="18" charset="0"/>
              </a:rPr>
              <a:t>Le </a:t>
            </a:r>
            <a:r>
              <a:rPr lang="cs-CZ" sz="2000" b="1" i="1" dirty="0" err="1" smtClean="0">
                <a:solidFill>
                  <a:srgbClr val="E16E1F"/>
                </a:solidFill>
                <a:latin typeface="Verdana" panose="020B0604030504040204" pitchFamily="34" charset="0"/>
                <a:ea typeface="Times New Roman" panose="02020603050405020304" pitchFamily="18" charset="0"/>
              </a:rPr>
              <a:t>Surmâl</a:t>
            </a:r>
            <a:r>
              <a:rPr lang="fr-FR" sz="2000" b="1" i="1" dirty="0" smtClean="0">
                <a:solidFill>
                  <a:srgbClr val="E16E1F"/>
                </a:solidFill>
                <a:latin typeface="Verdana" panose="020B0604030504040204" pitchFamily="34" charset="0"/>
                <a:ea typeface="Times New Roman" panose="02020603050405020304" pitchFamily="18" charset="0"/>
              </a:rPr>
              <a:t>e </a:t>
            </a:r>
            <a:r>
              <a:rPr lang="cs-CZ" dirty="0" smtClean="0">
                <a:solidFill>
                  <a:srgbClr val="000000"/>
                </a:solidFill>
                <a:latin typeface="Verdana" panose="020B0604030504040204" pitchFamily="34" charset="0"/>
                <a:ea typeface="Times New Roman" panose="02020603050405020304" pitchFamily="18" charset="0"/>
              </a:rPr>
              <a:t>(1902)</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Verdana" panose="020B0604030504040204" pitchFamily="34" charset="0"/>
              <a:ea typeface="Times New Roman" panose="02020603050405020304" pitchFamily="18" charset="0"/>
            </a:endParaRPr>
          </a:p>
          <a:p>
            <a:pPr algn="just"/>
            <a:r>
              <a:rPr lang="cs-CZ" dirty="0" smtClean="0">
                <a:latin typeface="Verdana" panose="020B0604030504040204" pitchFamily="34" charset="0"/>
                <a:ea typeface="Verdana" panose="020B0604030504040204" pitchFamily="34" charset="0"/>
              </a:rPr>
              <a:t>- André </a:t>
            </a:r>
            <a:r>
              <a:rPr lang="cs-CZ" dirty="0" err="1">
                <a:latin typeface="Verdana" panose="020B0604030504040204" pitchFamily="34" charset="0"/>
                <a:ea typeface="Verdana" panose="020B0604030504040204" pitchFamily="34" charset="0"/>
              </a:rPr>
              <a:t>Marcueil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être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faible</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fragile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reçoit</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amis</a:t>
            </a:r>
            <a:r>
              <a:rPr lang="cs-CZ" dirty="0">
                <a:latin typeface="Verdana" panose="020B0604030504040204" pitchFamily="34" charset="0"/>
                <a:ea typeface="Verdana" panose="020B0604030504040204" pitchFamily="34" charset="0"/>
              </a:rPr>
              <a:t> en son </a:t>
            </a:r>
            <a:r>
              <a:rPr lang="cs-CZ" dirty="0" err="1">
                <a:latin typeface="Verdana" panose="020B0604030504040204" pitchFamily="34" charset="0"/>
                <a:ea typeface="Verdana" panose="020B0604030504040204" pitchFamily="34" charset="0"/>
              </a:rPr>
              <a:t>château</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conversation</a:t>
            </a:r>
            <a:r>
              <a:rPr lang="cs-CZ" dirty="0">
                <a:latin typeface="Verdana" panose="020B0604030504040204" pitchFamily="34" charset="0"/>
                <a:ea typeface="Verdana" panose="020B0604030504040204" pitchFamily="34" charset="0"/>
              </a:rPr>
              <a:t> porte </a:t>
            </a:r>
            <a:r>
              <a:rPr lang="cs-CZ" dirty="0" err="1">
                <a:latin typeface="Verdana" panose="020B0604030504040204" pitchFamily="34" charset="0"/>
                <a:ea typeface="Verdana" panose="020B0604030504040204" pitchFamily="34" charset="0"/>
              </a:rPr>
              <a:t>sur</a:t>
            </a:r>
            <a:r>
              <a:rPr lang="cs-CZ" dirty="0">
                <a:latin typeface="Verdana" panose="020B0604030504040204" pitchFamily="34" charset="0"/>
                <a:ea typeface="Verdana" panose="020B0604030504040204" pitchFamily="34" charset="0"/>
              </a:rPr>
              <a:t> la limite des </a:t>
            </a:r>
            <a:r>
              <a:rPr lang="cs-CZ" dirty="0" err="1">
                <a:latin typeface="Verdana" panose="020B0604030504040204" pitchFamily="34" charset="0"/>
                <a:ea typeface="Verdana" panose="020B0604030504040204" pitchFamily="34" charset="0"/>
              </a:rPr>
              <a:t>forces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humaines</a:t>
            </a:r>
            <a:r>
              <a:rPr lang="cs-CZ" dirty="0">
                <a:latin typeface="Verdana" panose="020B0604030504040204" pitchFamily="34" charset="0"/>
                <a:ea typeface="Verdana" panose="020B0604030504040204" pitchFamily="34" charset="0"/>
              </a:rPr>
              <a:t> en </a:t>
            </a:r>
            <a:r>
              <a:rPr lang="cs-CZ" dirty="0" err="1" smtClean="0">
                <a:latin typeface="Verdana" panose="020B0604030504040204" pitchFamily="34" charset="0"/>
                <a:ea typeface="Verdana" panose="020B0604030504040204" pitchFamily="34" charset="0"/>
              </a:rPr>
              <a:t>amour</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combien</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fois</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jour</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Marcueil</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soutient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soixante-dix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attribuées</a:t>
            </a:r>
            <a:r>
              <a:rPr lang="cs-CZ" dirty="0">
                <a:latin typeface="Verdana" panose="020B0604030504040204" pitchFamily="34" charset="0"/>
                <a:ea typeface="Verdana" panose="020B0604030504040204" pitchFamily="34" charset="0"/>
              </a:rPr>
              <a:t> par </a:t>
            </a:r>
            <a:r>
              <a:rPr lang="cs-CZ" dirty="0" err="1">
                <a:latin typeface="Verdana" panose="020B0604030504040204" pitchFamily="34" charset="0"/>
                <a:ea typeface="Verdana" panose="020B0604030504040204" pitchFamily="34" charset="0"/>
              </a:rPr>
              <a:t>Théophraste</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Indien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n’ont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rien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d’impossible</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Tout</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le</a:t>
            </a:r>
            <a:r>
              <a:rPr lang="cs-CZ" dirty="0" smtClean="0">
                <a:latin typeface="Verdana" panose="020B0604030504040204" pitchFamily="34" charset="0"/>
                <a:ea typeface="Verdana" panose="020B0604030504040204" pitchFamily="34" charset="0"/>
              </a:rPr>
              <a:t> monde proteste. </a:t>
            </a:r>
            <a:r>
              <a:rPr lang="cs-CZ" dirty="0" err="1" smtClean="0">
                <a:latin typeface="Verdana" panose="020B0604030504040204" pitchFamily="34" charset="0"/>
                <a:ea typeface="Verdana" panose="020B0604030504040204" pitchFamily="34" charset="0"/>
              </a:rPr>
              <a:t>Seule</a:t>
            </a:r>
            <a:r>
              <a:rPr lang="cs-CZ" dirty="0" smtClean="0">
                <a:latin typeface="Verdana" panose="020B0604030504040204" pitchFamily="34" charset="0"/>
                <a:ea typeface="Verdana" panose="020B0604030504040204" pitchFamily="34" charset="0"/>
              </a:rPr>
              <a:t> la </a:t>
            </a:r>
            <a:r>
              <a:rPr lang="cs-CZ" dirty="0" err="1" smtClean="0">
                <a:latin typeface="Verdana" panose="020B0604030504040204" pitchFamily="34" charset="0"/>
                <a:ea typeface="Verdana" panose="020B0604030504040204" pitchFamily="34" charset="0"/>
              </a:rPr>
              <a:t>jeune</a:t>
            </a:r>
            <a:r>
              <a:rPr lang="cs-CZ" dirty="0" smtClean="0">
                <a:latin typeface="Verdana" panose="020B0604030504040204" pitchFamily="34" charset="0"/>
                <a:ea typeface="Verdana" panose="020B0604030504040204" pitchFamily="34" charset="0"/>
              </a:rPr>
              <a:t> Ellen </a:t>
            </a:r>
            <a:r>
              <a:rPr lang="cs-CZ" dirty="0" err="1" smtClean="0">
                <a:latin typeface="Verdana" panose="020B0604030504040204" pitchFamily="34" charset="0"/>
                <a:ea typeface="Verdana" panose="020B0604030504040204" pitchFamily="34" charset="0"/>
              </a:rPr>
              <a:t>Elson</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confie</a:t>
            </a:r>
            <a:r>
              <a:rPr lang="cs-CZ" dirty="0" smtClean="0">
                <a:latin typeface="Verdana" panose="020B0604030504040204" pitchFamily="34" charset="0"/>
                <a:ea typeface="Verdana" panose="020B0604030504040204" pitchFamily="34" charset="0"/>
              </a:rPr>
              <a:t> à </a:t>
            </a:r>
            <a:r>
              <a:rPr lang="cs-CZ" dirty="0" err="1" smtClean="0">
                <a:latin typeface="Verdana" panose="020B0604030504040204" pitchFamily="34" charset="0"/>
                <a:ea typeface="Verdana" panose="020B0604030504040204" pitchFamily="34" charset="0"/>
              </a:rPr>
              <a:t>Marcueil</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Je </a:t>
            </a:r>
            <a:r>
              <a:rPr lang="cs-CZ" dirty="0" err="1" smtClean="0">
                <a:latin typeface="Verdana" panose="020B0604030504040204" pitchFamily="34" charset="0"/>
                <a:ea typeface="Verdana" panose="020B0604030504040204" pitchFamily="34" charset="0"/>
              </a:rPr>
              <a:t>crois</a:t>
            </a:r>
            <a:r>
              <a:rPr lang="cs-CZ" dirty="0" smtClean="0">
                <a:latin typeface="Verdana" panose="020B0604030504040204" pitchFamily="34" charset="0"/>
                <a:ea typeface="Verdana" panose="020B0604030504040204" pitchFamily="34" charset="0"/>
              </a:rPr>
              <a:t> à </a:t>
            </a:r>
            <a:r>
              <a:rPr lang="cs-CZ" dirty="0" err="1" smtClean="0">
                <a:latin typeface="Verdana" panose="020B0604030504040204" pitchFamily="34" charset="0"/>
                <a:ea typeface="Verdana" panose="020B0604030504040204" pitchFamily="34" charset="0"/>
              </a:rPr>
              <a:t>l’Indien</a:t>
            </a:r>
            <a:r>
              <a:rPr lang="cs-CZ" dirty="0" smtClean="0">
                <a:latin typeface="Verdana" panose="020B0604030504040204" pitchFamily="34" charset="0"/>
                <a:ea typeface="Verdana" panose="020B0604030504040204" pitchFamily="34" charset="0"/>
              </a:rPr>
              <a:t>.</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a:t>
            </a:r>
            <a:endParaRPr lang="fr-FR" dirty="0" smtClean="0">
              <a:latin typeface="Verdana" panose="020B0604030504040204" pitchFamily="34" charset="0"/>
              <a:ea typeface="Verdana" panose="020B0604030504040204" pitchFamily="34" charset="0"/>
            </a:endParaRPr>
          </a:p>
          <a:p>
            <a:pPr algn="just"/>
            <a:r>
              <a:rPr lang="cs-CZ" dirty="0" smtClean="0">
                <a:latin typeface="Verdana" panose="020B0604030504040204" pitchFamily="34" charset="0"/>
                <a:ea typeface="Verdana" panose="020B0604030504040204" pitchFamily="34" charset="0"/>
              </a:rPr>
              <a:t>- Le </a:t>
            </a:r>
            <a:r>
              <a:rPr lang="cs-CZ" dirty="0" err="1" smtClean="0">
                <a:latin typeface="Verdana" panose="020B0604030504040204" pitchFamily="34" charset="0"/>
                <a:ea typeface="Verdana" panose="020B0604030504040204" pitchFamily="34" charset="0"/>
              </a:rPr>
              <a:t>père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d’Ellen</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organise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une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course</a:t>
            </a:r>
            <a:r>
              <a:rPr lang="cs-CZ" dirty="0" smtClean="0">
                <a:latin typeface="Verdana" panose="020B0604030504040204" pitchFamily="34" charset="0"/>
                <a:ea typeface="Verdana" panose="020B0604030504040204" pitchFamily="34" charset="0"/>
              </a:rPr>
              <a:t> pour </a:t>
            </a:r>
            <a:r>
              <a:rPr lang="cs-CZ" dirty="0" err="1" smtClean="0">
                <a:latin typeface="Verdana" panose="020B0604030504040204" pitchFamily="34" charset="0"/>
                <a:ea typeface="Verdana" panose="020B0604030504040204" pitchFamily="34" charset="0"/>
              </a:rPr>
              <a:t>démontrer</a:t>
            </a:r>
            <a:r>
              <a:rPr lang="cs-CZ" dirty="0" smtClean="0">
                <a:latin typeface="Verdana" panose="020B0604030504040204" pitchFamily="34" charset="0"/>
                <a:ea typeface="Verdana" panose="020B0604030504040204" pitchFamily="34" charset="0"/>
              </a:rPr>
              <a:t> les </a:t>
            </a:r>
            <a:r>
              <a:rPr lang="cs-CZ" dirty="0" err="1" smtClean="0">
                <a:latin typeface="Verdana" panose="020B0604030504040204" pitchFamily="34" charset="0"/>
                <a:ea typeface="Verdana" panose="020B0604030504040204" pitchFamily="34" charset="0"/>
              </a:rPr>
              <a:t>vertus</a:t>
            </a:r>
            <a:r>
              <a:rPr lang="cs-CZ" dirty="0" smtClean="0">
                <a:latin typeface="Verdana" panose="020B0604030504040204" pitchFamily="34" charset="0"/>
                <a:ea typeface="Verdana" panose="020B0604030504040204" pitchFamily="34" charset="0"/>
              </a:rPr>
              <a:t> de son </a:t>
            </a:r>
            <a:r>
              <a:rPr lang="cs-CZ" dirty="0" err="1" smtClean="0">
                <a:latin typeface="Verdana" panose="020B0604030504040204" pitchFamily="34" charset="0"/>
                <a:ea typeface="Verdana" panose="020B0604030504040204" pitchFamily="34" charset="0"/>
              </a:rPr>
              <a:t>invention</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le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Perpetual</a:t>
            </a:r>
            <a:r>
              <a:rPr lang="cs-CZ" dirty="0" smtClean="0">
                <a:latin typeface="Verdana" panose="020B0604030504040204" pitchFamily="34" charset="0"/>
                <a:ea typeface="Verdana" panose="020B0604030504040204" pitchFamily="34" charset="0"/>
              </a:rPr>
              <a:t>-</a:t>
            </a:r>
            <a:r>
              <a:rPr lang="cs-CZ" dirty="0" err="1" smtClean="0">
                <a:latin typeface="Verdana" panose="020B0604030504040204" pitchFamily="34" charset="0"/>
                <a:ea typeface="Verdana" panose="020B0604030504040204" pitchFamily="34" charset="0"/>
              </a:rPr>
              <a:t>Motion</a:t>
            </a:r>
            <a:r>
              <a:rPr lang="cs-CZ" dirty="0" smtClean="0">
                <a:latin typeface="Verdana" panose="020B0604030504040204" pitchFamily="34" charset="0"/>
                <a:ea typeface="Verdana" panose="020B0604030504040204" pitchFamily="34" charset="0"/>
              </a:rPr>
              <a:t>-Food</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aliment</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miraculeux</a:t>
            </a:r>
            <a:r>
              <a:rPr lang="cs-CZ" dirty="0" smtClean="0">
                <a:latin typeface="Verdana" panose="020B0604030504040204" pitchFamily="34" charset="0"/>
                <a:ea typeface="Verdana" panose="020B0604030504040204" pitchFamily="34" charset="0"/>
              </a:rPr>
              <a:t> qui </a:t>
            </a:r>
            <a:r>
              <a:rPr lang="cs-CZ" dirty="0" err="1" smtClean="0">
                <a:latin typeface="Verdana" panose="020B0604030504040204" pitchFamily="34" charset="0"/>
                <a:ea typeface="Verdana" panose="020B0604030504040204" pitchFamily="34" charset="0"/>
              </a:rPr>
              <a:t>doit</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permettre</a:t>
            </a:r>
            <a:r>
              <a:rPr lang="cs-CZ" dirty="0" smtClean="0">
                <a:latin typeface="Verdana" panose="020B0604030504040204" pitchFamily="34" charset="0"/>
                <a:ea typeface="Verdana" panose="020B0604030504040204" pitchFamily="34" charset="0"/>
              </a:rPr>
              <a:t> à </a:t>
            </a:r>
            <a:r>
              <a:rPr lang="cs-CZ" dirty="0" err="1" smtClean="0">
                <a:latin typeface="Verdana" panose="020B0604030504040204" pitchFamily="34" charset="0"/>
                <a:ea typeface="Verdana" panose="020B0604030504040204" pitchFamily="34" charset="0"/>
              </a:rPr>
              <a:t>cinq</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coureurs</a:t>
            </a:r>
            <a:r>
              <a:rPr lang="cs-CZ" dirty="0" smtClean="0">
                <a:latin typeface="Verdana" panose="020B0604030504040204" pitchFamily="34" charset="0"/>
                <a:ea typeface="Verdana" panose="020B0604030504040204" pitchFamily="34" charset="0"/>
              </a:rPr>
              <a:t> de </a:t>
            </a:r>
            <a:r>
              <a:rPr lang="cs-CZ" dirty="0" err="1" smtClean="0">
                <a:latin typeface="Verdana" panose="020B0604030504040204" pitchFamily="34" charset="0"/>
                <a:ea typeface="Verdana" panose="020B0604030504040204" pitchFamily="34" charset="0"/>
              </a:rPr>
              <a:t>battre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une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locomotive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sur</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dix</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mille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milles</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Ils</a:t>
            </a:r>
            <a:r>
              <a:rPr lang="cs-CZ" dirty="0" smtClean="0">
                <a:latin typeface="Verdana" panose="020B0604030504040204" pitchFamily="34" charset="0"/>
                <a:ea typeface="Verdana" panose="020B0604030504040204" pitchFamily="34" charset="0"/>
              </a:rPr>
              <a:t> y </a:t>
            </a:r>
            <a:r>
              <a:rPr lang="cs-CZ" dirty="0" err="1" smtClean="0">
                <a:latin typeface="Verdana" panose="020B0604030504040204" pitchFamily="34" charset="0"/>
                <a:ea typeface="Verdana" panose="020B0604030504040204" pitchFamily="34" charset="0"/>
              </a:rPr>
              <a:t>parviennent</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mais</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sont</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eux-mêmes</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battus</a:t>
            </a:r>
            <a:r>
              <a:rPr lang="cs-CZ" dirty="0" smtClean="0">
                <a:latin typeface="Verdana" panose="020B0604030504040204" pitchFamily="34" charset="0"/>
                <a:ea typeface="Verdana" panose="020B0604030504040204" pitchFamily="34" charset="0"/>
              </a:rPr>
              <a:t> par </a:t>
            </a:r>
            <a:r>
              <a:rPr lang="cs-CZ" dirty="0" err="1" smtClean="0">
                <a:latin typeface="Verdana" panose="020B0604030504040204" pitchFamily="34" charset="0"/>
                <a:ea typeface="Verdana" panose="020B0604030504040204" pitchFamily="34" charset="0"/>
              </a:rPr>
              <a:t>un</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mystérieux</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coureur</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solitaire</a:t>
            </a:r>
            <a:r>
              <a:rPr lang="cs-CZ" dirty="0" smtClean="0">
                <a:latin typeface="Verdana" panose="020B0604030504040204" pitchFamily="34" charset="0"/>
                <a:ea typeface="Verdana" panose="020B0604030504040204" pitchFamily="34" charset="0"/>
              </a:rPr>
              <a:t> et </a:t>
            </a:r>
            <a:r>
              <a:rPr lang="cs-CZ" dirty="0" err="1" smtClean="0">
                <a:latin typeface="Verdana" panose="020B0604030504040204" pitchFamily="34" charset="0"/>
                <a:ea typeface="Verdana" panose="020B0604030504040204" pitchFamily="34" charset="0"/>
              </a:rPr>
              <a:t>prodigieux</a:t>
            </a:r>
            <a:r>
              <a:rPr lang="fr-FR" dirty="0" smtClean="0">
                <a:latin typeface="Verdana" panose="020B0604030504040204" pitchFamily="34" charset="0"/>
                <a:ea typeface="Verdana" panose="020B0604030504040204" pitchFamily="34" charset="0"/>
              </a:rPr>
              <a:t> (e</a:t>
            </a:r>
            <a:r>
              <a:rPr lang="cs-CZ" dirty="0" smtClean="0">
                <a:latin typeface="Verdana" panose="020B0604030504040204" pitchFamily="34" charset="0"/>
                <a:ea typeface="Verdana" panose="020B0604030504040204" pitchFamily="34" charset="0"/>
              </a:rPr>
              <a:t>n qui </a:t>
            </a:r>
            <a:r>
              <a:rPr lang="cs-CZ" dirty="0" err="1" smtClean="0">
                <a:latin typeface="Verdana" panose="020B0604030504040204" pitchFamily="34" charset="0"/>
                <a:ea typeface="Verdana" panose="020B0604030504040204" pitchFamily="34" charset="0"/>
              </a:rPr>
              <a:t>l’on</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devine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Marcueil</a:t>
            </a:r>
            <a:r>
              <a:rPr lang="cs-CZ" dirty="0" smtClean="0">
                <a:latin typeface="Verdana" panose="020B0604030504040204" pitchFamily="34" charset="0"/>
                <a:ea typeface="Verdana" panose="020B0604030504040204" pitchFamily="34" charset="0"/>
              </a:rPr>
              <a:t>).</a:t>
            </a:r>
            <a:endParaRPr lang="fr-FR" dirty="0" smtClean="0">
              <a:latin typeface="Verdana" panose="020B0604030504040204" pitchFamily="34" charset="0"/>
              <a:ea typeface="Verdana" panose="020B0604030504040204" pitchFamily="34" charset="0"/>
            </a:endParaRPr>
          </a:p>
          <a:p>
            <a:pPr algn="just"/>
            <a:r>
              <a:rPr lang="fr-FR"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Marcueil</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annonce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qu’il</a:t>
            </a:r>
            <a:r>
              <a:rPr lang="cs-CZ" dirty="0">
                <a:latin typeface="Verdana" panose="020B0604030504040204" pitchFamily="34" charset="0"/>
                <a:ea typeface="Verdana" panose="020B0604030504040204" pitchFamily="34" charset="0"/>
              </a:rPr>
              <a:t> a </a:t>
            </a:r>
            <a:r>
              <a:rPr lang="cs-CZ" dirty="0" err="1">
                <a:latin typeface="Verdana" panose="020B0604030504040204" pitchFamily="34" charset="0"/>
                <a:ea typeface="Verdana" panose="020B0604030504040204" pitchFamily="34" charset="0"/>
              </a:rPr>
              <a:t>découvert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a:t>
            </a:r>
            <a:r>
              <a:rPr lang="fr-FR"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Indien</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capable</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de </a:t>
            </a:r>
            <a:r>
              <a:rPr lang="cs-CZ" dirty="0" err="1">
                <a:latin typeface="Verdana" panose="020B0604030504040204" pitchFamily="34" charset="0"/>
                <a:ea typeface="Verdana" panose="020B0604030504040204" pitchFamily="34" charset="0"/>
              </a:rPr>
              <a:t>battre</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records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amoureux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organise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exploit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chez</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lui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sous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contrôle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scientifique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L’Indien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autre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lui-même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maquillé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tandis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qu’Ellen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remplace</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prostituées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convoquées</a:t>
            </a:r>
            <a:r>
              <a:rPr lang="cs-CZ" dirty="0">
                <a:latin typeface="Verdana" panose="020B0604030504040204" pitchFamily="34" charset="0"/>
                <a:ea typeface="Verdana" panose="020B0604030504040204" pitchFamily="34" charset="0"/>
              </a:rPr>
              <a:t>. Au-</a:t>
            </a:r>
            <a:r>
              <a:rPr lang="cs-CZ" dirty="0" err="1">
                <a:latin typeface="Verdana" panose="020B0604030504040204" pitchFamily="34" charset="0"/>
                <a:ea typeface="Verdana" panose="020B0604030504040204" pitchFamily="34" charset="0"/>
              </a:rPr>
              <a:t>delà</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chiffre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atteint</a:t>
            </a:r>
            <a:r>
              <a:rPr lang="cs-CZ" dirty="0">
                <a:latin typeface="Verdana" panose="020B0604030504040204" pitchFamily="34" charset="0"/>
                <a:ea typeface="Verdana" panose="020B0604030504040204" pitchFamily="34" charset="0"/>
              </a:rPr>
              <a:t> (82), </a:t>
            </a:r>
            <a:r>
              <a:rPr lang="cs-CZ" dirty="0" err="1">
                <a:latin typeface="Verdana" panose="020B0604030504040204" pitchFamily="34" charset="0"/>
                <a:ea typeface="Verdana" panose="020B0604030504040204" pitchFamily="34" charset="0"/>
              </a:rPr>
              <a:t>ils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s’aiment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enfin</a:t>
            </a:r>
            <a:r>
              <a:rPr lang="cs-CZ" dirty="0">
                <a:latin typeface="Verdana" panose="020B0604030504040204" pitchFamily="34" charset="0"/>
                <a:ea typeface="Verdana" panose="020B0604030504040204" pitchFamily="34" charset="0"/>
              </a:rPr>
              <a:t> — pour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plaisir</a:t>
            </a:r>
            <a:r>
              <a:rPr lang="cs-CZ" dirty="0" smtClean="0">
                <a:latin typeface="Verdana" panose="020B0604030504040204" pitchFamily="34" charset="0"/>
                <a:ea typeface="Verdana" panose="020B0604030504040204" pitchFamily="34" charset="0"/>
              </a:rPr>
              <a:t>.</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10446415" y="4082472"/>
            <a:ext cx="1745585" cy="2775527"/>
          </a:xfrm>
          <a:prstGeom prst="rect">
            <a:avLst/>
          </a:prstGeom>
          <a:ln w="6350">
            <a:solidFill>
              <a:schemeClr val="tx1"/>
            </a:solidFill>
          </a:ln>
        </p:spPr>
      </p:pic>
      <p:pic>
        <p:nvPicPr>
          <p:cNvPr id="5" name="Obrázek 4"/>
          <p:cNvPicPr>
            <a:picLocks noChangeAspect="1"/>
          </p:cNvPicPr>
          <p:nvPr/>
        </p:nvPicPr>
        <p:blipFill rotWithShape="1">
          <a:blip r:embed="rId3"/>
          <a:srcRect r="28111"/>
          <a:stretch/>
        </p:blipFill>
        <p:spPr>
          <a:xfrm>
            <a:off x="8238836" y="4079066"/>
            <a:ext cx="2207579" cy="2778933"/>
          </a:xfrm>
          <a:prstGeom prst="rect">
            <a:avLst/>
          </a:prstGeom>
          <a:ln w="6350">
            <a:solidFill>
              <a:schemeClr val="tx1"/>
            </a:solidFill>
          </a:ln>
        </p:spPr>
      </p:pic>
    </p:spTree>
    <p:extLst>
      <p:ext uri="{BB962C8B-B14F-4D97-AF65-F5344CB8AC3E}">
        <p14:creationId xmlns:p14="http://schemas.microsoft.com/office/powerpoint/2010/main" val="3442949785"/>
      </p:ext>
    </p:extLst>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18BA3AC-515B-44FA-BE6E-37F18696E65B}"/>
              </a:ext>
            </a:extLst>
          </p:cNvPr>
          <p:cNvSpPr txBox="1"/>
          <p:nvPr/>
        </p:nvSpPr>
        <p:spPr>
          <a:xfrm>
            <a:off x="4762500" y="579120"/>
            <a:ext cx="7029450" cy="5909310"/>
          </a:xfrm>
          <a:prstGeom prst="rect">
            <a:avLst/>
          </a:prstGeom>
          <a:noFill/>
        </p:spPr>
        <p:txBody>
          <a:bodyPr wrap="square">
            <a:spAutoFit/>
          </a:bodyPr>
          <a:lstStyle/>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Né</a:t>
            </a:r>
            <a:r>
              <a:rPr lang="cs-CZ" sz="1800" dirty="0">
                <a:solidFill>
                  <a:srgbClr val="000000"/>
                </a:solidFill>
                <a:effectLst/>
                <a:latin typeface="Verdana" panose="020B0604030504040204" pitchFamily="34" charset="0"/>
                <a:ea typeface="Times New Roman" panose="02020603050405020304" pitchFamily="18" charset="0"/>
              </a:rPr>
              <a:t> à </a:t>
            </a:r>
            <a:r>
              <a:rPr lang="cs-CZ" sz="1800" dirty="0" err="1">
                <a:solidFill>
                  <a:srgbClr val="000000"/>
                </a:solidFill>
                <a:effectLst/>
                <a:latin typeface="Verdana" panose="020B0604030504040204" pitchFamily="34" charset="0"/>
                <a:ea typeface="Times New Roman" panose="02020603050405020304" pitchFamily="18" charset="0"/>
              </a:rPr>
              <a:t>Laval</a:t>
            </a:r>
            <a:r>
              <a:rPr lang="cs-CZ" sz="1800" dirty="0">
                <a:solidFill>
                  <a:srgbClr val="000000"/>
                </a:solidFill>
                <a:effectLst/>
                <a:latin typeface="Verdana" panose="020B0604030504040204" pitchFamily="34" charset="0"/>
                <a:ea typeface="Times New Roman" panose="02020603050405020304" pitchFamily="18" charset="0"/>
              </a:rPr>
              <a:t> (Bretagne), </a:t>
            </a:r>
            <a:r>
              <a:rPr lang="cs-CZ" sz="1800" dirty="0" err="1">
                <a:solidFill>
                  <a:srgbClr val="000000"/>
                </a:solidFill>
                <a:effectLst/>
                <a:latin typeface="Verdana" panose="020B0604030504040204" pitchFamily="34" charset="0"/>
                <a:ea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famille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commerçants</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fr-FR" i="1" dirty="0">
                <a:solidFill>
                  <a:srgbClr val="000000"/>
                </a:solidFill>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Notre </a:t>
            </a:r>
            <a:r>
              <a:rPr lang="cs-CZ" sz="1800" i="1" dirty="0" err="1">
                <a:solidFill>
                  <a:srgbClr val="000000"/>
                </a:solidFill>
                <a:effectLst/>
                <a:latin typeface="Verdana" panose="020B0604030504040204" pitchFamily="34" charset="0"/>
                <a:ea typeface="Times New Roman" panose="02020603050405020304" pitchFamily="18" charset="0"/>
              </a:rPr>
              <a:t>père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était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bougre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dénué</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d’importance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qu’on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appelle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bien</a:t>
            </a:r>
            <a:r>
              <a:rPr lang="cs-CZ" sz="1800" i="1" dirty="0">
                <a:solidFill>
                  <a:srgbClr val="000000"/>
                </a:solidFill>
                <a:effectLst/>
                <a:latin typeface="Verdana" panose="020B0604030504040204" pitchFamily="34" charset="0"/>
                <a:ea typeface="Times New Roman" panose="02020603050405020304" pitchFamily="18" charset="0"/>
              </a:rPr>
              <a:t> brave </a:t>
            </a:r>
            <a:r>
              <a:rPr lang="cs-CZ" sz="1800" i="1" dirty="0" err="1">
                <a:solidFill>
                  <a:srgbClr val="000000"/>
                </a:solidFill>
                <a:effectLst/>
                <a:latin typeface="Verdana" panose="020B0604030504040204" pitchFamily="34" charset="0"/>
                <a:ea typeface="Times New Roman" panose="02020603050405020304" pitchFamily="18" charset="0"/>
              </a:rPr>
              <a:t>homme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a fait </a:t>
            </a:r>
            <a:r>
              <a:rPr lang="cs-CZ" sz="1800" i="1" dirty="0" err="1">
                <a:solidFill>
                  <a:srgbClr val="000000"/>
                </a:solidFill>
                <a:effectLst/>
                <a:latin typeface="Verdana" panose="020B0604030504040204" pitchFamily="34" charset="0"/>
                <a:ea typeface="Times New Roman" panose="02020603050405020304" pitchFamily="18" charset="0"/>
              </a:rPr>
              <a:t>certainement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notre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smtClean="0">
                <a:solidFill>
                  <a:srgbClr val="000000"/>
                </a:solidFill>
                <a:effectLst/>
                <a:latin typeface="Verdana" panose="020B0604030504040204" pitchFamily="34" charset="0"/>
                <a:ea typeface="Times New Roman" panose="02020603050405020304" pitchFamily="18" charset="0"/>
              </a:rPr>
              <a:t>sœur</a:t>
            </a:r>
            <a:r>
              <a:rPr lang="cs-CZ" sz="1800" i="1" dirty="0" smtClean="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aînée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fille</a:t>
            </a:r>
            <a:r>
              <a:rPr lang="cs-CZ" sz="1800" i="1" dirty="0">
                <a:solidFill>
                  <a:srgbClr val="000000"/>
                </a:solidFill>
                <a:effectLst/>
                <a:latin typeface="Verdana" panose="020B0604030504040204" pitchFamily="34" charset="0"/>
                <a:ea typeface="Times New Roman" panose="02020603050405020304" pitchFamily="18" charset="0"/>
              </a:rPr>
              <a:t> 1830 </a:t>
            </a:r>
            <a:r>
              <a:rPr lang="cs-CZ" sz="1800" i="1" dirty="0" err="1">
                <a:solidFill>
                  <a:srgbClr val="000000"/>
                </a:solidFill>
                <a:effectLst/>
                <a:latin typeface="Verdana" panose="020B0604030504040204" pitchFamily="34" charset="0"/>
                <a:ea typeface="Times New Roman" panose="02020603050405020304" pitchFamily="18" charset="0"/>
              </a:rPr>
              <a:t>aimant</a:t>
            </a:r>
            <a:r>
              <a:rPr lang="cs-CZ" sz="1800" i="1" dirty="0">
                <a:solidFill>
                  <a:srgbClr val="000000"/>
                </a:solidFill>
                <a:effectLst/>
                <a:latin typeface="Verdana" panose="020B0604030504040204" pitchFamily="34" charset="0"/>
                <a:ea typeface="Times New Roman" panose="02020603050405020304" pitchFamily="18" charset="0"/>
              </a:rPr>
              <a:t> à se </a:t>
            </a:r>
            <a:r>
              <a:rPr lang="cs-CZ" sz="1800" i="1" dirty="0" err="1">
                <a:solidFill>
                  <a:srgbClr val="000000"/>
                </a:solidFill>
                <a:effectLst/>
                <a:latin typeface="Verdana" panose="020B0604030504040204" pitchFamily="34" charset="0"/>
                <a:ea typeface="Times New Roman" panose="02020603050405020304" pitchFamily="18" charset="0"/>
              </a:rPr>
              <a:t>mettre</a:t>
            </a:r>
            <a:r>
              <a:rPr lang="cs-CZ" sz="1800" i="1" dirty="0">
                <a:solidFill>
                  <a:srgbClr val="000000"/>
                </a:solidFill>
                <a:effectLst/>
                <a:latin typeface="Verdana" panose="020B0604030504040204" pitchFamily="34" charset="0"/>
                <a:ea typeface="Times New Roman" panose="02020603050405020304" pitchFamily="18" charset="0"/>
              </a:rPr>
              <a:t> des </a:t>
            </a:r>
            <a:r>
              <a:rPr lang="cs-CZ" sz="1800" i="1" dirty="0" err="1">
                <a:solidFill>
                  <a:srgbClr val="000000"/>
                </a:solidFill>
                <a:effectLst/>
                <a:latin typeface="Verdana" panose="020B0604030504040204" pitchFamily="34" charset="0"/>
                <a:ea typeface="Times New Roman" panose="02020603050405020304" pitchFamily="18" charset="0"/>
              </a:rPr>
              <a:t>rubans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dans</a:t>
            </a:r>
            <a:r>
              <a:rPr lang="cs-CZ" sz="1800" i="1" dirty="0">
                <a:solidFill>
                  <a:srgbClr val="000000"/>
                </a:solidFill>
                <a:effectLst/>
                <a:latin typeface="Verdana" panose="020B0604030504040204" pitchFamily="34" charset="0"/>
                <a:ea typeface="Times New Roman" panose="02020603050405020304" pitchFamily="18" charset="0"/>
              </a:rPr>
              <a:t> les </a:t>
            </a:r>
            <a:r>
              <a:rPr lang="cs-CZ" sz="1800" i="1" dirty="0" err="1">
                <a:solidFill>
                  <a:srgbClr val="000000"/>
                </a:solidFill>
                <a:effectLst/>
                <a:latin typeface="Verdana" panose="020B0604030504040204" pitchFamily="34" charset="0"/>
                <a:ea typeface="Times New Roman" panose="02020603050405020304" pitchFamily="18" charset="0"/>
              </a:rPr>
              <a:t>cheveux</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mais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ne </a:t>
            </a:r>
            <a:r>
              <a:rPr lang="cs-CZ" sz="1800" i="1" dirty="0" err="1">
                <a:solidFill>
                  <a:srgbClr val="000000"/>
                </a:solidFill>
                <a:effectLst/>
                <a:latin typeface="Verdana" panose="020B0604030504040204" pitchFamily="34" charset="0"/>
                <a:ea typeface="Times New Roman" panose="02020603050405020304" pitchFamily="18" charset="0"/>
              </a:rPr>
              <a:t>doit</a:t>
            </a:r>
            <a:r>
              <a:rPr lang="cs-CZ" sz="1800" i="1" dirty="0">
                <a:solidFill>
                  <a:srgbClr val="000000"/>
                </a:solidFill>
                <a:effectLst/>
                <a:latin typeface="Verdana" panose="020B0604030504040204" pitchFamily="34" charset="0"/>
                <a:ea typeface="Times New Roman" panose="02020603050405020304" pitchFamily="18" charset="0"/>
              </a:rPr>
              <a:t> pas </a:t>
            </a:r>
            <a:r>
              <a:rPr lang="cs-CZ" sz="1800" i="1" dirty="0" err="1">
                <a:solidFill>
                  <a:srgbClr val="000000"/>
                </a:solidFill>
                <a:effectLst/>
                <a:latin typeface="Verdana" panose="020B0604030504040204" pitchFamily="34" charset="0"/>
                <a:ea typeface="Times New Roman" panose="02020603050405020304" pitchFamily="18" charset="0"/>
              </a:rPr>
              <a:t>être</a:t>
            </a:r>
            <a:r>
              <a:rPr lang="cs-CZ" sz="1800" i="1" dirty="0">
                <a:solidFill>
                  <a:srgbClr val="000000"/>
                </a:solidFill>
                <a:effectLst/>
                <a:latin typeface="Verdana" panose="020B0604030504040204" pitchFamily="34" charset="0"/>
                <a:ea typeface="Times New Roman" panose="02020603050405020304" pitchFamily="18" charset="0"/>
              </a:rPr>
              <a:t> pour </a:t>
            </a:r>
            <a:r>
              <a:rPr lang="cs-CZ" sz="1800" i="1" dirty="0" err="1">
                <a:solidFill>
                  <a:srgbClr val="000000"/>
                </a:solidFill>
                <a:effectLst/>
                <a:latin typeface="Verdana" panose="020B0604030504040204" pitchFamily="34" charset="0"/>
                <a:ea typeface="Times New Roman" panose="02020603050405020304" pitchFamily="18" charset="0"/>
              </a:rPr>
              <a:t>grand’chose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dans</a:t>
            </a:r>
            <a:r>
              <a:rPr lang="cs-CZ" sz="1800" i="1" dirty="0">
                <a:solidFill>
                  <a:srgbClr val="000000"/>
                </a:solidFill>
                <a:effectLst/>
                <a:latin typeface="Verdana" panose="020B0604030504040204" pitchFamily="34" charset="0"/>
                <a:ea typeface="Times New Roman" panose="02020603050405020304" pitchFamily="18" charset="0"/>
              </a:rPr>
              <a:t> la </a:t>
            </a:r>
            <a:r>
              <a:rPr lang="cs-CZ" sz="1800" i="1" dirty="0" err="1">
                <a:solidFill>
                  <a:srgbClr val="000000"/>
                </a:solidFill>
                <a:effectLst/>
                <a:latin typeface="Verdana" panose="020B0604030504040204" pitchFamily="34" charset="0"/>
                <a:ea typeface="Times New Roman" panose="02020603050405020304" pitchFamily="18" charset="0"/>
              </a:rPr>
              <a:t>confection</a:t>
            </a:r>
            <a:r>
              <a:rPr lang="cs-CZ" sz="1800" i="1" dirty="0">
                <a:solidFill>
                  <a:srgbClr val="000000"/>
                </a:solidFill>
                <a:effectLst/>
                <a:latin typeface="Verdana" panose="020B0604030504040204" pitchFamily="34" charset="0"/>
                <a:ea typeface="Times New Roman" panose="02020603050405020304" pitchFamily="18" charset="0"/>
              </a:rPr>
              <a:t> de </a:t>
            </a:r>
            <a:r>
              <a:rPr lang="cs-CZ" sz="1800" i="1" dirty="0" err="1">
                <a:solidFill>
                  <a:srgbClr val="000000"/>
                </a:solidFill>
                <a:effectLst/>
                <a:latin typeface="Verdana" panose="020B0604030504040204" pitchFamily="34" charset="0"/>
                <a:ea typeface="Times New Roman" panose="02020603050405020304" pitchFamily="18" charset="0"/>
              </a:rPr>
              <a:t>notre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précieuse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smtClean="0">
                <a:solidFill>
                  <a:srgbClr val="000000"/>
                </a:solidFill>
                <a:effectLst/>
                <a:latin typeface="Verdana" panose="020B0604030504040204" pitchFamily="34" charset="0"/>
                <a:ea typeface="Times New Roman" panose="02020603050405020304" pitchFamily="18" charset="0"/>
              </a:rPr>
              <a:t>personne</a:t>
            </a:r>
            <a:r>
              <a:rPr lang="cs-CZ" sz="1800" i="1" dirty="0" smtClean="0">
                <a:solidFill>
                  <a:srgbClr val="000000"/>
                </a:solidFill>
                <a:effectLst/>
                <a:latin typeface="Verdana" panose="020B0604030504040204" pitchFamily="34" charset="0"/>
                <a:ea typeface="Times New Roman" panose="02020603050405020304" pitchFamily="18" charset="0"/>
              </a:rPr>
              <a:t> !</a:t>
            </a:r>
            <a:r>
              <a:rPr lang="fr-FR" sz="1800" i="1" dirty="0">
                <a:solidFill>
                  <a:srgbClr val="000000"/>
                </a:solidFill>
                <a:effectLst/>
                <a:latin typeface="Verdana" panose="020B0604030504040204" pitchFamily="34" charset="0"/>
                <a:ea typeface="Times New Roman" panose="02020603050405020304" pitchFamily="18" charset="0"/>
              </a:rPr>
              <a:t> »</a:t>
            </a: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É</a:t>
            </a:r>
            <a:r>
              <a:rPr lang="cs-CZ" sz="1800" dirty="0">
                <a:solidFill>
                  <a:srgbClr val="000000"/>
                </a:solidFill>
                <a:effectLst/>
                <a:latin typeface="Verdana" panose="020B0604030504040204" pitchFamily="34" charset="0"/>
                <a:ea typeface="Times New Roman" panose="02020603050405020304" pitchFamily="18" charset="0"/>
              </a:rPr>
              <a:t>tudes au </a:t>
            </a:r>
            <a:r>
              <a:rPr lang="fr-FR" dirty="0" err="1">
                <a:solidFill>
                  <a:srgbClr val="000000"/>
                </a:solidFill>
                <a:latin typeface="Verdana" panose="020B0604030504040204" pitchFamily="34" charset="0"/>
                <a:ea typeface="Times New Roman" panose="02020603050405020304" pitchFamily="18" charset="0"/>
              </a:rPr>
              <a:t>l</a:t>
            </a:r>
            <a:r>
              <a:rPr lang="cs-CZ" sz="1800" dirty="0" err="1" smtClean="0">
                <a:solidFill>
                  <a:srgbClr val="000000"/>
                </a:solidFill>
                <a:effectLst/>
                <a:latin typeface="Verdana" panose="020B0604030504040204" pitchFamily="34" charset="0"/>
                <a:ea typeface="Times New Roman" panose="02020603050405020304" pitchFamily="18" charset="0"/>
              </a:rPr>
              <a:t>ycée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de </a:t>
            </a:r>
            <a:r>
              <a:rPr lang="cs-CZ" sz="1800" dirty="0" err="1">
                <a:solidFill>
                  <a:srgbClr val="000000"/>
                </a:solidFill>
                <a:effectLst/>
                <a:latin typeface="Verdana" panose="020B0604030504040204" pitchFamily="34" charset="0"/>
                <a:ea typeface="Times New Roman" panose="02020603050405020304" pitchFamily="18" charset="0"/>
              </a:rPr>
              <a:t>Rennes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où</a:t>
            </a:r>
            <a:r>
              <a:rPr lang="cs-CZ" sz="1800" dirty="0">
                <a:solidFill>
                  <a:srgbClr val="000000"/>
                </a:solidFill>
                <a:effectLst/>
                <a:latin typeface="Verdana" panose="020B0604030504040204" pitchFamily="34" charset="0"/>
                <a:ea typeface="Times New Roman" panose="02020603050405020304" pitchFamily="18" charset="0"/>
              </a:rPr>
              <a:t> M. </a:t>
            </a:r>
            <a:r>
              <a:rPr lang="cs-CZ" sz="1800" dirty="0" err="1">
                <a:solidFill>
                  <a:srgbClr val="000000"/>
                </a:solidFill>
                <a:effectLst/>
                <a:latin typeface="Verdana" panose="020B0604030504040204" pitchFamily="34" charset="0"/>
                <a:ea typeface="Times New Roman" panose="02020603050405020304" pitchFamily="18" charset="0"/>
              </a:rPr>
              <a:t>Hébert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incarne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aux</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yeux</a:t>
            </a:r>
            <a:r>
              <a:rPr lang="cs-CZ" sz="1800" dirty="0">
                <a:solidFill>
                  <a:srgbClr val="000000"/>
                </a:solidFill>
                <a:effectLst/>
                <a:latin typeface="Verdana" panose="020B0604030504040204" pitchFamily="34" charset="0"/>
                <a:ea typeface="Times New Roman" panose="02020603050405020304" pitchFamily="18" charset="0"/>
              </a:rPr>
              <a:t> de ses </a:t>
            </a:r>
            <a:r>
              <a:rPr lang="cs-CZ" sz="1800" dirty="0" err="1">
                <a:solidFill>
                  <a:srgbClr val="000000"/>
                </a:solidFill>
                <a:effectLst/>
                <a:latin typeface="Verdana" panose="020B0604030504040204" pitchFamily="34" charset="0"/>
                <a:ea typeface="Times New Roman" panose="02020603050405020304" pitchFamily="18" charset="0"/>
              </a:rPr>
              <a:t>élèves</a:t>
            </a:r>
            <a:r>
              <a:rPr lang="cs-CZ" sz="1800" dirty="0">
                <a:solidFill>
                  <a:srgbClr val="000000"/>
                </a:solidFill>
                <a:effectLst/>
                <a:latin typeface="Verdana" panose="020B0604030504040204" pitchFamily="34" charset="0"/>
                <a:ea typeface="Times New Roman" panose="02020603050405020304" pitchFamily="18" charset="0"/>
              </a:rPr>
              <a:t> « </a:t>
            </a:r>
            <a:r>
              <a:rPr lang="cs-CZ" sz="1800" dirty="0" err="1">
                <a:solidFill>
                  <a:srgbClr val="000000"/>
                </a:solidFill>
                <a:effectLst/>
                <a:latin typeface="Verdana" panose="020B0604030504040204" pitchFamily="34" charset="0"/>
                <a:ea typeface="Times New Roman" panose="02020603050405020304" pitchFamily="18" charset="0"/>
              </a:rPr>
              <a:t>tout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grotesque</a:t>
            </a:r>
            <a:r>
              <a:rPr lang="cs-CZ" sz="1800" dirty="0">
                <a:solidFill>
                  <a:srgbClr val="000000"/>
                </a:solidFill>
                <a:effectLst/>
                <a:latin typeface="Verdana" panose="020B0604030504040204" pitchFamily="34" charset="0"/>
                <a:ea typeface="Times New Roman" panose="02020603050405020304" pitchFamily="18" charset="0"/>
              </a:rPr>
              <a:t> qui </a:t>
            </a:r>
            <a:r>
              <a:rPr lang="cs-CZ" sz="1800" dirty="0" err="1">
                <a:solidFill>
                  <a:srgbClr val="000000"/>
                </a:solidFill>
                <a:effectLst/>
                <a:latin typeface="Verdana" panose="020B0604030504040204" pitchFamily="34" charset="0"/>
                <a:ea typeface="Times New Roman" panose="02020603050405020304" pitchFamily="18" charset="0"/>
              </a:rPr>
              <a:t>est</a:t>
            </a:r>
            <a:r>
              <a:rPr lang="cs-CZ" sz="1800" dirty="0">
                <a:solidFill>
                  <a:srgbClr val="000000"/>
                </a:solidFill>
                <a:effectLst/>
                <a:latin typeface="Verdana" panose="020B0604030504040204" pitchFamily="34" charset="0"/>
                <a:ea typeface="Times New Roman" panose="02020603050405020304" pitchFamily="18" charset="0"/>
              </a:rPr>
              <a:t> au monde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dirty="0">
              <a:solidFill>
                <a:srgbClr val="000000"/>
              </a:solidFill>
              <a:latin typeface="Verdana" panose="020B0604030504040204" pitchFamily="34"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Très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jeune</a:t>
            </a:r>
            <a:r>
              <a:rPr lang="cs-CZ"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écrit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déjà</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journaux</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revues</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x </a:t>
            </a:r>
            <a:r>
              <a:rPr lang="fr-FR" sz="1800" dirty="0">
                <a:solidFill>
                  <a:srgbClr val="000000"/>
                </a:solidFill>
                <a:effectLst/>
                <a:latin typeface="Verdana" panose="020B0604030504040204" pitchFamily="34" charset="0"/>
                <a:ea typeface="Times New Roman" panose="02020603050405020304" pitchFamily="18" charset="0"/>
              </a:rPr>
              <a:t> i</a:t>
            </a:r>
            <a:r>
              <a:rPr lang="cs-CZ" sz="1800" dirty="0" err="1">
                <a:solidFill>
                  <a:srgbClr val="000000"/>
                </a:solidFill>
                <a:effectLst/>
                <a:latin typeface="Verdana" panose="020B0604030504040204" pitchFamily="34" charset="0"/>
                <a:ea typeface="Times New Roman" panose="02020603050405020304" pitchFamily="18" charset="0"/>
              </a:rPr>
              <a:t>ncapable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tout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travail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régulier</a:t>
            </a:r>
            <a:r>
              <a:rPr lang="cs-CZ" sz="1800" dirty="0">
                <a:solidFill>
                  <a:srgbClr val="000000"/>
                </a:solidFill>
                <a:effectLst/>
                <a:latin typeface="Verdana" panose="020B0604030504040204" pitchFamily="34" charset="0"/>
                <a:ea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Élève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excellent</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il </a:t>
            </a:r>
            <a:r>
              <a:rPr lang="cs-CZ" sz="1800" dirty="0" err="1">
                <a:solidFill>
                  <a:srgbClr val="000000"/>
                </a:solidFill>
                <a:effectLst/>
                <a:latin typeface="Verdana" panose="020B0604030504040204" pitchFamily="34" charset="0"/>
                <a:ea typeface="Times New Roman" panose="02020603050405020304" pitchFamily="18" charset="0"/>
              </a:rPr>
              <a:t>collectionne</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prix</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mais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très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peu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discipliné</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sz="1800" dirty="0">
                <a:solidFill>
                  <a:srgbClr val="000000"/>
                </a:solidFill>
                <a:effectLst/>
                <a:latin typeface="Verdana" panose="020B0604030504040204" pitchFamily="34" charset="0"/>
                <a:ea typeface="Times New Roman" panose="02020603050405020304" pitchFamily="18" charset="0"/>
              </a:rPr>
              <a:t>Lycée Henri IV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élève</a:t>
            </a:r>
            <a:r>
              <a:rPr lang="cs-CZ" sz="1800" dirty="0">
                <a:solidFill>
                  <a:srgbClr val="000000"/>
                </a:solidFill>
                <a:effectLst/>
                <a:latin typeface="Verdana" panose="020B0604030504040204" pitchFamily="34" charset="0"/>
                <a:ea typeface="Times New Roman" panose="02020603050405020304" pitchFamily="18" charset="0"/>
              </a:rPr>
              <a:t> de Bergson et </a:t>
            </a:r>
            <a:r>
              <a:rPr lang="cs-CZ" sz="1800" dirty="0" err="1">
                <a:solidFill>
                  <a:srgbClr val="000000"/>
                </a:solidFill>
                <a:effectLst/>
                <a:latin typeface="Verdana" panose="020B0604030504040204" pitchFamily="34" charset="0"/>
                <a:ea typeface="Times New Roman" panose="02020603050405020304" pitchFamily="18" charset="0"/>
              </a:rPr>
              <a:t>condisciple</a:t>
            </a:r>
            <a:r>
              <a:rPr lang="cs-CZ" sz="1800" dirty="0">
                <a:solidFill>
                  <a:srgbClr val="000000"/>
                </a:solidFill>
                <a:effectLst/>
                <a:latin typeface="Verdana" panose="020B0604030504040204" pitchFamily="34" charset="0"/>
                <a:ea typeface="Times New Roman" panose="02020603050405020304" pitchFamily="18" charset="0"/>
              </a:rPr>
              <a:t> de</a:t>
            </a:r>
            <a:r>
              <a:rPr lang="fr-FR" sz="1800" dirty="0">
                <a:solidFill>
                  <a:srgbClr val="000000"/>
                </a:solidFill>
                <a:effectLst/>
                <a:latin typeface="Verdana" panose="020B0604030504040204" pitchFamily="34" charset="0"/>
                <a:ea typeface="Times New Roman" panose="02020603050405020304" pitchFamily="18" charset="0"/>
              </a:rPr>
              <a:t> Léon-Paul </a:t>
            </a:r>
            <a:r>
              <a:rPr lang="cs-CZ" sz="1800" dirty="0" smtClean="0">
                <a:solidFill>
                  <a:srgbClr val="000000"/>
                </a:solidFill>
                <a:effectLst/>
                <a:latin typeface="Verdana" panose="020B0604030504040204" pitchFamily="34" charset="0"/>
                <a:ea typeface="Times New Roman" panose="02020603050405020304" pitchFamily="18" charset="0"/>
              </a:rPr>
              <a:t>F</a:t>
            </a:r>
            <a:r>
              <a:rPr lang="fr-FR" sz="1800" dirty="0" smtClean="0">
                <a:solidFill>
                  <a:srgbClr val="000000"/>
                </a:solidFill>
                <a:effectLst/>
                <a:latin typeface="Verdana" panose="020B0604030504040204" pitchFamily="34" charset="0"/>
                <a:ea typeface="Times New Roman" panose="02020603050405020304" pitchFamily="18" charset="0"/>
              </a:rPr>
              <a:t>argue </a:t>
            </a:r>
            <a:r>
              <a:rPr lang="fr-FR" sz="1800" dirty="0">
                <a:solidFill>
                  <a:srgbClr val="000000"/>
                </a:solidFill>
                <a:effectLst/>
                <a:latin typeface="Verdana" panose="020B0604030504040204" pitchFamily="34" charset="0"/>
                <a:ea typeface="Times New Roman" panose="02020603050405020304" pitchFamily="18" charset="0"/>
              </a:rPr>
              <a:t>et d’Albert Thibaudet </a:t>
            </a:r>
            <a:r>
              <a:rPr lang="cs-CZ" sz="1800" dirty="0">
                <a:solidFill>
                  <a:srgbClr val="000000"/>
                </a:solidFill>
                <a:effectLst/>
                <a:latin typeface="Verdana" panose="020B0604030504040204" pitchFamily="34" charset="0"/>
                <a:ea typeface="Times New Roman" panose="02020603050405020304" pitchFamily="18" charset="0"/>
              </a:rPr>
              <a:t> x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échec</a:t>
            </a:r>
            <a:r>
              <a:rPr lang="cs-CZ" sz="1800" dirty="0">
                <a:solidFill>
                  <a:srgbClr val="000000"/>
                </a:solidFill>
                <a:effectLst/>
                <a:latin typeface="Verdana" panose="020B0604030504040204" pitchFamily="34" charset="0"/>
                <a:ea typeface="Times New Roman" panose="02020603050405020304" pitchFamily="18" charset="0"/>
              </a:rPr>
              <a:t> à </a:t>
            </a:r>
            <a:r>
              <a:rPr lang="cs-CZ" sz="1800" dirty="0" err="1">
                <a:solidFill>
                  <a:srgbClr val="000000"/>
                </a:solidFill>
                <a:effectLst/>
                <a:latin typeface="Verdana" panose="020B0604030504040204" pitchFamily="34" charset="0"/>
                <a:ea typeface="Times New Roman" panose="02020603050405020304" pitchFamily="18" charset="0"/>
              </a:rPr>
              <a:t>l'École</a:t>
            </a:r>
            <a:r>
              <a:rPr lang="cs-CZ"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N</a:t>
            </a:r>
            <a:r>
              <a:rPr lang="cs-CZ" sz="1800" dirty="0" err="1">
                <a:solidFill>
                  <a:srgbClr val="000000"/>
                </a:solidFill>
                <a:effectLst/>
                <a:latin typeface="Verdana" panose="020B0604030504040204" pitchFamily="34" charset="0"/>
                <a:ea typeface="Times New Roman" panose="02020603050405020304" pitchFamily="18" charset="0"/>
              </a:rPr>
              <a:t>ormale</a:t>
            </a:r>
            <a:r>
              <a:rPr lang="cs-CZ"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S</a:t>
            </a:r>
            <a:r>
              <a:rPr lang="cs-CZ" sz="1800" dirty="0" err="1">
                <a:solidFill>
                  <a:srgbClr val="000000"/>
                </a:solidFill>
                <a:effectLst/>
                <a:latin typeface="Verdana" panose="020B0604030504040204" pitchFamily="34" charset="0"/>
                <a:ea typeface="Times New Roman" panose="02020603050405020304" pitchFamily="18" charset="0"/>
              </a:rPr>
              <a:t>upérieure</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vit </a:t>
            </a:r>
            <a:r>
              <a:rPr lang="cs-CZ" sz="1800" dirty="0" err="1">
                <a:solidFill>
                  <a:srgbClr val="000000"/>
                </a:solidFill>
                <a:effectLst/>
                <a:latin typeface="Verdana" panose="020B0604030504040204" pitchFamily="34" charset="0"/>
                <a:ea typeface="Times New Roman" panose="02020603050405020304" pitchFamily="18" charset="0"/>
              </a:rPr>
              <a:t>seul</a:t>
            </a:r>
            <a:r>
              <a:rPr lang="fr-FR" dirty="0">
                <a:solidFill>
                  <a:srgbClr val="000000"/>
                </a:solidFill>
                <a:latin typeface="Verdana" panose="020B0604030504040204" pitchFamily="34" charset="0"/>
                <a:ea typeface="Times New Roman" panose="02020603050405020304" pitchFamily="18" charset="0"/>
              </a:rPr>
              <a: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fréquent</a:t>
            </a:r>
            <a:r>
              <a:rPr lang="fr-FR" sz="1800" dirty="0" err="1">
                <a:solidFill>
                  <a:srgbClr val="000000"/>
                </a:solidFill>
                <a:effectLst/>
                <a:latin typeface="Verdana" panose="020B0604030504040204" pitchFamily="34" charset="0"/>
                <a:ea typeface="Times New Roman" panose="02020603050405020304" pitchFamily="18" charset="0"/>
              </a:rPr>
              <a:t>ant</a:t>
            </a:r>
            <a:r>
              <a:rPr lang="fr-FR" sz="1800" dirty="0">
                <a:solidFill>
                  <a:srgbClr val="000000"/>
                </a:solidFill>
                <a:effectLst/>
                <a:latin typeface="Verdana" panose="020B0604030504040204" pitchFamily="34" charset="0"/>
                <a:ea typeface="Times New Roman" panose="02020603050405020304" pitchFamily="18" charset="0"/>
              </a:rPr>
              <a:t> Alfred Valette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directeur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fr-FR" sz="1800" dirty="0">
                <a:solidFill>
                  <a:srgbClr val="000000"/>
                </a:solidFill>
                <a:effectLst/>
                <a:latin typeface="Verdana" panose="020B0604030504040204" pitchFamily="34" charset="0"/>
                <a:ea typeface="Times New Roman" panose="02020603050405020304" pitchFamily="18" charset="0"/>
              </a:rPr>
              <a:t> </a:t>
            </a:r>
            <a:r>
              <a:rPr lang="fr-FR" sz="1800" i="1" dirty="0">
                <a:solidFill>
                  <a:srgbClr val="000000"/>
                </a:solidFill>
                <a:effectLst/>
                <a:latin typeface="Verdana" panose="020B0604030504040204" pitchFamily="34" charset="0"/>
                <a:ea typeface="Times New Roman" panose="02020603050405020304" pitchFamily="18" charset="0"/>
              </a:rPr>
              <a:t>Mercure de </a:t>
            </a:r>
            <a:r>
              <a:rPr lang="fr-FR" sz="1800" i="1" dirty="0" smtClean="0">
                <a:solidFill>
                  <a:srgbClr val="000000"/>
                </a:solidFill>
                <a:effectLst/>
                <a:latin typeface="Verdana" panose="020B0604030504040204" pitchFamily="34" charset="0"/>
                <a:ea typeface="Times New Roman" panose="02020603050405020304" pitchFamily="18" charset="0"/>
              </a:rPr>
              <a:t>France</a:t>
            </a:r>
            <a:r>
              <a:rPr lang="fr-FR" sz="1800" dirty="0" smtClean="0">
                <a:solidFill>
                  <a:srgbClr val="000000"/>
                </a:solidFill>
                <a:effectLst/>
                <a:latin typeface="Verdana" panose="020B0604030504040204" pitchFamily="34" charset="0"/>
                <a:ea typeface="Times New Roman" panose="02020603050405020304" pitchFamily="18" charset="0"/>
              </a:rPr>
              <a:t>)</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et </a:t>
            </a:r>
            <a:r>
              <a:rPr lang="cs-CZ" sz="1800" dirty="0" err="1">
                <a:solidFill>
                  <a:srgbClr val="000000"/>
                </a:solidFill>
                <a:effectLst/>
                <a:latin typeface="Verdana" panose="020B0604030504040204" pitchFamily="34" charset="0"/>
                <a:ea typeface="Times New Roman" panose="02020603050405020304" pitchFamily="18" charset="0"/>
              </a:rPr>
              <a:t>sa</a:t>
            </a:r>
            <a:r>
              <a:rPr lang="cs-CZ" sz="1800" dirty="0">
                <a:solidFill>
                  <a:srgbClr val="000000"/>
                </a:solidFill>
                <a:effectLst/>
                <a:latin typeface="Verdana" panose="020B0604030504040204" pitchFamily="34" charset="0"/>
                <a:ea typeface="Times New Roman" panose="02020603050405020304" pitchFamily="18" charset="0"/>
              </a:rPr>
              <a:t> femme</a:t>
            </a:r>
            <a:r>
              <a:rPr lang="fr-FR"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R</a:t>
            </a:r>
            <a:r>
              <a:rPr lang="fr-FR" sz="1800" dirty="0">
                <a:solidFill>
                  <a:srgbClr val="000000"/>
                </a:solidFill>
                <a:effectLst/>
                <a:latin typeface="Verdana" panose="020B0604030504040204" pitchFamily="34" charset="0"/>
                <a:ea typeface="Times New Roman" panose="02020603050405020304" pitchFamily="18" charset="0"/>
              </a:rPr>
              <a:t>achilde</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8" name="Obrázek 7">
            <a:extLst>
              <a:ext uri="{FF2B5EF4-FFF2-40B4-BE49-F238E27FC236}">
                <a16:creationId xmlns:a16="http://schemas.microsoft.com/office/drawing/2014/main" id="{4B3C885F-E65F-4928-B478-548C881D7A16}"/>
              </a:ext>
            </a:extLst>
          </p:cNvPr>
          <p:cNvPicPr>
            <a:picLocks noChangeAspect="1"/>
          </p:cNvPicPr>
          <p:nvPr/>
        </p:nvPicPr>
        <p:blipFill>
          <a:blip r:embed="rId2"/>
          <a:stretch>
            <a:fillRect/>
          </a:stretch>
        </p:blipFill>
        <p:spPr>
          <a:xfrm>
            <a:off x="1376931" y="474345"/>
            <a:ext cx="2466975" cy="3673937"/>
          </a:xfrm>
          <a:prstGeom prst="rect">
            <a:avLst/>
          </a:prstGeom>
          <a:ln w="19050">
            <a:solidFill>
              <a:schemeClr val="tx1"/>
            </a:solidFill>
          </a:ln>
        </p:spPr>
      </p:pic>
      <p:sp>
        <p:nvSpPr>
          <p:cNvPr id="9" name="TextovéPole 8">
            <a:extLst>
              <a:ext uri="{FF2B5EF4-FFF2-40B4-BE49-F238E27FC236}">
                <a16:creationId xmlns:a16="http://schemas.microsoft.com/office/drawing/2014/main" id="{8F4C89AF-BF30-46A3-8FF4-E43B5DD65B89}"/>
              </a:ext>
            </a:extLst>
          </p:cNvPr>
          <p:cNvSpPr txBox="1"/>
          <p:nvPr/>
        </p:nvSpPr>
        <p:spPr>
          <a:xfrm>
            <a:off x="1753452" y="4221829"/>
            <a:ext cx="1713931" cy="646331"/>
          </a:xfrm>
          <a:prstGeom prst="rect">
            <a:avLst/>
          </a:prstGeom>
          <a:noFill/>
        </p:spPr>
        <p:txBody>
          <a:bodyPr wrap="none" rtlCol="0">
            <a:spAutoFit/>
          </a:bodyPr>
          <a:lstStyle/>
          <a:p>
            <a:pPr algn="ctr">
              <a:spcAft>
                <a:spcPts val="0"/>
              </a:spcAft>
            </a:pPr>
            <a:r>
              <a:rPr lang="cs-CZ" sz="1800" b="1" dirty="0">
                <a:solidFill>
                  <a:srgbClr val="000000"/>
                </a:solidFill>
                <a:effectLst/>
                <a:latin typeface="Verdana" panose="020B0604030504040204" pitchFamily="34" charset="0"/>
                <a:ea typeface="Times New Roman" panose="02020603050405020304" pitchFamily="18" charset="0"/>
              </a:rPr>
              <a:t>Alfred </a:t>
            </a:r>
            <a:r>
              <a:rPr lang="cs-CZ" sz="1800" b="1" dirty="0" err="1">
                <a:solidFill>
                  <a:srgbClr val="000000"/>
                </a:solidFill>
                <a:effectLst/>
                <a:latin typeface="Verdana" panose="020B0604030504040204" pitchFamily="34" charset="0"/>
                <a:ea typeface="Times New Roman" panose="02020603050405020304" pitchFamily="18" charset="0"/>
              </a:rPr>
              <a:t>Jarry</a:t>
            </a:r>
            <a:endParaRPr lang="fr-FR" sz="18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cs-CZ" sz="1800" dirty="0">
                <a:solidFill>
                  <a:srgbClr val="000000"/>
                </a:solidFill>
                <a:effectLst/>
                <a:latin typeface="Verdana" panose="020B0604030504040204" pitchFamily="34" charset="0"/>
                <a:ea typeface="Times New Roman" panose="02020603050405020304" pitchFamily="18" charset="0"/>
              </a:rPr>
              <a:t>(1873-1907)</a:t>
            </a:r>
            <a:endParaRPr lang="fr-FR" sz="18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3912831"/>
      </p:ext>
    </p:extLst>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334327" y="2062264"/>
            <a:ext cx="5301673" cy="3170099"/>
          </a:xfrm>
          <a:prstGeom prst="rect">
            <a:avLst/>
          </a:prstGeom>
        </p:spPr>
        <p:txBody>
          <a:bodyPr wrap="square">
            <a:spAutoFit/>
          </a:bodyPr>
          <a:lstStyle/>
          <a:p>
            <a:pPr algn="just">
              <a:spcAft>
                <a:spcPts val="0"/>
              </a:spcAft>
            </a:pPr>
            <a:r>
              <a:rPr lang="cs-CZ" b="1" i="1" dirty="0" err="1">
                <a:solidFill>
                  <a:srgbClr val="000000"/>
                </a:solidFill>
                <a:latin typeface="Verdana" panose="020B0604030504040204" pitchFamily="34" charset="0"/>
                <a:ea typeface="Times New Roman" panose="02020603050405020304" pitchFamily="18" charset="0"/>
              </a:rPr>
              <a:t>Gestes</a:t>
            </a:r>
            <a:r>
              <a:rPr lang="cs-CZ" b="1" i="1" dirty="0">
                <a:solidFill>
                  <a:srgbClr val="000000"/>
                </a:solidFill>
                <a:latin typeface="Verdana" panose="020B0604030504040204" pitchFamily="34" charset="0"/>
                <a:ea typeface="Times New Roman" panose="02020603050405020304" pitchFamily="18" charset="0"/>
              </a:rPr>
              <a:t> et </a:t>
            </a:r>
            <a:r>
              <a:rPr lang="cs-CZ" b="1" i="1" dirty="0" err="1">
                <a:solidFill>
                  <a:srgbClr val="000000"/>
                </a:solidFill>
                <a:latin typeface="Verdana" panose="020B0604030504040204" pitchFamily="34" charset="0"/>
                <a:ea typeface="Times New Roman" panose="02020603050405020304" pitchFamily="18" charset="0"/>
              </a:rPr>
              <a:t>opinions</a:t>
            </a:r>
            <a:r>
              <a:rPr lang="cs-CZ" b="1" i="1" dirty="0">
                <a:solidFill>
                  <a:srgbClr val="000000"/>
                </a:solidFill>
                <a:latin typeface="Verdana" panose="020B0604030504040204" pitchFamily="34" charset="0"/>
                <a:ea typeface="Times New Roman" panose="02020603050405020304" pitchFamily="18" charset="0"/>
              </a:rPr>
              <a:t> </a:t>
            </a:r>
            <a:r>
              <a:rPr lang="cs-CZ" b="1" i="1" dirty="0" err="1">
                <a:solidFill>
                  <a:srgbClr val="000000"/>
                </a:solidFill>
                <a:latin typeface="Verdana" panose="020B0604030504040204" pitchFamily="34" charset="0"/>
                <a:ea typeface="Times New Roman" panose="02020603050405020304" pitchFamily="18" charset="0"/>
              </a:rPr>
              <a:t>du</a:t>
            </a:r>
            <a:r>
              <a:rPr lang="cs-CZ" b="1" i="1" dirty="0">
                <a:solidFill>
                  <a:srgbClr val="000000"/>
                </a:solidFill>
                <a:latin typeface="Verdana" panose="020B0604030504040204" pitchFamily="34" charset="0"/>
                <a:ea typeface="Times New Roman" panose="02020603050405020304" pitchFamily="18" charset="0"/>
              </a:rPr>
              <a:t> </a:t>
            </a:r>
            <a:r>
              <a:rPr lang="cs-CZ" b="1" i="1" dirty="0" err="1">
                <a:solidFill>
                  <a:srgbClr val="000000"/>
                </a:solidFill>
                <a:latin typeface="Verdana" panose="020B0604030504040204" pitchFamily="34" charset="0"/>
                <a:ea typeface="Times New Roman" panose="02020603050405020304" pitchFamily="18" charset="0"/>
              </a:rPr>
              <a:t>docteur</a:t>
            </a:r>
            <a:r>
              <a:rPr lang="cs-CZ" b="1" i="1" dirty="0">
                <a:solidFill>
                  <a:srgbClr val="000000"/>
                </a:solidFill>
                <a:latin typeface="Verdana" panose="020B0604030504040204" pitchFamily="34" charset="0"/>
                <a:ea typeface="Times New Roman" panose="02020603050405020304" pitchFamily="18" charset="0"/>
              </a:rPr>
              <a:t> </a:t>
            </a:r>
            <a:r>
              <a:rPr lang="cs-CZ" b="1" i="1" dirty="0" err="1">
                <a:solidFill>
                  <a:srgbClr val="000000"/>
                </a:solidFill>
                <a:latin typeface="Verdana" panose="020B0604030504040204" pitchFamily="34" charset="0"/>
                <a:ea typeface="Times New Roman" panose="02020603050405020304" pitchFamily="18" charset="0"/>
              </a:rPr>
              <a:t>Faustroll</a:t>
            </a:r>
            <a:r>
              <a:rPr lang="cs-CZ" b="1" i="1" dirty="0">
                <a:solidFill>
                  <a:srgbClr val="000000"/>
                </a:solidFill>
                <a:latin typeface="Verdana" panose="020B0604030504040204" pitchFamily="34" charset="0"/>
                <a:ea typeface="Times New Roman" panose="02020603050405020304" pitchFamily="18" charset="0"/>
              </a:rPr>
              <a:t>, </a:t>
            </a:r>
            <a:r>
              <a:rPr lang="cs-CZ" b="1" i="1" dirty="0" err="1">
                <a:solidFill>
                  <a:srgbClr val="000000"/>
                </a:solidFill>
                <a:latin typeface="Verdana" panose="020B0604030504040204" pitchFamily="34" charset="0"/>
                <a:ea typeface="Times New Roman" panose="02020603050405020304" pitchFamily="18" charset="0"/>
              </a:rPr>
              <a:t>pataphysicien</a:t>
            </a:r>
            <a:r>
              <a:rPr lang="cs-CZ" dirty="0">
                <a:solidFill>
                  <a:srgbClr val="000000"/>
                </a:solidFill>
                <a:latin typeface="Verdana" panose="020B0604030504040204" pitchFamily="34" charset="0"/>
                <a:ea typeface="Times New Roman" panose="02020603050405020304" pitchFamily="18" charset="0"/>
              </a:rPr>
              <a:t> (1911)</a:t>
            </a: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Roman </a:t>
            </a:r>
            <a:r>
              <a:rPr lang="cs-CZ" dirty="0" err="1" smtClean="0">
                <a:solidFill>
                  <a:srgbClr val="000000"/>
                </a:solidFill>
                <a:latin typeface="Verdana" panose="020B0604030504040204" pitchFamily="34" charset="0"/>
                <a:ea typeface="Times New Roman" panose="02020603050405020304" pitchFamily="18" charset="0"/>
              </a:rPr>
              <a:t>néo</a:t>
            </a:r>
            <a:r>
              <a:rPr lang="fr-FR" dirty="0" smtClean="0">
                <a:solidFill>
                  <a:srgbClr val="000000"/>
                </a:solidFill>
                <a:latin typeface="Verdana" panose="020B0604030504040204" pitchFamily="34" charset="0"/>
                <a:ea typeface="Times New Roman" panose="02020603050405020304" pitchFamily="18" charset="0"/>
              </a:rPr>
              <a:t>-</a:t>
            </a:r>
            <a:r>
              <a:rPr lang="cs-CZ" dirty="0" err="1" smtClean="0">
                <a:solidFill>
                  <a:srgbClr val="000000"/>
                </a:solidFill>
                <a:latin typeface="Verdana" panose="020B0604030504040204" pitchFamily="34" charset="0"/>
                <a:ea typeface="Times New Roman" panose="02020603050405020304" pitchFamily="18" charset="0"/>
              </a:rPr>
              <a:t>scientifique</a:t>
            </a:r>
            <a:r>
              <a:rPr lang="cs-CZ" dirty="0">
                <a:solidFill>
                  <a:srgbClr val="000000"/>
                </a:solidFill>
                <a:latin typeface="Verdana" panose="020B0604030504040204" pitchFamily="34" charset="0"/>
                <a:ea typeface="Times New Roman" panose="02020603050405020304" pitchFamily="18" charset="0"/>
              </a:rPr>
              <a:t>. </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cs-CZ" dirty="0" smtClean="0">
                <a:solidFill>
                  <a:srgbClr val="000000"/>
                </a:solidFill>
                <a:latin typeface="Verdana" panose="020B0604030504040204" pitchFamily="34" charset="0"/>
                <a:ea typeface="Times New Roman" panose="02020603050405020304" pitchFamily="18" charset="0"/>
              </a:rPr>
              <a:t>Le</a:t>
            </a:r>
            <a:r>
              <a:rPr lang="fr-FR" dirty="0" smtClean="0">
                <a:solidFill>
                  <a:srgbClr val="000000"/>
                </a:solidFill>
                <a:latin typeface="Verdana" panose="020B0604030504040204" pitchFamily="34" charset="0"/>
                <a:ea typeface="Times New Roman" panose="02020603050405020304" pitchFamily="18" charset="0"/>
              </a:rPr>
              <a:t> Collège de Pataphysique</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fondé</a:t>
            </a:r>
            <a:r>
              <a:rPr lang="cs-CZ" dirty="0">
                <a:solidFill>
                  <a:srgbClr val="000000"/>
                </a:solidFill>
                <a:latin typeface="Verdana" panose="020B0604030504040204" pitchFamily="34" charset="0"/>
                <a:ea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rPr>
              <a:t>en</a:t>
            </a:r>
            <a:r>
              <a:rPr lang="fr-FR" dirty="0" smtClean="0">
                <a:solidFill>
                  <a:srgbClr val="000000"/>
                </a:solidFill>
                <a:latin typeface="Verdana" panose="020B0604030504040204" pitchFamily="34" charset="0"/>
                <a:ea typeface="Times New Roman" panose="02020603050405020304" pitchFamily="18" charset="0"/>
              </a:rPr>
              <a:t> 1948,</a:t>
            </a:r>
            <a:r>
              <a:rPr lang="cs-CZ" dirty="0" smtClean="0">
                <a:solidFill>
                  <a:srgbClr val="000000"/>
                </a:solidFill>
                <a:latin typeface="Verdana" panose="020B0604030504040204" pitchFamily="34" charset="0"/>
                <a:ea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rPr>
              <a:t>va essayer de </a:t>
            </a:r>
            <a:r>
              <a:rPr lang="cs-CZ" dirty="0" err="1" smtClean="0">
                <a:solidFill>
                  <a:srgbClr val="000000"/>
                </a:solidFill>
                <a:latin typeface="Verdana" panose="020B0604030504040204" pitchFamily="34" charset="0"/>
                <a:ea typeface="Times New Roman" panose="02020603050405020304" pitchFamily="18" charset="0"/>
              </a:rPr>
              <a:t>développ</a:t>
            </a:r>
            <a:r>
              <a:rPr lang="fr-FR" dirty="0" smtClean="0">
                <a:solidFill>
                  <a:srgbClr val="000000"/>
                </a:solidFill>
                <a:latin typeface="Verdana" panose="020B0604030504040204" pitchFamily="34" charset="0"/>
                <a:ea typeface="Times New Roman" panose="02020603050405020304" pitchFamily="18" charset="0"/>
              </a:rPr>
              <a:t>er</a:t>
            </a:r>
            <a:r>
              <a:rPr lang="cs-CZ" dirty="0" smtClean="0">
                <a:solidFill>
                  <a:srgbClr val="000000"/>
                </a:solidFill>
                <a:latin typeface="Verdana" panose="020B0604030504040204" pitchFamily="34" charset="0"/>
                <a:ea typeface="Times New Roman" panose="02020603050405020304" pitchFamily="18" charset="0"/>
              </a:rPr>
              <a:t> la </a:t>
            </a:r>
            <a:r>
              <a:rPr lang="cs-CZ" dirty="0" err="1">
                <a:solidFill>
                  <a:srgbClr val="000000"/>
                </a:solidFill>
                <a:latin typeface="Verdana" panose="020B0604030504040204" pitchFamily="34" charset="0"/>
                <a:ea typeface="Times New Roman" panose="02020603050405020304" pitchFamily="18" charset="0"/>
              </a:rPr>
              <a:t>tradition</a:t>
            </a:r>
            <a:r>
              <a:rPr lang="cs-CZ" dirty="0">
                <a:solidFill>
                  <a:srgbClr val="000000"/>
                </a:solidFill>
                <a:latin typeface="Verdana" panose="020B0604030504040204" pitchFamily="34" charset="0"/>
                <a:ea typeface="Times New Roman" panose="02020603050405020304" pitchFamily="18" charset="0"/>
              </a:rPr>
              <a:t> de </a:t>
            </a:r>
            <a:r>
              <a:rPr lang="cs-CZ" dirty="0" err="1" smtClean="0">
                <a:solidFill>
                  <a:srgbClr val="000000"/>
                </a:solidFill>
                <a:latin typeface="Verdana" panose="020B0604030504040204" pitchFamily="34" charset="0"/>
                <a:ea typeface="Times New Roman" panose="02020603050405020304" pitchFamily="18" charset="0"/>
              </a:rPr>
              <a:t>Faustroll</a:t>
            </a:r>
            <a:r>
              <a:rPr lang="cs-CZ" dirty="0" smtClean="0">
                <a:solidFill>
                  <a:srgbClr val="000000"/>
                </a:solidFill>
                <a:latin typeface="Verdana" panose="020B0604030504040204" pitchFamily="34" charset="0"/>
                <a:ea typeface="Times New Roman" panose="02020603050405020304" pitchFamily="18" charset="0"/>
              </a:rPr>
              <a:t>.</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latin typeface="Verdana" panose="020B0604030504040204" pitchFamily="34" charset="0"/>
                <a:ea typeface="Verdana" panose="020B0604030504040204" pitchFamily="34" charset="0"/>
              </a:rPr>
              <a:t>L</a:t>
            </a:r>
            <a:r>
              <a:rPr lang="cs-CZ" dirty="0" smtClean="0">
                <a:latin typeface="Verdana" panose="020B0604030504040204" pitchFamily="34" charset="0"/>
                <a:ea typeface="Verdana" panose="020B0604030504040204" pitchFamily="34" charset="0"/>
              </a:rPr>
              <a:t>a </a:t>
            </a:r>
            <a:r>
              <a:rPr lang="cs-CZ" dirty="0" err="1" smtClean="0">
                <a:latin typeface="Verdana" panose="020B0604030504040204" pitchFamily="34" charset="0"/>
                <a:ea typeface="Verdana" panose="020B0604030504040204" pitchFamily="34" charset="0"/>
              </a:rPr>
              <a:t>pataphysique</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science </a:t>
            </a:r>
            <a:r>
              <a:rPr lang="cs-CZ" dirty="0">
                <a:latin typeface="Verdana" panose="020B0604030504040204" pitchFamily="34" charset="0"/>
                <a:ea typeface="Verdana" panose="020B0604030504040204" pitchFamily="34" charset="0"/>
              </a:rPr>
              <a:t>des </a:t>
            </a:r>
            <a:r>
              <a:rPr lang="cs-CZ" dirty="0" err="1">
                <a:latin typeface="Verdana" panose="020B0604030504040204" pitchFamily="34" charset="0"/>
                <a:ea typeface="Verdana" panose="020B0604030504040204" pitchFamily="34" charset="0"/>
              </a:rPr>
              <a:t>solutions</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imaginaires</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a:t>
            </a:r>
            <a:endParaRPr lang="fr-FR" sz="2800" dirty="0">
              <a:solidFill>
                <a:srgbClr val="000000"/>
              </a:solidFill>
              <a:effectLst/>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rotWithShape="1">
          <a:blip r:embed="rId2"/>
          <a:srcRect t="13825" r="43062"/>
          <a:stretch/>
        </p:blipFill>
        <p:spPr>
          <a:xfrm>
            <a:off x="336828" y="1191491"/>
            <a:ext cx="2729645" cy="4110182"/>
          </a:xfrm>
          <a:prstGeom prst="rect">
            <a:avLst/>
          </a:prstGeom>
          <a:ln w="19050">
            <a:solidFill>
              <a:schemeClr val="tx1"/>
            </a:solidFill>
          </a:ln>
        </p:spPr>
      </p:pic>
      <p:pic>
        <p:nvPicPr>
          <p:cNvPr id="6" name="Obrázek 5"/>
          <p:cNvPicPr>
            <a:picLocks noChangeAspect="1"/>
          </p:cNvPicPr>
          <p:nvPr/>
        </p:nvPicPr>
        <p:blipFill>
          <a:blip r:embed="rId3"/>
          <a:stretch>
            <a:fillRect/>
          </a:stretch>
        </p:blipFill>
        <p:spPr>
          <a:xfrm>
            <a:off x="8903854" y="3600516"/>
            <a:ext cx="3288145" cy="1701158"/>
          </a:xfrm>
          <a:prstGeom prst="rect">
            <a:avLst/>
          </a:prstGeom>
        </p:spPr>
      </p:pic>
      <p:pic>
        <p:nvPicPr>
          <p:cNvPr id="7" name="Obrázek 6"/>
          <p:cNvPicPr>
            <a:picLocks noChangeAspect="1"/>
          </p:cNvPicPr>
          <p:nvPr/>
        </p:nvPicPr>
        <p:blipFill>
          <a:blip r:embed="rId4"/>
          <a:stretch>
            <a:fillRect/>
          </a:stretch>
        </p:blipFill>
        <p:spPr>
          <a:xfrm>
            <a:off x="9319490" y="1191491"/>
            <a:ext cx="2456872" cy="2308357"/>
          </a:xfrm>
          <a:prstGeom prst="rect">
            <a:avLst/>
          </a:prstGeom>
        </p:spPr>
      </p:pic>
    </p:spTree>
    <p:extLst>
      <p:ext uri="{BB962C8B-B14F-4D97-AF65-F5344CB8AC3E}">
        <p14:creationId xmlns:p14="http://schemas.microsoft.com/office/powerpoint/2010/main" val="1824059858"/>
      </p:ext>
    </p:extLst>
  </p:cSld>
  <p:clrMapOvr>
    <a:masterClrMapping/>
  </p:clrMapOvr>
  <p:transition spd="slow">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74618" y="172495"/>
            <a:ext cx="9698182" cy="6496659"/>
          </a:xfrm>
          <a:prstGeom prst="rect">
            <a:avLst/>
          </a:prstGeom>
        </p:spPr>
      </p:pic>
      <p:sp>
        <p:nvSpPr>
          <p:cNvPr id="3" name="Obdélník 2"/>
          <p:cNvSpPr/>
          <p:nvPr/>
        </p:nvSpPr>
        <p:spPr>
          <a:xfrm>
            <a:off x="0" y="0"/>
            <a:ext cx="304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délník 3"/>
          <p:cNvSpPr/>
          <p:nvPr/>
        </p:nvSpPr>
        <p:spPr>
          <a:xfrm>
            <a:off x="11877964" y="-8176"/>
            <a:ext cx="304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2302988"/>
      </p:ext>
    </p:extLst>
  </p:cSld>
  <p:clrMapOvr>
    <a:masterClrMapping/>
  </p:clrMapOvr>
  <p:transition spd="slow">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376217" y="4057180"/>
            <a:ext cx="2419927" cy="646331"/>
          </a:xfrm>
          <a:prstGeom prst="rect">
            <a:avLst/>
          </a:prstGeom>
        </p:spPr>
        <p:txBody>
          <a:bodyPr wrap="square">
            <a:spAutoFit/>
          </a:bodyPr>
          <a:lstStyle/>
          <a:p>
            <a:pPr algn="ctr" hangingPunct="0">
              <a:spcAft>
                <a:spcPts val="0"/>
              </a:spcAft>
            </a:pPr>
            <a:r>
              <a:rPr lang="cs-CZ" b="1" dirty="0" err="1">
                <a:latin typeface="Verdana" panose="020B0604030504040204" pitchFamily="34" charset="0"/>
                <a:ea typeface="Times New Roman" panose="02020603050405020304" pitchFamily="18" charset="0"/>
              </a:rPr>
              <a:t>Antonin</a:t>
            </a:r>
            <a:r>
              <a:rPr lang="cs-CZ" b="1" dirty="0">
                <a:latin typeface="Verdana" panose="020B0604030504040204" pitchFamily="34" charset="0"/>
                <a:ea typeface="Times New Roman" panose="02020603050405020304" pitchFamily="18" charset="0"/>
              </a:rPr>
              <a:t> </a:t>
            </a:r>
            <a:r>
              <a:rPr lang="cs-CZ" b="1" dirty="0" err="1">
                <a:latin typeface="Verdana" panose="020B0604030504040204" pitchFamily="34" charset="0"/>
                <a:ea typeface="Times New Roman" panose="02020603050405020304" pitchFamily="18" charset="0"/>
              </a:rPr>
              <a:t>Artaud</a:t>
            </a:r>
            <a:endParaRPr lang="fr-FR" dirty="0">
              <a:latin typeface="Times New Roman" panose="02020603050405020304" pitchFamily="18" charset="0"/>
              <a:ea typeface="Times New Roman" panose="02020603050405020304" pitchFamily="18" charset="0"/>
            </a:endParaRPr>
          </a:p>
          <a:p>
            <a:pPr algn="ctr" hangingPunct="0">
              <a:spcAft>
                <a:spcPts val="0"/>
              </a:spcAft>
            </a:pPr>
            <a:r>
              <a:rPr lang="cs-CZ" dirty="0">
                <a:latin typeface="Verdana" panose="020B0604030504040204" pitchFamily="34" charset="0"/>
                <a:ea typeface="Times New Roman" panose="02020603050405020304" pitchFamily="18" charset="0"/>
              </a:rPr>
              <a:t>(1896-1948)</a:t>
            </a:r>
            <a:endParaRPr lang="fr-FR" dirty="0">
              <a:latin typeface="Times New Roman" panose="02020603050405020304" pitchFamily="18" charset="0"/>
              <a:ea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1416857" y="1212226"/>
            <a:ext cx="2379287" cy="2740938"/>
          </a:xfrm>
          <a:prstGeom prst="rect">
            <a:avLst/>
          </a:prstGeom>
          <a:ln w="12700">
            <a:solidFill>
              <a:schemeClr val="tx1"/>
            </a:solidFill>
          </a:ln>
        </p:spPr>
      </p:pic>
      <p:sp>
        <p:nvSpPr>
          <p:cNvPr id="5" name="Obdélník 4"/>
          <p:cNvSpPr/>
          <p:nvPr/>
        </p:nvSpPr>
        <p:spPr>
          <a:xfrm>
            <a:off x="4544290" y="307169"/>
            <a:ext cx="7462982" cy="6463308"/>
          </a:xfrm>
          <a:prstGeom prst="rect">
            <a:avLst/>
          </a:prstGeom>
        </p:spPr>
        <p:txBody>
          <a:bodyPr wrap="square">
            <a:spAutoFit/>
          </a:bodyPr>
          <a:lstStyle/>
          <a:p>
            <a:pPr lvl="0" algn="just" hangingPunct="0">
              <a:spcAft>
                <a:spcPts val="0"/>
              </a:spcAft>
              <a:tabLst>
                <a:tab pos="457200" algn="l"/>
              </a:tabLst>
            </a:pPr>
            <a:r>
              <a:rPr lang="fr-FR" dirty="0" smtClean="0">
                <a:latin typeface="Verdana" panose="020B0604030504040204" pitchFamily="34" charset="0"/>
                <a:ea typeface="Verdana" panose="020B0604030504040204" pitchFamily="34" charset="0"/>
              </a:rPr>
              <a:t>Né </a:t>
            </a:r>
            <a:r>
              <a:rPr lang="fr-FR" dirty="0">
                <a:latin typeface="Verdana" panose="020B0604030504040204" pitchFamily="34" charset="0"/>
                <a:ea typeface="Verdana" panose="020B0604030504040204" pitchFamily="34" charset="0"/>
              </a:rPr>
              <a:t>à Marseille (grand-mère grecque</a:t>
            </a:r>
            <a:r>
              <a:rPr lang="fr-FR" dirty="0" smtClean="0">
                <a:latin typeface="Verdana" panose="020B0604030504040204" pitchFamily="34" charset="0"/>
                <a:ea typeface="Verdana" panose="020B0604030504040204" pitchFamily="34" charset="0"/>
              </a:rPr>
              <a:t>)</a:t>
            </a:r>
          </a:p>
          <a:p>
            <a:pPr lvl="0" algn="just" hangingPunct="0">
              <a:spcAft>
                <a:spcPts val="0"/>
              </a:spcAft>
              <a:tabLst>
                <a:tab pos="457200" algn="l"/>
              </a:tabLst>
            </a:pPr>
            <a:r>
              <a:rPr lang="fr-FR" dirty="0">
                <a:latin typeface="Verdana" panose="020B0604030504040204" pitchFamily="34" charset="0"/>
                <a:ea typeface="Verdana" panose="020B0604030504040204" pitchFamily="34" charset="0"/>
              </a:rPr>
              <a:t>Son enfance est perturbée par la </a:t>
            </a:r>
            <a:r>
              <a:rPr lang="fr-FR" dirty="0" smtClean="0">
                <a:latin typeface="Verdana" panose="020B0604030504040204" pitchFamily="34" charset="0"/>
                <a:ea typeface="Verdana" panose="020B0604030504040204" pitchFamily="34" charset="0"/>
              </a:rPr>
              <a:t>maladie et les électrochocs qu’on lui fait subir.</a:t>
            </a:r>
          </a:p>
          <a:p>
            <a:pPr lvl="0" algn="just" hangingPunct="0">
              <a:spcAft>
                <a:spcPts val="0"/>
              </a:spcAft>
              <a:tabLst>
                <a:tab pos="457200" algn="l"/>
              </a:tabLst>
            </a:pPr>
            <a:r>
              <a:rPr lang="fr-FR" dirty="0">
                <a:latin typeface="Verdana" panose="020B0604030504040204" pitchFamily="34" charset="0"/>
                <a:ea typeface="Verdana" panose="020B0604030504040204" pitchFamily="34" charset="0"/>
              </a:rPr>
              <a:t>L</a:t>
            </a:r>
            <a:r>
              <a:rPr lang="fr-FR" dirty="0" smtClean="0">
                <a:latin typeface="Verdana" panose="020B0604030504040204" pitchFamily="34" charset="0"/>
                <a:ea typeface="Verdana" panose="020B0604030504040204" pitchFamily="34" charset="0"/>
              </a:rPr>
              <a:t>a </a:t>
            </a:r>
            <a:r>
              <a:rPr lang="fr-FR" dirty="0">
                <a:latin typeface="Verdana" panose="020B0604030504040204" pitchFamily="34" charset="0"/>
                <a:ea typeface="Verdana" panose="020B0604030504040204" pitchFamily="34" charset="0"/>
              </a:rPr>
              <a:t>mort d'une petite sœur âgée de sept mois, bousculée par </a:t>
            </a:r>
            <a:r>
              <a:rPr lang="fr-FR" dirty="0" smtClean="0">
                <a:latin typeface="Verdana" panose="020B0604030504040204" pitchFamily="34" charset="0"/>
                <a:ea typeface="Verdana" panose="020B0604030504040204" pitchFamily="34" charset="0"/>
              </a:rPr>
              <a:t>le geste </a:t>
            </a:r>
            <a:r>
              <a:rPr lang="fr-FR" dirty="0">
                <a:latin typeface="Verdana" panose="020B0604030504040204" pitchFamily="34" charset="0"/>
                <a:ea typeface="Verdana" panose="020B0604030504040204" pitchFamily="34" charset="0"/>
              </a:rPr>
              <a:t>violent d'une </a:t>
            </a:r>
            <a:r>
              <a:rPr lang="fr-FR" dirty="0" smtClean="0">
                <a:latin typeface="Verdana" panose="020B0604030504040204" pitchFamily="34" charset="0"/>
                <a:ea typeface="Verdana" panose="020B0604030504040204" pitchFamily="34" charset="0"/>
              </a:rPr>
              <a:t>bonne, le bouleverse.</a:t>
            </a:r>
          </a:p>
          <a:p>
            <a:pPr lvl="0" algn="just" hangingPunct="0">
              <a:spcAft>
                <a:spcPts val="0"/>
              </a:spcAft>
              <a:tabLst>
                <a:tab pos="457200" algn="l"/>
              </a:tabLst>
            </a:pPr>
            <a:endParaRPr lang="fr-FR" dirty="0">
              <a:latin typeface="Verdana" panose="020B0604030504040204" pitchFamily="34" charset="0"/>
              <a:ea typeface="Verdana" panose="020B0604030504040204" pitchFamily="34" charset="0"/>
            </a:endParaRPr>
          </a:p>
          <a:p>
            <a:pPr hangingPunct="0"/>
            <a:r>
              <a:rPr lang="fr-FR" dirty="0">
                <a:latin typeface="Verdana" panose="020B0604030504040204" pitchFamily="34" charset="0"/>
                <a:ea typeface="Verdana" panose="020B0604030504040204" pitchFamily="34" charset="0"/>
              </a:rPr>
              <a:t>1920 : il monte à Paris </a:t>
            </a:r>
            <a:r>
              <a:rPr lang="fr-FR" dirty="0" smtClean="0">
                <a:latin typeface="Verdana" panose="020B0604030504040204" pitchFamily="34" charset="0"/>
                <a:ea typeface="Verdana" panose="020B0604030504040204" pitchFamily="34" charset="0"/>
              </a:rPr>
              <a:t>et </a:t>
            </a:r>
            <a:r>
              <a:rPr lang="fr-FR" dirty="0">
                <a:latin typeface="Verdana" panose="020B0604030504040204" pitchFamily="34" charset="0"/>
                <a:ea typeface="Verdana" panose="020B0604030504040204" pitchFamily="34" charset="0"/>
              </a:rPr>
              <a:t>se consacre au théâtre </a:t>
            </a:r>
            <a:r>
              <a:rPr lang="fr-FR" dirty="0" smtClean="0">
                <a:latin typeface="Verdana" panose="020B0604030504040204" pitchFamily="34" charset="0"/>
                <a:ea typeface="Verdana" panose="020B0604030504040204" pitchFamily="34" charset="0"/>
              </a:rPr>
              <a:t>et au </a:t>
            </a:r>
            <a:r>
              <a:rPr lang="fr-FR" dirty="0">
                <a:latin typeface="Verdana" panose="020B0604030504040204" pitchFamily="34" charset="0"/>
                <a:ea typeface="Verdana" panose="020B0604030504040204" pitchFamily="34" charset="0"/>
              </a:rPr>
              <a:t>cinéma </a:t>
            </a:r>
            <a:r>
              <a:rPr lang="fr-FR" dirty="0" smtClean="0">
                <a:latin typeface="Verdana" panose="020B0604030504040204" pitchFamily="34" charset="0"/>
                <a:ea typeface="Verdana" panose="020B0604030504040204" pitchFamily="34" charset="0"/>
              </a:rPr>
              <a:t>(il </a:t>
            </a:r>
            <a:r>
              <a:rPr lang="fr-FR" dirty="0">
                <a:latin typeface="Verdana" panose="020B0604030504040204" pitchFamily="34" charset="0"/>
                <a:ea typeface="Verdana" panose="020B0604030504040204" pitchFamily="34" charset="0"/>
              </a:rPr>
              <a:t>joue Marat dans </a:t>
            </a:r>
            <a:r>
              <a:rPr lang="fr-FR" i="1" dirty="0">
                <a:latin typeface="Verdana" panose="020B0604030504040204" pitchFamily="34" charset="0"/>
                <a:ea typeface="Verdana" panose="020B0604030504040204" pitchFamily="34" charset="0"/>
              </a:rPr>
              <a:t>Napoléon</a:t>
            </a:r>
            <a:r>
              <a:rPr lang="fr-FR" dirty="0">
                <a:latin typeface="Verdana" panose="020B0604030504040204" pitchFamily="34" charset="0"/>
                <a:ea typeface="Verdana" panose="020B0604030504040204" pitchFamily="34" charset="0"/>
              </a:rPr>
              <a:t> d’Abel </a:t>
            </a:r>
            <a:r>
              <a:rPr lang="fr-FR" dirty="0" smtClean="0">
                <a:latin typeface="Verdana" panose="020B0604030504040204" pitchFamily="34" charset="0"/>
                <a:ea typeface="Verdana" panose="020B0604030504040204" pitchFamily="34" charset="0"/>
              </a:rPr>
              <a:t>Gance, 1927, </a:t>
            </a:r>
            <a:r>
              <a:rPr lang="fr-FR" dirty="0">
                <a:latin typeface="Verdana" panose="020B0604030504040204" pitchFamily="34" charset="0"/>
                <a:ea typeface="Verdana" panose="020B0604030504040204" pitchFamily="34" charset="0"/>
              </a:rPr>
              <a:t>et un moine dans </a:t>
            </a:r>
            <a:r>
              <a:rPr lang="fr-FR" i="1" dirty="0">
                <a:latin typeface="Verdana" panose="020B0604030504040204" pitchFamily="34" charset="0"/>
                <a:ea typeface="Verdana" panose="020B0604030504040204" pitchFamily="34" charset="0"/>
              </a:rPr>
              <a:t>La Passion de Jeanne d’Arc</a:t>
            </a:r>
            <a:r>
              <a:rPr lang="fr-FR" dirty="0">
                <a:latin typeface="Verdana" panose="020B0604030504040204" pitchFamily="34" charset="0"/>
                <a:ea typeface="Verdana" panose="020B0604030504040204" pitchFamily="34" charset="0"/>
              </a:rPr>
              <a:t> de </a:t>
            </a:r>
            <a:r>
              <a:rPr lang="fr-FR" dirty="0" smtClean="0">
                <a:latin typeface="Verdana" panose="020B0604030504040204" pitchFamily="34" charset="0"/>
                <a:ea typeface="Verdana" panose="020B0604030504040204" pitchFamily="34" charset="0"/>
              </a:rPr>
              <a:t>Dreyer, 1928</a:t>
            </a:r>
            <a:r>
              <a:rPr lang="fr-FR" dirty="0">
                <a:latin typeface="Verdana" panose="020B0604030504040204" pitchFamily="34" charset="0"/>
                <a:ea typeface="Verdana" panose="020B0604030504040204" pitchFamily="34" charset="0"/>
              </a:rPr>
              <a:t>)</a:t>
            </a:r>
          </a:p>
          <a:p>
            <a:pPr hangingPunct="0"/>
            <a:r>
              <a:rPr lang="fr-FR" dirty="0">
                <a:latin typeface="Verdana" panose="020B0604030504040204" pitchFamily="34" charset="0"/>
                <a:ea typeface="Verdana" panose="020B0604030504040204" pitchFamily="34" charset="0"/>
              </a:rPr>
              <a:t>Il signe le scénario de </a:t>
            </a:r>
            <a:r>
              <a:rPr lang="fr-FR" i="1" dirty="0">
                <a:latin typeface="Verdana" panose="020B0604030504040204" pitchFamily="34" charset="0"/>
                <a:ea typeface="Verdana" panose="020B0604030504040204" pitchFamily="34" charset="0"/>
              </a:rPr>
              <a:t>La</a:t>
            </a:r>
            <a:r>
              <a:rPr lang="fr-FR" dirty="0">
                <a:latin typeface="Verdana" panose="020B0604030504040204" pitchFamily="34" charset="0"/>
                <a:ea typeface="Verdana" panose="020B0604030504040204" pitchFamily="34" charset="0"/>
              </a:rPr>
              <a:t> </a:t>
            </a:r>
            <a:r>
              <a:rPr lang="fr-FR" i="1" dirty="0">
                <a:latin typeface="Verdana" panose="020B0604030504040204" pitchFamily="34" charset="0"/>
                <a:ea typeface="Verdana" panose="020B0604030504040204" pitchFamily="34" charset="0"/>
              </a:rPr>
              <a:t>Coquille et le Clergyman </a:t>
            </a:r>
            <a:r>
              <a:rPr lang="fr-FR" dirty="0">
                <a:latin typeface="Verdana" panose="020B0604030504040204" pitchFamily="34" charset="0"/>
                <a:ea typeface="Verdana" panose="020B0604030504040204" pitchFamily="34" charset="0"/>
              </a:rPr>
              <a:t>(1928).</a:t>
            </a:r>
          </a:p>
          <a:p>
            <a:pPr hangingPunct="0"/>
            <a:r>
              <a:rPr lang="fr-FR" dirty="0">
                <a:latin typeface="Verdana" panose="020B0604030504040204" pitchFamily="34" charset="0"/>
                <a:ea typeface="Verdana" panose="020B0604030504040204" pitchFamily="34" charset="0"/>
              </a:rPr>
              <a:t>1923 : recueil de poèmes traditionnels, symbolistes (</a:t>
            </a:r>
            <a:r>
              <a:rPr lang="fr-FR" i="1" dirty="0">
                <a:latin typeface="Verdana" panose="020B0604030504040204" pitchFamily="34" charset="0"/>
                <a:ea typeface="Verdana" panose="020B0604030504040204" pitchFamily="34" charset="0"/>
              </a:rPr>
              <a:t>Tric trac du ciel</a:t>
            </a:r>
            <a:r>
              <a:rPr lang="fr-FR" dirty="0">
                <a:latin typeface="Verdana" panose="020B0604030504040204" pitchFamily="34" charset="0"/>
                <a:ea typeface="Verdana" panose="020B0604030504040204" pitchFamily="34" charset="0"/>
              </a:rPr>
              <a:t>)  x  plus tard il s’en </a:t>
            </a:r>
            <a:r>
              <a:rPr lang="fr-FR" dirty="0" smtClean="0">
                <a:latin typeface="Verdana" panose="020B0604030504040204" pitchFamily="34" charset="0"/>
                <a:ea typeface="Verdana" panose="020B0604030504040204" pitchFamily="34" charset="0"/>
              </a:rPr>
              <a:t>distanciera.</a:t>
            </a:r>
          </a:p>
          <a:p>
            <a:pPr hangingPunct="0"/>
            <a:endParaRPr lang="fr-FR" dirty="0">
              <a:latin typeface="Verdana" panose="020B0604030504040204" pitchFamily="34" charset="0"/>
              <a:ea typeface="Verdana" panose="020B0604030504040204" pitchFamily="34" charset="0"/>
            </a:endParaRPr>
          </a:p>
          <a:p>
            <a:pPr lvl="0" hangingPunct="0"/>
            <a:r>
              <a:rPr lang="fr-FR" dirty="0">
                <a:latin typeface="Verdana" panose="020B0604030504040204" pitchFamily="34" charset="0"/>
                <a:ea typeface="Verdana" panose="020B0604030504040204" pitchFamily="34" charset="0"/>
              </a:rPr>
              <a:t>C</a:t>
            </a:r>
            <a:r>
              <a:rPr lang="fr-FR" dirty="0" smtClean="0">
                <a:latin typeface="Verdana" panose="020B0604030504040204" pitchFamily="34" charset="0"/>
                <a:ea typeface="Verdana" panose="020B0604030504040204" pitchFamily="34" charset="0"/>
              </a:rPr>
              <a:t>orrespondance </a:t>
            </a:r>
            <a:r>
              <a:rPr lang="fr-FR" dirty="0">
                <a:latin typeface="Verdana" panose="020B0604030504040204" pitchFamily="34" charset="0"/>
                <a:ea typeface="Verdana" panose="020B0604030504040204" pitchFamily="34" charset="0"/>
              </a:rPr>
              <a:t>avec le rédacteur en chef de la </a:t>
            </a:r>
            <a:r>
              <a:rPr lang="fr-FR" dirty="0" smtClean="0">
                <a:latin typeface="Verdana" panose="020B0604030504040204" pitchFamily="34" charset="0"/>
                <a:ea typeface="Verdana" panose="020B0604030504040204" pitchFamily="34" charset="0"/>
              </a:rPr>
              <a:t>N.R.F. </a:t>
            </a:r>
            <a:r>
              <a:rPr lang="fr-FR" dirty="0">
                <a:latin typeface="Verdana" panose="020B0604030504040204" pitchFamily="34" charset="0"/>
                <a:ea typeface="Verdana" panose="020B0604030504040204" pitchFamily="34" charset="0"/>
              </a:rPr>
              <a:t>(Jacques Rivière) qui a refusé de publier l’un de ses </a:t>
            </a:r>
            <a:r>
              <a:rPr lang="fr-FR" dirty="0" smtClean="0">
                <a:latin typeface="Verdana" panose="020B0604030504040204" pitchFamily="34" charset="0"/>
                <a:ea typeface="Verdana" panose="020B0604030504040204" pitchFamily="34" charset="0"/>
              </a:rPr>
              <a:t>poèmes. Réflexions sur la langue et la souffrance corporelle.</a:t>
            </a:r>
          </a:p>
          <a:p>
            <a:pPr hangingPunct="0"/>
            <a:endParaRPr lang="fr-FR" dirty="0" smtClean="0">
              <a:latin typeface="Verdana" panose="020B0604030504040204" pitchFamily="34" charset="0"/>
              <a:ea typeface="Verdana" panose="020B0604030504040204" pitchFamily="34" charset="0"/>
            </a:endParaRPr>
          </a:p>
          <a:p>
            <a:pPr lvl="0" algn="just" hangingPunct="0"/>
            <a:r>
              <a:rPr lang="fr-FR" dirty="0">
                <a:latin typeface="Verdana" panose="020B0604030504040204" pitchFamily="34" charset="0"/>
                <a:ea typeface="Verdana" panose="020B0604030504040204" pitchFamily="34" charset="0"/>
              </a:rPr>
              <a:t>1924 : collaboration avec le surréalisme </a:t>
            </a:r>
            <a:endParaRPr lang="fr-FR" dirty="0" smtClean="0">
              <a:latin typeface="Verdana" panose="020B0604030504040204" pitchFamily="34" charset="0"/>
              <a:ea typeface="Verdana" panose="020B0604030504040204" pitchFamily="34" charset="0"/>
            </a:endParaRPr>
          </a:p>
          <a:p>
            <a:pPr lvl="0" algn="just" hangingPunct="0"/>
            <a:r>
              <a:rPr lang="fr-FR" dirty="0" smtClean="0">
                <a:latin typeface="Verdana" panose="020B0604030504040204" pitchFamily="34" charset="0"/>
                <a:ea typeface="Verdana" panose="020B0604030504040204" pitchFamily="34" charset="0"/>
              </a:rPr>
              <a:t>1925 </a:t>
            </a:r>
            <a:r>
              <a:rPr lang="fr-FR" dirty="0">
                <a:latin typeface="Verdana" panose="020B0604030504040204" pitchFamily="34" charset="0"/>
                <a:ea typeface="Verdana" panose="020B0604030504040204" pitchFamily="34" charset="0"/>
              </a:rPr>
              <a:t>: chef de la </a:t>
            </a:r>
            <a:r>
              <a:rPr lang="fr-FR" i="1" dirty="0">
                <a:latin typeface="Verdana" panose="020B0604030504040204" pitchFamily="34" charset="0"/>
                <a:ea typeface="Verdana" panose="020B0604030504040204" pitchFamily="34" charset="0"/>
              </a:rPr>
              <a:t>Centrale surréaliste</a:t>
            </a:r>
            <a:r>
              <a:rPr lang="fr-FR" dirty="0">
                <a:latin typeface="Verdana" panose="020B0604030504040204" pitchFamily="34" charset="0"/>
                <a:ea typeface="Verdana" panose="020B0604030504040204" pitchFamily="34" charset="0"/>
              </a:rPr>
              <a:t> et rédacteur en chef de la </a:t>
            </a:r>
            <a:r>
              <a:rPr lang="fr-FR" i="1" dirty="0">
                <a:latin typeface="Verdana" panose="020B0604030504040204" pitchFamily="34" charset="0"/>
                <a:ea typeface="Verdana" panose="020B0604030504040204" pitchFamily="34" charset="0"/>
              </a:rPr>
              <a:t>Révolution </a:t>
            </a:r>
            <a:r>
              <a:rPr lang="fr-FR" i="1" dirty="0" smtClean="0">
                <a:latin typeface="Verdana" panose="020B0604030504040204" pitchFamily="34" charset="0"/>
                <a:ea typeface="Verdana" panose="020B0604030504040204" pitchFamily="34" charset="0"/>
              </a:rPr>
              <a:t>surréaliste</a:t>
            </a:r>
            <a:endParaRPr lang="fr-FR" dirty="0">
              <a:latin typeface="Verdana" panose="020B0604030504040204" pitchFamily="34" charset="0"/>
              <a:ea typeface="Verdana" panose="020B0604030504040204" pitchFamily="34" charset="0"/>
            </a:endParaRPr>
          </a:p>
          <a:p>
            <a:pPr algn="just" hangingPunct="0"/>
            <a:r>
              <a:rPr lang="fr-FR" dirty="0">
                <a:latin typeface="Verdana" panose="020B0604030504040204" pitchFamily="34" charset="0"/>
                <a:ea typeface="Verdana" panose="020B0604030504040204" pitchFamily="34" charset="0"/>
              </a:rPr>
              <a:t>R</a:t>
            </a:r>
            <a:r>
              <a:rPr lang="fr-FR" dirty="0" smtClean="0">
                <a:latin typeface="Verdana" panose="020B0604030504040204" pitchFamily="34" charset="0"/>
                <a:ea typeface="Verdana" panose="020B0604030504040204" pitchFamily="34" charset="0"/>
              </a:rPr>
              <a:t>ecueils </a:t>
            </a:r>
            <a:r>
              <a:rPr lang="fr-FR" i="1" dirty="0" smtClean="0">
                <a:latin typeface="Verdana" panose="020B0604030504040204" pitchFamily="34" charset="0"/>
                <a:ea typeface="Verdana" panose="020B0604030504040204" pitchFamily="34" charset="0"/>
              </a:rPr>
              <a:t>Ombilic </a:t>
            </a:r>
            <a:r>
              <a:rPr lang="fr-FR" i="1" dirty="0">
                <a:latin typeface="Verdana" panose="020B0604030504040204" pitchFamily="34" charset="0"/>
                <a:ea typeface="Verdana" panose="020B0604030504040204" pitchFamily="34" charset="0"/>
              </a:rPr>
              <a:t>des Limbes</a:t>
            </a:r>
            <a:r>
              <a:rPr lang="fr-FR" dirty="0">
                <a:latin typeface="Verdana" panose="020B0604030504040204" pitchFamily="34" charset="0"/>
                <a:ea typeface="Verdana" panose="020B0604030504040204" pitchFamily="34" charset="0"/>
              </a:rPr>
              <a:t>,  </a:t>
            </a:r>
            <a:r>
              <a:rPr lang="fr-FR" i="1" dirty="0">
                <a:latin typeface="Verdana" panose="020B0604030504040204" pitchFamily="34" charset="0"/>
                <a:ea typeface="Verdana" panose="020B0604030504040204" pitchFamily="34" charset="0"/>
              </a:rPr>
              <a:t>Le </a:t>
            </a:r>
            <a:r>
              <a:rPr lang="fr-FR" i="1" dirty="0" smtClean="0">
                <a:latin typeface="Verdana" panose="020B0604030504040204" pitchFamily="34" charset="0"/>
                <a:ea typeface="Verdana" panose="020B0604030504040204" pitchFamily="34" charset="0"/>
              </a:rPr>
              <a:t>Pèse-nerfs</a:t>
            </a:r>
            <a:endParaRPr lang="fr-FR" dirty="0">
              <a:latin typeface="Verdana" panose="020B0604030504040204" pitchFamily="34" charset="0"/>
              <a:ea typeface="Verdana" panose="020B0604030504040204" pitchFamily="34" charset="0"/>
            </a:endParaRPr>
          </a:p>
          <a:p>
            <a:pPr algn="just" hangingPunct="0"/>
            <a:r>
              <a:rPr lang="fr-FR" dirty="0" smtClean="0">
                <a:latin typeface="Verdana" panose="020B0604030504040204" pitchFamily="34" charset="0"/>
                <a:ea typeface="Verdana" panose="020B0604030504040204" pitchFamily="34" charset="0"/>
              </a:rPr>
              <a:t>Par </a:t>
            </a:r>
            <a:r>
              <a:rPr lang="fr-FR" dirty="0">
                <a:latin typeface="Verdana" panose="020B0604030504040204" pitchFamily="34" charset="0"/>
                <a:ea typeface="Verdana" panose="020B0604030504040204" pitchFamily="34" charset="0"/>
              </a:rPr>
              <a:t>la suite : distanciation par rapport </a:t>
            </a:r>
            <a:r>
              <a:rPr lang="fr-FR" dirty="0" smtClean="0">
                <a:latin typeface="Verdana" panose="020B0604030504040204" pitchFamily="34" charset="0"/>
                <a:ea typeface="Verdana" panose="020B0604030504040204" pitchFamily="34" charset="0"/>
              </a:rPr>
              <a:t>aux surréalistes (plutôt </a:t>
            </a:r>
            <a:r>
              <a:rPr lang="fr-FR" dirty="0">
                <a:latin typeface="Verdana" panose="020B0604030504040204" pitchFamily="34" charset="0"/>
                <a:ea typeface="Verdana" panose="020B0604030504040204" pitchFamily="34" charset="0"/>
              </a:rPr>
              <a:t>visuels  x  Artaud est un auditif</a:t>
            </a:r>
            <a:r>
              <a:rPr lang="fr-FR" dirty="0" smtClean="0">
                <a:latin typeface="Verdana" panose="020B0604030504040204" pitchFamily="34" charset="0"/>
                <a:ea typeface="Verdana" panose="020B0604030504040204" pitchFamily="34" charset="0"/>
              </a:rPr>
              <a:t>)</a:t>
            </a:r>
            <a:endParaRPr lang="fr-FR" dirty="0">
              <a:latin typeface="Symbol" panose="05050102010706020507" pitchFamily="18" charset="2"/>
              <a:ea typeface="Times New Roman" panose="02020603050405020304" pitchFamily="18" charset="0"/>
            </a:endParaRPr>
          </a:p>
        </p:txBody>
      </p:sp>
    </p:spTree>
    <p:extLst>
      <p:ext uri="{BB962C8B-B14F-4D97-AF65-F5344CB8AC3E}">
        <p14:creationId xmlns:p14="http://schemas.microsoft.com/office/powerpoint/2010/main" val="2226687669"/>
      </p:ext>
    </p:extLst>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osoúhelník 2"/>
          <p:cNvSpPr/>
          <p:nvPr/>
        </p:nvSpPr>
        <p:spPr>
          <a:xfrm>
            <a:off x="1413163" y="1"/>
            <a:ext cx="9319491" cy="68580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Obrázek 3"/>
          <p:cNvPicPr>
            <a:picLocks noChangeAspect="1"/>
          </p:cNvPicPr>
          <p:nvPr/>
        </p:nvPicPr>
        <p:blipFill>
          <a:blip r:embed="rId2"/>
          <a:stretch>
            <a:fillRect/>
          </a:stretch>
        </p:blipFill>
        <p:spPr>
          <a:xfrm>
            <a:off x="349369" y="225886"/>
            <a:ext cx="4809515" cy="3309724"/>
          </a:xfrm>
          <a:prstGeom prst="rect">
            <a:avLst/>
          </a:prstGeom>
        </p:spPr>
      </p:pic>
      <p:pic>
        <p:nvPicPr>
          <p:cNvPr id="5" name="Obrázek 4"/>
          <p:cNvPicPr>
            <a:picLocks noChangeAspect="1"/>
          </p:cNvPicPr>
          <p:nvPr/>
        </p:nvPicPr>
        <p:blipFill>
          <a:blip r:embed="rId3"/>
          <a:stretch>
            <a:fillRect/>
          </a:stretch>
        </p:blipFill>
        <p:spPr>
          <a:xfrm>
            <a:off x="5323651" y="233444"/>
            <a:ext cx="2139758" cy="3302166"/>
          </a:xfrm>
          <a:prstGeom prst="rect">
            <a:avLst/>
          </a:prstGeom>
        </p:spPr>
      </p:pic>
      <p:pic>
        <p:nvPicPr>
          <p:cNvPr id="6" name="Obrázek 5"/>
          <p:cNvPicPr>
            <a:picLocks noChangeAspect="1"/>
          </p:cNvPicPr>
          <p:nvPr/>
        </p:nvPicPr>
        <p:blipFill rotWithShape="1">
          <a:blip r:embed="rId4"/>
          <a:srcRect t="-1" r="13564" b="2206"/>
          <a:stretch/>
        </p:blipFill>
        <p:spPr>
          <a:xfrm>
            <a:off x="8552872" y="4030238"/>
            <a:ext cx="3417454" cy="2705003"/>
          </a:xfrm>
          <a:prstGeom prst="rect">
            <a:avLst/>
          </a:prstGeom>
        </p:spPr>
      </p:pic>
      <p:pic>
        <p:nvPicPr>
          <p:cNvPr id="7" name="Obrázek 6"/>
          <p:cNvPicPr>
            <a:picLocks noChangeAspect="1"/>
          </p:cNvPicPr>
          <p:nvPr/>
        </p:nvPicPr>
        <p:blipFill>
          <a:blip r:embed="rId5"/>
          <a:stretch>
            <a:fillRect/>
          </a:stretch>
        </p:blipFill>
        <p:spPr>
          <a:xfrm>
            <a:off x="5682623" y="4030238"/>
            <a:ext cx="2626597" cy="2705003"/>
          </a:xfrm>
          <a:prstGeom prst="rect">
            <a:avLst/>
          </a:prstGeom>
        </p:spPr>
      </p:pic>
      <p:pic>
        <p:nvPicPr>
          <p:cNvPr id="8" name="Obrázek 7"/>
          <p:cNvPicPr>
            <a:picLocks noChangeAspect="1"/>
          </p:cNvPicPr>
          <p:nvPr/>
        </p:nvPicPr>
        <p:blipFill>
          <a:blip r:embed="rId6"/>
          <a:stretch>
            <a:fillRect/>
          </a:stretch>
        </p:blipFill>
        <p:spPr>
          <a:xfrm>
            <a:off x="1662546" y="4016036"/>
            <a:ext cx="3776426" cy="2719206"/>
          </a:xfrm>
          <a:prstGeom prst="rect">
            <a:avLst/>
          </a:prstGeom>
        </p:spPr>
      </p:pic>
      <p:sp>
        <p:nvSpPr>
          <p:cNvPr id="9" name="Obdélník 8"/>
          <p:cNvSpPr/>
          <p:nvPr/>
        </p:nvSpPr>
        <p:spPr>
          <a:xfrm>
            <a:off x="5920336" y="3607841"/>
            <a:ext cx="6049990" cy="369332"/>
          </a:xfrm>
          <a:prstGeom prst="rect">
            <a:avLst/>
          </a:prstGeom>
        </p:spPr>
        <p:txBody>
          <a:bodyPr wrap="none">
            <a:spAutoFit/>
          </a:bodyPr>
          <a:lstStyle/>
          <a:p>
            <a:r>
              <a:rPr lang="fr-FR" b="1" dirty="0">
                <a:solidFill>
                  <a:srgbClr val="FF0000"/>
                </a:solidFill>
                <a:hlinkClick r:id="rId7"/>
              </a:rPr>
              <a:t>https://</a:t>
            </a:r>
            <a:r>
              <a:rPr lang="fr-FR" b="1" dirty="0" smtClean="0">
                <a:solidFill>
                  <a:srgbClr val="FF0000"/>
                </a:solidFill>
                <a:hlinkClick r:id="rId7"/>
              </a:rPr>
              <a:t>www.youtube.com/watch?v=OD6Eex8dQ2I</a:t>
            </a:r>
            <a:r>
              <a:rPr lang="fr-FR" b="1" dirty="0" smtClean="0">
                <a:solidFill>
                  <a:srgbClr val="FF0000"/>
                </a:solidFill>
              </a:rPr>
              <a:t> </a:t>
            </a:r>
            <a:endParaRPr lang="fr-FR" b="1" dirty="0">
              <a:solidFill>
                <a:srgbClr val="FF0000"/>
              </a:solidFill>
            </a:endParaRPr>
          </a:p>
        </p:txBody>
      </p:sp>
    </p:spTree>
    <p:extLst>
      <p:ext uri="{BB962C8B-B14F-4D97-AF65-F5344CB8AC3E}">
        <p14:creationId xmlns:p14="http://schemas.microsoft.com/office/powerpoint/2010/main" val="3280237789"/>
      </p:ext>
    </p:extLst>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98566" y="1479672"/>
            <a:ext cx="2920798" cy="4228618"/>
          </a:xfrm>
          <a:prstGeom prst="rect">
            <a:avLst/>
          </a:prstGeom>
        </p:spPr>
      </p:pic>
      <p:sp>
        <p:nvSpPr>
          <p:cNvPr id="3" name="Obdélník 2"/>
          <p:cNvSpPr/>
          <p:nvPr/>
        </p:nvSpPr>
        <p:spPr>
          <a:xfrm>
            <a:off x="6289964" y="0"/>
            <a:ext cx="590203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Obrázek 3"/>
          <p:cNvPicPr>
            <a:picLocks noChangeAspect="1"/>
          </p:cNvPicPr>
          <p:nvPr/>
        </p:nvPicPr>
        <p:blipFill>
          <a:blip r:embed="rId3"/>
          <a:stretch>
            <a:fillRect/>
          </a:stretch>
        </p:blipFill>
        <p:spPr>
          <a:xfrm>
            <a:off x="4147612" y="843307"/>
            <a:ext cx="3406193" cy="2228965"/>
          </a:xfrm>
          <a:prstGeom prst="rect">
            <a:avLst/>
          </a:prstGeom>
        </p:spPr>
      </p:pic>
      <p:pic>
        <p:nvPicPr>
          <p:cNvPr id="5" name="Obrázek 4"/>
          <p:cNvPicPr>
            <a:picLocks noChangeAspect="1"/>
          </p:cNvPicPr>
          <p:nvPr/>
        </p:nvPicPr>
        <p:blipFill>
          <a:blip r:embed="rId4"/>
          <a:stretch>
            <a:fillRect/>
          </a:stretch>
        </p:blipFill>
        <p:spPr>
          <a:xfrm>
            <a:off x="8146778" y="641379"/>
            <a:ext cx="3619686" cy="2228965"/>
          </a:xfrm>
          <a:prstGeom prst="rect">
            <a:avLst/>
          </a:prstGeom>
        </p:spPr>
      </p:pic>
      <p:pic>
        <p:nvPicPr>
          <p:cNvPr id="6" name="Obrázek 5"/>
          <p:cNvPicPr>
            <a:picLocks noChangeAspect="1"/>
          </p:cNvPicPr>
          <p:nvPr/>
        </p:nvPicPr>
        <p:blipFill>
          <a:blip r:embed="rId5"/>
          <a:stretch>
            <a:fillRect/>
          </a:stretch>
        </p:blipFill>
        <p:spPr>
          <a:xfrm>
            <a:off x="4147612" y="3397179"/>
            <a:ext cx="3406193" cy="2144855"/>
          </a:xfrm>
          <a:prstGeom prst="rect">
            <a:avLst/>
          </a:prstGeom>
        </p:spPr>
      </p:pic>
      <p:pic>
        <p:nvPicPr>
          <p:cNvPr id="7" name="Obrázek 6"/>
          <p:cNvPicPr>
            <a:picLocks noChangeAspect="1"/>
          </p:cNvPicPr>
          <p:nvPr/>
        </p:nvPicPr>
        <p:blipFill>
          <a:blip r:embed="rId6"/>
          <a:stretch>
            <a:fillRect/>
          </a:stretch>
        </p:blipFill>
        <p:spPr>
          <a:xfrm>
            <a:off x="8182053" y="3397179"/>
            <a:ext cx="3584411" cy="2381589"/>
          </a:xfrm>
          <a:prstGeom prst="rect">
            <a:avLst/>
          </a:prstGeom>
          <a:ln w="19050">
            <a:solidFill>
              <a:schemeClr val="tx1"/>
            </a:solidFill>
          </a:ln>
        </p:spPr>
      </p:pic>
    </p:spTree>
    <p:extLst>
      <p:ext uri="{BB962C8B-B14F-4D97-AF65-F5344CB8AC3E}">
        <p14:creationId xmlns:p14="http://schemas.microsoft.com/office/powerpoint/2010/main" val="3377356872"/>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57200" y="342773"/>
            <a:ext cx="11268364" cy="6186309"/>
          </a:xfrm>
          <a:prstGeom prst="rect">
            <a:avLst/>
          </a:prstGeom>
        </p:spPr>
        <p:txBody>
          <a:bodyPr wrap="square">
            <a:spAutoFit/>
          </a:bodyPr>
          <a:lstStyle/>
          <a:p>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1927</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fr-FR"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I</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 </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fonde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Théâtre</a:t>
            </a:r>
            <a:r>
              <a:rPr lang="cs-CZ"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Alfred </a:t>
            </a:r>
            <a:r>
              <a:rPr lang="cs-CZ"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Jarry</a:t>
            </a:r>
            <a:r>
              <a:rPr lang="cs-CZ"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dans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but de «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contribuer</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à la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ruine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du</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théâtre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tel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qu'il</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existe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actuellement</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en France »,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mais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aussi</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privilégier</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l'humour</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la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poésie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fait,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merveilleux</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humain</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t>
            </a:r>
            <a:endPar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endParaRPr lang="fr-FR" dirty="0">
              <a:solidFill>
                <a:srgbClr val="000000"/>
              </a:solidFill>
              <a:latin typeface="Verdana" panose="020B0604030504040204" pitchFamily="34" charset="0"/>
              <a:cs typeface="Times New Roman" panose="02020603050405020304" pitchFamily="18" charset="0"/>
            </a:endParaRPr>
          </a:p>
          <a:p>
            <a:r>
              <a:rPr lang="fr-FR" dirty="0">
                <a:latin typeface="Verdana" panose="020B0604030504040204" pitchFamily="34" charset="0"/>
                <a:ea typeface="Verdana" panose="020B0604030504040204" pitchFamily="34" charset="0"/>
              </a:rPr>
              <a:t>1932 : </a:t>
            </a:r>
            <a:r>
              <a:rPr lang="fr-FR" b="1" i="1" dirty="0">
                <a:latin typeface="Verdana" panose="020B0604030504040204" pitchFamily="34" charset="0"/>
                <a:ea typeface="Verdana" panose="020B0604030504040204" pitchFamily="34" charset="0"/>
              </a:rPr>
              <a:t>Théâtre de la Cruauté</a:t>
            </a:r>
            <a:r>
              <a:rPr lang="fr-FR" b="1" dirty="0">
                <a:latin typeface="Verdana" panose="020B0604030504040204" pitchFamily="34" charset="0"/>
                <a:ea typeface="Verdana" panose="020B0604030504040204" pitchFamily="34" charset="0"/>
              </a:rPr>
              <a:t> </a:t>
            </a:r>
            <a:r>
              <a:rPr lang="fr-FR" b="1" dirty="0" smtClean="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les travaux théoriques seront par la suite regroupés dans </a:t>
            </a:r>
            <a:r>
              <a:rPr lang="fr-FR" i="1" dirty="0">
                <a:latin typeface="Verdana" panose="020B0604030504040204" pitchFamily="34" charset="0"/>
                <a:ea typeface="Verdana" panose="020B0604030504040204" pitchFamily="34" charset="0"/>
              </a:rPr>
              <a:t>Le Théâtre et son double</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1938)   x   ses propres pièces (</a:t>
            </a:r>
            <a:r>
              <a:rPr lang="fr-FR" i="1" dirty="0" smtClean="0">
                <a:latin typeface="Verdana" panose="020B0604030504040204" pitchFamily="34" charset="0"/>
                <a:ea typeface="Verdana" panose="020B0604030504040204" pitchFamily="34" charset="0"/>
              </a:rPr>
              <a:t>Héliogabale </a:t>
            </a:r>
            <a:r>
              <a:rPr lang="fr-FR" i="1" dirty="0">
                <a:latin typeface="Verdana" panose="020B0604030504040204" pitchFamily="34" charset="0"/>
                <a:ea typeface="Verdana" panose="020B0604030504040204" pitchFamily="34" charset="0"/>
              </a:rPr>
              <a:t>ou l’Anarchiste </a:t>
            </a:r>
            <a:r>
              <a:rPr lang="fr-FR" i="1" dirty="0" smtClean="0">
                <a:latin typeface="Verdana" panose="020B0604030504040204" pitchFamily="34" charset="0"/>
                <a:ea typeface="Verdana" panose="020B0604030504040204" pitchFamily="34" charset="0"/>
              </a:rPr>
              <a:t>couronné</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a:t>
            </a:r>
            <a:r>
              <a:rPr lang="fr-FR" i="1" dirty="0" smtClean="0">
                <a:latin typeface="Verdana" panose="020B0604030504040204" pitchFamily="34" charset="0"/>
                <a:ea typeface="Verdana" panose="020B0604030504040204" pitchFamily="34" charset="0"/>
              </a:rPr>
              <a:t>Les Cenci</a:t>
            </a:r>
            <a:r>
              <a:rPr lang="fr-FR" dirty="0" smtClean="0">
                <a:latin typeface="Verdana" panose="020B0604030504040204" pitchFamily="34" charset="0"/>
                <a:ea typeface="Verdana" panose="020B0604030504040204" pitchFamily="34" charset="0"/>
              </a:rPr>
              <a:t>) restent incomprises</a:t>
            </a:r>
          </a:p>
          <a:p>
            <a:endParaRPr lang="fr-FR" dirty="0">
              <a:latin typeface="Verdana" panose="020B0604030504040204" pitchFamily="34" charset="0"/>
              <a:ea typeface="Verdana" panose="020B0604030504040204" pitchFamily="34" charset="0"/>
            </a:endParaRPr>
          </a:p>
          <a:p>
            <a:pPr lvl="0" hangingPunct="0"/>
            <a:r>
              <a:rPr lang="fr-FR" dirty="0">
                <a:latin typeface="Verdana" panose="020B0604030504040204" pitchFamily="34" charset="0"/>
                <a:ea typeface="Verdana" panose="020B0604030504040204" pitchFamily="34" charset="0"/>
              </a:rPr>
              <a:t>D</a:t>
            </a:r>
            <a:r>
              <a:rPr lang="fr-FR" dirty="0" smtClean="0">
                <a:latin typeface="Verdana" panose="020B0604030504040204" pitchFamily="34" charset="0"/>
                <a:ea typeface="Verdana" panose="020B0604030504040204" pitchFamily="34" charset="0"/>
              </a:rPr>
              <a:t>égoût </a:t>
            </a:r>
            <a:r>
              <a:rPr lang="fr-FR" dirty="0">
                <a:latin typeface="Verdana" panose="020B0604030504040204" pitchFamily="34" charset="0"/>
                <a:ea typeface="Verdana" panose="020B0604030504040204" pitchFamily="34" charset="0"/>
              </a:rPr>
              <a:t>par la société </a:t>
            </a:r>
            <a:r>
              <a:rPr lang="fr-FR" dirty="0" smtClean="0">
                <a:latin typeface="Verdana" panose="020B0604030504040204" pitchFamily="34" charset="0"/>
                <a:ea typeface="Verdana" panose="020B0604030504040204" pitchFamily="34" charset="0"/>
              </a:rPr>
              <a:t>=&gt; </a:t>
            </a:r>
            <a:r>
              <a:rPr lang="fr-FR" dirty="0">
                <a:latin typeface="Verdana" panose="020B0604030504040204" pitchFamily="34" charset="0"/>
                <a:ea typeface="Verdana" panose="020B0604030504040204" pitchFamily="34" charset="0"/>
              </a:rPr>
              <a:t>départ pour le Mexique </a:t>
            </a:r>
            <a:r>
              <a:rPr lang="fr-FR" dirty="0" smtClean="0">
                <a:latin typeface="Verdana" panose="020B0604030504040204" pitchFamily="34" charset="0"/>
                <a:ea typeface="Verdana" panose="020B0604030504040204" pitchFamily="34" charset="0"/>
              </a:rPr>
              <a:t>(Artaud vit </a:t>
            </a:r>
            <a:r>
              <a:rPr lang="fr-FR" dirty="0">
                <a:latin typeface="Verdana" panose="020B0604030504040204" pitchFamily="34" charset="0"/>
                <a:ea typeface="Verdana" panose="020B0604030504040204" pitchFamily="34" charset="0"/>
              </a:rPr>
              <a:t>avec les Indiens de la tribu </a:t>
            </a:r>
            <a:r>
              <a:rPr lang="fr-FR" dirty="0" err="1">
                <a:latin typeface="Verdana" panose="020B0604030504040204" pitchFamily="34" charset="0"/>
                <a:ea typeface="Verdana" panose="020B0604030504040204" pitchFamily="34" charset="0"/>
              </a:rPr>
              <a:t>Tarahumara</a:t>
            </a:r>
            <a:r>
              <a:rPr lang="fr-FR" dirty="0">
                <a:latin typeface="Verdana" panose="020B0604030504040204" pitchFamily="34" charset="0"/>
                <a:ea typeface="Verdana" panose="020B0604030504040204" pitchFamily="34" charset="0"/>
              </a:rPr>
              <a:t> qui l’initient </a:t>
            </a:r>
            <a:r>
              <a:rPr lang="fr-FR" dirty="0" smtClean="0">
                <a:latin typeface="Verdana" panose="020B0604030504040204" pitchFamily="34" charset="0"/>
                <a:ea typeface="Verdana" panose="020B0604030504040204" pitchFamily="34" charset="0"/>
              </a:rPr>
              <a:t>au culte </a:t>
            </a:r>
            <a:r>
              <a:rPr lang="fr-FR" dirty="0">
                <a:latin typeface="Verdana" panose="020B0604030504040204" pitchFamily="34" charset="0"/>
                <a:ea typeface="Verdana" panose="020B0604030504040204" pitchFamily="34" charset="0"/>
              </a:rPr>
              <a:t>du </a:t>
            </a:r>
            <a:r>
              <a:rPr lang="fr-FR" dirty="0" smtClean="0">
                <a:latin typeface="Verdana" panose="020B0604030504040204" pitchFamily="34" charset="0"/>
                <a:ea typeface="Verdana" panose="020B0604030504040204" pitchFamily="34" charset="0"/>
              </a:rPr>
              <a:t>soleil)</a:t>
            </a:r>
          </a:p>
          <a:p>
            <a:pPr lvl="0" hangingPunct="0"/>
            <a:r>
              <a:rPr lang="fr-FR" dirty="0">
                <a:latin typeface="Verdana" panose="020B0604030504040204" pitchFamily="34" charset="0"/>
                <a:ea typeface="Verdana" panose="020B0604030504040204" pitchFamily="34" charset="0"/>
              </a:rPr>
              <a:t>I</a:t>
            </a:r>
            <a:r>
              <a:rPr lang="fr-FR" dirty="0" smtClean="0">
                <a:latin typeface="Verdana" panose="020B0604030504040204" pitchFamily="34" charset="0"/>
                <a:ea typeface="Verdana" panose="020B0604030504040204" pitchFamily="34" charset="0"/>
              </a:rPr>
              <a:t>ntérêt </a:t>
            </a:r>
            <a:r>
              <a:rPr lang="fr-FR" dirty="0">
                <a:latin typeface="Verdana" panose="020B0604030504040204" pitchFamily="34" charset="0"/>
                <a:ea typeface="Verdana" panose="020B0604030504040204" pitchFamily="34" charset="0"/>
              </a:rPr>
              <a:t>pour l’ésotérisme et </a:t>
            </a:r>
            <a:r>
              <a:rPr lang="fr-FR" dirty="0" smtClean="0">
                <a:latin typeface="Verdana" panose="020B0604030504040204" pitchFamily="34" charset="0"/>
                <a:ea typeface="Verdana" panose="020B0604030504040204" pitchFamily="34" charset="0"/>
              </a:rPr>
              <a:t>l’astrologie, la </a:t>
            </a:r>
            <a:r>
              <a:rPr lang="fr-FR" dirty="0">
                <a:latin typeface="Verdana" panose="020B0604030504040204" pitchFamily="34" charset="0"/>
                <a:ea typeface="Verdana" panose="020B0604030504040204" pitchFamily="34" charset="0"/>
              </a:rPr>
              <a:t>kabbale, </a:t>
            </a:r>
            <a:r>
              <a:rPr lang="fr-FR" dirty="0" smtClean="0">
                <a:latin typeface="Verdana" panose="020B0604030504040204" pitchFamily="34" charset="0"/>
                <a:ea typeface="Verdana" panose="020B0604030504040204" pitchFamily="34" charset="0"/>
              </a:rPr>
              <a:t>la magie </a:t>
            </a:r>
            <a:r>
              <a:rPr lang="fr-FR" dirty="0">
                <a:latin typeface="Verdana" panose="020B0604030504040204" pitchFamily="34" charset="0"/>
                <a:ea typeface="Verdana" panose="020B0604030504040204" pitchFamily="34" charset="0"/>
              </a:rPr>
              <a:t>des </a:t>
            </a:r>
            <a:r>
              <a:rPr lang="fr-FR" dirty="0" smtClean="0">
                <a:latin typeface="Verdana" panose="020B0604030504040204" pitchFamily="34" charset="0"/>
                <a:ea typeface="Verdana" panose="020B0604030504040204" pitchFamily="34" charset="0"/>
              </a:rPr>
              <a:t>chiffres…</a:t>
            </a:r>
          </a:p>
          <a:p>
            <a:pPr lvl="0" hangingPunct="0"/>
            <a:endParaRPr lang="fr-FR" dirty="0">
              <a:latin typeface="Verdana" panose="020B0604030504040204" pitchFamily="34" charset="0"/>
              <a:ea typeface="Verdana" panose="020B0604030504040204" pitchFamily="34" charset="0"/>
            </a:endParaRPr>
          </a:p>
          <a:p>
            <a:pPr hangingPunct="0"/>
            <a:r>
              <a:rPr lang="fr-FR" dirty="0">
                <a:latin typeface="Verdana" panose="020B0604030504040204" pitchFamily="34" charset="0"/>
                <a:ea typeface="Verdana" panose="020B0604030504040204" pitchFamily="34" charset="0"/>
              </a:rPr>
              <a:t>1937 : V</a:t>
            </a:r>
            <a:r>
              <a:rPr lang="fr-FR" dirty="0" smtClean="0">
                <a:latin typeface="Verdana" panose="020B0604030504040204" pitchFamily="34" charset="0"/>
                <a:ea typeface="Verdana" panose="020B0604030504040204" pitchFamily="34" charset="0"/>
              </a:rPr>
              <a:t>oyage en </a:t>
            </a:r>
            <a:r>
              <a:rPr lang="fr-FR" dirty="0">
                <a:latin typeface="Verdana" panose="020B0604030504040204" pitchFamily="34" charset="0"/>
                <a:ea typeface="Verdana" panose="020B0604030504040204" pitchFamily="34" charset="0"/>
              </a:rPr>
              <a:t>Irlande (volonté d’étudier la mythologie celte, recherches sur saint Patrick)</a:t>
            </a:r>
          </a:p>
          <a:p>
            <a:pPr hangingPunct="0"/>
            <a:r>
              <a:rPr lang="fr-FR" dirty="0">
                <a:latin typeface="Verdana" panose="020B0604030504040204" pitchFamily="34" charset="0"/>
                <a:ea typeface="Verdana" panose="020B0604030504040204" pitchFamily="34" charset="0"/>
              </a:rPr>
              <a:t>Arrêté à Dublin, banni du pays et interné en France (insultes lancées aux passants, blasphèmes devant des églises, lutte avec des démons</a:t>
            </a:r>
            <a:r>
              <a:rPr lang="fr-FR" dirty="0" smtClean="0">
                <a:latin typeface="Verdana" panose="020B0604030504040204" pitchFamily="34" charset="0"/>
                <a:ea typeface="Verdana" panose="020B0604030504040204" pitchFamily="34" charset="0"/>
              </a:rPr>
              <a:t>).</a:t>
            </a:r>
          </a:p>
          <a:p>
            <a:pPr hangingPunct="0"/>
            <a:endParaRPr lang="fr-FR" dirty="0">
              <a:latin typeface="Verdana" panose="020B0604030504040204" pitchFamily="34" charset="0"/>
              <a:ea typeface="Verdana" panose="020B0604030504040204" pitchFamily="34" charset="0"/>
            </a:endParaRPr>
          </a:p>
          <a:p>
            <a:pPr algn="just" hangingPunct="0"/>
            <a:r>
              <a:rPr lang="fr-FR" dirty="0">
                <a:latin typeface="Verdana" panose="020B0604030504040204" pitchFamily="34" charset="0"/>
                <a:ea typeface="Verdana" panose="020B0604030504040204" pitchFamily="34" charset="0"/>
              </a:rPr>
              <a:t>Asiles de fous – immobilisé des jours durant dans une camisole de force, </a:t>
            </a:r>
            <a:r>
              <a:rPr lang="fr-FR" dirty="0" smtClean="0">
                <a:latin typeface="Verdana" panose="020B0604030504040204" pitchFamily="34" charset="0"/>
                <a:ea typeface="Verdana" panose="020B0604030504040204" pitchFamily="34" charset="0"/>
              </a:rPr>
              <a:t>isolé </a:t>
            </a:r>
            <a:r>
              <a:rPr lang="fr-FR" dirty="0">
                <a:latin typeface="Verdana" panose="020B0604030504040204" pitchFamily="34" charset="0"/>
                <a:ea typeface="Verdana" panose="020B0604030504040204" pitchFamily="34" charset="0"/>
              </a:rPr>
              <a:t>dans une cellule, terriblement </a:t>
            </a:r>
            <a:r>
              <a:rPr lang="fr-FR" dirty="0" smtClean="0">
                <a:latin typeface="Verdana" panose="020B0604030504040204" pitchFamily="34" charset="0"/>
                <a:ea typeface="Verdana" panose="020B0604030504040204" pitchFamily="34" charset="0"/>
              </a:rPr>
              <a:t>maigre, </a:t>
            </a:r>
            <a:r>
              <a:rPr lang="fr-FR" dirty="0">
                <a:latin typeface="Verdana" panose="020B0604030504040204" pitchFamily="34" charset="0"/>
                <a:ea typeface="Verdana" panose="020B0604030504040204" pitchFamily="34" charset="0"/>
              </a:rPr>
              <a:t>on lui fait subir des électrochocs</a:t>
            </a:r>
            <a:r>
              <a:rPr lang="fr-FR" dirty="0" smtClean="0">
                <a:latin typeface="Verdana" panose="020B0604030504040204" pitchFamily="34" charset="0"/>
                <a:ea typeface="Verdana" panose="020B0604030504040204" pitchFamily="34" charset="0"/>
              </a:rPr>
              <a:t>.</a:t>
            </a:r>
          </a:p>
          <a:p>
            <a:pPr algn="just" hangingPunct="0"/>
            <a:endParaRPr lang="fr-FR" dirty="0">
              <a:latin typeface="Verdana" panose="020B0604030504040204" pitchFamily="34" charset="0"/>
              <a:ea typeface="Verdana" panose="020B0604030504040204" pitchFamily="34" charset="0"/>
            </a:endParaRPr>
          </a:p>
          <a:p>
            <a:pPr algn="just" hangingPunct="0"/>
            <a:r>
              <a:rPr lang="fr-FR" dirty="0">
                <a:latin typeface="Verdana" panose="020B0604030504040204" pitchFamily="34" charset="0"/>
                <a:ea typeface="Verdana" panose="020B0604030504040204" pitchFamily="34" charset="0"/>
              </a:rPr>
              <a:t>Après l’intervention de </a:t>
            </a:r>
            <a:r>
              <a:rPr lang="fr-FR" dirty="0" smtClean="0">
                <a:latin typeface="Verdana" panose="020B0604030504040204" pitchFamily="34" charset="0"/>
                <a:ea typeface="Verdana" panose="020B0604030504040204" pitchFamily="34" charset="0"/>
              </a:rPr>
              <a:t>Desnos, </a:t>
            </a:r>
            <a:r>
              <a:rPr lang="fr-FR" dirty="0">
                <a:latin typeface="Verdana" panose="020B0604030504040204" pitchFamily="34" charset="0"/>
                <a:ea typeface="Verdana" panose="020B0604030504040204" pitchFamily="34" charset="0"/>
              </a:rPr>
              <a:t>transporté à Rodez (1943) dans la zone libre : possibilité de peindre et d’écrire </a:t>
            </a:r>
            <a:r>
              <a:rPr lang="fr-FR" dirty="0" smtClean="0">
                <a:latin typeface="Verdana" panose="020B0604030504040204" pitchFamily="34" charset="0"/>
                <a:ea typeface="Verdana" panose="020B0604030504040204" pitchFamily="34" charset="0"/>
              </a:rPr>
              <a:t>  x   </a:t>
            </a:r>
            <a:r>
              <a:rPr lang="fr-FR" dirty="0">
                <a:latin typeface="Verdana" panose="020B0604030504040204" pitchFamily="34" charset="0"/>
                <a:ea typeface="Verdana" panose="020B0604030504040204" pitchFamily="34" charset="0"/>
              </a:rPr>
              <a:t>de nouveau des électrochocs après lesquels il perd conscience pendant des </a:t>
            </a:r>
            <a:r>
              <a:rPr lang="fr-FR" dirty="0" smtClean="0">
                <a:latin typeface="Verdana" panose="020B0604030504040204" pitchFamily="34" charset="0"/>
                <a:ea typeface="Verdana" panose="020B0604030504040204" pitchFamily="34" charset="0"/>
              </a:rPr>
              <a:t>semaines</a:t>
            </a:r>
            <a:r>
              <a:rPr lang="fr-FR" dirty="0">
                <a:latin typeface="Verdana" panose="020B0604030504040204" pitchFamily="34" charset="0"/>
                <a:ea typeface="Verdana" panose="020B0604030504040204" pitchFamily="34" charset="0"/>
              </a:rPr>
              <a:t>.</a:t>
            </a:r>
            <a:endParaRPr lang="fr-FR" dirty="0"/>
          </a:p>
        </p:txBody>
      </p:sp>
      <p:sp>
        <p:nvSpPr>
          <p:cNvPr id="3" name="Obdélník 2"/>
          <p:cNvSpPr/>
          <p:nvPr/>
        </p:nvSpPr>
        <p:spPr>
          <a:xfrm>
            <a:off x="1" y="0"/>
            <a:ext cx="25861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délník 3"/>
          <p:cNvSpPr/>
          <p:nvPr/>
        </p:nvSpPr>
        <p:spPr>
          <a:xfrm>
            <a:off x="11933382" y="0"/>
            <a:ext cx="25861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bdélník 4"/>
          <p:cNvSpPr/>
          <p:nvPr/>
        </p:nvSpPr>
        <p:spPr>
          <a:xfrm>
            <a:off x="258619" y="6594764"/>
            <a:ext cx="11665526" cy="26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bdélník 5"/>
          <p:cNvSpPr/>
          <p:nvPr/>
        </p:nvSpPr>
        <p:spPr>
          <a:xfrm>
            <a:off x="258619" y="0"/>
            <a:ext cx="11665526" cy="26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92903557"/>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2509" y="279738"/>
            <a:ext cx="9596581" cy="6186309"/>
          </a:xfrm>
          <a:prstGeom prst="rect">
            <a:avLst/>
          </a:prstGeom>
        </p:spPr>
        <p:txBody>
          <a:bodyPr wrap="square">
            <a:spAutoFit/>
          </a:bodyPr>
          <a:lstStyle/>
          <a:p>
            <a:pPr algn="just" hangingPunct="0">
              <a:spcAft>
                <a:spcPts val="0"/>
              </a:spcAft>
            </a:pPr>
            <a:r>
              <a:rPr lang="fr-FR" dirty="0">
                <a:latin typeface="Verdana" panose="020B0604030504040204" pitchFamily="34" charset="0"/>
                <a:ea typeface="Verdana" panose="020B0604030504040204" pitchFamily="34" charset="0"/>
              </a:rPr>
              <a:t>1944-45 : conversion au catholicisme (par la suite, Artaud est convaincu d’être le Christ en </a:t>
            </a:r>
            <a:r>
              <a:rPr lang="fr-FR" dirty="0" smtClean="0">
                <a:latin typeface="Verdana" panose="020B0604030504040204" pitchFamily="34" charset="0"/>
                <a:ea typeface="Verdana" panose="020B0604030504040204" pitchFamily="34" charset="0"/>
              </a:rPr>
              <a:t>personne ; </a:t>
            </a:r>
            <a:r>
              <a:rPr lang="fr-FR" dirty="0">
                <a:latin typeface="Verdana" panose="020B0604030504040204" pitchFamily="34" charset="0"/>
                <a:ea typeface="Verdana" panose="020B0604030504040204" pitchFamily="34" charset="0"/>
              </a:rPr>
              <a:t>à </a:t>
            </a:r>
            <a:r>
              <a:rPr lang="fr-FR" dirty="0" smtClean="0">
                <a:latin typeface="Verdana" panose="020B0604030504040204" pitchFamily="34" charset="0"/>
                <a:ea typeface="Verdana" panose="020B0604030504040204" pitchFamily="34" charset="0"/>
              </a:rPr>
              <a:t>Golgotha, </a:t>
            </a:r>
            <a:r>
              <a:rPr lang="fr-FR" dirty="0">
                <a:latin typeface="Verdana" panose="020B0604030504040204" pitchFamily="34" charset="0"/>
                <a:ea typeface="Verdana" panose="020B0604030504040204" pitchFamily="34" charset="0"/>
              </a:rPr>
              <a:t>il aurait été « échangé »).</a:t>
            </a:r>
          </a:p>
          <a:p>
            <a:pPr algn="just" hangingPunct="0">
              <a:spcAft>
                <a:spcPts val="0"/>
              </a:spcAft>
            </a:pPr>
            <a:r>
              <a:rPr lang="fr-FR" dirty="0">
                <a:latin typeface="Verdana" panose="020B0604030504040204" pitchFamily="34" charset="0"/>
                <a:ea typeface="Verdana" panose="020B0604030504040204" pitchFamily="34" charset="0"/>
              </a:rPr>
              <a:t>1946 : suite aux interventions des amis (Paulhan, Adamov, Queneau, Dubuffet, Barrault, Picasso, Gide), il est </a:t>
            </a:r>
            <a:r>
              <a:rPr lang="fr-FR" dirty="0" smtClean="0">
                <a:latin typeface="Verdana" panose="020B0604030504040204" pitchFamily="34" charset="0"/>
                <a:ea typeface="Verdana" panose="020B0604030504040204" pitchFamily="34" charset="0"/>
              </a:rPr>
              <a:t>relâché. Riches </a:t>
            </a:r>
            <a:r>
              <a:rPr lang="fr-FR" dirty="0">
                <a:latin typeface="Verdana" panose="020B0604030504040204" pitchFamily="34" charset="0"/>
                <a:ea typeface="Verdana" panose="020B0604030504040204" pitchFamily="34" charset="0"/>
              </a:rPr>
              <a:t>activités </a:t>
            </a:r>
            <a:r>
              <a:rPr lang="fr-FR" dirty="0" smtClean="0">
                <a:latin typeface="Verdana" panose="020B0604030504040204" pitchFamily="34" charset="0"/>
                <a:ea typeface="Verdana" panose="020B0604030504040204" pitchFamily="34" charset="0"/>
              </a:rPr>
              <a:t>– livres</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radio…</a:t>
            </a:r>
            <a:r>
              <a:rPr lang="fr-FR" i="1" dirty="0">
                <a:latin typeface="Verdana" panose="020B0604030504040204" pitchFamily="34" charset="0"/>
                <a:ea typeface="Verdana" panose="020B0604030504040204" pitchFamily="34" charset="0"/>
              </a:rPr>
              <a:t>Cahiers de Rodez</a:t>
            </a:r>
            <a:r>
              <a:rPr lang="fr-FR" dirty="0">
                <a:latin typeface="Verdana" panose="020B0604030504040204" pitchFamily="34" charset="0"/>
                <a:ea typeface="Verdana" panose="020B0604030504040204" pitchFamily="34" charset="0"/>
              </a:rPr>
              <a:t> (106) et </a:t>
            </a:r>
            <a:r>
              <a:rPr lang="fr-FR" i="1" dirty="0">
                <a:latin typeface="Verdana" panose="020B0604030504040204" pitchFamily="34" charset="0"/>
                <a:ea typeface="Verdana" panose="020B0604030504040204" pitchFamily="34" charset="0"/>
              </a:rPr>
              <a:t>Cahiers du retour à Paris</a:t>
            </a:r>
            <a:r>
              <a:rPr lang="fr-FR" dirty="0">
                <a:latin typeface="Verdana" panose="020B0604030504040204" pitchFamily="34" charset="0"/>
                <a:ea typeface="Verdana" panose="020B0604030504040204" pitchFamily="34" charset="0"/>
              </a:rPr>
              <a:t> (300</a:t>
            </a:r>
            <a:r>
              <a:rPr lang="fr-FR" dirty="0" smtClean="0">
                <a:latin typeface="Verdana" panose="020B0604030504040204" pitchFamily="34" charset="0"/>
                <a:ea typeface="Verdana" panose="020B0604030504040204" pitchFamily="34" charset="0"/>
              </a:rPr>
              <a:t>)</a:t>
            </a:r>
          </a:p>
          <a:p>
            <a:pPr algn="just" hangingPunct="0">
              <a:spcAft>
                <a:spcPts val="0"/>
              </a:spcAft>
            </a:pPr>
            <a:endParaRPr lang="fr-FR" dirty="0">
              <a:latin typeface="Verdana" panose="020B0604030504040204" pitchFamily="34" charset="0"/>
              <a:ea typeface="Verdana" panose="020B0604030504040204" pitchFamily="34" charset="0"/>
            </a:endParaRPr>
          </a:p>
          <a:p>
            <a:pPr algn="just" hangingPunct="0">
              <a:spcAft>
                <a:spcPts val="0"/>
              </a:spcAft>
            </a:pPr>
            <a:r>
              <a:rPr lang="fr-FR" i="1" dirty="0">
                <a:latin typeface="Verdana" panose="020B0604030504040204" pitchFamily="34" charset="0"/>
                <a:ea typeface="Verdana" panose="020B0604030504040204" pitchFamily="34" charset="0"/>
              </a:rPr>
              <a:t>Van Gogh, le suicidé de la société</a:t>
            </a:r>
            <a:r>
              <a:rPr lang="fr-FR" dirty="0">
                <a:latin typeface="Verdana" panose="020B0604030504040204" pitchFamily="34" charset="0"/>
                <a:ea typeface="Verdana" panose="020B0604030504040204" pitchFamily="34" charset="0"/>
              </a:rPr>
              <a:t> (1947) poème-essai </a:t>
            </a:r>
            <a:endParaRPr lang="fr-FR" dirty="0" smtClean="0">
              <a:latin typeface="Verdana" panose="020B0604030504040204" pitchFamily="34" charset="0"/>
              <a:ea typeface="Verdana" panose="020B0604030504040204" pitchFamily="34" charset="0"/>
            </a:endParaRPr>
          </a:p>
          <a:p>
            <a:pPr algn="just" hangingPunct="0"/>
            <a:r>
              <a:rPr lang="fr-FR" i="1" dirty="0">
                <a:latin typeface="Verdana" panose="020B0604030504040204" pitchFamily="34" charset="0"/>
                <a:ea typeface="Verdana" panose="020B0604030504040204" pitchFamily="34" charset="0"/>
              </a:rPr>
              <a:t>Artaud le Momo</a:t>
            </a:r>
            <a:r>
              <a:rPr lang="fr-FR" dirty="0">
                <a:latin typeface="Verdana" panose="020B0604030504040204" pitchFamily="34" charset="0"/>
                <a:ea typeface="Verdana" panose="020B0604030504040204" pitchFamily="34" charset="0"/>
              </a:rPr>
              <a:t>, 1947 et </a:t>
            </a:r>
            <a:r>
              <a:rPr lang="fr-FR" i="1" dirty="0">
                <a:latin typeface="Verdana" panose="020B0604030504040204" pitchFamily="34" charset="0"/>
                <a:ea typeface="Verdana" panose="020B0604030504040204" pitchFamily="34" charset="0"/>
              </a:rPr>
              <a:t>Ci-gît</a:t>
            </a:r>
            <a:r>
              <a:rPr lang="fr-FR" dirty="0">
                <a:latin typeface="Verdana" panose="020B0604030504040204" pitchFamily="34" charset="0"/>
                <a:ea typeface="Verdana" panose="020B0604030504040204" pitchFamily="34" charset="0"/>
              </a:rPr>
              <a:t>, 1948 - de nouveau l’obsession par un corps souffrant, fin de la langue remplacée par des cris.</a:t>
            </a:r>
          </a:p>
          <a:p>
            <a:pPr algn="just" hangingPunct="0">
              <a:spcAft>
                <a:spcPts val="0"/>
              </a:spcAft>
            </a:pPr>
            <a:endParaRPr lang="fr-FR" dirty="0" smtClean="0">
              <a:latin typeface="Verdana" panose="020B0604030504040204" pitchFamily="34" charset="0"/>
              <a:ea typeface="Verdana" panose="020B0604030504040204" pitchFamily="34" charset="0"/>
            </a:endParaRPr>
          </a:p>
          <a:p>
            <a:pPr lvl="0" algn="just" hangingPunct="0"/>
            <a:r>
              <a:rPr lang="fr-FR" dirty="0" smtClean="0">
                <a:latin typeface="Verdana" panose="020B0604030504040204" pitchFamily="34" charset="0"/>
                <a:ea typeface="Verdana" panose="020B0604030504040204" pitchFamily="34" charset="0"/>
              </a:rPr>
              <a:t>Dernière œuvre : </a:t>
            </a:r>
            <a:r>
              <a:rPr lang="fr-FR" dirty="0">
                <a:latin typeface="Verdana" panose="020B0604030504040204" pitchFamily="34" charset="0"/>
                <a:ea typeface="Verdana" panose="020B0604030504040204" pitchFamily="34" charset="0"/>
              </a:rPr>
              <a:t>une émission radio longuement préparée  x  interdite immédiatement avant sa diffusion</a:t>
            </a:r>
          </a:p>
          <a:p>
            <a:pPr algn="just" hangingPunct="0"/>
            <a:r>
              <a:rPr lang="fr-FR" dirty="0" smtClean="0">
                <a:latin typeface="Verdana" panose="020B0604030504040204" pitchFamily="34" charset="0"/>
                <a:ea typeface="Verdana" panose="020B0604030504040204" pitchFamily="34" charset="0"/>
              </a:rPr>
              <a:t>Par </a:t>
            </a:r>
            <a:r>
              <a:rPr lang="fr-FR" dirty="0">
                <a:latin typeface="Verdana" panose="020B0604030504040204" pitchFamily="34" charset="0"/>
                <a:ea typeface="Verdana" panose="020B0604030504040204" pitchFamily="34" charset="0"/>
              </a:rPr>
              <a:t>la suite publiée : </a:t>
            </a:r>
            <a:r>
              <a:rPr lang="fr-FR" i="1" dirty="0">
                <a:latin typeface="Verdana" panose="020B0604030504040204" pitchFamily="34" charset="0"/>
                <a:ea typeface="Verdana" panose="020B0604030504040204" pitchFamily="34" charset="0"/>
              </a:rPr>
              <a:t>Pour en finir avec le jugement de Dieu</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1948 : </a:t>
            </a:r>
            <a:r>
              <a:rPr lang="fr-FR" dirty="0">
                <a:latin typeface="Verdana" panose="020B0604030504040204" pitchFamily="34" charset="0"/>
                <a:ea typeface="Verdana" panose="020B0604030504040204" pitchFamily="34" charset="0"/>
              </a:rPr>
              <a:t>application des principes du </a:t>
            </a:r>
            <a:r>
              <a:rPr lang="fr-FR" dirty="0" smtClean="0">
                <a:latin typeface="Verdana" panose="020B0604030504040204" pitchFamily="34" charset="0"/>
                <a:ea typeface="Verdana" panose="020B0604030504040204" pitchFamily="34" charset="0"/>
              </a:rPr>
              <a:t>« théâtre </a:t>
            </a:r>
            <a:r>
              <a:rPr lang="fr-FR" dirty="0">
                <a:latin typeface="Verdana" panose="020B0604030504040204" pitchFamily="34" charset="0"/>
                <a:ea typeface="Verdana" panose="020B0604030504040204" pitchFamily="34" charset="0"/>
              </a:rPr>
              <a:t>de la </a:t>
            </a:r>
            <a:r>
              <a:rPr lang="fr-FR" dirty="0" smtClean="0">
                <a:latin typeface="Verdana" panose="020B0604030504040204" pitchFamily="34" charset="0"/>
                <a:ea typeface="Verdana" panose="020B0604030504040204" pitchFamily="34" charset="0"/>
              </a:rPr>
              <a:t>cruauté » </a:t>
            </a:r>
            <a:r>
              <a:rPr lang="fr-FR" dirty="0">
                <a:latin typeface="Verdana" panose="020B0604030504040204" pitchFamily="34" charset="0"/>
                <a:ea typeface="Verdana" panose="020B0604030504040204" pitchFamily="34" charset="0"/>
              </a:rPr>
              <a:t>: volonté de secouer le </a:t>
            </a:r>
            <a:r>
              <a:rPr lang="fr-FR" dirty="0" smtClean="0">
                <a:latin typeface="Verdana" panose="020B0604030504040204" pitchFamily="34" charset="0"/>
                <a:ea typeface="Verdana" panose="020B0604030504040204" pitchFamily="34" charset="0"/>
              </a:rPr>
              <a:t>spectateur</a:t>
            </a:r>
          </a:p>
          <a:p>
            <a:pPr algn="just" hangingPunct="0"/>
            <a:r>
              <a:rPr lang="fr-FR" b="1" dirty="0">
                <a:latin typeface="Verdana" panose="020B0604030504040204" pitchFamily="34" charset="0"/>
                <a:ea typeface="Verdana" panose="020B0604030504040204" pitchFamily="34" charset="0"/>
                <a:hlinkClick r:id="rId2"/>
              </a:rPr>
              <a:t>https://</a:t>
            </a:r>
            <a:r>
              <a:rPr lang="fr-FR" b="1" dirty="0" smtClean="0">
                <a:latin typeface="Verdana" panose="020B0604030504040204" pitchFamily="34" charset="0"/>
                <a:ea typeface="Verdana" panose="020B0604030504040204" pitchFamily="34" charset="0"/>
                <a:hlinkClick r:id="rId2"/>
              </a:rPr>
              <a:t>www.youtube.com/watch?v=EXy7lsGNZ5A</a:t>
            </a:r>
            <a:r>
              <a:rPr lang="fr-FR" b="1" dirty="0" smtClean="0">
                <a:latin typeface="Verdana" panose="020B0604030504040204" pitchFamily="34" charset="0"/>
                <a:ea typeface="Verdana" panose="020B0604030504040204" pitchFamily="34" charset="0"/>
              </a:rPr>
              <a:t> </a:t>
            </a:r>
            <a:endParaRPr lang="fr-FR" b="1" dirty="0">
              <a:latin typeface="Verdana" panose="020B0604030504040204" pitchFamily="34" charset="0"/>
              <a:ea typeface="Verdana" panose="020B0604030504040204" pitchFamily="34" charset="0"/>
            </a:endParaRPr>
          </a:p>
          <a:p>
            <a:pPr algn="just" hangingPunct="0">
              <a:spcAft>
                <a:spcPts val="0"/>
              </a:spcAft>
            </a:pPr>
            <a:endParaRPr lang="fr-FR" dirty="0" smtClean="0">
              <a:latin typeface="Verdana" panose="020B0604030504040204" pitchFamily="34" charset="0"/>
              <a:ea typeface="Verdana" panose="020B0604030504040204" pitchFamily="34" charset="0"/>
            </a:endParaRPr>
          </a:p>
          <a:p>
            <a:pPr lvl="0" algn="just" hangingPunct="0"/>
            <a:r>
              <a:rPr lang="fr-FR" dirty="0">
                <a:latin typeface="Verdana" panose="020B0604030504040204" pitchFamily="34" charset="0"/>
                <a:ea typeface="Verdana" panose="020B0604030504040204" pitchFamily="34" charset="0"/>
              </a:rPr>
              <a:t>R</a:t>
            </a:r>
            <a:r>
              <a:rPr lang="fr-FR" dirty="0" smtClean="0">
                <a:latin typeface="Verdana" panose="020B0604030504040204" pitchFamily="34" charset="0"/>
                <a:ea typeface="Verdana" panose="020B0604030504040204" pitchFamily="34" charset="0"/>
              </a:rPr>
              <a:t>edécouverte </a:t>
            </a:r>
            <a:r>
              <a:rPr lang="fr-FR" dirty="0">
                <a:latin typeface="Verdana" panose="020B0604030504040204" pitchFamily="34" charset="0"/>
                <a:ea typeface="Verdana" panose="020B0604030504040204" pitchFamily="34" charset="0"/>
              </a:rPr>
              <a:t>d’Artaud dans les années 1960-70 </a:t>
            </a:r>
            <a:r>
              <a:rPr lang="fr-FR" dirty="0" smtClean="0">
                <a:latin typeface="Verdana" panose="020B0604030504040204" pitchFamily="34" charset="0"/>
                <a:ea typeface="Verdana" panose="020B0604030504040204" pitchFamily="34" charset="0"/>
              </a:rPr>
              <a:t>(Nouvelle </a:t>
            </a:r>
            <a:r>
              <a:rPr lang="fr-FR" dirty="0">
                <a:latin typeface="Verdana" panose="020B0604030504040204" pitchFamily="34" charset="0"/>
                <a:ea typeface="Verdana" panose="020B0604030504040204" pitchFamily="34" charset="0"/>
              </a:rPr>
              <a:t>critique)</a:t>
            </a:r>
          </a:p>
          <a:p>
            <a:pPr algn="just" hangingPunct="0"/>
            <a:r>
              <a:rPr lang="fr-FR" dirty="0">
                <a:latin typeface="Verdana" panose="020B0604030504040204" pitchFamily="34" charset="0"/>
                <a:ea typeface="Verdana" panose="020B0604030504040204" pitchFamily="34" charset="0"/>
              </a:rPr>
              <a:t>Artaud a remis en cause la langue </a:t>
            </a:r>
            <a:r>
              <a:rPr lang="fr-FR" dirty="0" smtClean="0">
                <a:latin typeface="Verdana" panose="020B0604030504040204" pitchFamily="34" charset="0"/>
                <a:ea typeface="Verdana" panose="020B0604030504040204" pitchFamily="34" charset="0"/>
              </a:rPr>
              <a:t>+ influencé le </a:t>
            </a:r>
            <a:r>
              <a:rPr lang="fr-FR" dirty="0" err="1" smtClean="0">
                <a:latin typeface="Verdana" panose="020B0604030504040204" pitchFamily="34" charset="0"/>
                <a:ea typeface="Verdana" panose="020B0604030504040204" pitchFamily="34" charset="0"/>
              </a:rPr>
              <a:t>post-structuralisme</a:t>
            </a:r>
            <a:r>
              <a:rPr lang="fr-FR" dirty="0" smtClean="0">
                <a:latin typeface="Verdana" panose="020B0604030504040204" pitchFamily="34" charset="0"/>
                <a:ea typeface="Verdana" panose="020B0604030504040204" pitchFamily="34" charset="0"/>
              </a:rPr>
              <a:t> et </a:t>
            </a:r>
            <a:r>
              <a:rPr lang="fr-FR" dirty="0">
                <a:latin typeface="Verdana" panose="020B0604030504040204" pitchFamily="34" charset="0"/>
                <a:ea typeface="Verdana" panose="020B0604030504040204" pitchFamily="34" charset="0"/>
              </a:rPr>
              <a:t>Foucault (analyse des systèmes de répression) + Deleuze (corps sans organes qui nous libérerait de la société)</a:t>
            </a:r>
          </a:p>
          <a:p>
            <a:pPr algn="just" hangingPunct="0"/>
            <a:r>
              <a:rPr lang="fr-FR" dirty="0" smtClean="0">
                <a:latin typeface="Verdana" panose="020B0604030504040204" pitchFamily="34" charset="0"/>
                <a:ea typeface="Verdana" panose="020B0604030504040204" pitchFamily="34" charset="0"/>
              </a:rPr>
              <a:t>Aujourd’hui, </a:t>
            </a:r>
            <a:r>
              <a:rPr lang="fr-FR" dirty="0">
                <a:latin typeface="Verdana" panose="020B0604030504040204" pitchFamily="34" charset="0"/>
                <a:ea typeface="Verdana" panose="020B0604030504040204" pitchFamily="34" charset="0"/>
              </a:rPr>
              <a:t>on publie ses œuvres complètes  x  presque impossible (26 tomes pour l’instant), la moitié = des journaux </a:t>
            </a:r>
            <a:r>
              <a:rPr lang="fr-FR" dirty="0" smtClean="0">
                <a:latin typeface="Verdana" panose="020B0604030504040204" pitchFamily="34" charset="0"/>
                <a:ea typeface="Verdana" panose="020B0604030504040204" pitchFamily="34" charset="0"/>
              </a:rPr>
              <a:t>ininterrompus</a:t>
            </a: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3"/>
          <a:srcRect l="1" t="3975" r="4024" b="23188"/>
          <a:stretch/>
        </p:blipFill>
        <p:spPr>
          <a:xfrm>
            <a:off x="10012217" y="168901"/>
            <a:ext cx="1995056" cy="2466110"/>
          </a:xfrm>
          <a:prstGeom prst="rect">
            <a:avLst/>
          </a:prstGeom>
          <a:ln w="9525">
            <a:solidFill>
              <a:schemeClr val="tx1"/>
            </a:solidFill>
          </a:ln>
        </p:spPr>
      </p:pic>
      <p:pic>
        <p:nvPicPr>
          <p:cNvPr id="4" name="Obrázek 3"/>
          <p:cNvPicPr>
            <a:picLocks noChangeAspect="1"/>
          </p:cNvPicPr>
          <p:nvPr/>
        </p:nvPicPr>
        <p:blipFill>
          <a:blip r:embed="rId4"/>
          <a:stretch>
            <a:fillRect/>
          </a:stretch>
        </p:blipFill>
        <p:spPr>
          <a:xfrm>
            <a:off x="10012217" y="2760174"/>
            <a:ext cx="1995056" cy="1659704"/>
          </a:xfrm>
          <a:prstGeom prst="rect">
            <a:avLst/>
          </a:prstGeom>
          <a:ln w="9525">
            <a:solidFill>
              <a:schemeClr val="tx1"/>
            </a:solidFill>
          </a:ln>
        </p:spPr>
      </p:pic>
      <p:pic>
        <p:nvPicPr>
          <p:cNvPr id="5" name="Obrázek 4"/>
          <p:cNvPicPr>
            <a:picLocks noChangeAspect="1"/>
          </p:cNvPicPr>
          <p:nvPr/>
        </p:nvPicPr>
        <p:blipFill>
          <a:blip r:embed="rId5"/>
          <a:stretch>
            <a:fillRect/>
          </a:stretch>
        </p:blipFill>
        <p:spPr>
          <a:xfrm>
            <a:off x="10012217" y="4578749"/>
            <a:ext cx="1995056" cy="2145943"/>
          </a:xfrm>
          <a:prstGeom prst="rect">
            <a:avLst/>
          </a:prstGeom>
          <a:ln w="12700">
            <a:solidFill>
              <a:schemeClr val="tx1"/>
            </a:solidFill>
          </a:ln>
        </p:spPr>
      </p:pic>
    </p:spTree>
    <p:extLst>
      <p:ext uri="{BB962C8B-B14F-4D97-AF65-F5344CB8AC3E}">
        <p14:creationId xmlns:p14="http://schemas.microsoft.com/office/powerpoint/2010/main" val="1778140097"/>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906327" y="0"/>
            <a:ext cx="428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p>
          <a:p>
            <a:pPr algn="ctr"/>
            <a:endParaRPr lang="fr-FR" dirty="0"/>
          </a:p>
          <a:p>
            <a:pPr algn="ctr"/>
            <a:endParaRPr lang="fr-FR" dirty="0" smtClean="0"/>
          </a:p>
          <a:p>
            <a:pPr algn="ctr"/>
            <a:r>
              <a:rPr lang="fr-FR" b="1" dirty="0" smtClean="0">
                <a:latin typeface="Verdana" panose="020B0604030504040204" pitchFamily="34" charset="0"/>
                <a:ea typeface="Verdana" panose="020B0604030504040204" pitchFamily="34" charset="0"/>
              </a:rPr>
              <a:t>(1938)</a:t>
            </a:r>
            <a:endParaRPr lang="fr-FR" b="1"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9046008" y="233412"/>
            <a:ext cx="2006310" cy="3322588"/>
          </a:xfrm>
          <a:prstGeom prst="rect">
            <a:avLst/>
          </a:prstGeom>
        </p:spPr>
      </p:pic>
      <p:pic>
        <p:nvPicPr>
          <p:cNvPr id="4" name="Obrázek 3"/>
          <p:cNvPicPr>
            <a:picLocks noChangeAspect="1"/>
          </p:cNvPicPr>
          <p:nvPr/>
        </p:nvPicPr>
        <p:blipFill>
          <a:blip r:embed="rId3"/>
          <a:stretch>
            <a:fillRect/>
          </a:stretch>
        </p:blipFill>
        <p:spPr>
          <a:xfrm>
            <a:off x="7886046" y="4618182"/>
            <a:ext cx="4327589" cy="2239819"/>
          </a:xfrm>
          <a:prstGeom prst="rect">
            <a:avLst/>
          </a:prstGeom>
        </p:spPr>
      </p:pic>
      <p:sp>
        <p:nvSpPr>
          <p:cNvPr id="5" name="Obdélník 4"/>
          <p:cNvSpPr/>
          <p:nvPr/>
        </p:nvSpPr>
        <p:spPr>
          <a:xfrm>
            <a:off x="277090" y="462845"/>
            <a:ext cx="7333673" cy="6186309"/>
          </a:xfrm>
          <a:prstGeom prst="rect">
            <a:avLst/>
          </a:prstGeom>
        </p:spPr>
        <p:txBody>
          <a:bodyPr wrap="square">
            <a:spAutoFit/>
          </a:bodyPr>
          <a:lstStyle/>
          <a:p>
            <a:pPr algn="just" hangingPunct="0">
              <a:spcAft>
                <a:spcPts val="0"/>
              </a:spcAft>
            </a:pPr>
            <a:r>
              <a:rPr lang="fr-FR" dirty="0" smtClean="0">
                <a:latin typeface="Verdana" panose="020B0604030504040204" pitchFamily="34" charset="0"/>
                <a:ea typeface="Times New Roman" panose="02020603050405020304" pitchFamily="18" charset="0"/>
              </a:rPr>
              <a:t>Faite </a:t>
            </a:r>
            <a:r>
              <a:rPr lang="fr-FR" dirty="0">
                <a:latin typeface="Verdana" panose="020B0604030504040204" pitchFamily="34" charset="0"/>
                <a:ea typeface="Times New Roman" panose="02020603050405020304" pitchFamily="18" charset="0"/>
              </a:rPr>
              <a:t>de mots, de concepts, la culture occidentale n’a plus aucune prise sur la vie. </a:t>
            </a:r>
            <a:r>
              <a:rPr lang="fr-FR" dirty="0" smtClean="0">
                <a:latin typeface="Verdana" panose="020B0604030504040204" pitchFamily="34" charset="0"/>
                <a:ea typeface="Times New Roman" panose="02020603050405020304" pitchFamily="18" charset="0"/>
              </a:rPr>
              <a:t>(Tradition </a:t>
            </a:r>
            <a:r>
              <a:rPr lang="fr-FR" dirty="0">
                <a:latin typeface="Verdana" panose="020B0604030504040204" pitchFamily="34" charset="0"/>
                <a:ea typeface="Times New Roman" panose="02020603050405020304" pitchFamily="18" charset="0"/>
              </a:rPr>
              <a:t>où le public reste coupé des acteurs et indifférent, la pièce se résumant au texte</a:t>
            </a:r>
            <a:r>
              <a:rPr lang="fr-FR" dirty="0" smtClean="0">
                <a:latin typeface="Verdana" panose="020B0604030504040204" pitchFamily="34" charset="0"/>
                <a:ea typeface="Times New Roman" panose="02020603050405020304" pitchFamily="18" charset="0"/>
              </a:rPr>
              <a:t>.)</a:t>
            </a:r>
          </a:p>
          <a:p>
            <a:pPr algn="just" hangingPunct="0">
              <a:spcAft>
                <a:spcPts val="0"/>
              </a:spcAft>
            </a:pPr>
            <a:endParaRPr lang="fr-FR" dirty="0">
              <a:latin typeface="Verdana" panose="020B0604030504040204" pitchFamily="34" charset="0"/>
              <a:ea typeface="Times New Roman" panose="02020603050405020304" pitchFamily="18" charset="0"/>
            </a:endParaRPr>
          </a:p>
          <a:p>
            <a:pPr algn="just" hangingPunct="0"/>
            <a:r>
              <a:rPr lang="fr-FR" dirty="0">
                <a:latin typeface="Verdana" panose="020B0604030504040204" pitchFamily="34" charset="0"/>
                <a:ea typeface="Verdana" panose="020B0604030504040204" pitchFamily="34" charset="0"/>
              </a:rPr>
              <a:t>La seule « culture » qui vaille doit être un champ d’énergie, une « vraie magie », c’est-à-dire une « </a:t>
            </a:r>
            <a:r>
              <a:rPr lang="fr-FR" b="1" dirty="0">
                <a:latin typeface="Verdana" panose="020B0604030504040204" pitchFamily="34" charset="0"/>
                <a:ea typeface="Verdana" panose="020B0604030504040204" pitchFamily="34" charset="0"/>
              </a:rPr>
              <a:t>poésie </a:t>
            </a:r>
            <a:r>
              <a:rPr lang="fr-FR" dirty="0">
                <a:latin typeface="Verdana" panose="020B0604030504040204" pitchFamily="34" charset="0"/>
                <a:ea typeface="Verdana" panose="020B0604030504040204" pitchFamily="34" charset="0"/>
              </a:rPr>
              <a:t>». Le théâtre doit devenir « </a:t>
            </a:r>
            <a:r>
              <a:rPr lang="fr-FR" b="1" dirty="0">
                <a:latin typeface="Verdana" panose="020B0604030504040204" pitchFamily="34" charset="0"/>
                <a:ea typeface="Verdana" panose="020B0604030504040204" pitchFamily="34" charset="0"/>
              </a:rPr>
              <a:t>événement </a:t>
            </a:r>
            <a:r>
              <a:rPr lang="fr-FR" dirty="0">
                <a:latin typeface="Verdana" panose="020B0604030504040204" pitchFamily="34" charset="0"/>
                <a:ea typeface="Verdana" panose="020B0604030504040204" pitchFamily="34" charset="0"/>
              </a:rPr>
              <a:t>», cesser d’être « mimésis » pour devenir « </a:t>
            </a:r>
            <a:r>
              <a:rPr lang="fr-FR" b="1" dirty="0">
                <a:latin typeface="Verdana" panose="020B0604030504040204" pitchFamily="34" charset="0"/>
                <a:ea typeface="Verdana" panose="020B0604030504040204" pitchFamily="34" charset="0"/>
              </a:rPr>
              <a:t>création </a:t>
            </a:r>
            <a:r>
              <a:rPr lang="fr-FR"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endParaRPr lang="fr-FR" dirty="0">
              <a:latin typeface="Verdana" panose="020B0604030504040204" pitchFamily="34" charset="0"/>
              <a:ea typeface="Verdana" panose="020B0604030504040204" pitchFamily="34" charset="0"/>
            </a:endParaRPr>
          </a:p>
          <a:p>
            <a:pPr algn="just" hangingPunct="0"/>
            <a:r>
              <a:rPr lang="fr-FR" b="1" dirty="0">
                <a:latin typeface="Verdana" panose="020B0604030504040204" pitchFamily="34" charset="0"/>
                <a:ea typeface="Verdana" panose="020B0604030504040204" pitchFamily="34" charset="0"/>
              </a:rPr>
              <a:t>Le théâtre doit être </a:t>
            </a:r>
            <a:r>
              <a:rPr lang="fr-FR" b="1" dirty="0" smtClean="0">
                <a:latin typeface="Verdana" panose="020B0604030504040204" pitchFamily="34" charset="0"/>
                <a:ea typeface="Verdana" panose="020B0604030504040204" pitchFamily="34" charset="0"/>
              </a:rPr>
              <a:t>comme </a:t>
            </a:r>
            <a:r>
              <a:rPr lang="fr-FR" b="1" dirty="0">
                <a:latin typeface="Verdana" panose="020B0604030504040204" pitchFamily="34" charset="0"/>
                <a:ea typeface="Verdana" panose="020B0604030504040204" pitchFamily="34" charset="0"/>
              </a:rPr>
              <a:t>la peste</a:t>
            </a:r>
            <a:r>
              <a:rPr lang="fr-FR" dirty="0">
                <a:latin typeface="Verdana" panose="020B0604030504040204" pitchFamily="34" charset="0"/>
                <a:ea typeface="Verdana" panose="020B0604030504040204" pitchFamily="34" charset="0"/>
              </a:rPr>
              <a:t>, « un mal qui creuse l’organisme et la vie jusqu’au déchirement et jusqu’au spasme » : lib</a:t>
            </a:r>
            <a:r>
              <a:rPr lang="cs-CZ" dirty="0" err="1">
                <a:latin typeface="Verdana" panose="020B0604030504040204" pitchFamily="34" charset="0"/>
                <a:ea typeface="Verdana" panose="020B0604030504040204" pitchFamily="34" charset="0"/>
              </a:rPr>
              <a:t>ération</a:t>
            </a:r>
            <a:r>
              <a:rPr lang="cs-CZ" dirty="0">
                <a:latin typeface="Verdana" panose="020B0604030504040204" pitchFamily="34" charset="0"/>
                <a:ea typeface="Verdana" panose="020B0604030504040204" pitchFamily="34" charset="0"/>
              </a:rPr>
              <a:t>, chaos, </a:t>
            </a:r>
            <a:r>
              <a:rPr lang="cs-CZ" dirty="0" err="1" smtClean="0">
                <a:latin typeface="Verdana" panose="020B0604030504040204" pitchFamily="34" charset="0"/>
                <a:ea typeface="Verdana" panose="020B0604030504040204" pitchFamily="34" charset="0"/>
              </a:rPr>
              <a:t>passion</a:t>
            </a:r>
            <a:r>
              <a:rPr lang="cs-CZ" dirty="0" smtClean="0">
                <a:latin typeface="Verdana" panose="020B0604030504040204" pitchFamily="34" charset="0"/>
                <a:ea typeface="Verdana" panose="020B0604030504040204" pitchFamily="34" charset="0"/>
              </a:rPr>
              <a:t>…</a:t>
            </a:r>
            <a:endParaRPr lang="fr-FR" dirty="0" smtClean="0">
              <a:latin typeface="Verdana" panose="020B0604030504040204" pitchFamily="34" charset="0"/>
              <a:ea typeface="Verdana" panose="020B0604030504040204" pitchFamily="34" charset="0"/>
            </a:endParaRPr>
          </a:p>
          <a:p>
            <a:pPr algn="just" hangingPunct="0"/>
            <a:endParaRPr lang="fr-FR" dirty="0">
              <a:latin typeface="Verdana" panose="020B0604030504040204" pitchFamily="34" charset="0"/>
              <a:ea typeface="Verdana" panose="020B0604030504040204" pitchFamily="34" charset="0"/>
            </a:endParaRPr>
          </a:p>
          <a:p>
            <a:pPr algn="just" hangingPunct="0"/>
            <a:r>
              <a:rPr lang="cs-CZ" b="1" dirty="0">
                <a:latin typeface="Verdana" panose="020B0604030504040204" pitchFamily="34" charset="0"/>
                <a:ea typeface="Verdana" panose="020B0604030504040204" pitchFamily="34" charset="0"/>
              </a:rPr>
              <a:t>Le </a:t>
            </a:r>
            <a:r>
              <a:rPr lang="cs-CZ" b="1" dirty="0" err="1">
                <a:latin typeface="Verdana" panose="020B0604030504040204" pitchFamily="34" charset="0"/>
                <a:ea typeface="Verdana" panose="020B0604030504040204" pitchFamily="34" charset="0"/>
              </a:rPr>
              <a:t>théâtre</a:t>
            </a:r>
            <a:r>
              <a:rPr lang="cs-CZ" b="1" dirty="0">
                <a:latin typeface="Verdana" panose="020B0604030504040204" pitchFamily="34" charset="0"/>
                <a:ea typeface="Verdana" panose="020B0604030504040204" pitchFamily="34" charset="0"/>
              </a:rPr>
              <a:t> </a:t>
            </a:r>
            <a:r>
              <a:rPr lang="cs-CZ" b="1" dirty="0" err="1">
                <a:latin typeface="Verdana" panose="020B0604030504040204" pitchFamily="34" charset="0"/>
                <a:ea typeface="Verdana" panose="020B0604030504040204" pitchFamily="34" charset="0"/>
              </a:rPr>
              <a:t>doit</a:t>
            </a:r>
            <a:r>
              <a:rPr lang="cs-CZ" b="1" dirty="0">
                <a:latin typeface="Verdana" panose="020B0604030504040204" pitchFamily="34" charset="0"/>
                <a:ea typeface="Verdana" panose="020B0604030504040204" pitchFamily="34" charset="0"/>
              </a:rPr>
              <a:t> </a:t>
            </a:r>
            <a:r>
              <a:rPr lang="cs-CZ" b="1" dirty="0" err="1">
                <a:latin typeface="Verdana" panose="020B0604030504040204" pitchFamily="34" charset="0"/>
                <a:ea typeface="Verdana" panose="020B0604030504040204" pitchFamily="34" charset="0"/>
              </a:rPr>
              <a:t>être</a:t>
            </a:r>
            <a:r>
              <a:rPr lang="cs-CZ" b="1" dirty="0">
                <a:latin typeface="Verdana" panose="020B0604030504040204" pitchFamily="34" charset="0"/>
                <a:ea typeface="Verdana" panose="020B0604030504040204" pitchFamily="34" charset="0"/>
              </a:rPr>
              <a:t> </a:t>
            </a:r>
            <a:r>
              <a:rPr lang="cs-CZ" b="1" dirty="0" err="1" smtClean="0">
                <a:latin typeface="Verdana" panose="020B0604030504040204" pitchFamily="34" charset="0"/>
                <a:ea typeface="Verdana" panose="020B0604030504040204" pitchFamily="34" charset="0"/>
              </a:rPr>
              <a:t>comme</a:t>
            </a:r>
            <a:r>
              <a:rPr lang="cs-CZ" b="1" dirty="0" smtClean="0">
                <a:latin typeface="Verdana" panose="020B0604030504040204" pitchFamily="34" charset="0"/>
                <a:ea typeface="Verdana" panose="020B0604030504040204" pitchFamily="34" charset="0"/>
              </a:rPr>
              <a:t> </a:t>
            </a:r>
            <a:r>
              <a:rPr lang="cs-CZ" b="1" dirty="0" err="1">
                <a:latin typeface="Verdana" panose="020B0604030504040204" pitchFamily="34" charset="0"/>
                <a:ea typeface="Verdana" panose="020B0604030504040204" pitchFamily="34" charset="0"/>
              </a:rPr>
              <a:t>l’alchimie</a:t>
            </a:r>
            <a:r>
              <a:rPr lang="cs-CZ" b="1"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(influence du théâtre balinais).</a:t>
            </a:r>
          </a:p>
          <a:p>
            <a:pPr algn="just" hangingPunct="0"/>
            <a:endParaRPr lang="fr-FR" dirty="0">
              <a:latin typeface="Verdana" panose="020B0604030504040204" pitchFamily="34" charset="0"/>
              <a:ea typeface="Verdana" panose="020B0604030504040204" pitchFamily="34" charset="0"/>
            </a:endParaRPr>
          </a:p>
          <a:p>
            <a:pPr algn="just" hangingPunct="0"/>
            <a:r>
              <a:rPr lang="fr-FR" dirty="0" smtClean="0">
                <a:latin typeface="Verdana" panose="020B0604030504040204" pitchFamily="34" charset="0"/>
                <a:ea typeface="Verdana" panose="020B0604030504040204" pitchFamily="34" charset="0"/>
              </a:rPr>
              <a:t>Le théâtre doit être cruel : </a:t>
            </a:r>
            <a:r>
              <a:rPr lang="fr-FR" dirty="0">
                <a:latin typeface="Verdana" panose="020B0604030504040204" pitchFamily="34" charset="0"/>
                <a:ea typeface="Verdana" panose="020B0604030504040204" pitchFamily="34" charset="0"/>
              </a:rPr>
              <a:t>recherche d’un bouleversement du moi, assimilation du théâtre à un </a:t>
            </a:r>
            <a:r>
              <a:rPr lang="fr-FR" b="1" dirty="0">
                <a:latin typeface="Verdana" panose="020B0604030504040204" pitchFamily="34" charset="0"/>
                <a:ea typeface="Verdana" panose="020B0604030504040204" pitchFamily="34" charset="0"/>
              </a:rPr>
              <a:t>exorcisme</a:t>
            </a:r>
            <a:r>
              <a:rPr lang="fr-FR" dirty="0">
                <a:latin typeface="Verdana" panose="020B0604030504040204" pitchFamily="34" charset="0"/>
                <a:ea typeface="Verdana" panose="020B0604030504040204" pitchFamily="34" charset="0"/>
              </a:rPr>
              <a:t> qui ferait </a:t>
            </a:r>
            <a:r>
              <a:rPr lang="fr-FR" dirty="0" smtClean="0">
                <a:latin typeface="Verdana" panose="020B0604030504040204" pitchFamily="34" charset="0"/>
                <a:ea typeface="Verdana" panose="020B0604030504040204" pitchFamily="34" charset="0"/>
              </a:rPr>
              <a:t>        « </a:t>
            </a:r>
            <a:r>
              <a:rPr lang="fr-FR" dirty="0">
                <a:latin typeface="Verdana" panose="020B0604030504040204" pitchFamily="34" charset="0"/>
                <a:ea typeface="Verdana" panose="020B0604030504040204" pitchFamily="34" charset="0"/>
              </a:rPr>
              <a:t>affluer nos démons », organisation de la transe du spectateur à des fins thérapeutiques... </a:t>
            </a:r>
          </a:p>
          <a:p>
            <a:pPr algn="just" hangingPunct="0"/>
            <a:r>
              <a:rPr lang="fr-FR" b="1" dirty="0">
                <a:latin typeface="Verdana" panose="020B0604030504040204" pitchFamily="34" charset="0"/>
                <a:ea typeface="Verdana" panose="020B0604030504040204" pitchFamily="34" charset="0"/>
              </a:rPr>
              <a:t>Le théâtre doit contenir ce qu’il y a dans l’amour, le crime, la guerre ou la folie ! </a:t>
            </a:r>
            <a:endParaRPr lang="fr-FR"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66336665"/>
      </p:ext>
    </p:extLst>
  </p:cSld>
  <p:clrMapOvr>
    <a:masterClrMapping/>
  </p:clrMapOvr>
  <p:transition spd="slow">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12192000" cy="2927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bdélník 2"/>
          <p:cNvSpPr/>
          <p:nvPr/>
        </p:nvSpPr>
        <p:spPr>
          <a:xfrm>
            <a:off x="304800" y="3225954"/>
            <a:ext cx="11628582" cy="3416320"/>
          </a:xfrm>
          <a:prstGeom prst="rect">
            <a:avLst/>
          </a:prstGeom>
        </p:spPr>
        <p:txBody>
          <a:bodyPr wrap="square">
            <a:spAutoFit/>
          </a:bodyPr>
          <a:lstStyle/>
          <a:p>
            <a:r>
              <a:rPr lang="fr-FR" dirty="0">
                <a:latin typeface="Verdana" panose="020B0604030504040204" pitchFamily="34" charset="0"/>
                <a:ea typeface="Times New Roman" panose="02020603050405020304" pitchFamily="18" charset="0"/>
                <a:cs typeface="Times New Roman" panose="02020603050405020304" pitchFamily="18" charset="0"/>
              </a:rPr>
              <a:t>La cruauté implique un </a:t>
            </a:r>
            <a:r>
              <a:rPr lang="fr-FR" b="1" dirty="0">
                <a:latin typeface="Verdana" panose="020B0604030504040204" pitchFamily="34" charset="0"/>
                <a:ea typeface="Times New Roman" panose="02020603050405020304" pitchFamily="18" charset="0"/>
                <a:cs typeface="Times New Roman" panose="02020603050405020304" pitchFamily="18" charset="0"/>
              </a:rPr>
              <a:t>théâtre de masse</a:t>
            </a:r>
            <a:r>
              <a:rPr lang="fr-FR" dirty="0">
                <a:latin typeface="Verdana" panose="020B0604030504040204" pitchFamily="34" charset="0"/>
                <a:ea typeface="Times New Roman" panose="02020603050405020304" pitchFamily="18" charset="0"/>
                <a:cs typeface="Times New Roman" panose="02020603050405020304" pitchFamily="18" charset="0"/>
              </a:rPr>
              <a:t>. Seule une foule peut lui servir de caisse de résonance et donc démultiplier son efficience. </a:t>
            </a:r>
            <a:endParaRPr lang="fr-FR" dirty="0" smtClean="0">
              <a:latin typeface="Verdana" panose="020B0604030504040204" pitchFamily="34" charset="0"/>
              <a:ea typeface="Times New Roman" panose="02020603050405020304" pitchFamily="18" charset="0"/>
              <a:cs typeface="Times New Roman" panose="02020603050405020304" pitchFamily="18" charset="0"/>
            </a:endParaRPr>
          </a:p>
          <a:p>
            <a:endParaRPr lang="fr-FR" dirty="0">
              <a:latin typeface="Verdana" panose="020B0604030504040204" pitchFamily="34" charset="0"/>
              <a:cs typeface="Times New Roman" panose="02020603050405020304" pitchFamily="18" charset="0"/>
            </a:endParaRPr>
          </a:p>
          <a:p>
            <a:pPr algn="just"/>
            <a:r>
              <a:rPr lang="fr-FR" dirty="0">
                <a:latin typeface="Verdana" panose="020B0604030504040204" pitchFamily="34" charset="0"/>
                <a:ea typeface="Verdana" panose="020B0604030504040204" pitchFamily="34" charset="0"/>
              </a:rPr>
              <a:t>Le </a:t>
            </a:r>
            <a:r>
              <a:rPr lang="fr-FR" b="1" dirty="0">
                <a:latin typeface="Verdana" panose="020B0604030504040204" pitchFamily="34" charset="0"/>
                <a:ea typeface="Verdana" panose="020B0604030504040204" pitchFamily="34" charset="0"/>
              </a:rPr>
              <a:t>langage</a:t>
            </a:r>
            <a:r>
              <a:rPr lang="fr-FR" dirty="0">
                <a:latin typeface="Verdana" panose="020B0604030504040204" pitchFamily="34" charset="0"/>
                <a:ea typeface="Verdana" panose="020B0604030504040204" pitchFamily="34" charset="0"/>
              </a:rPr>
              <a:t> spécifique du théâtre doit être </a:t>
            </a:r>
            <a:r>
              <a:rPr lang="fr-FR" b="1" dirty="0">
                <a:latin typeface="Verdana" panose="020B0604030504040204" pitchFamily="34" charset="0"/>
                <a:ea typeface="Verdana" panose="020B0604030504040204" pitchFamily="34" charset="0"/>
              </a:rPr>
              <a:t>physique</a:t>
            </a:r>
            <a:r>
              <a:rPr lang="fr-FR" dirty="0">
                <a:latin typeface="Verdana" panose="020B0604030504040204" pitchFamily="34" charset="0"/>
                <a:ea typeface="Verdana" panose="020B0604030504040204" pitchFamily="34" charset="0"/>
              </a:rPr>
              <a:t>. Cela veut dire qu’il doit exploiter les potentialités du corps, gestuelle, mimique, mais aussi celles de la vocalisation (cri, </a:t>
            </a:r>
            <a:r>
              <a:rPr lang="fr-FR" dirty="0" smtClean="0">
                <a:latin typeface="Verdana" panose="020B0604030504040204" pitchFamily="34" charset="0"/>
                <a:ea typeface="Verdana" panose="020B0604030504040204" pitchFamily="34" charset="0"/>
              </a:rPr>
              <a:t>onomatopées, </a:t>
            </a:r>
            <a:r>
              <a:rPr lang="fr-FR" dirty="0">
                <a:latin typeface="Verdana" panose="020B0604030504040204" pitchFamily="34" charset="0"/>
                <a:ea typeface="Verdana" panose="020B0604030504040204" pitchFamily="34" charset="0"/>
              </a:rPr>
              <a:t>incantation, etc.). </a:t>
            </a:r>
            <a:endParaRPr lang="fr-FR" dirty="0" smtClean="0">
              <a:latin typeface="Verdana" panose="020B0604030504040204" pitchFamily="34" charset="0"/>
              <a:ea typeface="Verdana" panose="020B0604030504040204" pitchFamily="34" charset="0"/>
            </a:endParaRPr>
          </a:p>
          <a:p>
            <a:pPr algn="just"/>
            <a:endParaRPr lang="fr-FR" dirty="0">
              <a:latin typeface="Verdana" panose="020B0604030504040204" pitchFamily="34" charset="0"/>
              <a:ea typeface="Verdana" panose="020B0604030504040204" pitchFamily="34" charset="0"/>
            </a:endParaRPr>
          </a:p>
          <a:p>
            <a:pPr algn="just"/>
            <a:r>
              <a:rPr lang="fr-FR" b="1" dirty="0">
                <a:latin typeface="Verdana" panose="020B0604030504040204" pitchFamily="34" charset="0"/>
                <a:ea typeface="Verdana" panose="020B0604030504040204" pitchFamily="34" charset="0"/>
              </a:rPr>
              <a:t>L</a:t>
            </a:r>
            <a:r>
              <a:rPr lang="fr-FR" b="1" dirty="0" smtClean="0">
                <a:latin typeface="Verdana" panose="020B0604030504040204" pitchFamily="34" charset="0"/>
                <a:ea typeface="Verdana" panose="020B0604030504040204" pitchFamily="34" charset="0"/>
              </a:rPr>
              <a:t>’espace</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du cérémonial </a:t>
            </a:r>
            <a:r>
              <a:rPr lang="fr-FR" dirty="0" smtClean="0">
                <a:latin typeface="Verdana" panose="020B0604030504040204" pitchFamily="34" charset="0"/>
                <a:ea typeface="Verdana" panose="020B0604030504040204" pitchFamily="34" charset="0"/>
              </a:rPr>
              <a:t>doit être </a:t>
            </a:r>
            <a:r>
              <a:rPr lang="fr-FR" b="1" dirty="0" smtClean="0">
                <a:latin typeface="Verdana" panose="020B0604030504040204" pitchFamily="34" charset="0"/>
                <a:ea typeface="Verdana" panose="020B0604030504040204" pitchFamily="34" charset="0"/>
              </a:rPr>
              <a:t>repensé</a:t>
            </a:r>
            <a:r>
              <a:rPr lang="fr-FR" dirty="0">
                <a:latin typeface="Verdana" panose="020B0604030504040204" pitchFamily="34" charset="0"/>
                <a:ea typeface="Verdana" panose="020B0604030504040204" pitchFamily="34" charset="0"/>
              </a:rPr>
              <a:t>. Fin du face-à-face </a:t>
            </a:r>
            <a:r>
              <a:rPr lang="fr-FR" dirty="0" smtClean="0">
                <a:latin typeface="Verdana" panose="020B0604030504040204" pitchFamily="34" charset="0"/>
                <a:ea typeface="Verdana" panose="020B0604030504040204" pitchFamily="34" charset="0"/>
              </a:rPr>
              <a:t>traditionnel ; </a:t>
            </a:r>
            <a:r>
              <a:rPr lang="fr-FR" dirty="0">
                <a:latin typeface="Verdana" panose="020B0604030504040204" pitchFamily="34" charset="0"/>
                <a:ea typeface="Verdana" panose="020B0604030504040204" pitchFamily="34" charset="0"/>
              </a:rPr>
              <a:t>le spectateur sera enveloppé, </a:t>
            </a:r>
            <a:r>
              <a:rPr lang="fr-FR" dirty="0" smtClean="0">
                <a:latin typeface="Verdana" panose="020B0604030504040204" pitchFamily="34" charset="0"/>
                <a:ea typeface="Verdana" panose="020B0604030504040204" pitchFamily="34" charset="0"/>
              </a:rPr>
              <a:t>traversé </a:t>
            </a:r>
            <a:r>
              <a:rPr lang="fr-FR" dirty="0">
                <a:latin typeface="Verdana" panose="020B0604030504040204" pitchFamily="34" charset="0"/>
                <a:ea typeface="Verdana" panose="020B0604030504040204" pitchFamily="34" charset="0"/>
              </a:rPr>
              <a:t>par des actions qui éclateront sur tous les plans et en tous les points de l’espace. </a:t>
            </a:r>
            <a:endParaRPr lang="fr-FR" dirty="0" smtClean="0">
              <a:latin typeface="Verdana" panose="020B0604030504040204" pitchFamily="34" charset="0"/>
              <a:ea typeface="Verdana" panose="020B0604030504040204" pitchFamily="34" charset="0"/>
            </a:endParaRPr>
          </a:p>
          <a:p>
            <a:pPr algn="just"/>
            <a:endParaRPr lang="fr-FR" dirty="0">
              <a:latin typeface="Verdana" panose="020B0604030504040204" pitchFamily="34" charset="0"/>
              <a:ea typeface="Verdana" panose="020B0604030504040204" pitchFamily="34" charset="0"/>
            </a:endParaRPr>
          </a:p>
          <a:p>
            <a:pPr algn="just"/>
            <a:r>
              <a:rPr lang="fr-FR" dirty="0" smtClean="0">
                <a:latin typeface="Verdana" panose="020B0604030504040204" pitchFamily="34" charset="0"/>
                <a:ea typeface="Verdana" panose="020B0604030504040204" pitchFamily="34" charset="0"/>
              </a:rPr>
              <a:t>Les acteurs sont censés devenir des </a:t>
            </a:r>
            <a:r>
              <a:rPr lang="fr-FR" b="1" dirty="0" smtClean="0">
                <a:latin typeface="Verdana" panose="020B0604030504040204" pitchFamily="34" charset="0"/>
                <a:ea typeface="Verdana" panose="020B0604030504040204" pitchFamily="34" charset="0"/>
              </a:rPr>
              <a:t>chamanes</a:t>
            </a:r>
            <a:r>
              <a:rPr lang="fr-FR" dirty="0" smtClean="0">
                <a:latin typeface="Verdana" panose="020B0604030504040204" pitchFamily="34" charset="0"/>
                <a:ea typeface="Verdana" panose="020B0604030504040204" pitchFamily="34" charset="0"/>
              </a:rPr>
              <a:t>, avec une précision mathématique de gestes.</a:t>
            </a:r>
            <a:endParaRPr lang="fr-FR" dirty="0">
              <a:latin typeface="Verdana" panose="020B0604030504040204" pitchFamily="34" charset="0"/>
              <a:ea typeface="Verdana" panose="020B0604030504040204" pitchFamily="34" charset="0"/>
            </a:endParaRPr>
          </a:p>
        </p:txBody>
      </p:sp>
      <p:pic>
        <p:nvPicPr>
          <p:cNvPr id="4" name="Obrázek 3"/>
          <p:cNvPicPr>
            <a:picLocks noChangeAspect="1"/>
          </p:cNvPicPr>
          <p:nvPr/>
        </p:nvPicPr>
        <p:blipFill>
          <a:blip r:embed="rId2"/>
          <a:stretch>
            <a:fillRect/>
          </a:stretch>
        </p:blipFill>
        <p:spPr>
          <a:xfrm>
            <a:off x="304800" y="236085"/>
            <a:ext cx="3620655" cy="2453929"/>
          </a:xfrm>
          <a:prstGeom prst="rect">
            <a:avLst/>
          </a:prstGeom>
          <a:ln w="19050">
            <a:solidFill>
              <a:schemeClr val="tx1"/>
            </a:solidFill>
          </a:ln>
        </p:spPr>
      </p:pic>
      <p:pic>
        <p:nvPicPr>
          <p:cNvPr id="5" name="Obrázek 4"/>
          <p:cNvPicPr>
            <a:picLocks noChangeAspect="1"/>
          </p:cNvPicPr>
          <p:nvPr/>
        </p:nvPicPr>
        <p:blipFill>
          <a:blip r:embed="rId3"/>
          <a:stretch>
            <a:fillRect/>
          </a:stretch>
        </p:blipFill>
        <p:spPr>
          <a:xfrm>
            <a:off x="4153849" y="378083"/>
            <a:ext cx="3650292" cy="2169931"/>
          </a:xfrm>
          <a:prstGeom prst="rect">
            <a:avLst/>
          </a:prstGeom>
          <a:ln w="19050">
            <a:solidFill>
              <a:schemeClr val="tx1"/>
            </a:solidFill>
          </a:ln>
        </p:spPr>
      </p:pic>
      <p:pic>
        <p:nvPicPr>
          <p:cNvPr id="6" name="Obrázek 5"/>
          <p:cNvPicPr>
            <a:picLocks noChangeAspect="1"/>
          </p:cNvPicPr>
          <p:nvPr/>
        </p:nvPicPr>
        <p:blipFill>
          <a:blip r:embed="rId4"/>
          <a:stretch>
            <a:fillRect/>
          </a:stretch>
        </p:blipFill>
        <p:spPr>
          <a:xfrm>
            <a:off x="8032536" y="500976"/>
            <a:ext cx="4159464" cy="1924149"/>
          </a:xfrm>
          <a:prstGeom prst="rect">
            <a:avLst/>
          </a:prstGeom>
          <a:ln w="19050">
            <a:solidFill>
              <a:schemeClr val="tx1"/>
            </a:solidFill>
          </a:ln>
        </p:spPr>
      </p:pic>
    </p:spTree>
    <p:extLst>
      <p:ext uri="{BB962C8B-B14F-4D97-AF65-F5344CB8AC3E}">
        <p14:creationId xmlns:p14="http://schemas.microsoft.com/office/powerpoint/2010/main" val="1431681457"/>
      </p:ext>
    </p:extLst>
  </p:cSld>
  <p:clrMapOvr>
    <a:masterClrMapping/>
  </p:clrMapOvr>
  <p:transition spd="slow">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 y="471054"/>
            <a:ext cx="12192000" cy="3740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bdélník 2"/>
          <p:cNvSpPr/>
          <p:nvPr/>
        </p:nvSpPr>
        <p:spPr>
          <a:xfrm>
            <a:off x="346362" y="910256"/>
            <a:ext cx="11499273" cy="2862322"/>
          </a:xfrm>
          <a:prstGeom prst="rect">
            <a:avLst/>
          </a:prstGeom>
        </p:spPr>
        <p:txBody>
          <a:bodyPr wrap="square">
            <a:spAutoFit/>
          </a:bodyPr>
          <a:lstStyle/>
          <a:p>
            <a:pPr lvl="0" algn="just" hangingPunct="0">
              <a:spcAft>
                <a:spcPts val="0"/>
              </a:spcAft>
              <a:tabLst>
                <a:tab pos="457200" algn="l"/>
              </a:tabLst>
            </a:pPr>
            <a:r>
              <a:rPr lang="fr-FR" dirty="0">
                <a:latin typeface="Verdana" panose="020B0604030504040204" pitchFamily="34" charset="0"/>
                <a:ea typeface="Verdana" panose="020B0604030504040204" pitchFamily="34" charset="0"/>
              </a:rPr>
              <a:t>À </a:t>
            </a:r>
            <a:r>
              <a:rPr lang="fr-FR" dirty="0" smtClean="0">
                <a:latin typeface="Verdana" panose="020B0604030504040204" pitchFamily="34" charset="0"/>
                <a:ea typeface="Verdana" panose="020B0604030504040204" pitchFamily="34" charset="0"/>
              </a:rPr>
              <a:t>la parution du livre : </a:t>
            </a:r>
            <a:r>
              <a:rPr lang="fr-FR" dirty="0">
                <a:latin typeface="Verdana" panose="020B0604030504040204" pitchFamily="34" charset="0"/>
                <a:ea typeface="Verdana" panose="020B0604030504040204" pitchFamily="34" charset="0"/>
              </a:rPr>
              <a:t>aucun </a:t>
            </a:r>
            <a:r>
              <a:rPr lang="fr-FR" dirty="0" smtClean="0">
                <a:latin typeface="Verdana" panose="020B0604030504040204" pitchFamily="34" charset="0"/>
                <a:ea typeface="Verdana" panose="020B0604030504040204" pitchFamily="34" charset="0"/>
              </a:rPr>
              <a:t>retentissement (années 1950 = </a:t>
            </a:r>
            <a:r>
              <a:rPr lang="fr-FR" dirty="0">
                <a:latin typeface="Verdana" panose="020B0604030504040204" pitchFamily="34" charset="0"/>
                <a:ea typeface="Verdana" panose="020B0604030504040204" pitchFamily="34" charset="0"/>
              </a:rPr>
              <a:t>la vague brechtienne</a:t>
            </a:r>
            <a:r>
              <a:rPr lang="fr-FR" dirty="0" smtClean="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hangingPunct="0">
              <a:spcAft>
                <a:spcPts val="0"/>
              </a:spcAft>
            </a:pPr>
            <a:r>
              <a:rPr lang="fr-FR" dirty="0">
                <a:latin typeface="Verdana" panose="020B0604030504040204" pitchFamily="34" charset="0"/>
                <a:ea typeface="Verdana" panose="020B0604030504040204" pitchFamily="34" charset="0"/>
              </a:rPr>
              <a:t>Il faut attendre les années soixante pour que l’essai d’Artaud devienne la bible du nouveau théâtre américain.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Le </a:t>
            </a:r>
            <a:r>
              <a:rPr lang="fr-FR" b="1" i="1" dirty="0">
                <a:latin typeface="Verdana" panose="020B0604030504040204" pitchFamily="34" charset="0"/>
                <a:ea typeface="Verdana" panose="020B0604030504040204" pitchFamily="34" charset="0"/>
              </a:rPr>
              <a:t>Living </a:t>
            </a:r>
            <a:r>
              <a:rPr lang="fr-FR" b="1" i="1" dirty="0" err="1">
                <a:latin typeface="Verdana" panose="020B0604030504040204" pitchFamily="34" charset="0"/>
                <a:ea typeface="Verdana" panose="020B0604030504040204" pitchFamily="34" charset="0"/>
              </a:rPr>
              <a:t>Theatre</a:t>
            </a:r>
            <a:r>
              <a:rPr lang="fr-FR" dirty="0">
                <a:latin typeface="Verdana" panose="020B0604030504040204" pitchFamily="34" charset="0"/>
                <a:ea typeface="Verdana" panose="020B0604030504040204" pitchFamily="34" charset="0"/>
              </a:rPr>
              <a:t>, le </a:t>
            </a:r>
            <a:r>
              <a:rPr lang="fr-FR" b="1" i="1" dirty="0" err="1">
                <a:latin typeface="Verdana" panose="020B0604030504040204" pitchFamily="34" charset="0"/>
                <a:ea typeface="Verdana" panose="020B0604030504040204" pitchFamily="34" charset="0"/>
              </a:rPr>
              <a:t>Bread</a:t>
            </a:r>
            <a:r>
              <a:rPr lang="fr-FR" b="1" i="1" dirty="0">
                <a:latin typeface="Verdana" panose="020B0604030504040204" pitchFamily="34" charset="0"/>
                <a:ea typeface="Verdana" panose="020B0604030504040204" pitchFamily="34" charset="0"/>
              </a:rPr>
              <a:t> and </a:t>
            </a:r>
            <a:r>
              <a:rPr lang="fr-FR" b="1" i="1" dirty="0" err="1">
                <a:latin typeface="Verdana" panose="020B0604030504040204" pitchFamily="34" charset="0"/>
                <a:ea typeface="Verdana" panose="020B0604030504040204" pitchFamily="34" charset="0"/>
              </a:rPr>
              <a:t>Puppet</a:t>
            </a:r>
            <a:r>
              <a:rPr lang="fr-FR" b="1" i="1" dirty="0">
                <a:latin typeface="Verdana" panose="020B0604030504040204" pitchFamily="34" charset="0"/>
                <a:ea typeface="Verdana" panose="020B0604030504040204" pitchFamily="34" charset="0"/>
              </a:rPr>
              <a:t> </a:t>
            </a:r>
            <a:r>
              <a:rPr lang="fr-FR" b="1" i="1" dirty="0" err="1" smtClean="0">
                <a:latin typeface="Verdana" panose="020B0604030504040204" pitchFamily="34" charset="0"/>
                <a:ea typeface="Verdana" panose="020B0604030504040204" pitchFamily="34" charset="0"/>
              </a:rPr>
              <a:t>Theatre</a:t>
            </a:r>
            <a:r>
              <a:rPr lang="fr-FR" b="1"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y trouvent les fondements théoriques qui légitiment leur propre recherche. (Exclure psychologie et réalisme, utiliser toutes les ressources offertes par de nouveaux espaces, explorer le magnétisme corporel de l’acteur pour promouvoir l’ébranlement intérieur du spectateur).</a:t>
            </a:r>
          </a:p>
          <a:p>
            <a:pPr algn="just" hangingPunct="0">
              <a:spcAft>
                <a:spcPts val="0"/>
              </a:spcAft>
            </a:pPr>
            <a:r>
              <a:rPr lang="fr-FR" dirty="0">
                <a:latin typeface="Verdana" panose="020B0604030504040204" pitchFamily="34" charset="0"/>
                <a:ea typeface="Verdana" panose="020B0604030504040204" pitchFamily="34" charset="0"/>
                <a:cs typeface="Times New Roman" panose="02020603050405020304" pitchFamily="18" charset="0"/>
              </a:rPr>
              <a:t>L</a:t>
            </a:r>
            <a:r>
              <a:rPr lang="fr-FR" dirty="0" smtClean="0">
                <a:latin typeface="Verdana" panose="020B0604030504040204" pitchFamily="34" charset="0"/>
                <a:ea typeface="Verdana" panose="020B0604030504040204" pitchFamily="34" charset="0"/>
                <a:cs typeface="Times New Roman" panose="02020603050405020304" pitchFamily="18" charset="0"/>
              </a:rPr>
              <a:t>es </a:t>
            </a:r>
            <a:r>
              <a:rPr lang="fr-FR" dirty="0">
                <a:latin typeface="Verdana" panose="020B0604030504040204" pitchFamily="34" charset="0"/>
                <a:ea typeface="Verdana" panose="020B0604030504040204" pitchFamily="34" charset="0"/>
                <a:cs typeface="Times New Roman" panose="02020603050405020304" pitchFamily="18" charset="0"/>
              </a:rPr>
              <a:t>expériences du Polonais </a:t>
            </a:r>
            <a:r>
              <a:rPr lang="fr-FR" b="1" dirty="0">
                <a:latin typeface="Verdana" panose="020B0604030504040204" pitchFamily="34" charset="0"/>
                <a:ea typeface="Verdana" panose="020B0604030504040204" pitchFamily="34" charset="0"/>
                <a:cs typeface="Times New Roman" panose="02020603050405020304" pitchFamily="18" charset="0"/>
              </a:rPr>
              <a:t>Jerzy Grotowski </a:t>
            </a:r>
            <a:r>
              <a:rPr lang="fr-FR" dirty="0" smtClean="0">
                <a:latin typeface="Verdana" panose="020B0604030504040204" pitchFamily="34" charset="0"/>
                <a:ea typeface="Verdana" panose="020B0604030504040204" pitchFamily="34" charset="0"/>
                <a:cs typeface="Times New Roman" panose="02020603050405020304" pitchFamily="18" charset="0"/>
              </a:rPr>
              <a:t>…</a:t>
            </a:r>
            <a:r>
              <a:rPr lang="fr-FR"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Bon </a:t>
            </a:r>
            <a:r>
              <a:rPr lang="fr-FR" dirty="0">
                <a:latin typeface="Verdana" panose="020B0604030504040204" pitchFamily="34" charset="0"/>
                <a:ea typeface="Verdana" panose="020B0604030504040204" pitchFamily="34" charset="0"/>
              </a:rPr>
              <a:t>nombre des revendications d’Artaud inspirent le théâtre actuel : Ariane Mnouchkine et son </a:t>
            </a:r>
            <a:r>
              <a:rPr lang="fr-FR" b="1" dirty="0">
                <a:latin typeface="Verdana" panose="020B0604030504040204" pitchFamily="34" charset="0"/>
                <a:ea typeface="Verdana" panose="020B0604030504040204" pitchFamily="34" charset="0"/>
              </a:rPr>
              <a:t>Théâtre du </a:t>
            </a:r>
            <a:r>
              <a:rPr lang="fr-FR" b="1" dirty="0" smtClean="0">
                <a:latin typeface="Verdana" panose="020B0604030504040204" pitchFamily="34" charset="0"/>
                <a:ea typeface="Verdana" panose="020B0604030504040204" pitchFamily="34" charset="0"/>
              </a:rPr>
              <a:t>Soleil</a:t>
            </a:r>
            <a:r>
              <a:rPr lang="fr-FR" dirty="0" smtClean="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p:txBody>
      </p:sp>
      <p:pic>
        <p:nvPicPr>
          <p:cNvPr id="4" name="Obrázek 3"/>
          <p:cNvPicPr>
            <a:picLocks noChangeAspect="1"/>
          </p:cNvPicPr>
          <p:nvPr/>
        </p:nvPicPr>
        <p:blipFill rotWithShape="1">
          <a:blip r:embed="rId2"/>
          <a:srcRect r="15883"/>
          <a:stretch/>
        </p:blipFill>
        <p:spPr>
          <a:xfrm>
            <a:off x="346362" y="4211780"/>
            <a:ext cx="2914782" cy="2646220"/>
          </a:xfrm>
          <a:prstGeom prst="rect">
            <a:avLst/>
          </a:prstGeom>
        </p:spPr>
      </p:pic>
      <p:pic>
        <p:nvPicPr>
          <p:cNvPr id="5" name="Obrázek 4"/>
          <p:cNvPicPr>
            <a:picLocks noChangeAspect="1"/>
          </p:cNvPicPr>
          <p:nvPr/>
        </p:nvPicPr>
        <p:blipFill rotWithShape="1">
          <a:blip r:embed="rId3"/>
          <a:srcRect t="1536" r="8171"/>
          <a:stretch/>
        </p:blipFill>
        <p:spPr>
          <a:xfrm>
            <a:off x="3653330" y="4211780"/>
            <a:ext cx="3733885" cy="2646220"/>
          </a:xfrm>
          <a:prstGeom prst="rect">
            <a:avLst/>
          </a:prstGeom>
          <a:ln w="12700">
            <a:solidFill>
              <a:schemeClr val="tx1"/>
            </a:solidFill>
          </a:ln>
        </p:spPr>
      </p:pic>
      <p:pic>
        <p:nvPicPr>
          <p:cNvPr id="6" name="Obrázek 5"/>
          <p:cNvPicPr>
            <a:picLocks noChangeAspect="1"/>
          </p:cNvPicPr>
          <p:nvPr/>
        </p:nvPicPr>
        <p:blipFill rotWithShape="1">
          <a:blip r:embed="rId4"/>
          <a:srcRect r="14356"/>
          <a:stretch/>
        </p:blipFill>
        <p:spPr>
          <a:xfrm>
            <a:off x="7779401" y="4211780"/>
            <a:ext cx="3966067" cy="2646220"/>
          </a:xfrm>
          <a:prstGeom prst="rect">
            <a:avLst/>
          </a:prstGeom>
          <a:ln w="12700">
            <a:solidFill>
              <a:schemeClr val="tx1"/>
            </a:solidFill>
          </a:ln>
        </p:spPr>
      </p:pic>
    </p:spTree>
    <p:extLst>
      <p:ext uri="{BB962C8B-B14F-4D97-AF65-F5344CB8AC3E}">
        <p14:creationId xmlns:p14="http://schemas.microsoft.com/office/powerpoint/2010/main" val="4265880176"/>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39025F9-D442-4E5A-9345-71645724BCFE}"/>
              </a:ext>
            </a:extLst>
          </p:cNvPr>
          <p:cNvSpPr txBox="1"/>
          <p:nvPr/>
        </p:nvSpPr>
        <p:spPr>
          <a:xfrm>
            <a:off x="361951" y="104774"/>
            <a:ext cx="6858436" cy="6740307"/>
          </a:xfrm>
          <a:prstGeom prst="rect">
            <a:avLst/>
          </a:prstGeom>
          <a:noFill/>
        </p:spPr>
        <p:txBody>
          <a:bodyPr wrap="square">
            <a:spAutoFit/>
          </a:bodyPr>
          <a:lstStyle/>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En 1897,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a </a:t>
            </a:r>
            <a:r>
              <a:rPr lang="cs-CZ" sz="1800" dirty="0" err="1">
                <a:solidFill>
                  <a:srgbClr val="000000"/>
                </a:solidFill>
                <a:effectLst/>
                <a:latin typeface="Verdana" panose="020B0604030504040204" pitchFamily="34" charset="0"/>
                <a:ea typeface="Times New Roman" panose="02020603050405020304" pitchFamily="18" charset="0"/>
              </a:rPr>
              <a:t>épuisé</a:t>
            </a:r>
            <a:r>
              <a:rPr lang="cs-CZ" sz="1800" dirty="0">
                <a:solidFill>
                  <a:srgbClr val="000000"/>
                </a:solidFill>
                <a:effectLst/>
                <a:latin typeface="Verdana" panose="020B0604030504040204" pitchFamily="34" charset="0"/>
                <a:ea typeface="Times New Roman" panose="02020603050405020304" pitchFamily="18" charset="0"/>
              </a:rPr>
              <a:t> son </a:t>
            </a:r>
            <a:r>
              <a:rPr lang="cs-CZ" sz="1800" dirty="0" err="1">
                <a:solidFill>
                  <a:srgbClr val="000000"/>
                </a:solidFill>
                <a:effectLst/>
                <a:latin typeface="Verdana" panose="020B0604030504040204" pitchFamily="34" charset="0"/>
                <a:ea typeface="Times New Roman" panose="02020603050405020304" pitchFamily="18" charset="0"/>
              </a:rPr>
              <a:t>héritage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n’arrive</a:t>
            </a:r>
            <a:r>
              <a:rPr lang="cs-CZ" sz="1800" dirty="0">
                <a:solidFill>
                  <a:srgbClr val="000000"/>
                </a:solidFill>
                <a:effectLst/>
                <a:latin typeface="Verdana" panose="020B0604030504040204" pitchFamily="34" charset="0"/>
                <a:ea typeface="Times New Roman" panose="02020603050405020304" pitchFamily="18" charset="0"/>
              </a:rPr>
              <a:t> pas à se </a:t>
            </a:r>
            <a:r>
              <a:rPr lang="cs-CZ" sz="1800" dirty="0" err="1">
                <a:solidFill>
                  <a:srgbClr val="000000"/>
                </a:solidFill>
                <a:effectLst/>
                <a:latin typeface="Verdana" panose="020B0604030504040204" pitchFamily="34" charset="0"/>
                <a:ea typeface="Times New Roman" panose="02020603050405020304" pitchFamily="18" charset="0"/>
              </a:rPr>
              <a:t>priver</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quoi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que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soit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mais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achète</a:t>
            </a:r>
            <a:r>
              <a:rPr lang="fr-FR" dirty="0">
                <a:solidFill>
                  <a:srgbClr val="000000"/>
                </a:solidFill>
                <a:latin typeface="Verdana" panose="020B0604030504040204" pitchFamily="34" charset="0"/>
                <a:ea typeface="Times New Roman" panose="02020603050405020304" pitchFamily="18" charset="0"/>
              </a:rPr>
              <a:t> tout de même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bateau</a:t>
            </a:r>
            <a:r>
              <a:rPr lang="fr-FR" sz="1800" dirty="0">
                <a:solidFill>
                  <a:srgbClr val="000000"/>
                </a:solidFill>
                <a:effectLst/>
                <a:latin typeface="Verdana" panose="020B0604030504040204" pitchFamily="34" charset="0"/>
                <a:ea typeface="Times New Roman" panose="02020603050405020304" pitchFamily="18" charset="0"/>
              </a:rPr>
              <a:t> appelé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L'As</a:t>
            </a:r>
            <a:r>
              <a:rPr lang="cs-CZ" sz="1800" dirty="0">
                <a:solidFill>
                  <a:srgbClr val="000000"/>
                </a:solidFill>
                <a:effectLst/>
                <a:latin typeface="Verdana" panose="020B0604030504040204" pitchFamily="34" charset="0"/>
                <a:ea typeface="Times New Roman" panose="02020603050405020304" pitchFamily="18" charset="0"/>
              </a:rPr>
              <a:t>, qui </a:t>
            </a:r>
            <a:r>
              <a:rPr lang="cs-CZ" sz="1800" dirty="0" err="1">
                <a:solidFill>
                  <a:srgbClr val="000000"/>
                </a:solidFill>
                <a:effectLst/>
                <a:latin typeface="Verdana" panose="020B0604030504040204" pitchFamily="34" charset="0"/>
                <a:ea typeface="Times New Roman" panose="02020603050405020304" pitchFamily="18" charset="0"/>
              </a:rPr>
              <a:t>entrera</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rPr>
              <a:t> la </a:t>
            </a:r>
            <a:r>
              <a:rPr lang="cs-CZ" sz="1800" dirty="0" err="1">
                <a:solidFill>
                  <a:srgbClr val="000000"/>
                </a:solidFill>
                <a:effectLst/>
                <a:latin typeface="Verdana" panose="020B0604030504040204" pitchFamily="34" charset="0"/>
                <a:ea typeface="Times New Roman" panose="02020603050405020304" pitchFamily="18" charset="0"/>
              </a:rPr>
              <a:t>littérature</a:t>
            </a:r>
            <a:r>
              <a:rPr lang="cs-CZ" sz="1800" dirty="0">
                <a:solidFill>
                  <a:srgbClr val="000000"/>
                </a:solidFill>
                <a:effectLst/>
                <a:latin typeface="Verdana" panose="020B0604030504040204" pitchFamily="34" charset="0"/>
                <a:ea typeface="Times New Roman" panose="02020603050405020304" pitchFamily="18" charset="0"/>
              </a:rPr>
              <a:t> par </a:t>
            </a:r>
            <a:r>
              <a:rPr lang="cs-CZ" sz="1800" dirty="0" smtClean="0">
                <a:solidFill>
                  <a:srgbClr val="000000"/>
                </a:solidFill>
                <a:effectLst/>
                <a:latin typeface="Verdana" panose="020B0604030504040204" pitchFamily="34" charset="0"/>
                <a:ea typeface="Times New Roman" panose="02020603050405020304" pitchFamily="18" charset="0"/>
              </a:rPr>
              <a:t>les </a:t>
            </a:r>
            <a:r>
              <a:rPr lang="cs-CZ" sz="1800" dirty="0" err="1" smtClean="0">
                <a:solidFill>
                  <a:srgbClr val="000000"/>
                </a:solidFill>
                <a:effectLst/>
                <a:latin typeface="Verdana" panose="020B0604030504040204" pitchFamily="34" charset="0"/>
                <a:ea typeface="Times New Roman" panose="02020603050405020304" pitchFamily="18" charset="0"/>
              </a:rPr>
              <a:t>aventures</a:t>
            </a:r>
            <a:r>
              <a:rPr lang="cs-CZ" sz="1800" dirty="0" smtClean="0">
                <a:solidFill>
                  <a:srgbClr val="000000"/>
                </a:solidFill>
                <a:effectLst/>
                <a:latin typeface="Verdana" panose="020B0604030504040204" pitchFamily="34" charset="0"/>
                <a:ea typeface="Times New Roman" panose="02020603050405020304" pitchFamily="18" charset="0"/>
              </a:rPr>
              <a:t> de </a:t>
            </a:r>
            <a:r>
              <a:rPr lang="cs-CZ" sz="1800" dirty="0" err="1" smtClean="0">
                <a:solidFill>
                  <a:srgbClr val="000000"/>
                </a:solidFill>
                <a:effectLst/>
                <a:latin typeface="Verdana" panose="020B0604030504040204" pitchFamily="34" charset="0"/>
                <a:ea typeface="Times New Roman" panose="02020603050405020304" pitchFamily="18" charset="0"/>
              </a:rPr>
              <a:t>Fau</a:t>
            </a:r>
            <a:r>
              <a:rPr lang="fr-FR" sz="1800" smtClean="0">
                <a:solidFill>
                  <a:srgbClr val="000000"/>
                </a:solidFill>
                <a:effectLst/>
                <a:latin typeface="Verdana" panose="020B0604030504040204" pitchFamily="34" charset="0"/>
                <a:ea typeface="Times New Roman" panose="02020603050405020304" pitchFamily="18" charset="0"/>
              </a:rPr>
              <a:t>s</a:t>
            </a:r>
            <a:r>
              <a:rPr lang="cs-CZ" sz="1800" smtClean="0">
                <a:solidFill>
                  <a:srgbClr val="000000"/>
                </a:solidFill>
                <a:effectLst/>
                <a:latin typeface="Verdana" panose="020B0604030504040204" pitchFamily="34" charset="0"/>
                <a:ea typeface="Times New Roman" panose="02020603050405020304" pitchFamily="18" charset="0"/>
              </a:rPr>
              <a:t>troll</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dirty="0">
              <a:solidFill>
                <a:srgbClr val="000000"/>
              </a:solidFill>
              <a:latin typeface="Verdana" panose="020B0604030504040204" pitchFamily="34"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S'identifiant</a:t>
            </a:r>
            <a:r>
              <a:rPr lang="cs-CZ" sz="1800" dirty="0">
                <a:solidFill>
                  <a:srgbClr val="000000"/>
                </a:solidFill>
                <a:effectLst/>
                <a:latin typeface="Verdana" panose="020B0604030504040204" pitchFamily="34" charset="0"/>
                <a:ea typeface="Times New Roman" panose="02020603050405020304" pitchFamily="18" charset="0"/>
              </a:rPr>
              <a:t> à son </a:t>
            </a:r>
            <a:r>
              <a:rPr lang="cs-CZ" sz="1800" dirty="0" err="1">
                <a:solidFill>
                  <a:srgbClr val="000000"/>
                </a:solidFill>
                <a:effectLst/>
                <a:latin typeface="Verdana" panose="020B0604030504040204" pitchFamily="34" charset="0"/>
                <a:ea typeface="Times New Roman" panose="02020603050405020304" pitchFamily="18" charset="0"/>
              </a:rPr>
              <a:t>personnage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faisant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triompher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principe </a:t>
            </a:r>
            <a:r>
              <a:rPr lang="cs-CZ" sz="1800" dirty="0" smtClean="0">
                <a:solidFill>
                  <a:srgbClr val="000000"/>
                </a:solidFill>
                <a:effectLst/>
                <a:latin typeface="Verdana" panose="020B0604030504040204" pitchFamily="34" charset="0"/>
                <a:ea typeface="Times New Roman" panose="02020603050405020304" pitchFamily="18" charset="0"/>
              </a:rPr>
              <a:t>de </a:t>
            </a:r>
            <a:r>
              <a:rPr lang="cs-CZ" sz="1800" dirty="0" err="1">
                <a:solidFill>
                  <a:srgbClr val="000000"/>
                </a:solidFill>
                <a:effectLst/>
                <a:latin typeface="Verdana" panose="020B0604030504040204" pitchFamily="34" charset="0"/>
                <a:ea typeface="Times New Roman" panose="02020603050405020304" pitchFamily="18" charset="0"/>
              </a:rPr>
              <a:t>plaisir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sur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celui</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réalité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a </a:t>
            </a:r>
            <a:r>
              <a:rPr lang="cs-CZ" sz="1800" dirty="0" err="1">
                <a:solidFill>
                  <a:srgbClr val="000000"/>
                </a:solidFill>
                <a:effectLst/>
                <a:latin typeface="Verdana" panose="020B0604030504040204" pitchFamily="34" charset="0"/>
                <a:ea typeface="Times New Roman" panose="02020603050405020304" pitchFamily="18" charset="0"/>
              </a:rPr>
              <a:t>vécu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comme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lui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plaisait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avec</a:t>
            </a:r>
            <a:r>
              <a:rPr lang="cs-CZ" sz="1800" dirty="0">
                <a:solidFill>
                  <a:srgbClr val="000000"/>
                </a:solidFill>
                <a:effectLst/>
                <a:latin typeface="Verdana" panose="020B0604030504040204" pitchFamily="34" charset="0"/>
                <a:ea typeface="Times New Roman" panose="02020603050405020304" pitchFamily="18" charset="0"/>
              </a:rPr>
              <a:t> ses </a:t>
            </a:r>
            <a:r>
              <a:rPr lang="cs-CZ" sz="1800" dirty="0" err="1">
                <a:solidFill>
                  <a:srgbClr val="000000"/>
                </a:solidFill>
                <a:effectLst/>
                <a:latin typeface="Verdana" panose="020B0604030504040204" pitchFamily="34" charset="0"/>
                <a:ea typeface="Times New Roman" panose="02020603050405020304" pitchFamily="18" charset="0"/>
              </a:rPr>
              <a:t>trois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attributs</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sz="1800" dirty="0">
              <a:solidFill>
                <a:srgbClr val="000000"/>
              </a:solidFill>
              <a:effectLst/>
              <a:latin typeface="Times New Roman" panose="02020603050405020304" pitchFamily="18" charset="0"/>
              <a:ea typeface="Times New Roman" panose="02020603050405020304" pitchFamily="18" charset="0"/>
            </a:endParaRPr>
          </a:p>
          <a:p>
            <a:pPr marL="285750" lvl="0" indent="-285750" algn="just">
              <a:spcAft>
                <a:spcPts val="0"/>
              </a:spcAft>
              <a:buFont typeface="Wingdings" panose="05000000000000000000" pitchFamily="2" charset="2"/>
              <a:buChar char="v"/>
              <a:tabLst>
                <a:tab pos="457200" algn="l"/>
              </a:tabLst>
            </a:pPr>
            <a:r>
              <a:rPr lang="fr-FR"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a:t>
            </a:r>
            <a:r>
              <a:rPr lang="cs-CZ"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 </a:t>
            </a:r>
            <a:r>
              <a:rPr lang="cs-CZ" sz="18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bicyclette</a:t>
            </a:r>
            <a:r>
              <a:rPr lang="cs-CZ"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qu’il</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n’a</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jamais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payée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marchand</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qui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poursuivait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sans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cesse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endPar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pPr lvl="0" algn="just">
              <a:spcAft>
                <a:spcPts val="0"/>
              </a:spcAft>
              <a:tabLst>
                <a:tab pos="457200" algn="l"/>
              </a:tabLst>
            </a:pPr>
            <a:endPar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v"/>
              <a:tabLst>
                <a:tab pos="457200" algn="l"/>
              </a:tabLst>
            </a:pPr>
            <a:r>
              <a:rPr lang="fr-FR"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t>
            </a:r>
            <a:r>
              <a:rPr lang="cs-CZ"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 revolver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fois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jeune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voisine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vient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plaindre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que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ses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enfants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jouaient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la cour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où</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tirait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sur</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oiseaux</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aurait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tuer</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Réponse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 </a:t>
            </a:r>
            <a:r>
              <a:rPr lang="fr-FR" i="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Eh</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Madame, si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malheur</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arrivait</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nous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vous en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ferions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d’autres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endParaRPr lang="fr-F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v"/>
              <a:tabLst>
                <a:tab pos="457200" algn="l"/>
              </a:tabLst>
            </a:pPr>
            <a:endParaRPr lang="fr-F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v"/>
              <a:tabLst>
                <a:tab pos="457200" algn="l"/>
              </a:tabLst>
            </a:pPr>
            <a:r>
              <a:rPr lang="fr-FR"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t>
            </a:r>
            <a:r>
              <a:rPr lang="cs-CZ"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cs-CZ" sz="18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absinthe</a:t>
            </a:r>
            <a:r>
              <a:rPr lang="fr-FR"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son </a:t>
            </a: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herbe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sainte</a:t>
            </a:r>
            <a:r>
              <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Avant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d’aller</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coucher</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boit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grand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verre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lequel</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verse par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moitié</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vinaigre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et de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l’absinthe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avec</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goutte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d’encre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fr-FR" dirty="0">
              <a:solidFill>
                <a:srgbClr val="000000"/>
              </a:solidFill>
              <a:latin typeface="Verdana" panose="020B0604030504040204" pitchFamily="34" charset="0"/>
              <a:ea typeface="Times New Roman" panose="02020603050405020304" pitchFamily="18" charset="0"/>
            </a:endParaRPr>
          </a:p>
          <a:p>
            <a:pPr algn="just">
              <a:spcAft>
                <a:spcPts val="0"/>
              </a:spcAft>
            </a:pPr>
            <a:r>
              <a:rPr lang="fr-FR" sz="1800" b="1" dirty="0">
                <a:solidFill>
                  <a:srgbClr val="000000"/>
                </a:solidFill>
                <a:effectLst/>
                <a:latin typeface="Verdana" panose="020B0604030504040204" pitchFamily="34" charset="0"/>
                <a:ea typeface="Times New Roman" panose="02020603050405020304" pitchFamily="18" charset="0"/>
              </a:rPr>
              <a:t>L</a:t>
            </a:r>
            <a:r>
              <a:rPr lang="cs-CZ" sz="1800" b="1" dirty="0">
                <a:solidFill>
                  <a:srgbClr val="000000"/>
                </a:solidFill>
                <a:effectLst/>
                <a:latin typeface="Verdana" panose="020B0604030504040204" pitchFamily="34" charset="0"/>
                <a:ea typeface="Times New Roman" panose="02020603050405020304" pitchFamily="18" charset="0"/>
              </a:rPr>
              <a:t>’</a:t>
            </a:r>
            <a:r>
              <a:rPr lang="cs-CZ" sz="1800" b="1" dirty="0" err="1">
                <a:solidFill>
                  <a:srgbClr val="000000"/>
                </a:solidFill>
                <a:effectLst/>
                <a:latin typeface="Verdana" panose="020B0604030504040204" pitchFamily="34" charset="0"/>
                <a:ea typeface="Times New Roman" panose="02020603050405020304" pitchFamily="18" charset="0"/>
              </a:rPr>
              <a:t>excès</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était</a:t>
            </a:r>
            <a:r>
              <a:rPr lang="cs-CZ" sz="1800" b="1" dirty="0">
                <a:solidFill>
                  <a:srgbClr val="000000"/>
                </a:solidFill>
                <a:effectLst/>
                <a:latin typeface="Verdana" panose="020B0604030504040204" pitchFamily="34" charset="0"/>
                <a:ea typeface="Times New Roman" panose="02020603050405020304" pitchFamily="18" charset="0"/>
              </a:rPr>
              <a:t> son régime.</a:t>
            </a:r>
            <a:endParaRPr lang="fr-FR" sz="2800" b="1" dirty="0">
              <a:solidFill>
                <a:srgbClr val="000000"/>
              </a:solidFill>
              <a:effectLst/>
              <a:latin typeface="Times New Roman" panose="02020603050405020304" pitchFamily="18" charset="0"/>
              <a:ea typeface="Times New Roman" panose="02020603050405020304" pitchFamily="18" charset="0"/>
            </a:endParaRPr>
          </a:p>
        </p:txBody>
      </p:sp>
      <p:sp>
        <p:nvSpPr>
          <p:cNvPr id="8" name="Obdélník 7">
            <a:extLst>
              <a:ext uri="{FF2B5EF4-FFF2-40B4-BE49-F238E27FC236}">
                <a16:creationId xmlns:a16="http://schemas.microsoft.com/office/drawing/2014/main" id="{282E6E50-5696-4758-84AF-96ADBF9B62AA}"/>
              </a:ext>
            </a:extLst>
          </p:cNvPr>
          <p:cNvSpPr/>
          <p:nvPr/>
        </p:nvSpPr>
        <p:spPr>
          <a:xfrm>
            <a:off x="7448550" y="0"/>
            <a:ext cx="474345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a:extLst>
              <a:ext uri="{FF2B5EF4-FFF2-40B4-BE49-F238E27FC236}">
                <a16:creationId xmlns:a16="http://schemas.microsoft.com/office/drawing/2014/main" id="{75DEA76A-F583-471B-AC02-62A17852AC87}"/>
              </a:ext>
            </a:extLst>
          </p:cNvPr>
          <p:cNvPicPr>
            <a:picLocks noChangeAspect="1"/>
          </p:cNvPicPr>
          <p:nvPr/>
        </p:nvPicPr>
        <p:blipFill rotWithShape="1">
          <a:blip r:embed="rId2"/>
          <a:srcRect l="1961" t="349"/>
          <a:stretch/>
        </p:blipFill>
        <p:spPr>
          <a:xfrm>
            <a:off x="7800974" y="257174"/>
            <a:ext cx="4162863" cy="2864771"/>
          </a:xfrm>
          <a:prstGeom prst="rect">
            <a:avLst/>
          </a:prstGeom>
          <a:ln w="19050">
            <a:solidFill>
              <a:schemeClr val="tx1"/>
            </a:solidFill>
          </a:ln>
        </p:spPr>
      </p:pic>
      <p:pic>
        <p:nvPicPr>
          <p:cNvPr id="12" name="Obrázek 11">
            <a:extLst>
              <a:ext uri="{FF2B5EF4-FFF2-40B4-BE49-F238E27FC236}">
                <a16:creationId xmlns:a16="http://schemas.microsoft.com/office/drawing/2014/main" id="{D3993E24-9493-4AF6-8BC7-AE227408795C}"/>
              </a:ext>
            </a:extLst>
          </p:cNvPr>
          <p:cNvPicPr>
            <a:picLocks noChangeAspect="1"/>
          </p:cNvPicPr>
          <p:nvPr/>
        </p:nvPicPr>
        <p:blipFill>
          <a:blip r:embed="rId3"/>
          <a:stretch>
            <a:fillRect/>
          </a:stretch>
        </p:blipFill>
        <p:spPr>
          <a:xfrm>
            <a:off x="8710803" y="3317777"/>
            <a:ext cx="2343204" cy="3344391"/>
          </a:xfrm>
          <a:prstGeom prst="rect">
            <a:avLst/>
          </a:prstGeom>
          <a:ln w="19050">
            <a:solidFill>
              <a:schemeClr val="tx1"/>
            </a:solidFill>
          </a:ln>
        </p:spPr>
      </p:pic>
    </p:spTree>
    <p:extLst>
      <p:ext uri="{BB962C8B-B14F-4D97-AF65-F5344CB8AC3E}">
        <p14:creationId xmlns:p14="http://schemas.microsoft.com/office/powerpoint/2010/main" val="915679716"/>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363912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Obrázek 2"/>
          <p:cNvPicPr>
            <a:picLocks noChangeAspect="1"/>
          </p:cNvPicPr>
          <p:nvPr/>
        </p:nvPicPr>
        <p:blipFill>
          <a:blip r:embed="rId2"/>
          <a:stretch>
            <a:fillRect/>
          </a:stretch>
        </p:blipFill>
        <p:spPr>
          <a:xfrm>
            <a:off x="277437" y="768832"/>
            <a:ext cx="3084252" cy="5179385"/>
          </a:xfrm>
          <a:prstGeom prst="rect">
            <a:avLst/>
          </a:prstGeom>
        </p:spPr>
      </p:pic>
      <p:sp>
        <p:nvSpPr>
          <p:cNvPr id="4" name="Obdélník 3"/>
          <p:cNvSpPr/>
          <p:nvPr/>
        </p:nvSpPr>
        <p:spPr>
          <a:xfrm>
            <a:off x="3999691" y="409736"/>
            <a:ext cx="7998344" cy="6186309"/>
          </a:xfrm>
          <a:prstGeom prst="rect">
            <a:avLst/>
          </a:prstGeom>
        </p:spPr>
        <p:txBody>
          <a:bodyPr wrap="square">
            <a:spAutoFit/>
          </a:bodyPr>
          <a:lstStyle/>
          <a:p>
            <a:pPr algn="just" hangingPunct="0">
              <a:spcAft>
                <a:spcPts val="0"/>
              </a:spcAft>
            </a:pPr>
            <a:r>
              <a:rPr lang="fr-FR" dirty="0">
                <a:latin typeface="Verdana" panose="020B0604030504040204" pitchFamily="34" charset="0"/>
                <a:ea typeface="Verdana" panose="020B0604030504040204" pitchFamily="34" charset="0"/>
              </a:rPr>
              <a:t>C</a:t>
            </a:r>
            <a:r>
              <a:rPr lang="cs-CZ" dirty="0" err="1">
                <a:latin typeface="Verdana" panose="020B0604030504040204" pitchFamily="34" charset="0"/>
                <a:ea typeface="Verdana" panose="020B0604030504040204" pitchFamily="34" charset="0"/>
              </a:rPr>
              <a:t>omposition</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paru</a:t>
            </a:r>
            <a:r>
              <a:rPr lang="fr-FR" dirty="0" smtClean="0">
                <a:latin typeface="Verdana" panose="020B0604030504040204" pitchFamily="34" charset="0"/>
                <a:ea typeface="Verdana" panose="020B0604030504040204" pitchFamily="34" charset="0"/>
              </a:rPr>
              <a:t>e</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en 1947 (</a:t>
            </a:r>
            <a:r>
              <a:rPr lang="cs-CZ" dirty="0" err="1">
                <a:latin typeface="Verdana" panose="020B0604030504040204" pitchFamily="34" charset="0"/>
                <a:ea typeface="Verdana" panose="020B0604030504040204" pitchFamily="34" charset="0"/>
              </a:rPr>
              <a:t>Bordas</a:t>
            </a:r>
            <a:r>
              <a:rPr lang="cs-CZ" dirty="0">
                <a:latin typeface="Verdana" panose="020B0604030504040204" pitchFamily="34" charset="0"/>
                <a:ea typeface="Verdana" panose="020B0604030504040204" pitchFamily="34" charset="0"/>
              </a:rPr>
              <a:t>) : 5 </a:t>
            </a:r>
            <a:r>
              <a:rPr lang="cs-CZ" dirty="0" err="1">
                <a:latin typeface="Verdana" panose="020B0604030504040204" pitchFamily="34" charset="0"/>
                <a:ea typeface="Verdana" panose="020B0604030504040204" pitchFamily="34" charset="0"/>
              </a:rPr>
              <a:t>textes</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écrits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asile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psychiatrique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entre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juillet</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septembre</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1946</a:t>
            </a:r>
            <a:endParaRPr lang="fr-FR" dirty="0" smtClean="0">
              <a:latin typeface="Verdana" panose="020B0604030504040204" pitchFamily="34" charset="0"/>
              <a:ea typeface="Verdana" panose="020B0604030504040204" pitchFamily="34" charset="0"/>
            </a:endParaRPr>
          </a:p>
          <a:p>
            <a:pPr algn="just" hangingPunct="0">
              <a:spcAft>
                <a:spcPts val="0"/>
              </a:spcAft>
            </a:pPr>
            <a:endParaRPr lang="fr-FR" dirty="0">
              <a:latin typeface="Verdana" panose="020B0604030504040204" pitchFamily="34" charset="0"/>
              <a:ea typeface="Verdana" panose="020B0604030504040204" pitchFamily="34" charset="0"/>
            </a:endParaRPr>
          </a:p>
          <a:p>
            <a:pPr algn="just" hangingPunct="0"/>
            <a:r>
              <a:rPr lang="cs-CZ" b="1" dirty="0" err="1">
                <a:latin typeface="Verdana" panose="020B0604030504040204" pitchFamily="34" charset="0"/>
                <a:ea typeface="Verdana" panose="020B0604030504040204" pitchFamily="34" charset="0"/>
              </a:rPr>
              <a:t>Manifestation</a:t>
            </a:r>
            <a:r>
              <a:rPr lang="cs-CZ" b="1" dirty="0">
                <a:latin typeface="Verdana" panose="020B0604030504040204" pitchFamily="34" charset="0"/>
                <a:ea typeface="Verdana" panose="020B0604030504040204" pitchFamily="34" charset="0"/>
              </a:rPr>
              <a:t> de </a:t>
            </a:r>
            <a:r>
              <a:rPr lang="cs-CZ" b="1" dirty="0" err="1">
                <a:latin typeface="Verdana" panose="020B0604030504040204" pitchFamily="34" charset="0"/>
                <a:ea typeface="Verdana" panose="020B0604030504040204" pitchFamily="34" charset="0"/>
              </a:rPr>
              <a:t>l’Art</a:t>
            </a:r>
            <a:r>
              <a:rPr lang="cs-CZ" b="1" dirty="0">
                <a:latin typeface="Verdana" panose="020B0604030504040204" pitchFamily="34" charset="0"/>
                <a:ea typeface="Verdana" panose="020B0604030504040204" pitchFamily="34" charset="0"/>
              </a:rPr>
              <a:t> </a:t>
            </a:r>
            <a:r>
              <a:rPr lang="cs-CZ" b="1" dirty="0" err="1">
                <a:latin typeface="Verdana" panose="020B0604030504040204" pitchFamily="34" charset="0"/>
                <a:ea typeface="Verdana" panose="020B0604030504040204" pitchFamily="34" charset="0"/>
              </a:rPr>
              <a:t>brut</a:t>
            </a:r>
            <a:r>
              <a:rPr lang="cs-CZ" b="1"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(c</a:t>
            </a:r>
            <a:r>
              <a:rPr lang="cs-CZ" dirty="0" err="1" smtClean="0">
                <a:latin typeface="Verdana" panose="020B0604030504040204" pitchFamily="34" charset="0"/>
                <a:ea typeface="Verdana" panose="020B0604030504040204" pitchFamily="34" charset="0"/>
              </a:rPr>
              <a:t>réation</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spontanée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indépendante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milieu </a:t>
            </a:r>
            <a:r>
              <a:rPr lang="cs-CZ" dirty="0" err="1">
                <a:latin typeface="Verdana" panose="020B0604030504040204" pitchFamily="34" charset="0"/>
                <a:ea typeface="Verdana" panose="020B0604030504040204" pitchFamily="34" charset="0"/>
              </a:rPr>
              <a:t>académique</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enfants</a:t>
            </a:r>
            <a:r>
              <a:rPr lang="cs-CZ" dirty="0">
                <a:latin typeface="Verdana" panose="020B0604030504040204" pitchFamily="34" charset="0"/>
                <a:ea typeface="Verdana" panose="020B0604030504040204" pitchFamily="34" charset="0"/>
              </a:rPr>
              <a:t>, fous, </a:t>
            </a:r>
            <a:r>
              <a:rPr lang="cs-CZ" dirty="0" err="1">
                <a:latin typeface="Verdana" panose="020B0604030504040204" pitchFamily="34" charset="0"/>
                <a:ea typeface="Verdana" panose="020B0604030504040204" pitchFamily="34" charset="0"/>
              </a:rPr>
              <a:t>prisonniers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sociétés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dites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primitives</a:t>
            </a:r>
            <a:r>
              <a:rPr lang="cs-CZ" dirty="0" smtClean="0">
                <a:latin typeface="Verdana" panose="020B0604030504040204" pitchFamily="34" charset="0"/>
                <a:ea typeface="Verdana" panose="020B0604030504040204" pitchFamily="34" charset="0"/>
              </a:rPr>
              <a:t>…</a:t>
            </a:r>
            <a:r>
              <a:rPr lang="fr-FR" dirty="0" smtClean="0">
                <a:latin typeface="Verdana" panose="020B0604030504040204" pitchFamily="34" charset="0"/>
                <a:ea typeface="Verdana" panose="020B0604030504040204" pitchFamily="34" charset="0"/>
              </a:rPr>
              <a:t>)</a:t>
            </a:r>
          </a:p>
          <a:p>
            <a:pPr algn="just" hangingPunct="0"/>
            <a:endParaRPr lang="fr-FR" dirty="0" smtClean="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smtClean="0">
                <a:latin typeface="Verdana" panose="020B0604030504040204" pitchFamily="34" charset="0"/>
                <a:ea typeface="Verdana" panose="020B0604030504040204" pitchFamily="34" charset="0"/>
              </a:rPr>
              <a:t>L</a:t>
            </a:r>
            <a:r>
              <a:rPr lang="cs-CZ" dirty="0" err="1" smtClean="0">
                <a:latin typeface="Verdana" panose="020B0604030504040204" pitchFamily="34" charset="0"/>
                <a:ea typeface="Verdana" panose="020B0604030504040204" pitchFamily="34" charset="0"/>
              </a:rPr>
              <a:t>iberté</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absolue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indépendance</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règles</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esthétiques</a:t>
            </a:r>
            <a:endParaRPr lang="fr-FR" dirty="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a:latin typeface="Verdana" panose="020B0604030504040204" pitchFamily="34" charset="0"/>
                <a:ea typeface="Verdana" panose="020B0604030504040204" pitchFamily="34" charset="0"/>
              </a:rPr>
              <a:t>I</a:t>
            </a:r>
            <a:r>
              <a:rPr lang="cs-CZ" dirty="0" err="1" smtClean="0">
                <a:latin typeface="Verdana" panose="020B0604030504040204" pitchFamily="34" charset="0"/>
                <a:ea typeface="Verdana" panose="020B0604030504040204" pitchFamily="34" charset="0"/>
              </a:rPr>
              <a:t>solation</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totale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créateur</a:t>
            </a:r>
            <a:endParaRPr lang="fr-FR" dirty="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a:latin typeface="Verdana" panose="020B0604030504040204" pitchFamily="34" charset="0"/>
                <a:ea typeface="Verdana" panose="020B0604030504040204" pitchFamily="34" charset="0"/>
              </a:rPr>
              <a:t>N</a:t>
            </a:r>
            <a:r>
              <a:rPr lang="cs-CZ" dirty="0" smtClean="0">
                <a:latin typeface="Verdana" panose="020B0604030504040204" pitchFamily="34" charset="0"/>
                <a:ea typeface="Verdana" panose="020B0604030504040204" pitchFamily="34" charset="0"/>
              </a:rPr>
              <a:t>on-</a:t>
            </a:r>
            <a:r>
              <a:rPr lang="cs-CZ" dirty="0" err="1" smtClean="0">
                <a:latin typeface="Verdana" panose="020B0604030504040204" pitchFamily="34" charset="0"/>
                <a:ea typeface="Verdana" panose="020B0604030504040204" pitchFamily="34" charset="0"/>
              </a:rPr>
              <a:t>identification</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son </a:t>
            </a:r>
            <a:r>
              <a:rPr lang="cs-CZ" dirty="0" err="1">
                <a:latin typeface="Verdana" panose="020B0604030504040204" pitchFamily="34" charset="0"/>
                <a:ea typeface="Verdana" panose="020B0604030504040204" pitchFamily="34" charset="0"/>
              </a:rPr>
              <a:t>œuvre</a:t>
            </a:r>
            <a:r>
              <a:rPr lang="cs-CZ" dirty="0">
                <a:latin typeface="Verdana" panose="020B0604030504040204" pitchFamily="34" charset="0"/>
                <a:ea typeface="Verdana" panose="020B0604030504040204" pitchFamily="34" charset="0"/>
              </a:rPr>
              <a:t> (Le </a:t>
            </a:r>
            <a:r>
              <a:rPr lang="cs-CZ" dirty="0" err="1">
                <a:latin typeface="Verdana" panose="020B0604030504040204" pitchFamily="34" charset="0"/>
                <a:ea typeface="Verdana" panose="020B0604030504040204" pitchFamily="34" charset="0"/>
              </a:rPr>
              <a:t>fou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estime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autre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force</a:t>
            </a:r>
            <a:r>
              <a:rPr lang="cs-CZ" dirty="0">
                <a:latin typeface="Verdana" panose="020B0604030504040204" pitchFamily="34" charset="0"/>
                <a:ea typeface="Verdana" panose="020B0604030504040204" pitchFamily="34" charset="0"/>
              </a:rPr>
              <a:t> qui a </a:t>
            </a:r>
            <a:r>
              <a:rPr lang="cs-CZ" dirty="0" err="1">
                <a:latin typeface="Verdana" panose="020B0604030504040204" pitchFamily="34" charset="0"/>
                <a:ea typeface="Verdana" panose="020B0604030504040204" pitchFamily="34" charset="0"/>
              </a:rPr>
              <a:t>créé</a:t>
            </a:r>
            <a:r>
              <a:rPr lang="cs-CZ" dirty="0">
                <a:latin typeface="Verdana" panose="020B0604030504040204" pitchFamily="34" charset="0"/>
                <a:ea typeface="Verdana" panose="020B0604030504040204" pitchFamily="34" charset="0"/>
              </a:rPr>
              <a:t> son </a:t>
            </a:r>
            <a:r>
              <a:rPr lang="cs-CZ" dirty="0" err="1">
                <a:latin typeface="Verdana" panose="020B0604030504040204" pitchFamily="34" charset="0"/>
                <a:ea typeface="Verdana" panose="020B0604030504040204" pitchFamily="34" charset="0"/>
              </a:rPr>
              <a:t>œuvre</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divinité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objet</a:t>
            </a:r>
            <a:r>
              <a:rPr lang="cs-CZ" dirty="0" smtClean="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err="1">
                <a:latin typeface="Verdana" panose="020B0604030504040204" pitchFamily="34" charset="0"/>
                <a:ea typeface="Verdana" panose="020B0604030504040204" pitchFamily="34" charset="0"/>
              </a:rPr>
              <a:t>A</a:t>
            </a:r>
            <a:r>
              <a:rPr lang="cs-CZ" dirty="0" err="1" smtClean="0">
                <a:latin typeface="Verdana" panose="020B0604030504040204" pitchFamily="34" charset="0"/>
                <a:ea typeface="Verdana" panose="020B0604030504040204" pitchFamily="34" charset="0"/>
              </a:rPr>
              <a:t>gressivité</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violence</a:t>
            </a:r>
            <a:endParaRPr lang="fr-FR" dirty="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a:latin typeface="Verdana" panose="020B0604030504040204" pitchFamily="34" charset="0"/>
                <a:ea typeface="Verdana" panose="020B0604030504040204" pitchFamily="34" charset="0"/>
              </a:rPr>
              <a:t>R</a:t>
            </a:r>
            <a:r>
              <a:rPr lang="cs-CZ" dirty="0" err="1" smtClean="0">
                <a:latin typeface="Verdana" panose="020B0604030504040204" pitchFamily="34" charset="0"/>
                <a:ea typeface="Verdana" panose="020B0604030504040204" pitchFamily="34" charset="0"/>
              </a:rPr>
              <a:t>approchements</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inattendus</a:t>
            </a:r>
            <a:endParaRPr lang="fr-FR" dirty="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a:latin typeface="Verdana" panose="020B0604030504040204" pitchFamily="34" charset="0"/>
                <a:ea typeface="Verdana" panose="020B0604030504040204" pitchFamily="34" charset="0"/>
              </a:rPr>
              <a:t>C</a:t>
            </a:r>
            <a:r>
              <a:rPr lang="cs-CZ" dirty="0" err="1" smtClean="0">
                <a:latin typeface="Verdana" panose="020B0604030504040204" pitchFamily="34" charset="0"/>
                <a:ea typeface="Verdana" panose="020B0604030504040204" pitchFamily="34" charset="0"/>
              </a:rPr>
              <a:t>aractère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fragmentaire</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œuvres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collages</a:t>
            </a:r>
            <a:r>
              <a:rPr lang="cs-CZ" dirty="0">
                <a:latin typeface="Verdana" panose="020B0604030504040204" pitchFamily="34" charset="0"/>
                <a:ea typeface="Verdana" panose="020B0604030504040204" pitchFamily="34" charset="0"/>
              </a:rPr>
              <a:t>)  x  </a:t>
            </a:r>
            <a:r>
              <a:rPr lang="cs-CZ" dirty="0" err="1">
                <a:latin typeface="Verdana" panose="020B0604030504040204" pitchFamily="34" charset="0"/>
                <a:ea typeface="Verdana" panose="020B0604030504040204" pitchFamily="34" charset="0"/>
              </a:rPr>
              <a:t>pourtant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étrange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unité</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smtClean="0">
                <a:latin typeface="Verdana" panose="020B0604030504040204" pitchFamily="34" charset="0"/>
                <a:ea typeface="Verdana" panose="020B0604030504040204" pitchFamily="34" charset="0"/>
              </a:rPr>
              <a:t>N</a:t>
            </a:r>
            <a:r>
              <a:rPr lang="cs-CZ" dirty="0" err="1" smtClean="0">
                <a:latin typeface="Verdana" panose="020B0604030504040204" pitchFamily="34" charset="0"/>
                <a:ea typeface="Verdana" panose="020B0604030504040204" pitchFamily="34" charset="0"/>
              </a:rPr>
              <a:t>ouveaux</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mythes</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schizophrènes</a:t>
            </a:r>
            <a:r>
              <a:rPr lang="cs-CZ" dirty="0">
                <a:latin typeface="Verdana" panose="020B0604030504040204" pitchFamily="34" charset="0"/>
                <a:ea typeface="Verdana" panose="020B0604030504040204" pitchFamily="34" charset="0"/>
              </a:rPr>
              <a:t> ne </a:t>
            </a:r>
            <a:r>
              <a:rPr lang="cs-CZ" dirty="0" err="1">
                <a:latin typeface="Verdana" panose="020B0604030504040204" pitchFamily="34" charset="0"/>
                <a:ea typeface="Verdana" panose="020B0604030504040204" pitchFamily="34" charset="0"/>
              </a:rPr>
              <a:t>pensent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qu’en</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symboles</a:t>
            </a:r>
            <a:r>
              <a:rPr lang="cs-CZ" dirty="0" smtClean="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a:latin typeface="Verdana" panose="020B0604030504040204" pitchFamily="34" charset="0"/>
                <a:ea typeface="Verdana" panose="020B0604030504040204" pitchFamily="34" charset="0"/>
              </a:rPr>
              <a:t>T</a:t>
            </a:r>
            <a:r>
              <a:rPr lang="cs-CZ" dirty="0" err="1" smtClean="0">
                <a:latin typeface="Verdana" panose="020B0604030504040204" pitchFamily="34" charset="0"/>
                <a:ea typeface="Verdana" panose="020B0604030504040204" pitchFamily="34" charset="0"/>
              </a:rPr>
              <a:t>echnique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bricolage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construit</a:t>
            </a:r>
            <a:r>
              <a:rPr lang="cs-CZ" dirty="0">
                <a:latin typeface="Verdana" panose="020B0604030504040204" pitchFamily="34" charset="0"/>
                <a:ea typeface="Verdana" panose="020B0604030504040204" pitchFamily="34" charset="0"/>
              </a:rPr>
              <a:t> son monde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tout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trouve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sous</a:t>
            </a:r>
            <a:r>
              <a:rPr lang="cs-CZ" dirty="0">
                <a:latin typeface="Verdana" panose="020B0604030504040204" pitchFamily="34" charset="0"/>
                <a:ea typeface="Verdana" panose="020B0604030504040204" pitchFamily="34" charset="0"/>
              </a:rPr>
              <a:t> la </a:t>
            </a:r>
            <a:r>
              <a:rPr lang="cs-CZ" dirty="0" err="1" smtClean="0">
                <a:latin typeface="Verdana" panose="020B0604030504040204" pitchFamily="34" charset="0"/>
                <a:ea typeface="Verdana" panose="020B0604030504040204" pitchFamily="34" charset="0"/>
              </a:rPr>
              <a:t>main</a:t>
            </a:r>
            <a:r>
              <a:rPr lang="fr-FR" dirty="0" smtClean="0">
                <a:latin typeface="Verdana" panose="020B0604030504040204" pitchFamily="34" charset="0"/>
                <a:ea typeface="Verdana" panose="020B0604030504040204" pitchFamily="34" charset="0"/>
              </a:rPr>
              <a:t>)</a:t>
            </a:r>
          </a:p>
          <a:p>
            <a:pPr marL="285750" indent="-285750" hangingPunct="0">
              <a:buFont typeface="Wingdings" panose="05000000000000000000" pitchFamily="2" charset="2"/>
              <a:buChar char="§"/>
            </a:pPr>
            <a:r>
              <a:rPr lang="fr-FR" dirty="0" smtClean="0">
                <a:latin typeface="Verdana" panose="020B0604030504040204" pitchFamily="34" charset="0"/>
                <a:ea typeface="Verdana" panose="020B0604030504040204" pitchFamily="34" charset="0"/>
              </a:rPr>
              <a:t>Fascination </a:t>
            </a:r>
            <a:r>
              <a:rPr lang="fr-FR" dirty="0">
                <a:latin typeface="Verdana" panose="020B0604030504040204" pitchFamily="34" charset="0"/>
                <a:ea typeface="Verdana" panose="020B0604030504040204" pitchFamily="34" charset="0"/>
              </a:rPr>
              <a:t>par des objets et des déchets (Dubuffet </a:t>
            </a:r>
            <a:r>
              <a:rPr lang="fr-FR" dirty="0" smtClean="0">
                <a:latin typeface="Verdana" panose="020B0604030504040204" pitchFamily="34" charset="0"/>
                <a:ea typeface="Verdana" panose="020B0604030504040204" pitchFamily="34" charset="0"/>
              </a:rPr>
              <a:t>sera </a:t>
            </a:r>
            <a:r>
              <a:rPr lang="fr-FR" dirty="0">
                <a:latin typeface="Verdana" panose="020B0604030504040204" pitchFamily="34" charset="0"/>
                <a:ea typeface="Verdana" panose="020B0604030504040204" pitchFamily="34" charset="0"/>
              </a:rPr>
              <a:t>un grand admirateur </a:t>
            </a:r>
            <a:r>
              <a:rPr lang="fr-FR" dirty="0" smtClean="0">
                <a:latin typeface="Verdana" panose="020B0604030504040204" pitchFamily="34" charset="0"/>
                <a:ea typeface="Verdana" panose="020B0604030504040204" pitchFamily="34" charset="0"/>
              </a:rPr>
              <a:t>d’Artaud)</a:t>
            </a:r>
            <a:endParaRPr lang="fr-FR" dirty="0">
              <a:latin typeface="Verdana" panose="020B0604030504040204" pitchFamily="34" charset="0"/>
              <a:ea typeface="Verdana" panose="020B0604030504040204" pitchFamily="34" charset="0"/>
            </a:endParaRPr>
          </a:p>
          <a:p>
            <a:pPr marL="285750" indent="-285750" hangingPunct="0">
              <a:buFont typeface="Wingdings" panose="05000000000000000000" pitchFamily="2" charset="2"/>
              <a:buChar char="§"/>
            </a:pPr>
            <a:r>
              <a:rPr lang="fr-FR" dirty="0">
                <a:latin typeface="Verdana" panose="020B0604030504040204" pitchFamily="34" charset="0"/>
                <a:ea typeface="Verdana" panose="020B0604030504040204" pitchFamily="34" charset="0"/>
              </a:rPr>
              <a:t>V</a:t>
            </a:r>
            <a:r>
              <a:rPr lang="fr-FR" dirty="0" smtClean="0">
                <a:latin typeface="Verdana" panose="020B0604030504040204" pitchFamily="34" charset="0"/>
                <a:ea typeface="Verdana" panose="020B0604030504040204" pitchFamily="34" charset="0"/>
              </a:rPr>
              <a:t>olonté </a:t>
            </a:r>
            <a:r>
              <a:rPr lang="fr-FR" dirty="0">
                <a:latin typeface="Verdana" panose="020B0604030504040204" pitchFamily="34" charset="0"/>
                <a:ea typeface="Verdana" panose="020B0604030504040204" pitchFamily="34" charset="0"/>
              </a:rPr>
              <a:t>de malmener le langage qui est le synonyme de l’ordre </a:t>
            </a:r>
            <a:endParaRPr lang="fr-FR"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5688856"/>
      </p:ext>
    </p:extLst>
  </p:cSld>
  <p:clrMapOvr>
    <a:masterClrMapping/>
  </p:clrMapOvr>
  <p:transition spd="slow">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304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délník 3"/>
          <p:cNvSpPr/>
          <p:nvPr/>
        </p:nvSpPr>
        <p:spPr>
          <a:xfrm>
            <a:off x="11877964" y="-8176"/>
            <a:ext cx="304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bdélník 4"/>
          <p:cNvSpPr/>
          <p:nvPr/>
        </p:nvSpPr>
        <p:spPr>
          <a:xfrm>
            <a:off x="471054" y="475357"/>
            <a:ext cx="11240655" cy="5355312"/>
          </a:xfrm>
          <a:prstGeom prst="rect">
            <a:avLst/>
          </a:prstGeom>
        </p:spPr>
        <p:txBody>
          <a:bodyPr wrap="square">
            <a:spAutoFit/>
          </a:bodyPr>
          <a:lstStyle/>
          <a:p>
            <a:pPr marL="342900" marR="179705" lvl="0" indent="-342900" algn="just" hangingPunct="0">
              <a:spcAft>
                <a:spcPts val="0"/>
              </a:spcAft>
              <a:buFont typeface="Wingdings" panose="05000000000000000000" pitchFamily="2" charset="2"/>
              <a:buChar char=""/>
              <a:tabLst>
                <a:tab pos="457200" algn="l"/>
              </a:tabLst>
            </a:pPr>
            <a:r>
              <a:rPr lang="fr-FR" dirty="0" smtClean="0">
                <a:latin typeface="Verdana" panose="020B0604030504040204" pitchFamily="34" charset="0"/>
                <a:ea typeface="Times New Roman" panose="02020603050405020304" pitchFamily="18" charset="0"/>
              </a:rPr>
              <a:t>Onomatopée </a:t>
            </a:r>
            <a:r>
              <a:rPr lang="fr-FR" dirty="0">
                <a:latin typeface="Verdana" panose="020B0604030504040204" pitchFamily="34" charset="0"/>
                <a:ea typeface="Times New Roman" panose="02020603050405020304" pitchFamily="18" charset="0"/>
              </a:rPr>
              <a:t>Momo (</a:t>
            </a:r>
            <a:r>
              <a:rPr lang="fr-FR" dirty="0" smtClean="0">
                <a:latin typeface="Verdana" panose="020B0604030504040204" pitchFamily="34" charset="0"/>
                <a:ea typeface="Times New Roman" panose="02020603050405020304" pitchFamily="18" charset="0"/>
              </a:rPr>
              <a:t>momie ?, </a:t>
            </a:r>
            <a:r>
              <a:rPr lang="fr-FR" dirty="0">
                <a:latin typeface="Verdana" panose="020B0604030504040204" pitchFamily="34" charset="0"/>
                <a:ea typeface="Times New Roman" panose="02020603050405020304" pitchFamily="18" charset="0"/>
              </a:rPr>
              <a:t>môme ?</a:t>
            </a:r>
            <a:r>
              <a:rPr lang="fr-FR" dirty="0" smtClean="0">
                <a:latin typeface="Verdana" panose="020B0604030504040204" pitchFamily="34" charset="0"/>
                <a:ea typeface="Times New Roman" panose="02020603050405020304" pitchFamily="18" charset="0"/>
              </a:rPr>
              <a:t>, </a:t>
            </a:r>
            <a:r>
              <a:rPr lang="fr-FR" dirty="0">
                <a:latin typeface="Verdana" panose="020B0604030504040204" pitchFamily="34" charset="0"/>
                <a:ea typeface="Times New Roman" panose="02020603050405020304" pitchFamily="18" charset="0"/>
              </a:rPr>
              <a:t>dieu grec </a:t>
            </a:r>
            <a:r>
              <a:rPr lang="fr-FR" dirty="0" smtClean="0">
                <a:latin typeface="Verdana" panose="020B0604030504040204" pitchFamily="34" charset="0"/>
                <a:ea typeface="Times New Roman" panose="02020603050405020304" pitchFamily="18" charset="0"/>
              </a:rPr>
              <a:t>de la raillerie </a:t>
            </a:r>
            <a:r>
              <a:rPr lang="fr-FR" dirty="0" err="1" smtClean="0">
                <a:latin typeface="Verdana" panose="020B0604030504040204" pitchFamily="34" charset="0"/>
                <a:ea typeface="Times New Roman" panose="02020603050405020304" pitchFamily="18" charset="0"/>
              </a:rPr>
              <a:t>Mômos</a:t>
            </a:r>
            <a:r>
              <a:rPr lang="fr-FR" dirty="0" smtClean="0">
                <a:latin typeface="Verdana" panose="020B0604030504040204" pitchFamily="34" charset="0"/>
                <a:ea typeface="Times New Roman" panose="02020603050405020304" pitchFamily="18" charset="0"/>
              </a:rPr>
              <a:t>)</a:t>
            </a:r>
            <a:endParaRPr lang="fr-FR" sz="2800" dirty="0" smtClean="0">
              <a:latin typeface="Symbol" panose="05050102010706020507" pitchFamily="18" charset="2"/>
              <a:ea typeface="Times New Roman" panose="02020603050405020304" pitchFamily="18" charset="0"/>
            </a:endParaRPr>
          </a:p>
          <a:p>
            <a:pPr marR="179705" lvl="0" algn="just" hangingPunct="0">
              <a:spcAft>
                <a:spcPts val="0"/>
              </a:spcAft>
              <a:tabLst>
                <a:tab pos="457200" algn="l"/>
              </a:tabLst>
            </a:pPr>
            <a:r>
              <a:rPr lang="fr-FR" dirty="0" smtClean="0">
                <a:latin typeface="Verdana" panose="020B0604030504040204" pitchFamily="34" charset="0"/>
                <a:ea typeface="Times New Roman" panose="02020603050405020304" pitchFamily="18" charset="0"/>
              </a:rPr>
              <a:t>    Un </a:t>
            </a:r>
            <a:r>
              <a:rPr lang="fr-FR" dirty="0">
                <a:latin typeface="Verdana" panose="020B0604030504040204" pitchFamily="34" charset="0"/>
                <a:ea typeface="Times New Roman" panose="02020603050405020304" pitchFamily="18" charset="0"/>
              </a:rPr>
              <a:t>être situé entre la vie et la mort, </a:t>
            </a:r>
            <a:r>
              <a:rPr lang="fr-FR" b="1" dirty="0" smtClean="0">
                <a:latin typeface="Verdana" panose="020B0604030504040204" pitchFamily="34" charset="0"/>
                <a:ea typeface="Times New Roman" panose="02020603050405020304" pitchFamily="18" charset="0"/>
              </a:rPr>
              <a:t>mi cadavre mi fœtus</a:t>
            </a:r>
            <a:r>
              <a:rPr lang="fr-FR" dirty="0" smtClean="0">
                <a:latin typeface="Verdana" panose="020B0604030504040204" pitchFamily="34" charset="0"/>
                <a:ea typeface="Times New Roman" panose="02020603050405020304" pitchFamily="18" charset="0"/>
              </a:rPr>
              <a:t>,</a:t>
            </a:r>
            <a:r>
              <a:rPr lang="fr-FR" b="1" dirty="0" smtClean="0">
                <a:latin typeface="Verdana" panose="020B0604030504040204" pitchFamily="34" charset="0"/>
                <a:ea typeface="Times New Roman" panose="02020603050405020304" pitchFamily="18" charset="0"/>
              </a:rPr>
              <a:t> </a:t>
            </a:r>
            <a:r>
              <a:rPr lang="fr-FR" dirty="0" smtClean="0">
                <a:latin typeface="Verdana" panose="020B0604030504040204" pitchFamily="34" charset="0"/>
                <a:ea typeface="Times New Roman" panose="02020603050405020304" pitchFamily="18" charset="0"/>
              </a:rPr>
              <a:t>qui accuse l’Occident</a:t>
            </a:r>
            <a:r>
              <a:rPr lang="fr-FR" dirty="0">
                <a:latin typeface="Verdana" panose="020B0604030504040204" pitchFamily="34" charset="0"/>
                <a:ea typeface="Times New Roman" panose="02020603050405020304" pitchFamily="18" charset="0"/>
              </a:rPr>
              <a:t> : </a:t>
            </a:r>
            <a:r>
              <a:rPr lang="fr-FR" dirty="0" smtClean="0">
                <a:latin typeface="Verdana" panose="020B0604030504040204" pitchFamily="34" charset="0"/>
                <a:ea typeface="Times New Roman" panose="02020603050405020304" pitchFamily="18" charset="0"/>
              </a:rPr>
              <a:t>folie</a:t>
            </a:r>
          </a:p>
          <a:p>
            <a:pPr marR="179705" lvl="0" algn="just" hangingPunct="0">
              <a:spcAft>
                <a:spcPts val="0"/>
              </a:spcAft>
              <a:tabLst>
                <a:tab pos="457200" algn="l"/>
              </a:tabLst>
            </a:pPr>
            <a:r>
              <a:rPr lang="fr-FR" dirty="0">
                <a:latin typeface="Verdana" panose="020B0604030504040204" pitchFamily="34" charset="0"/>
                <a:ea typeface="Times New Roman" panose="02020603050405020304" pitchFamily="18" charset="0"/>
              </a:rPr>
              <a:t> </a:t>
            </a:r>
            <a:r>
              <a:rPr lang="fr-FR" dirty="0" smtClean="0">
                <a:latin typeface="Verdana" panose="020B0604030504040204" pitchFamily="34" charset="0"/>
                <a:ea typeface="Times New Roman" panose="02020603050405020304" pitchFamily="18" charset="0"/>
              </a:rPr>
              <a:t>   au</a:t>
            </a:r>
            <a:r>
              <a:rPr lang="fr-FR" dirty="0">
                <a:latin typeface="Verdana" panose="020B0604030504040204" pitchFamily="34" charset="0"/>
                <a:ea typeface="Times New Roman" panose="02020603050405020304" pitchFamily="18" charset="0"/>
              </a:rPr>
              <a:t> </a:t>
            </a:r>
            <a:r>
              <a:rPr lang="fr-FR" dirty="0" smtClean="0">
                <a:latin typeface="Verdana" panose="020B0604030504040204" pitchFamily="34" charset="0"/>
                <a:ea typeface="Times New Roman" panose="02020603050405020304" pitchFamily="18" charset="0"/>
              </a:rPr>
              <a:t>service </a:t>
            </a:r>
            <a:r>
              <a:rPr lang="fr-FR" dirty="0">
                <a:latin typeface="Verdana" panose="020B0604030504040204" pitchFamily="34" charset="0"/>
                <a:ea typeface="Times New Roman" panose="02020603050405020304" pitchFamily="18" charset="0"/>
              </a:rPr>
              <a:t>du carnaval (le regard du fou, du bouffon qui dénonce</a:t>
            </a:r>
            <a:r>
              <a:rPr lang="fr-FR" dirty="0" smtClean="0">
                <a:latin typeface="Verdana" panose="020B0604030504040204" pitchFamily="34" charset="0"/>
                <a:ea typeface="Times New Roman" panose="02020603050405020304" pitchFamily="18" charset="0"/>
              </a:rPr>
              <a:t>).</a:t>
            </a:r>
            <a:endParaRPr lang="fr-FR" sz="2800" dirty="0">
              <a:latin typeface="Times New Roman" panose="02020603050405020304" pitchFamily="18" charset="0"/>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dirty="0" smtClean="0">
                <a:latin typeface="Verdana" panose="020B0604030504040204" pitchFamily="34" charset="0"/>
                <a:ea typeface="Times New Roman" panose="02020603050405020304" pitchFamily="18" charset="0"/>
              </a:rPr>
              <a:t>Isolement </a:t>
            </a:r>
            <a:r>
              <a:rPr lang="fr-FR" dirty="0">
                <a:latin typeface="Verdana" panose="020B0604030504040204" pitchFamily="34" charset="0"/>
                <a:ea typeface="Times New Roman" panose="02020603050405020304" pitchFamily="18" charset="0"/>
              </a:rPr>
              <a:t>à </a:t>
            </a:r>
            <a:r>
              <a:rPr lang="fr-FR" dirty="0" err="1">
                <a:latin typeface="Verdana" panose="020B0604030504040204" pitchFamily="34" charset="0"/>
                <a:ea typeface="Times New Roman" panose="02020603050405020304" pitchFamily="18" charset="0"/>
              </a:rPr>
              <a:t>Rhodez</a:t>
            </a:r>
            <a:r>
              <a:rPr lang="fr-FR" dirty="0">
                <a:latin typeface="Verdana" panose="020B0604030504040204" pitchFamily="34" charset="0"/>
                <a:ea typeface="Times New Roman" panose="02020603050405020304" pitchFamily="18" charset="0"/>
              </a:rPr>
              <a:t> </a:t>
            </a:r>
            <a:endParaRPr lang="fr-FR" sz="2800" dirty="0">
              <a:latin typeface="Symbol" panose="05050102010706020507" pitchFamily="18" charset="2"/>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dirty="0">
                <a:latin typeface="Verdana" panose="020B0604030504040204" pitchFamily="34" charset="0"/>
                <a:ea typeface="Times New Roman" panose="02020603050405020304" pitchFamily="18" charset="0"/>
              </a:rPr>
              <a:t>Artaud signe ses textes Antonin </a:t>
            </a:r>
            <a:r>
              <a:rPr lang="fr-FR" dirty="0" err="1">
                <a:latin typeface="Verdana" panose="020B0604030504040204" pitchFamily="34" charset="0"/>
                <a:ea typeface="Times New Roman" panose="02020603050405020304" pitchFamily="18" charset="0"/>
              </a:rPr>
              <a:t>Nalpas</a:t>
            </a:r>
            <a:r>
              <a:rPr lang="fr-FR" dirty="0">
                <a:latin typeface="Verdana" panose="020B0604030504040204" pitchFamily="34" charset="0"/>
                <a:ea typeface="Times New Roman" panose="02020603050405020304" pitchFamily="18" charset="0"/>
              </a:rPr>
              <a:t>, le dieu de Soleil (Héliogabale), Dieu, le néant (il est convaincu d’y communiquer des messages bouleversants pour toute l’humanité</a:t>
            </a:r>
            <a:r>
              <a:rPr lang="fr-FR" dirty="0" smtClean="0">
                <a:latin typeface="Verdana" panose="020B0604030504040204" pitchFamily="34" charset="0"/>
                <a:ea typeface="Times New Roman" panose="02020603050405020304" pitchFamily="18" charset="0"/>
              </a:rPr>
              <a:t>).</a:t>
            </a:r>
            <a:endParaRPr lang="fr-FR" sz="2800" dirty="0" smtClean="0">
              <a:latin typeface="Symbol" panose="05050102010706020507" pitchFamily="18" charset="2"/>
              <a:ea typeface="Times New Roman" panose="02020603050405020304" pitchFamily="18" charset="0"/>
            </a:endParaRPr>
          </a:p>
          <a:p>
            <a:pPr marR="179705" lvl="0" algn="just" hangingPunct="0">
              <a:spcAft>
                <a:spcPts val="0"/>
              </a:spcAft>
              <a:tabLst>
                <a:tab pos="457200" algn="l"/>
              </a:tabLst>
            </a:pPr>
            <a:r>
              <a:rPr lang="fr-FR" dirty="0" smtClean="0">
                <a:latin typeface="Verdana" panose="020B0604030504040204" pitchFamily="34" charset="0"/>
                <a:ea typeface="Times New Roman" panose="02020603050405020304" pitchFamily="18" charset="0"/>
              </a:rPr>
              <a:t>    </a:t>
            </a:r>
            <a:r>
              <a:rPr lang="fr-FR" dirty="0">
                <a:latin typeface="Verdana" panose="020B0604030504040204" pitchFamily="34" charset="0"/>
                <a:ea typeface="Times New Roman" panose="02020603050405020304" pitchFamily="18" charset="0"/>
              </a:rPr>
              <a:t>U</a:t>
            </a:r>
            <a:r>
              <a:rPr lang="fr-FR" dirty="0" smtClean="0">
                <a:latin typeface="Verdana" panose="020B0604030504040204" pitchFamily="34" charset="0"/>
                <a:ea typeface="Times New Roman" panose="02020603050405020304" pitchFamily="18" charset="0"/>
              </a:rPr>
              <a:t>ne </a:t>
            </a:r>
            <a:r>
              <a:rPr lang="fr-FR" dirty="0">
                <a:latin typeface="Verdana" panose="020B0604030504040204" pitchFamily="34" charset="0"/>
                <a:ea typeface="Times New Roman" panose="02020603050405020304" pitchFamily="18" charset="0"/>
              </a:rPr>
              <a:t>alternative à la Bible, l’histoire d’une autre passion (sa </a:t>
            </a:r>
            <a:r>
              <a:rPr lang="fr-FR" dirty="0" smtClean="0">
                <a:latin typeface="Verdana" panose="020B0604030504040204" pitchFamily="34" charset="0"/>
                <a:ea typeface="Times New Roman" panose="02020603050405020304" pitchFamily="18" charset="0"/>
              </a:rPr>
              <a:t>propre ; </a:t>
            </a:r>
            <a:r>
              <a:rPr lang="fr-FR" dirty="0">
                <a:latin typeface="Verdana" panose="020B0604030504040204" pitchFamily="34" charset="0"/>
                <a:ea typeface="Times New Roman" panose="02020603050405020304" pitchFamily="18" charset="0"/>
              </a:rPr>
              <a:t>à travers </a:t>
            </a:r>
            <a:r>
              <a:rPr lang="fr-FR" dirty="0" smtClean="0">
                <a:latin typeface="Verdana" panose="020B0604030504040204" pitchFamily="34" charset="0"/>
                <a:ea typeface="Times New Roman" panose="02020603050405020304" pitchFamily="18" charset="0"/>
              </a:rPr>
              <a:t>la</a:t>
            </a:r>
          </a:p>
          <a:p>
            <a:pPr marR="179705" lvl="0" algn="just" hangingPunct="0">
              <a:spcAft>
                <a:spcPts val="0"/>
              </a:spcAft>
              <a:tabLst>
                <a:tab pos="457200" algn="l"/>
              </a:tabLst>
            </a:pPr>
            <a:r>
              <a:rPr lang="fr-FR" dirty="0">
                <a:latin typeface="Verdana" panose="020B0604030504040204" pitchFamily="34" charset="0"/>
                <a:ea typeface="Times New Roman" panose="02020603050405020304" pitchFamily="18" charset="0"/>
              </a:rPr>
              <a:t> </a:t>
            </a:r>
            <a:r>
              <a:rPr lang="fr-FR" dirty="0" smtClean="0">
                <a:latin typeface="Verdana" panose="020B0604030504040204" pitchFamily="34" charset="0"/>
                <a:ea typeface="Times New Roman" panose="02020603050405020304" pitchFamily="18" charset="0"/>
              </a:rPr>
              <a:t>   souffrance </a:t>
            </a:r>
            <a:r>
              <a:rPr lang="fr-FR" dirty="0">
                <a:latin typeface="Verdana" panose="020B0604030504040204" pitchFamily="34" charset="0"/>
                <a:ea typeface="Times New Roman" panose="02020603050405020304" pitchFamily="18" charset="0"/>
              </a:rPr>
              <a:t>de l’asile, il chemine vers la sainteté).</a:t>
            </a:r>
            <a:endParaRPr lang="fr-FR" sz="2800" dirty="0">
              <a:latin typeface="Times New Roman" panose="02020603050405020304" pitchFamily="18" charset="0"/>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b="1" dirty="0" smtClean="0">
                <a:latin typeface="Verdana" panose="020B0604030504040204" pitchFamily="34" charset="0"/>
                <a:ea typeface="Times New Roman" panose="02020603050405020304" pitchFamily="18" charset="0"/>
              </a:rPr>
              <a:t>Langage </a:t>
            </a:r>
            <a:r>
              <a:rPr lang="fr-FR" b="1" dirty="0">
                <a:latin typeface="Verdana" panose="020B0604030504040204" pitchFamily="34" charset="0"/>
                <a:ea typeface="Times New Roman" panose="02020603050405020304" pitchFamily="18" charset="0"/>
              </a:rPr>
              <a:t>= instrument de mise à la torture </a:t>
            </a:r>
            <a:r>
              <a:rPr lang="fr-FR" dirty="0">
                <a:latin typeface="Verdana" panose="020B0604030504040204" pitchFamily="34" charset="0"/>
                <a:ea typeface="Times New Roman" panose="02020603050405020304" pitchFamily="18" charset="0"/>
              </a:rPr>
              <a:t>de la langue, de la conscience, du corps, du moi et de l’autre pour « se refaire »</a:t>
            </a:r>
            <a:endParaRPr lang="fr-FR" sz="2800" dirty="0">
              <a:latin typeface="Symbol" panose="05050102010706020507" pitchFamily="18" charset="2"/>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dirty="0" smtClean="0">
                <a:latin typeface="Verdana" panose="020B0604030504040204" pitchFamily="34" charset="0"/>
                <a:ea typeface="Times New Roman" panose="02020603050405020304" pitchFamily="18" charset="0"/>
              </a:rPr>
              <a:t>Violence </a:t>
            </a:r>
            <a:r>
              <a:rPr lang="fr-FR" dirty="0">
                <a:latin typeface="Verdana" panose="020B0604030504040204" pitchFamily="34" charset="0"/>
                <a:ea typeface="Times New Roman" panose="02020603050405020304" pitchFamily="18" charset="0"/>
              </a:rPr>
              <a:t>extrême (société, famille, </a:t>
            </a:r>
            <a:r>
              <a:rPr lang="fr-FR" dirty="0" smtClean="0">
                <a:latin typeface="Verdana" panose="020B0604030504040204" pitchFamily="34" charset="0"/>
                <a:ea typeface="Times New Roman" panose="02020603050405020304" pitchFamily="18" charset="0"/>
              </a:rPr>
              <a:t>Église</a:t>
            </a:r>
            <a:r>
              <a:rPr lang="fr-FR" dirty="0">
                <a:latin typeface="Verdana" panose="020B0604030504040204" pitchFamily="34" charset="0"/>
                <a:ea typeface="Times New Roman" panose="02020603050405020304" pitchFamily="18" charset="0"/>
              </a:rPr>
              <a:t>)</a:t>
            </a:r>
            <a:endParaRPr lang="fr-FR" sz="2800" dirty="0">
              <a:latin typeface="Symbol" panose="05050102010706020507" pitchFamily="18" charset="2"/>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dirty="0" smtClean="0">
                <a:latin typeface="Verdana" panose="020B0604030504040204" pitchFamily="34" charset="0"/>
                <a:ea typeface="Times New Roman" panose="02020603050405020304" pitchFamily="18" charset="0"/>
              </a:rPr>
              <a:t>Collages </a:t>
            </a:r>
            <a:r>
              <a:rPr lang="fr-FR" dirty="0">
                <a:latin typeface="Verdana" panose="020B0604030504040204" pitchFamily="34" charset="0"/>
                <a:ea typeface="Times New Roman" panose="02020603050405020304" pitchFamily="18" charset="0"/>
              </a:rPr>
              <a:t>fantasmagoriques (sexualité, mort, langage) – syncrétisme</a:t>
            </a:r>
            <a:endParaRPr lang="fr-FR" sz="2800" dirty="0">
              <a:latin typeface="Symbol" panose="05050102010706020507" pitchFamily="18" charset="2"/>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dirty="0" smtClean="0">
                <a:latin typeface="Verdana" panose="020B0604030504040204" pitchFamily="34" charset="0"/>
                <a:ea typeface="Times New Roman" panose="02020603050405020304" pitchFamily="18" charset="0"/>
              </a:rPr>
              <a:t>Volonté </a:t>
            </a:r>
            <a:r>
              <a:rPr lang="fr-FR" dirty="0">
                <a:latin typeface="Verdana" panose="020B0604030504040204" pitchFamily="34" charset="0"/>
                <a:ea typeface="Times New Roman" panose="02020603050405020304" pitchFamily="18" charset="0"/>
              </a:rPr>
              <a:t>de trouver ce point où la vie et la mort, le haut et le bas se touchent (</a:t>
            </a:r>
            <a:r>
              <a:rPr lang="fr-FR" i="1" dirty="0">
                <a:latin typeface="Verdana" panose="020B0604030504040204" pitchFamily="34" charset="0"/>
                <a:ea typeface="Times New Roman" panose="02020603050405020304" pitchFamily="18" charset="0"/>
              </a:rPr>
              <a:t>Second manifeste du surréalisme</a:t>
            </a:r>
            <a:r>
              <a:rPr lang="fr-FR" dirty="0">
                <a:latin typeface="Verdana" panose="020B0604030504040204" pitchFamily="34" charset="0"/>
                <a:ea typeface="Times New Roman" panose="02020603050405020304" pitchFamily="18" charset="0"/>
              </a:rPr>
              <a:t>)</a:t>
            </a:r>
            <a:endParaRPr lang="fr-FR" sz="2800" dirty="0">
              <a:latin typeface="Symbol" panose="05050102010706020507" pitchFamily="18" charset="2"/>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dirty="0" smtClean="0">
                <a:latin typeface="Verdana" panose="020B0604030504040204" pitchFamily="34" charset="0"/>
                <a:ea typeface="Times New Roman" panose="02020603050405020304" pitchFamily="18" charset="0"/>
              </a:rPr>
              <a:t>Bricolage </a:t>
            </a:r>
            <a:r>
              <a:rPr lang="fr-FR" dirty="0">
                <a:latin typeface="Verdana" panose="020B0604030504040204" pitchFamily="34" charset="0"/>
                <a:ea typeface="Times New Roman" panose="02020603050405020304" pitchFamily="18" charset="0"/>
              </a:rPr>
              <a:t>du monde et du corps (corps sans organes ou avec des organes </a:t>
            </a:r>
            <a:r>
              <a:rPr lang="fr-FR" dirty="0" smtClean="0">
                <a:latin typeface="Verdana" panose="020B0604030504040204" pitchFamily="34" charset="0"/>
                <a:ea typeface="Times New Roman" panose="02020603050405020304" pitchFamily="18" charset="0"/>
              </a:rPr>
              <a:t>différents)</a:t>
            </a:r>
            <a:endParaRPr lang="fr-FR" sz="2800" dirty="0" smtClean="0">
              <a:latin typeface="Symbol" panose="05050102010706020507" pitchFamily="18" charset="2"/>
              <a:ea typeface="Times New Roman" panose="02020603050405020304" pitchFamily="18" charset="0"/>
            </a:endParaRPr>
          </a:p>
          <a:p>
            <a:pPr marL="342900" marR="179705" lvl="0" indent="-342900" algn="just" hangingPunct="0">
              <a:spcAft>
                <a:spcPts val="0"/>
              </a:spcAft>
              <a:buFont typeface="Wingdings" panose="05000000000000000000" pitchFamily="2" charset="2"/>
              <a:buChar char=""/>
              <a:tabLst>
                <a:tab pos="457200" algn="l"/>
              </a:tabLst>
            </a:pPr>
            <a:r>
              <a:rPr lang="fr-FR" b="1" dirty="0" err="1" smtClean="0">
                <a:latin typeface="Verdana" panose="020B0604030504040204" pitchFamily="34" charset="0"/>
                <a:ea typeface="Times New Roman" panose="02020603050405020304" pitchFamily="18" charset="0"/>
              </a:rPr>
              <a:t>Glosolalies</a:t>
            </a:r>
            <a:r>
              <a:rPr lang="fr-FR" dirty="0" smtClean="0">
                <a:latin typeface="Verdana" panose="020B0604030504040204" pitchFamily="34" charset="0"/>
                <a:ea typeface="Times New Roman" panose="02020603050405020304" pitchFamily="18" charset="0"/>
              </a:rPr>
              <a:t> </a:t>
            </a:r>
            <a:r>
              <a:rPr lang="fr-FR" dirty="0">
                <a:latin typeface="Verdana" panose="020B0604030504040204" pitchFamily="34" charset="0"/>
                <a:ea typeface="Times New Roman" panose="02020603050405020304" pitchFamily="18" charset="0"/>
              </a:rPr>
              <a:t>(selon Jakobson : « création </a:t>
            </a:r>
            <a:r>
              <a:rPr lang="fr-FR" dirty="0" err="1">
                <a:latin typeface="Verdana" panose="020B0604030504040204" pitchFamily="34" charset="0"/>
                <a:ea typeface="Times New Roman" panose="02020603050405020304" pitchFamily="18" charset="0"/>
              </a:rPr>
              <a:t>pseudolinguistique</a:t>
            </a:r>
            <a:r>
              <a:rPr lang="fr-FR" dirty="0">
                <a:latin typeface="Verdana" panose="020B0604030504040204" pitchFamily="34" charset="0"/>
                <a:ea typeface="Times New Roman" panose="02020603050405020304" pitchFamily="18" charset="0"/>
              </a:rPr>
              <a:t> dans laquelle les éléments sonores de la langue sont dépourvus de leur capacité de distinguer le </a:t>
            </a:r>
            <a:endParaRPr lang="fr-FR" dirty="0" smtClean="0">
              <a:latin typeface="Verdana" panose="020B0604030504040204" pitchFamily="34" charset="0"/>
              <a:ea typeface="Times New Roman" panose="02020603050405020304" pitchFamily="18" charset="0"/>
            </a:endParaRPr>
          </a:p>
          <a:p>
            <a:pPr marR="179705" lvl="0" algn="just" hangingPunct="0">
              <a:spcAft>
                <a:spcPts val="0"/>
              </a:spcAft>
              <a:tabLst>
                <a:tab pos="457200" algn="l"/>
              </a:tabLst>
            </a:pPr>
            <a:r>
              <a:rPr lang="fr-FR" dirty="0">
                <a:latin typeface="Verdana" panose="020B0604030504040204" pitchFamily="34" charset="0"/>
                <a:ea typeface="Times New Roman" panose="02020603050405020304" pitchFamily="18" charset="0"/>
              </a:rPr>
              <a:t> </a:t>
            </a:r>
            <a:r>
              <a:rPr lang="fr-FR" dirty="0" smtClean="0">
                <a:latin typeface="Verdana" panose="020B0604030504040204" pitchFamily="34" charset="0"/>
                <a:ea typeface="Times New Roman" panose="02020603050405020304" pitchFamily="18" charset="0"/>
              </a:rPr>
              <a:t>   sens</a:t>
            </a:r>
            <a:r>
              <a:rPr lang="fr-FR" dirty="0">
                <a:latin typeface="Verdana" panose="020B0604030504040204" pitchFamily="34" charset="0"/>
                <a:ea typeface="Times New Roman" panose="02020603050405020304" pitchFamily="18" charset="0"/>
              </a:rPr>
              <a:t>, mais servent quand-même à communiquer avec des gens ou des </a:t>
            </a:r>
            <a:endParaRPr lang="fr-FR" dirty="0" smtClean="0">
              <a:latin typeface="Verdana" panose="020B0604030504040204" pitchFamily="34" charset="0"/>
              <a:ea typeface="Times New Roman" panose="02020603050405020304" pitchFamily="18" charset="0"/>
            </a:endParaRPr>
          </a:p>
          <a:p>
            <a:pPr marR="179705" lvl="0" algn="just" hangingPunct="0">
              <a:spcAft>
                <a:spcPts val="0"/>
              </a:spcAft>
              <a:tabLst>
                <a:tab pos="457200" algn="l"/>
              </a:tabLst>
            </a:pPr>
            <a:r>
              <a:rPr lang="fr-FR" dirty="0">
                <a:latin typeface="Verdana" panose="020B0604030504040204" pitchFamily="34" charset="0"/>
                <a:ea typeface="Times New Roman" panose="02020603050405020304" pitchFamily="18" charset="0"/>
              </a:rPr>
              <a:t> </a:t>
            </a:r>
            <a:r>
              <a:rPr lang="fr-FR" dirty="0" smtClean="0">
                <a:latin typeface="Verdana" panose="020B0604030504040204" pitchFamily="34" charset="0"/>
                <a:ea typeface="Times New Roman" panose="02020603050405020304" pitchFamily="18" charset="0"/>
              </a:rPr>
              <a:t>   divinités</a:t>
            </a:r>
            <a:r>
              <a:rPr lang="fr-FR" dirty="0">
                <a:latin typeface="Verdana" panose="020B0604030504040204" pitchFamily="34" charset="0"/>
                <a:ea typeface="Times New Roman" panose="02020603050405020304" pitchFamily="18" charset="0"/>
              </a:rPr>
              <a:t> ») </a:t>
            </a:r>
            <a:endParaRPr lang="fr-FR" sz="2800" dirty="0">
              <a:effectLst/>
              <a:latin typeface="Symbol" panose="05050102010706020507" pitchFamily="18" charset="2"/>
              <a:ea typeface="Times New Roman" panose="02020603050405020304" pitchFamily="18" charset="0"/>
            </a:endParaRPr>
          </a:p>
        </p:txBody>
      </p:sp>
      <p:pic>
        <p:nvPicPr>
          <p:cNvPr id="6" name="Obrázek 5"/>
          <p:cNvPicPr>
            <a:picLocks noChangeAspect="1"/>
          </p:cNvPicPr>
          <p:nvPr/>
        </p:nvPicPr>
        <p:blipFill>
          <a:blip r:embed="rId2"/>
          <a:stretch>
            <a:fillRect/>
          </a:stretch>
        </p:blipFill>
        <p:spPr>
          <a:xfrm>
            <a:off x="9515642" y="4919325"/>
            <a:ext cx="2362321" cy="1930499"/>
          </a:xfrm>
          <a:prstGeom prst="rect">
            <a:avLst/>
          </a:prstGeom>
        </p:spPr>
      </p:pic>
    </p:spTree>
    <p:extLst>
      <p:ext uri="{BB962C8B-B14F-4D97-AF65-F5344CB8AC3E}">
        <p14:creationId xmlns:p14="http://schemas.microsoft.com/office/powerpoint/2010/main" val="3225094151"/>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5329382" y="326518"/>
            <a:ext cx="6188364" cy="6063198"/>
          </a:xfrm>
          <a:prstGeom prst="rect">
            <a:avLst/>
          </a:prstGeom>
        </p:spPr>
        <p:txBody>
          <a:bodyPr wrap="square">
            <a:spAutoFit/>
          </a:bodyPr>
          <a:lstStyle/>
          <a:p>
            <a:pPr algn="just" hangingPunct="0">
              <a:spcAft>
                <a:spcPts val="0"/>
              </a:spcAft>
            </a:pPr>
            <a:r>
              <a:rPr lang="fr-FR" dirty="0">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hangingPunct="0">
              <a:spcAft>
                <a:spcPts val="0"/>
              </a:spcAft>
            </a:pPr>
            <a:r>
              <a:rPr lang="fr-FR" dirty="0">
                <a:latin typeface="Verdana" panose="020B0604030504040204" pitchFamily="34" charset="0"/>
                <a:ea typeface="Times New Roman" panose="02020603050405020304" pitchFamily="18" charset="0"/>
              </a:rPr>
              <a:t>Toute une </a:t>
            </a:r>
            <a:r>
              <a:rPr lang="fr-FR" b="1" dirty="0">
                <a:latin typeface="Verdana" panose="020B0604030504040204" pitchFamily="34" charset="0"/>
                <a:ea typeface="Times New Roman" panose="02020603050405020304" pitchFamily="18" charset="0"/>
              </a:rPr>
              <a:t>épopée </a:t>
            </a:r>
            <a:r>
              <a:rPr lang="fr-FR" b="1" dirty="0" smtClean="0">
                <a:latin typeface="Verdana" panose="020B0604030504040204" pitchFamily="34" charset="0"/>
                <a:ea typeface="Times New Roman" panose="02020603050405020304" pitchFamily="18" charset="0"/>
              </a:rPr>
              <a:t>alternative </a:t>
            </a:r>
            <a:r>
              <a:rPr lang="fr-FR" dirty="0" smtClean="0">
                <a:latin typeface="Verdana" panose="020B0604030504040204" pitchFamily="34" charset="0"/>
                <a:ea typeface="Times New Roman" panose="02020603050405020304" pitchFamily="18" charset="0"/>
              </a:rPr>
              <a:t>: </a:t>
            </a:r>
          </a:p>
          <a:p>
            <a:pPr algn="just" hangingPunct="0">
              <a:spcAft>
                <a:spcPts val="0"/>
              </a:spcAft>
            </a:pPr>
            <a:endParaRPr lang="fr-FR" sz="2800" dirty="0">
              <a:latin typeface="Times New Roman" panose="02020603050405020304" pitchFamily="18" charset="0"/>
              <a:ea typeface="Times New Roman" panose="02020603050405020304" pitchFamily="18" charset="0"/>
            </a:endParaRPr>
          </a:p>
          <a:p>
            <a:pPr marL="285750" indent="-285750" algn="just" hangingPunct="0">
              <a:spcAft>
                <a:spcPts val="0"/>
              </a:spcAft>
              <a:buFont typeface="Wingdings" panose="05000000000000000000" pitchFamily="2" charset="2"/>
              <a:buChar char="Ø"/>
            </a:pPr>
            <a:r>
              <a:rPr lang="fr-FR" dirty="0">
                <a:latin typeface="Verdana" panose="020B0604030504040204" pitchFamily="34" charset="0"/>
                <a:ea typeface="Verdana" panose="020B0604030504040204" pitchFamily="34" charset="0"/>
              </a:rPr>
              <a:t>B</a:t>
            </a:r>
            <a:r>
              <a:rPr lang="fr-FR" dirty="0" smtClean="0">
                <a:latin typeface="Verdana" panose="020B0604030504040204" pitchFamily="34" charset="0"/>
                <a:ea typeface="Verdana" panose="020B0604030504040204" pitchFamily="34" charset="0"/>
              </a:rPr>
              <a:t>iographie </a:t>
            </a:r>
            <a:r>
              <a:rPr lang="fr-FR" dirty="0">
                <a:latin typeface="Verdana" panose="020B0604030504040204" pitchFamily="34" charset="0"/>
                <a:ea typeface="Verdana" panose="020B0604030504040204" pitchFamily="34" charset="0"/>
              </a:rPr>
              <a:t>et </a:t>
            </a:r>
            <a:r>
              <a:rPr lang="fr-FR" dirty="0" err="1">
                <a:latin typeface="Verdana" panose="020B0604030504040204" pitchFamily="34" charset="0"/>
                <a:ea typeface="Verdana" panose="020B0604030504040204" pitchFamily="34" charset="0"/>
              </a:rPr>
              <a:t>thanatographie</a:t>
            </a:r>
            <a:r>
              <a:rPr lang="fr-FR" dirty="0">
                <a:latin typeface="Verdana" panose="020B0604030504040204" pitchFamily="34" charset="0"/>
                <a:ea typeface="Verdana" panose="020B0604030504040204" pitchFamily="34" charset="0"/>
              </a:rPr>
              <a:t> à la </a:t>
            </a:r>
            <a:r>
              <a:rPr lang="fr-FR" dirty="0" smtClean="0">
                <a:latin typeface="Verdana" panose="020B0604030504040204" pitchFamily="34" charset="0"/>
                <a:ea typeface="Verdana" panose="020B0604030504040204" pitchFamily="34" charset="0"/>
              </a:rPr>
              <a:t>fois</a:t>
            </a:r>
          </a:p>
          <a:p>
            <a:pPr marL="285750" indent="-285750" algn="just" hangingPunct="0">
              <a:spcAft>
                <a:spcPts val="0"/>
              </a:spcAft>
              <a:buFont typeface="Wingdings" panose="05000000000000000000" pitchFamily="2" charset="2"/>
              <a:buChar char="Ø"/>
            </a:pPr>
            <a:r>
              <a:rPr lang="fr-FR" dirty="0">
                <a:latin typeface="Verdana" panose="020B0604030504040204" pitchFamily="34" charset="0"/>
                <a:ea typeface="Verdana" panose="020B0604030504040204" pitchFamily="34" charset="0"/>
              </a:rPr>
              <a:t>R</a:t>
            </a:r>
            <a:r>
              <a:rPr lang="fr-FR" dirty="0" smtClean="0">
                <a:latin typeface="Verdana" panose="020B0604030504040204" pitchFamily="34" charset="0"/>
                <a:ea typeface="Verdana" panose="020B0604030504040204" pitchFamily="34" charset="0"/>
              </a:rPr>
              <a:t>évolte d’un </a:t>
            </a:r>
            <a:r>
              <a:rPr lang="fr-FR" dirty="0">
                <a:latin typeface="Verdana" panose="020B0604030504040204" pitchFamily="34" charset="0"/>
                <a:ea typeface="Verdana" panose="020B0604030504040204" pitchFamily="34" charset="0"/>
              </a:rPr>
              <a:t>corps oublié contre la dictature de l’esprit, du Logos </a:t>
            </a:r>
            <a:endParaRPr lang="fr-FR" dirty="0" smtClean="0">
              <a:latin typeface="Verdana" panose="020B0604030504040204" pitchFamily="34" charset="0"/>
              <a:ea typeface="Verdana" panose="020B0604030504040204" pitchFamily="34" charset="0"/>
            </a:endParaRPr>
          </a:p>
          <a:p>
            <a:pPr marL="285750" indent="-285750" algn="just" hangingPunct="0">
              <a:spcAft>
                <a:spcPts val="0"/>
              </a:spcAft>
              <a:buFont typeface="Wingdings" panose="05000000000000000000" pitchFamily="2" charset="2"/>
              <a:buChar char="Ø"/>
            </a:pPr>
            <a:r>
              <a:rPr lang="fr-FR" dirty="0">
                <a:latin typeface="Verdana" panose="020B0604030504040204" pitchFamily="34" charset="0"/>
                <a:ea typeface="Verdana" panose="020B0604030504040204" pitchFamily="34" charset="0"/>
              </a:rPr>
              <a:t>R</a:t>
            </a:r>
            <a:r>
              <a:rPr lang="fr-FR" dirty="0" smtClean="0">
                <a:latin typeface="Verdana" panose="020B0604030504040204" pitchFamily="34" charset="0"/>
                <a:ea typeface="Verdana" panose="020B0604030504040204" pitchFamily="34" charset="0"/>
              </a:rPr>
              <a:t>évolte </a:t>
            </a:r>
            <a:r>
              <a:rPr lang="fr-FR" dirty="0">
                <a:latin typeface="Verdana" panose="020B0604030504040204" pitchFamily="34" charset="0"/>
                <a:ea typeface="Verdana" panose="020B0604030504040204" pitchFamily="34" charset="0"/>
              </a:rPr>
              <a:t>du charnel, du sexuel (le corps a toujours raison, c’est lui qui jouit et souffre) – la littérature oublie la réalité corporelle (l’homme qui fait l’amour et ses besoins), elle est affreusement chaste et </a:t>
            </a:r>
            <a:r>
              <a:rPr lang="fr-FR" dirty="0" smtClean="0">
                <a:latin typeface="Verdana" panose="020B0604030504040204" pitchFamily="34" charset="0"/>
                <a:ea typeface="Verdana" panose="020B0604030504040204" pitchFamily="34" charset="0"/>
              </a:rPr>
              <a:t>aseptique.</a:t>
            </a:r>
          </a:p>
          <a:p>
            <a:pPr marL="285750" indent="-285750" algn="just" hangingPunct="0">
              <a:spcAft>
                <a:spcPts val="0"/>
              </a:spcAft>
              <a:buFont typeface="Wingdings" panose="05000000000000000000" pitchFamily="2" charset="2"/>
              <a:buChar char="Ø"/>
            </a:pPr>
            <a:r>
              <a:rPr lang="fr-FR" dirty="0">
                <a:latin typeface="Verdana" panose="020B0604030504040204" pitchFamily="34" charset="0"/>
                <a:ea typeface="Verdana" panose="020B0604030504040204" pitchFamily="34" charset="0"/>
              </a:rPr>
              <a:t>V</a:t>
            </a:r>
            <a:r>
              <a:rPr lang="fr-FR" dirty="0" smtClean="0">
                <a:latin typeface="Verdana" panose="020B0604030504040204" pitchFamily="34" charset="0"/>
                <a:ea typeface="Verdana" panose="020B0604030504040204" pitchFamily="34" charset="0"/>
              </a:rPr>
              <a:t>olonté </a:t>
            </a:r>
            <a:r>
              <a:rPr lang="fr-FR" dirty="0">
                <a:latin typeface="Verdana" panose="020B0604030504040204" pitchFamily="34" charset="0"/>
                <a:ea typeface="Verdana" panose="020B0604030504040204" pitchFamily="34" charset="0"/>
              </a:rPr>
              <a:t>de trouver une expression immédiate de la vie </a:t>
            </a:r>
            <a:endParaRPr lang="fr-FR" dirty="0" smtClean="0">
              <a:latin typeface="Verdana" panose="020B0604030504040204" pitchFamily="34" charset="0"/>
              <a:ea typeface="Verdana" panose="020B0604030504040204" pitchFamily="34" charset="0"/>
            </a:endParaRPr>
          </a:p>
          <a:p>
            <a:pPr marL="285750" indent="-285750" algn="just" hangingPunct="0">
              <a:spcAft>
                <a:spcPts val="0"/>
              </a:spcAft>
              <a:buFont typeface="Wingdings" panose="05000000000000000000" pitchFamily="2" charset="2"/>
              <a:buChar char="Ø"/>
            </a:pPr>
            <a:r>
              <a:rPr lang="fr-FR" dirty="0">
                <a:latin typeface="Verdana" panose="020B0604030504040204" pitchFamily="34" charset="0"/>
                <a:ea typeface="Verdana" panose="020B0604030504040204" pitchFamily="34" charset="0"/>
              </a:rPr>
              <a:t>U</a:t>
            </a:r>
            <a:r>
              <a:rPr lang="fr-FR" dirty="0" smtClean="0">
                <a:latin typeface="Verdana" panose="020B0604030504040204" pitchFamily="34" charset="0"/>
                <a:ea typeface="Verdana" panose="020B0604030504040204" pitchFamily="34" charset="0"/>
              </a:rPr>
              <a:t>topie </a:t>
            </a:r>
            <a:r>
              <a:rPr lang="fr-FR" dirty="0">
                <a:latin typeface="Verdana" panose="020B0604030504040204" pitchFamily="34" charset="0"/>
                <a:ea typeface="Verdana" panose="020B0604030504040204" pitchFamily="34" charset="0"/>
              </a:rPr>
              <a:t>de la fusion originelle avec le monde </a:t>
            </a:r>
            <a:endParaRPr lang="fr-FR" dirty="0" smtClean="0">
              <a:latin typeface="Verdana" panose="020B0604030504040204" pitchFamily="34" charset="0"/>
              <a:ea typeface="Verdana" panose="020B0604030504040204" pitchFamily="34" charset="0"/>
            </a:endParaRPr>
          </a:p>
          <a:p>
            <a:pPr marL="285750" indent="-285750" algn="just" hangingPunct="0">
              <a:spcAft>
                <a:spcPts val="0"/>
              </a:spcAft>
              <a:buFont typeface="Wingdings" panose="05000000000000000000" pitchFamily="2" charset="2"/>
              <a:buChar char="Ø"/>
            </a:pPr>
            <a:r>
              <a:rPr lang="fr-FR" dirty="0">
                <a:latin typeface="Verdana" panose="020B0604030504040204" pitchFamily="34" charset="0"/>
                <a:ea typeface="Verdana" panose="020B0604030504040204" pitchFamily="34" charset="0"/>
              </a:rPr>
              <a:t>E</a:t>
            </a:r>
            <a:r>
              <a:rPr lang="fr-FR" dirty="0" smtClean="0">
                <a:latin typeface="Verdana" panose="020B0604030504040204" pitchFamily="34" charset="0"/>
                <a:ea typeface="Verdana" panose="020B0604030504040204" pitchFamily="34" charset="0"/>
              </a:rPr>
              <a:t>n </a:t>
            </a:r>
            <a:r>
              <a:rPr lang="fr-FR" dirty="0">
                <a:latin typeface="Verdana" panose="020B0604030504040204" pitchFamily="34" charset="0"/>
                <a:ea typeface="Verdana" panose="020B0604030504040204" pitchFamily="34" charset="0"/>
              </a:rPr>
              <a:t>même temps humour et canular qui </a:t>
            </a:r>
            <a:r>
              <a:rPr lang="fr-FR" dirty="0" err="1" smtClean="0">
                <a:latin typeface="Verdana" panose="020B0604030504040204" pitchFamily="34" charset="0"/>
                <a:ea typeface="Verdana" panose="020B0604030504040204" pitchFamily="34" charset="0"/>
              </a:rPr>
              <a:t>détrônisent</a:t>
            </a:r>
            <a:r>
              <a:rPr lang="fr-FR" dirty="0" smtClean="0">
                <a:latin typeface="Verdana" panose="020B0604030504040204" pitchFamily="34" charset="0"/>
                <a:ea typeface="Verdana" panose="020B0604030504040204" pitchFamily="34" charset="0"/>
              </a:rPr>
              <a:t> </a:t>
            </a:r>
          </a:p>
          <a:p>
            <a:pPr marL="285750" indent="-285750" algn="just" hangingPunct="0">
              <a:spcAft>
                <a:spcPts val="0"/>
              </a:spcAft>
              <a:buFont typeface="Wingdings" panose="05000000000000000000" pitchFamily="2" charset="2"/>
              <a:buChar char="Ø"/>
            </a:pPr>
            <a:r>
              <a:rPr lang="fr-FR" dirty="0" smtClean="0">
                <a:latin typeface="Verdana" panose="020B0604030504040204" pitchFamily="34" charset="0"/>
                <a:ea typeface="Verdana" panose="020B0604030504040204" pitchFamily="34" charset="0"/>
              </a:rPr>
              <a:t>Artaud </a:t>
            </a:r>
            <a:r>
              <a:rPr lang="fr-FR" dirty="0">
                <a:latin typeface="Verdana" panose="020B0604030504040204" pitchFamily="34" charset="0"/>
                <a:ea typeface="Verdana" panose="020B0604030504040204" pitchFamily="34" charset="0"/>
              </a:rPr>
              <a:t>lutte contre le monde rationnel occidental par le langage (langage = corps</a:t>
            </a:r>
            <a:r>
              <a:rPr lang="fr-FR" dirty="0" smtClean="0">
                <a:latin typeface="Verdana" panose="020B0604030504040204" pitchFamily="34" charset="0"/>
                <a:ea typeface="Verdana" panose="020B0604030504040204" pitchFamily="34" charset="0"/>
              </a:rPr>
              <a:t>)</a:t>
            </a:r>
          </a:p>
          <a:p>
            <a:pPr marL="285750" indent="-285750" algn="just" hangingPunct="0">
              <a:spcAft>
                <a:spcPts val="0"/>
              </a:spcAft>
              <a:buFont typeface="Wingdings" panose="05000000000000000000" pitchFamily="2" charset="2"/>
              <a:buChar char="Ø"/>
            </a:pPr>
            <a:endParaRPr lang="fr-FR" dirty="0">
              <a:effectLst/>
              <a:latin typeface="Verdana" panose="020B0604030504040204" pitchFamily="34" charset="0"/>
              <a:ea typeface="Verdana" panose="020B0604030504040204" pitchFamily="34" charset="0"/>
            </a:endParaRPr>
          </a:p>
          <a:p>
            <a:pPr algn="just" hangingPunct="0">
              <a:spcAft>
                <a:spcPts val="0"/>
              </a:spcAft>
            </a:pPr>
            <a:r>
              <a:rPr lang="fr-FR" dirty="0">
                <a:latin typeface="Verdana" panose="020B0604030504040204" pitchFamily="34" charset="0"/>
                <a:ea typeface="Verdana" panose="020B0604030504040204" pitchFamily="34" charset="0"/>
                <a:hlinkClick r:id="rId2"/>
              </a:rPr>
              <a:t>https://</a:t>
            </a:r>
            <a:r>
              <a:rPr lang="fr-FR" dirty="0" smtClean="0">
                <a:latin typeface="Verdana" panose="020B0604030504040204" pitchFamily="34" charset="0"/>
                <a:ea typeface="Verdana" panose="020B0604030504040204" pitchFamily="34" charset="0"/>
                <a:hlinkClick r:id="rId2"/>
              </a:rPr>
              <a:t>www.youtube.com/watch?v=VOEDvBpLdTc</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a:latin typeface="Verdana" panose="020B0604030504040204" pitchFamily="34" charset="0"/>
                <a:ea typeface="Verdana" panose="020B0604030504040204" pitchFamily="34" charset="0"/>
                <a:hlinkClick r:id="rId3"/>
              </a:rPr>
              <a:t>https://</a:t>
            </a:r>
            <a:r>
              <a:rPr lang="fr-FR" dirty="0" smtClean="0">
                <a:latin typeface="Verdana" panose="020B0604030504040204" pitchFamily="34" charset="0"/>
                <a:ea typeface="Verdana" panose="020B0604030504040204" pitchFamily="34" charset="0"/>
                <a:hlinkClick r:id="rId3"/>
              </a:rPr>
              <a:t>www.youtube.com/watch?v=n32RO_wnXQc</a:t>
            </a:r>
            <a:r>
              <a:rPr lang="fr-FR" dirty="0" smtClean="0">
                <a:latin typeface="Verdana" panose="020B0604030504040204" pitchFamily="34" charset="0"/>
                <a:ea typeface="Verdana" panose="020B0604030504040204" pitchFamily="34" charset="0"/>
              </a:rPr>
              <a:t>  </a:t>
            </a:r>
            <a:endParaRPr lang="fr-FR" dirty="0">
              <a:effectLst/>
              <a:latin typeface="Verdana" panose="020B0604030504040204" pitchFamily="34" charset="0"/>
              <a:ea typeface="Verdana" panose="020B0604030504040204" pitchFamily="34" charset="0"/>
            </a:endParaRPr>
          </a:p>
        </p:txBody>
      </p:sp>
      <p:sp>
        <p:nvSpPr>
          <p:cNvPr id="4" name="Obdélník 3"/>
          <p:cNvSpPr/>
          <p:nvPr/>
        </p:nvSpPr>
        <p:spPr>
          <a:xfrm>
            <a:off x="976295" y="2530762"/>
            <a:ext cx="3392505" cy="2185214"/>
          </a:xfrm>
          <a:prstGeom prst="rect">
            <a:avLst/>
          </a:prstGeom>
        </p:spPr>
        <p:txBody>
          <a:bodyPr wrap="square">
            <a:spAutoFit/>
          </a:bodyPr>
          <a:lstStyle/>
          <a:p>
            <a:pPr marR="179705" algn="just" hangingPunct="0">
              <a:spcAft>
                <a:spcPts val="0"/>
              </a:spcAft>
            </a:pPr>
            <a:r>
              <a:rPr lang="fr-FR" dirty="0">
                <a:latin typeface="Verdana" panose="020B0604030504040204" pitchFamily="34" charset="0"/>
                <a:ea typeface="Times New Roman" panose="02020603050405020304" pitchFamily="18" charset="0"/>
              </a:rPr>
              <a:t>Artaud = un « primitif de génie </a:t>
            </a:r>
            <a:r>
              <a:rPr lang="fr-FR" dirty="0" smtClean="0">
                <a:latin typeface="Verdana" panose="020B0604030504040204" pitchFamily="34" charset="0"/>
                <a:ea typeface="Times New Roman" panose="02020603050405020304" pitchFamily="18" charset="0"/>
              </a:rPr>
              <a:t>»</a:t>
            </a:r>
          </a:p>
          <a:p>
            <a:pPr marR="179705" algn="just" hangingPunct="0">
              <a:spcAft>
                <a:spcPts val="0"/>
              </a:spcAft>
            </a:pPr>
            <a:endParaRPr lang="fr-FR" sz="2800" dirty="0">
              <a:latin typeface="Verdana" panose="020B0604030504040204" pitchFamily="34" charset="0"/>
              <a:ea typeface="Times New Roman" panose="02020603050405020304" pitchFamily="18" charset="0"/>
            </a:endParaRPr>
          </a:p>
          <a:p>
            <a:pPr marR="179705" lvl="0" algn="just" hangingPunct="0"/>
            <a:r>
              <a:rPr lang="fr-FR" dirty="0">
                <a:latin typeface="Verdana" panose="020B0604030504040204" pitchFamily="34" charset="0"/>
                <a:ea typeface="Times New Roman" panose="02020603050405020304" pitchFamily="18" charset="0"/>
              </a:rPr>
              <a:t>Sa « diagnose cosmique » est censée remplacer </a:t>
            </a:r>
            <a:r>
              <a:rPr lang="fr-FR">
                <a:latin typeface="Verdana" panose="020B0604030504040204" pitchFamily="34" charset="0"/>
                <a:ea typeface="Times New Roman" panose="02020603050405020304" pitchFamily="18" charset="0"/>
              </a:rPr>
              <a:t>les </a:t>
            </a:r>
            <a:r>
              <a:rPr lang="fr-FR" smtClean="0">
                <a:latin typeface="Verdana" panose="020B0604030504040204" pitchFamily="34" charset="0"/>
                <a:ea typeface="Times New Roman" panose="02020603050405020304" pitchFamily="18" charset="0"/>
              </a:rPr>
              <a:t>diagnostics </a:t>
            </a:r>
            <a:r>
              <a:rPr lang="fr-FR" dirty="0">
                <a:latin typeface="Verdana" panose="020B0604030504040204" pitchFamily="34" charset="0"/>
                <a:ea typeface="Times New Roman" panose="02020603050405020304" pitchFamily="18" charset="0"/>
              </a:rPr>
              <a:t>positivistes et psychiatriques</a:t>
            </a:r>
            <a:r>
              <a:rPr lang="fr-FR" dirty="0" smtClean="0">
                <a:latin typeface="Verdana" panose="020B0604030504040204" pitchFamily="34" charset="0"/>
                <a:ea typeface="Times New Roman" panose="02020603050405020304" pitchFamily="18" charset="0"/>
              </a:rPr>
              <a:t>.</a:t>
            </a:r>
            <a:endParaRPr lang="fr-FR" dirty="0">
              <a:latin typeface="Symbol" panose="05050102010706020507" pitchFamily="18" charset="2"/>
              <a:ea typeface="Times New Roman" panose="02020603050405020304" pitchFamily="18" charset="0"/>
            </a:endParaRPr>
          </a:p>
        </p:txBody>
      </p:sp>
      <p:pic>
        <p:nvPicPr>
          <p:cNvPr id="5" name="Obrázek 4"/>
          <p:cNvPicPr>
            <a:picLocks noChangeAspect="1"/>
          </p:cNvPicPr>
          <p:nvPr/>
        </p:nvPicPr>
        <p:blipFill rotWithShape="1">
          <a:blip r:embed="rId4"/>
          <a:srcRect r="36172"/>
          <a:stretch/>
        </p:blipFill>
        <p:spPr>
          <a:xfrm>
            <a:off x="976295" y="11324"/>
            <a:ext cx="1614998" cy="2208029"/>
          </a:xfrm>
          <a:prstGeom prst="rect">
            <a:avLst/>
          </a:prstGeom>
        </p:spPr>
      </p:pic>
      <p:pic>
        <p:nvPicPr>
          <p:cNvPr id="6" name="Obrázek 5"/>
          <p:cNvPicPr>
            <a:picLocks noChangeAspect="1"/>
          </p:cNvPicPr>
          <p:nvPr/>
        </p:nvPicPr>
        <p:blipFill>
          <a:blip r:embed="rId5"/>
          <a:stretch>
            <a:fillRect/>
          </a:stretch>
        </p:blipFill>
        <p:spPr>
          <a:xfrm>
            <a:off x="2743199" y="59784"/>
            <a:ext cx="1538787" cy="2159569"/>
          </a:xfrm>
          <a:prstGeom prst="rect">
            <a:avLst/>
          </a:prstGeom>
        </p:spPr>
      </p:pic>
      <p:pic>
        <p:nvPicPr>
          <p:cNvPr id="7" name="Obrázek 6"/>
          <p:cNvPicPr>
            <a:picLocks noChangeAspect="1"/>
          </p:cNvPicPr>
          <p:nvPr/>
        </p:nvPicPr>
        <p:blipFill>
          <a:blip r:embed="rId6"/>
          <a:stretch>
            <a:fillRect/>
          </a:stretch>
        </p:blipFill>
        <p:spPr>
          <a:xfrm>
            <a:off x="793185" y="4844694"/>
            <a:ext cx="1798108" cy="2013306"/>
          </a:xfrm>
          <a:prstGeom prst="rect">
            <a:avLst/>
          </a:prstGeom>
        </p:spPr>
      </p:pic>
      <p:pic>
        <p:nvPicPr>
          <p:cNvPr id="8" name="Obrázek 7"/>
          <p:cNvPicPr>
            <a:picLocks noChangeAspect="1"/>
          </p:cNvPicPr>
          <p:nvPr/>
        </p:nvPicPr>
        <p:blipFill>
          <a:blip r:embed="rId7"/>
          <a:stretch>
            <a:fillRect/>
          </a:stretch>
        </p:blipFill>
        <p:spPr>
          <a:xfrm>
            <a:off x="2673712" y="4863398"/>
            <a:ext cx="1798946" cy="1994602"/>
          </a:xfrm>
          <a:prstGeom prst="rect">
            <a:avLst/>
          </a:prstGeom>
        </p:spPr>
      </p:pic>
    </p:spTree>
    <p:extLst>
      <p:ext uri="{BB962C8B-B14F-4D97-AF65-F5344CB8AC3E}">
        <p14:creationId xmlns:p14="http://schemas.microsoft.com/office/powerpoint/2010/main" val="129071776"/>
      </p:ext>
    </p:extLst>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C081125-C213-4BE8-BF2F-F934DD430D16}"/>
              </a:ext>
            </a:extLst>
          </p:cNvPr>
          <p:cNvSpPr/>
          <p:nvPr/>
        </p:nvSpPr>
        <p:spPr>
          <a:xfrm>
            <a:off x="0" y="1790700"/>
            <a:ext cx="12192000" cy="388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53895DF3-E5BA-44CD-B35A-DE81427F16E3}"/>
              </a:ext>
            </a:extLst>
          </p:cNvPr>
          <p:cNvSpPr txBox="1"/>
          <p:nvPr/>
        </p:nvSpPr>
        <p:spPr>
          <a:xfrm>
            <a:off x="476250" y="1940331"/>
            <a:ext cx="8572500" cy="3570208"/>
          </a:xfrm>
          <a:prstGeom prst="rect">
            <a:avLst/>
          </a:prstGeom>
          <a:noFill/>
        </p:spPr>
        <p:txBody>
          <a:bodyPr wrap="square">
            <a:spAutoFit/>
          </a:bodyPr>
          <a:lstStyle/>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Rachilde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écrit</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Jarry</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commençait</a:t>
            </a:r>
            <a:r>
              <a:rPr lang="cs-CZ" sz="1800" i="1" dirty="0">
                <a:solidFill>
                  <a:srgbClr val="000000"/>
                </a:solidFill>
                <a:effectLst/>
                <a:latin typeface="Verdana" panose="020B0604030504040204" pitchFamily="34" charset="0"/>
                <a:ea typeface="Times New Roman" panose="02020603050405020304" pitchFamily="18" charset="0"/>
              </a:rPr>
              <a:t> la </a:t>
            </a:r>
            <a:r>
              <a:rPr lang="cs-CZ" sz="1800" i="1" dirty="0" err="1">
                <a:solidFill>
                  <a:srgbClr val="000000"/>
                </a:solidFill>
                <a:effectLst/>
                <a:latin typeface="Verdana" panose="020B0604030504040204" pitchFamily="34" charset="0"/>
                <a:ea typeface="Times New Roman" panose="02020603050405020304" pitchFamily="18" charset="0"/>
              </a:rPr>
              <a:t>journée</a:t>
            </a:r>
            <a:r>
              <a:rPr lang="cs-CZ" sz="1800" i="1" dirty="0">
                <a:solidFill>
                  <a:srgbClr val="000000"/>
                </a:solidFill>
                <a:effectLst/>
                <a:latin typeface="Verdana" panose="020B0604030504040204" pitchFamily="34" charset="0"/>
                <a:ea typeface="Times New Roman" panose="02020603050405020304" pitchFamily="18" charset="0"/>
              </a:rPr>
              <a:t> par </a:t>
            </a:r>
            <a:r>
              <a:rPr lang="cs-CZ" sz="1800" i="1" dirty="0" err="1">
                <a:solidFill>
                  <a:srgbClr val="000000"/>
                </a:solidFill>
                <a:effectLst/>
                <a:latin typeface="Verdana" panose="020B0604030504040204" pitchFamily="34" charset="0"/>
                <a:ea typeface="Times New Roman" panose="02020603050405020304" pitchFamily="18" charset="0"/>
              </a:rPr>
              <a:t>absorber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deux</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litres</a:t>
            </a:r>
            <a:r>
              <a:rPr lang="cs-CZ" sz="1800" i="1" dirty="0">
                <a:solidFill>
                  <a:srgbClr val="000000"/>
                </a:solidFill>
                <a:effectLst/>
                <a:latin typeface="Verdana" panose="020B0604030504040204" pitchFamily="34" charset="0"/>
                <a:ea typeface="Times New Roman" panose="02020603050405020304" pitchFamily="18" charset="0"/>
              </a:rPr>
              <a:t> de vin </a:t>
            </a:r>
            <a:r>
              <a:rPr lang="cs-CZ" sz="1800" i="1" dirty="0" err="1">
                <a:solidFill>
                  <a:srgbClr val="000000"/>
                </a:solidFill>
                <a:effectLst/>
                <a:latin typeface="Verdana" panose="020B0604030504040204" pitchFamily="34" charset="0"/>
                <a:ea typeface="Times New Roman" panose="02020603050405020304" pitchFamily="18" charset="0"/>
              </a:rPr>
              <a:t>blanc</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trois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absinthes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s’espaçaient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entre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dix</a:t>
            </a:r>
            <a:r>
              <a:rPr lang="cs-CZ" sz="1800" i="1" dirty="0">
                <a:solidFill>
                  <a:srgbClr val="000000"/>
                </a:solidFill>
                <a:effectLst/>
                <a:latin typeface="Verdana" panose="020B0604030504040204" pitchFamily="34" charset="0"/>
                <a:ea typeface="Times New Roman" panose="02020603050405020304" pitchFamily="18" charset="0"/>
              </a:rPr>
              <a:t> et </a:t>
            </a:r>
            <a:r>
              <a:rPr lang="cs-CZ" sz="1800" i="1" dirty="0" err="1">
                <a:solidFill>
                  <a:srgbClr val="000000"/>
                </a:solidFill>
                <a:effectLst/>
                <a:latin typeface="Verdana" panose="020B0604030504040204" pitchFamily="34" charset="0"/>
                <a:ea typeface="Times New Roman" panose="02020603050405020304" pitchFamily="18" charset="0"/>
              </a:rPr>
              <a:t>midi</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puis</a:t>
            </a:r>
            <a:r>
              <a:rPr lang="cs-CZ" sz="1800" i="1" dirty="0">
                <a:solidFill>
                  <a:srgbClr val="000000"/>
                </a:solidFill>
                <a:effectLst/>
                <a:latin typeface="Verdana" panose="020B0604030504040204" pitchFamily="34" charset="0"/>
                <a:ea typeface="Times New Roman" panose="02020603050405020304" pitchFamily="18" charset="0"/>
              </a:rPr>
              <a:t> au </a:t>
            </a:r>
            <a:r>
              <a:rPr lang="cs-CZ" sz="1800" i="1" dirty="0" err="1">
                <a:solidFill>
                  <a:srgbClr val="000000"/>
                </a:solidFill>
                <a:effectLst/>
                <a:latin typeface="Verdana" panose="020B0604030504040204" pitchFamily="34" charset="0"/>
                <a:ea typeface="Times New Roman" panose="02020603050405020304" pitchFamily="18" charset="0"/>
              </a:rPr>
              <a:t>déjeuner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arrosait</a:t>
            </a:r>
            <a:r>
              <a:rPr lang="cs-CZ" sz="1800" i="1" dirty="0">
                <a:solidFill>
                  <a:srgbClr val="000000"/>
                </a:solidFill>
                <a:effectLst/>
                <a:latin typeface="Verdana" panose="020B0604030504040204" pitchFamily="34" charset="0"/>
                <a:ea typeface="Times New Roman" panose="02020603050405020304" pitchFamily="18" charset="0"/>
              </a:rPr>
              <a:t> son </a:t>
            </a:r>
            <a:r>
              <a:rPr lang="cs-CZ" sz="1800" i="1" dirty="0" err="1">
                <a:solidFill>
                  <a:srgbClr val="000000"/>
                </a:solidFill>
                <a:effectLst/>
                <a:latin typeface="Verdana" panose="020B0604030504040204" pitchFamily="34" charset="0"/>
                <a:ea typeface="Times New Roman" panose="02020603050405020304" pitchFamily="18" charset="0"/>
              </a:rPr>
              <a:t>poisson</a:t>
            </a:r>
            <a:r>
              <a:rPr lang="cs-CZ" sz="1800" i="1" dirty="0">
                <a:solidFill>
                  <a:srgbClr val="000000"/>
                </a:solidFill>
                <a:effectLst/>
                <a:latin typeface="Verdana" panose="020B0604030504040204" pitchFamily="34" charset="0"/>
                <a:ea typeface="Times New Roman" panose="02020603050405020304" pitchFamily="18" charset="0"/>
              </a:rPr>
              <a:t>, ou son </a:t>
            </a:r>
            <a:r>
              <a:rPr lang="cs-CZ" sz="1800" i="1" dirty="0" err="1">
                <a:solidFill>
                  <a:srgbClr val="000000"/>
                </a:solidFill>
                <a:effectLst/>
                <a:latin typeface="Verdana" panose="020B0604030504040204" pitchFamily="34" charset="0"/>
                <a:ea typeface="Times New Roman" panose="02020603050405020304" pitchFamily="18" charset="0"/>
              </a:rPr>
              <a:t>bifteck</a:t>
            </a:r>
            <a:r>
              <a:rPr lang="cs-CZ" sz="1800" i="1" dirty="0">
                <a:solidFill>
                  <a:srgbClr val="000000"/>
                </a:solidFill>
                <a:effectLst/>
                <a:latin typeface="Verdana" panose="020B0604030504040204" pitchFamily="34" charset="0"/>
                <a:ea typeface="Times New Roman" panose="02020603050405020304" pitchFamily="18" charset="0"/>
              </a:rPr>
              <a:t>, de vin rouge ou vin </a:t>
            </a:r>
            <a:r>
              <a:rPr lang="cs-CZ" sz="1800" i="1" dirty="0" err="1">
                <a:solidFill>
                  <a:srgbClr val="000000"/>
                </a:solidFill>
                <a:effectLst/>
                <a:latin typeface="Verdana" panose="020B0604030504040204" pitchFamily="34" charset="0"/>
                <a:ea typeface="Times New Roman" panose="02020603050405020304" pitchFamily="18" charset="0"/>
              </a:rPr>
              <a:t>blanc</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alternant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avec</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d’autres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absinthes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Dans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l’après-midi</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quelques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tasses</a:t>
            </a:r>
            <a:r>
              <a:rPr lang="cs-CZ" sz="1800" i="1" dirty="0">
                <a:solidFill>
                  <a:srgbClr val="000000"/>
                </a:solidFill>
                <a:effectLst/>
                <a:latin typeface="Verdana" panose="020B0604030504040204" pitchFamily="34" charset="0"/>
                <a:ea typeface="Times New Roman" panose="02020603050405020304" pitchFamily="18" charset="0"/>
              </a:rPr>
              <a:t> de café </a:t>
            </a:r>
            <a:r>
              <a:rPr lang="cs-CZ" sz="1800" i="1" dirty="0" err="1">
                <a:solidFill>
                  <a:srgbClr val="000000"/>
                </a:solidFill>
                <a:effectLst/>
                <a:latin typeface="Verdana" panose="020B0604030504040204" pitchFamily="34" charset="0"/>
                <a:ea typeface="Times New Roman" panose="02020603050405020304" pitchFamily="18" charset="0"/>
              </a:rPr>
              <a:t>additionnées</a:t>
            </a:r>
            <a:r>
              <a:rPr lang="cs-CZ" sz="1800" i="1" dirty="0">
                <a:solidFill>
                  <a:srgbClr val="000000"/>
                </a:solidFill>
                <a:effectLst/>
                <a:latin typeface="Verdana" panose="020B0604030504040204" pitchFamily="34" charset="0"/>
                <a:ea typeface="Times New Roman" panose="02020603050405020304" pitchFamily="18" charset="0"/>
              </a:rPr>
              <a:t> de </a:t>
            </a:r>
            <a:r>
              <a:rPr lang="cs-CZ" sz="1800" i="1" dirty="0" err="1">
                <a:solidFill>
                  <a:srgbClr val="000000"/>
                </a:solidFill>
                <a:effectLst/>
                <a:latin typeface="Verdana" panose="020B0604030504040204" pitchFamily="34" charset="0"/>
                <a:ea typeface="Times New Roman" panose="02020603050405020304" pitchFamily="18" charset="0"/>
              </a:rPr>
              <a:t>marcs</a:t>
            </a:r>
            <a:r>
              <a:rPr lang="cs-CZ" sz="1800" i="1" dirty="0">
                <a:solidFill>
                  <a:srgbClr val="000000"/>
                </a:solidFill>
                <a:effectLst/>
                <a:latin typeface="Verdana" panose="020B0604030504040204" pitchFamily="34" charset="0"/>
                <a:ea typeface="Times New Roman" panose="02020603050405020304" pitchFamily="18" charset="0"/>
              </a:rPr>
              <a:t> ou </a:t>
            </a:r>
            <a:r>
              <a:rPr lang="cs-CZ" sz="1800" i="1" dirty="0" err="1">
                <a:solidFill>
                  <a:srgbClr val="000000"/>
                </a:solidFill>
                <a:effectLst/>
                <a:latin typeface="Verdana" panose="020B0604030504040204" pitchFamily="34" charset="0"/>
                <a:ea typeface="Times New Roman" panose="02020603050405020304" pitchFamily="18" charset="0"/>
              </a:rPr>
              <a:t>d’alcools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dont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j’oublie</a:t>
            </a:r>
            <a:r>
              <a:rPr lang="cs-CZ" sz="1800" i="1" dirty="0">
                <a:solidFill>
                  <a:srgbClr val="000000"/>
                </a:solidFill>
                <a:effectLst/>
                <a:latin typeface="Verdana" panose="020B0604030504040204" pitchFamily="34" charset="0"/>
                <a:ea typeface="Times New Roman" panose="02020603050405020304" pitchFamily="18" charset="0"/>
              </a:rPr>
              <a:t> les </a:t>
            </a:r>
            <a:r>
              <a:rPr lang="cs-CZ" sz="1800" i="1" dirty="0" err="1">
                <a:solidFill>
                  <a:srgbClr val="000000"/>
                </a:solidFill>
                <a:effectLst/>
                <a:latin typeface="Verdana" panose="020B0604030504040204" pitchFamily="34" charset="0"/>
                <a:ea typeface="Times New Roman" panose="02020603050405020304" pitchFamily="18" charset="0"/>
              </a:rPr>
              <a:t>noms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puis</a:t>
            </a:r>
            <a:r>
              <a:rPr lang="cs-CZ" sz="1800" i="1" dirty="0">
                <a:solidFill>
                  <a:srgbClr val="000000"/>
                </a:solidFill>
                <a:effectLst/>
                <a:latin typeface="Verdana" panose="020B0604030504040204" pitchFamily="34" charset="0"/>
                <a:ea typeface="Times New Roman" panose="02020603050405020304" pitchFamily="18" charset="0"/>
              </a:rPr>
              <a:t>, au </a:t>
            </a:r>
            <a:r>
              <a:rPr lang="cs-CZ" sz="1800" i="1" dirty="0" err="1">
                <a:solidFill>
                  <a:srgbClr val="000000"/>
                </a:solidFill>
                <a:effectLst/>
                <a:latin typeface="Verdana" panose="020B0604030504040204" pitchFamily="34" charset="0"/>
                <a:ea typeface="Times New Roman" panose="02020603050405020304" pitchFamily="18" charset="0"/>
              </a:rPr>
              <a:t>dîner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après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bien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entendu</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d’autres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apéritifs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pouvait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encore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supporter</a:t>
            </a:r>
            <a:r>
              <a:rPr lang="cs-CZ" sz="1800" i="1" dirty="0">
                <a:solidFill>
                  <a:srgbClr val="000000"/>
                </a:solidFill>
                <a:effectLst/>
                <a:latin typeface="Verdana" panose="020B0604030504040204" pitchFamily="34" charset="0"/>
                <a:ea typeface="Times New Roman" panose="02020603050405020304" pitchFamily="18" charset="0"/>
              </a:rPr>
              <a:t> au </a:t>
            </a:r>
            <a:r>
              <a:rPr lang="cs-CZ" sz="1800" i="1" dirty="0" err="1">
                <a:solidFill>
                  <a:srgbClr val="000000"/>
                </a:solidFill>
                <a:effectLst/>
                <a:latin typeface="Verdana" panose="020B0604030504040204" pitchFamily="34" charset="0"/>
                <a:ea typeface="Times New Roman" panose="02020603050405020304" pitchFamily="18" charset="0"/>
              </a:rPr>
              <a:t>moins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deux</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bouteilles</a:t>
            </a:r>
            <a:r>
              <a:rPr lang="cs-CZ" sz="1800" i="1" dirty="0">
                <a:solidFill>
                  <a:srgbClr val="000000"/>
                </a:solidFill>
                <a:effectLst/>
                <a:latin typeface="Verdana" panose="020B0604030504040204" pitchFamily="34" charset="0"/>
                <a:ea typeface="Times New Roman" panose="02020603050405020304" pitchFamily="18" charset="0"/>
              </a:rPr>
              <a:t> de </a:t>
            </a:r>
            <a:r>
              <a:rPr lang="cs-CZ" sz="1800" i="1" dirty="0" err="1">
                <a:solidFill>
                  <a:srgbClr val="000000"/>
                </a:solidFill>
                <a:effectLst/>
                <a:latin typeface="Verdana" panose="020B0604030504040204" pitchFamily="34" charset="0"/>
                <a:ea typeface="Times New Roman" panose="02020603050405020304" pitchFamily="18" charset="0"/>
              </a:rPr>
              <a:t>n’importe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smtClean="0">
                <a:solidFill>
                  <a:srgbClr val="000000"/>
                </a:solidFill>
                <a:effectLst/>
                <a:latin typeface="Verdana" panose="020B0604030504040204" pitchFamily="34" charset="0"/>
                <a:ea typeface="Times New Roman" panose="02020603050405020304" pitchFamily="18" charset="0"/>
              </a:rPr>
              <a:t>quels</a:t>
            </a:r>
            <a:r>
              <a:rPr lang="cs-CZ" sz="1800" i="1" dirty="0" smtClean="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crus</a:t>
            </a:r>
            <a:r>
              <a:rPr lang="cs-CZ" sz="1800" i="1" dirty="0">
                <a:solidFill>
                  <a:srgbClr val="000000"/>
                </a:solidFill>
                <a:effectLst/>
                <a:latin typeface="Verdana" panose="020B0604030504040204" pitchFamily="34" charset="0"/>
                <a:ea typeface="Times New Roman" panose="02020603050405020304" pitchFamily="18" charset="0"/>
              </a:rPr>
              <a:t>, de </a:t>
            </a:r>
            <a:r>
              <a:rPr lang="cs-CZ" sz="1800" i="1" dirty="0" err="1">
                <a:solidFill>
                  <a:srgbClr val="000000"/>
                </a:solidFill>
                <a:effectLst/>
                <a:latin typeface="Verdana" panose="020B0604030504040204" pitchFamily="34" charset="0"/>
                <a:ea typeface="Times New Roman" panose="02020603050405020304" pitchFamily="18" charset="0"/>
              </a:rPr>
              <a:t>bonnes</a:t>
            </a:r>
            <a:r>
              <a:rPr lang="cs-CZ" sz="1800" i="1" dirty="0">
                <a:solidFill>
                  <a:srgbClr val="000000"/>
                </a:solidFill>
                <a:effectLst/>
                <a:latin typeface="Verdana" panose="020B0604030504040204" pitchFamily="34" charset="0"/>
                <a:ea typeface="Times New Roman" panose="02020603050405020304" pitchFamily="18" charset="0"/>
              </a:rPr>
              <a:t> ou </a:t>
            </a:r>
            <a:r>
              <a:rPr lang="cs-CZ" sz="1800" i="1" dirty="0" err="1">
                <a:solidFill>
                  <a:srgbClr val="000000"/>
                </a:solidFill>
                <a:effectLst/>
                <a:latin typeface="Verdana" panose="020B0604030504040204" pitchFamily="34" charset="0"/>
                <a:ea typeface="Times New Roman" panose="02020603050405020304" pitchFamily="18" charset="0"/>
              </a:rPr>
              <a:t>mauvaises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marques</a:t>
            </a:r>
            <a:r>
              <a:rPr lang="cs-CZ" sz="1800" i="1" dirty="0">
                <a:solidFill>
                  <a:srgbClr val="000000"/>
                </a:solidFill>
                <a:effectLst/>
                <a:latin typeface="Verdana" panose="020B0604030504040204" pitchFamily="34" charset="0"/>
                <a:ea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rPr>
              <a:t> »</a:t>
            </a:r>
          </a:p>
          <a:p>
            <a:pPr algn="just">
              <a:spcAft>
                <a:spcPts val="0"/>
              </a:spcAft>
            </a:pP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Par la </a:t>
            </a:r>
            <a:r>
              <a:rPr lang="cs-CZ" sz="1800" dirty="0" err="1">
                <a:solidFill>
                  <a:srgbClr val="000000"/>
                </a:solidFill>
                <a:effectLst/>
                <a:latin typeface="Verdana" panose="020B0604030504040204" pitchFamily="34" charset="0"/>
                <a:ea typeface="Times New Roman" panose="02020603050405020304" pitchFamily="18" charset="0"/>
              </a:rPr>
              <a:t>suite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se met à </a:t>
            </a:r>
            <a:r>
              <a:rPr lang="cs-CZ" sz="1800" dirty="0" err="1">
                <a:solidFill>
                  <a:srgbClr val="000000"/>
                </a:solidFill>
                <a:effectLst/>
                <a:latin typeface="Verdana" panose="020B0604030504040204" pitchFamily="34" charset="0"/>
                <a:ea typeface="Times New Roman" panose="02020603050405020304" pitchFamily="18" charset="0"/>
              </a:rPr>
              <a:t>boire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l’éther</a:t>
            </a:r>
            <a:r>
              <a:rPr lang="cs-CZ" sz="1800" dirty="0">
                <a:solidFill>
                  <a:srgbClr val="000000"/>
                </a:solidFill>
                <a:effectLst/>
                <a:latin typeface="Verdana" panose="020B0604030504040204" pitchFamily="34" charset="0"/>
                <a:ea typeface="Times New Roman" panose="02020603050405020304" pitchFamily="18" charset="0"/>
              </a:rPr>
              <a:t>. </a:t>
            </a:r>
            <a:r>
              <a:rPr lang="fr-FR" i="1" dirty="0">
                <a:solidFill>
                  <a:srgbClr val="000000"/>
                </a:solidFill>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était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tellement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saturé</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d’éther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qu’on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devinait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avant</a:t>
            </a:r>
            <a:r>
              <a:rPr lang="cs-CZ" sz="1800" i="1" dirty="0">
                <a:solidFill>
                  <a:srgbClr val="000000"/>
                </a:solidFill>
                <a:effectLst/>
                <a:latin typeface="Verdana" panose="020B0604030504040204" pitchFamily="34" charset="0"/>
                <a:ea typeface="Times New Roman" panose="02020603050405020304" pitchFamily="18" charset="0"/>
              </a:rPr>
              <a:t> de </a:t>
            </a:r>
            <a:r>
              <a:rPr lang="cs-CZ" sz="1800" i="1" dirty="0" err="1">
                <a:solidFill>
                  <a:srgbClr val="000000"/>
                </a:solidFill>
                <a:effectLst/>
                <a:latin typeface="Verdana" panose="020B0604030504040204" pitchFamily="34" charset="0"/>
                <a:ea typeface="Times New Roman" panose="02020603050405020304" pitchFamily="18" charset="0"/>
              </a:rPr>
              <a:t>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voir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marchait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dans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espèce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d’hallucination</a:t>
            </a:r>
            <a:r>
              <a:rPr lang="cs-CZ" sz="1800" i="1" dirty="0">
                <a:solidFill>
                  <a:srgbClr val="000000"/>
                </a:solidFill>
                <a:effectLst/>
                <a:latin typeface="Verdana" panose="020B0604030504040204" pitchFamily="34" charset="0"/>
                <a:ea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6" name="Obrázek 5">
            <a:extLst>
              <a:ext uri="{FF2B5EF4-FFF2-40B4-BE49-F238E27FC236}">
                <a16:creationId xmlns:a16="http://schemas.microsoft.com/office/drawing/2014/main" id="{DCD7EC68-D2C3-47AB-9118-D11DBCFA7C8A}"/>
              </a:ext>
            </a:extLst>
          </p:cNvPr>
          <p:cNvPicPr>
            <a:picLocks noChangeAspect="1"/>
          </p:cNvPicPr>
          <p:nvPr/>
        </p:nvPicPr>
        <p:blipFill>
          <a:blip r:embed="rId2"/>
          <a:stretch>
            <a:fillRect/>
          </a:stretch>
        </p:blipFill>
        <p:spPr>
          <a:xfrm>
            <a:off x="9525000" y="1928955"/>
            <a:ext cx="2311519" cy="3581584"/>
          </a:xfrm>
          <a:prstGeom prst="rect">
            <a:avLst/>
          </a:prstGeom>
          <a:ln w="28575">
            <a:solidFill>
              <a:schemeClr val="tx1"/>
            </a:solidFill>
          </a:ln>
        </p:spPr>
      </p:pic>
    </p:spTree>
    <p:extLst>
      <p:ext uri="{BB962C8B-B14F-4D97-AF65-F5344CB8AC3E}">
        <p14:creationId xmlns:p14="http://schemas.microsoft.com/office/powerpoint/2010/main" val="2238367150"/>
      </p:ext>
    </p:extLst>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85D12CF-257D-4B12-8097-C47C1AD26044}"/>
              </a:ext>
            </a:extLst>
          </p:cNvPr>
          <p:cNvSpPr txBox="1"/>
          <p:nvPr/>
        </p:nvSpPr>
        <p:spPr>
          <a:xfrm>
            <a:off x="333374" y="376116"/>
            <a:ext cx="8467725" cy="6340197"/>
          </a:xfrm>
          <a:prstGeom prst="rect">
            <a:avLst/>
          </a:prstGeom>
          <a:noFill/>
        </p:spPr>
        <p:txBody>
          <a:bodyPr wrap="square">
            <a:spAutoFit/>
          </a:bodyPr>
          <a:lstStyle/>
          <a:p>
            <a:pPr lvl="0" algn="just">
              <a:spcAft>
                <a:spcPts val="0"/>
              </a:spcAft>
              <a:tabLst>
                <a:tab pos="457200" algn="l"/>
              </a:tabLst>
            </a:pPr>
            <a:r>
              <a:rPr lang="cs-CZ" sz="1800" b="1" dirty="0" err="1">
                <a:solidFill>
                  <a:srgbClr val="E16E1F"/>
                </a:solidFill>
                <a:effectLst/>
                <a:latin typeface="Verdana" panose="020B0604030504040204" pitchFamily="34" charset="0"/>
                <a:ea typeface="Times New Roman" panose="02020603050405020304" pitchFamily="18" charset="0"/>
              </a:rPr>
              <a:t>Attitude</a:t>
            </a:r>
            <a:r>
              <a:rPr lang="cs-CZ" sz="1800" b="1" dirty="0">
                <a:solidFill>
                  <a:srgbClr val="E16E1F"/>
                </a:solidFill>
                <a:effectLst/>
                <a:latin typeface="Verdana" panose="020B0604030504040204" pitchFamily="34" charset="0"/>
                <a:ea typeface="Times New Roman" panose="02020603050405020304" pitchFamily="18" charset="0"/>
              </a:rPr>
              <a:t> de </a:t>
            </a:r>
            <a:r>
              <a:rPr lang="cs-CZ" sz="1800" b="1" dirty="0" err="1">
                <a:solidFill>
                  <a:srgbClr val="E16E1F"/>
                </a:solidFill>
                <a:effectLst/>
                <a:latin typeface="Verdana" panose="020B0604030504040204" pitchFamily="34" charset="0"/>
                <a:ea typeface="Times New Roman" panose="02020603050405020304" pitchFamily="18" charset="0"/>
              </a:rPr>
              <a:t>défi</a:t>
            </a:r>
            <a:r>
              <a:rPr lang="cs-CZ" sz="1800" b="1" dirty="0">
                <a:solidFill>
                  <a:srgbClr val="E16E1F"/>
                </a:solidFill>
                <a:effectLst/>
                <a:latin typeface="Verdana" panose="020B0604030504040204" pitchFamily="34" charset="0"/>
                <a:ea typeface="Times New Roman" panose="02020603050405020304" pitchFamily="18" charset="0"/>
              </a:rPr>
              <a:t> </a:t>
            </a:r>
            <a:r>
              <a:rPr lang="cs-CZ" sz="1800" b="1" dirty="0" err="1">
                <a:solidFill>
                  <a:srgbClr val="E16E1F"/>
                </a:solidFill>
                <a:effectLst/>
                <a:latin typeface="Verdana" panose="020B0604030504040204" pitchFamily="34" charset="0"/>
                <a:ea typeface="Times New Roman" panose="02020603050405020304" pitchFamily="18" charset="0"/>
              </a:rPr>
              <a:t>universel</a:t>
            </a:r>
            <a:endParaRPr lang="fr-FR" sz="1800" b="1" dirty="0">
              <a:solidFill>
                <a:srgbClr val="E16E1F"/>
              </a:solidFill>
              <a:effectLst/>
              <a:latin typeface="Verdana" panose="020B0604030504040204" pitchFamily="34" charset="0"/>
              <a:ea typeface="Times New Roman" panose="02020603050405020304" pitchFamily="18" charset="0"/>
            </a:endParaRPr>
          </a:p>
          <a:p>
            <a:pPr lvl="0" algn="just">
              <a:spcAft>
                <a:spcPts val="0"/>
              </a:spcAft>
              <a:tabLst>
                <a:tab pos="457200" algn="l"/>
              </a:tabLst>
            </a:pP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Mise en </a:t>
            </a:r>
            <a:r>
              <a:rPr lang="cs-CZ" sz="1800" dirty="0" err="1">
                <a:solidFill>
                  <a:srgbClr val="000000"/>
                </a:solidFill>
                <a:effectLst/>
                <a:latin typeface="Verdana" panose="020B0604030504040204" pitchFamily="34" charset="0"/>
                <a:ea typeface="Times New Roman" panose="02020603050405020304" pitchFamily="18" charset="0"/>
              </a:rPr>
              <a:t>scène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perpétuelle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sa</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propre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personnalité</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faire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sa</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vie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œ</a:t>
            </a:r>
            <a:r>
              <a:rPr lang="cs-CZ" sz="1800" dirty="0" err="1">
                <a:solidFill>
                  <a:srgbClr val="000000"/>
                </a:solidFill>
                <a:effectLst/>
                <a:latin typeface="Verdana" panose="020B0604030504040204" pitchFamily="34" charset="0"/>
                <a:ea typeface="Times New Roman" panose="02020603050405020304" pitchFamily="18" charset="0"/>
              </a:rPr>
              <a:t>uvre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d’art</a:t>
            </a:r>
            <a:r>
              <a:rPr lang="cs-CZ" sz="1800" dirty="0">
                <a:solidFill>
                  <a:srgbClr val="000000"/>
                </a:solidFill>
                <a:effectLst/>
                <a:latin typeface="Verdana" panose="020B0604030504040204" pitchFamily="34" charset="0"/>
                <a:ea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Jarry</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jouant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Ubu</a:t>
            </a:r>
            <a:r>
              <a:rPr lang="cs-CZ" sz="1800" i="1" dirty="0">
                <a:solidFill>
                  <a:srgbClr val="000000"/>
                </a:solidFill>
                <a:effectLst/>
                <a:latin typeface="Verdana" panose="020B0604030504040204" pitchFamily="34" charset="0"/>
                <a:ea typeface="Times New Roman" panose="02020603050405020304" pitchFamily="18" charset="0"/>
              </a:rPr>
              <a:t>, non plus </a:t>
            </a:r>
            <a:r>
              <a:rPr lang="cs-CZ" sz="1800" i="1" dirty="0" err="1">
                <a:solidFill>
                  <a:srgbClr val="000000"/>
                </a:solidFill>
                <a:effectLst/>
                <a:latin typeface="Verdana" panose="020B0604030504040204" pitchFamily="34" charset="0"/>
                <a:ea typeface="Times New Roman" panose="02020603050405020304" pitchFamily="18" charset="0"/>
              </a:rPr>
              <a:t>sur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scène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mais</a:t>
            </a:r>
            <a:r>
              <a:rPr lang="cs-CZ" sz="1800" i="1" dirty="0">
                <a:solidFill>
                  <a:srgbClr val="000000"/>
                </a:solidFill>
                <a:effectLst/>
                <a:latin typeface="Verdana" panose="020B0604030504040204" pitchFamily="34" charset="0"/>
                <a:ea typeface="Times New Roman" panose="02020603050405020304" pitchFamily="18" charset="0"/>
              </a:rPr>
              <a:t> à la </a:t>
            </a:r>
            <a:r>
              <a:rPr lang="cs-CZ" sz="1800" i="1" dirty="0" err="1">
                <a:solidFill>
                  <a:srgbClr val="000000"/>
                </a:solidFill>
                <a:effectLst/>
                <a:latin typeface="Verdana" panose="020B0604030504040204" pitchFamily="34" charset="0"/>
                <a:ea typeface="Times New Roman" panose="02020603050405020304" pitchFamily="18" charset="0"/>
              </a:rPr>
              <a:t>ville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tend</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ainsi</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a:t>
            </a:r>
            <a:r>
              <a:rPr lang="cs-CZ" sz="1800" i="1" dirty="0">
                <a:solidFill>
                  <a:srgbClr val="000000"/>
                </a:solidFill>
                <a:effectLst/>
                <a:latin typeface="Verdana" panose="020B0604030504040204" pitchFamily="34" charset="0"/>
                <a:ea typeface="Times New Roman" panose="02020603050405020304" pitchFamily="18" charset="0"/>
              </a:rPr>
              <a:t> terrible </a:t>
            </a:r>
            <a:r>
              <a:rPr lang="cs-CZ" sz="1800" i="1" dirty="0" err="1">
                <a:solidFill>
                  <a:srgbClr val="000000"/>
                </a:solidFill>
                <a:effectLst/>
                <a:latin typeface="Verdana" panose="020B0604030504040204" pitchFamily="34" charset="0"/>
                <a:ea typeface="Times New Roman" panose="02020603050405020304" pitchFamily="18" charset="0"/>
              </a:rPr>
              <a:t>miroir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aux</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imbéciles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leur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montre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monstre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qu'ils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sont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dit</a:t>
            </a:r>
            <a:r>
              <a:rPr lang="cs-CZ" sz="1800" i="1" dirty="0">
                <a:solidFill>
                  <a:srgbClr val="000000"/>
                </a:solidFill>
                <a:effectLst/>
                <a:latin typeface="Verdana" panose="020B0604030504040204" pitchFamily="34" charset="0"/>
                <a:ea typeface="Times New Roman" panose="02020603050405020304" pitchFamily="18" charset="0"/>
              </a:rPr>
              <a:t> </a:t>
            </a:r>
            <a:r>
              <a:rPr lang="cs-CZ" i="1" dirty="0" err="1">
                <a:solidFill>
                  <a:srgbClr val="000000"/>
                </a:solidFill>
                <a:latin typeface="Verdana" panose="020B0604030504040204" pitchFamily="34" charset="0"/>
                <a:ea typeface="Times New Roman" panose="02020603050405020304" pitchFamily="18" charset="0"/>
              </a:rPr>
              <a:t>m</a:t>
            </a:r>
            <a:r>
              <a:rPr lang="cs-CZ" sz="1800" i="1" dirty="0" err="1" smtClean="0">
                <a:solidFill>
                  <a:srgbClr val="000000"/>
                </a:solidFill>
                <a:effectLst/>
                <a:latin typeface="Verdana" panose="020B0604030504040204" pitchFamily="34" charset="0"/>
                <a:ea typeface="Times New Roman" panose="02020603050405020304" pitchFamily="18" charset="0"/>
              </a:rPr>
              <a:t>erde</a:t>
            </a:r>
            <a:r>
              <a:rPr lang="cs-CZ" sz="1800" i="1" dirty="0" smtClean="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aux</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assis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Engagement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entier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sa</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vie</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ses </a:t>
            </a:r>
            <a:r>
              <a:rPr lang="cs-CZ" sz="1800" dirty="0" err="1">
                <a:solidFill>
                  <a:srgbClr val="000000"/>
                </a:solidFill>
                <a:effectLst/>
                <a:latin typeface="Verdana" panose="020B0604030504040204" pitchFamily="34" charset="0"/>
                <a:ea typeface="Times New Roman" panose="02020603050405020304" pitchFamily="18" charset="0"/>
              </a:rPr>
              <a:t>gestes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sont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tout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aussi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littéraires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que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réels</a:t>
            </a:r>
            <a:r>
              <a:rPr lang="cs-CZ" sz="1800" dirty="0">
                <a:solidFill>
                  <a:srgbClr val="000000"/>
                </a:solidFill>
                <a:effectLst/>
                <a:latin typeface="Verdana" panose="020B0604030504040204" pitchFamily="34" charset="0"/>
                <a:ea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b="1" dirty="0" err="1">
                <a:solidFill>
                  <a:srgbClr val="000000"/>
                </a:solidFill>
                <a:effectLst/>
                <a:latin typeface="Verdana" panose="020B0604030504040204" pitchFamily="34" charset="0"/>
                <a:ea typeface="Times New Roman" panose="02020603050405020304" pitchFamily="18" charset="0"/>
              </a:rPr>
              <a:t>Littérature</a:t>
            </a:r>
            <a:r>
              <a:rPr lang="cs-CZ" sz="1800" b="1" dirty="0">
                <a:solidFill>
                  <a:srgbClr val="000000"/>
                </a:solidFill>
                <a:effectLst/>
                <a:latin typeface="Verdana" panose="020B0604030504040204" pitchFamily="34" charset="0"/>
                <a:ea typeface="Times New Roman" panose="02020603050405020304" pitchFamily="18" charset="0"/>
              </a:rPr>
              <a:t> = </a:t>
            </a:r>
            <a:r>
              <a:rPr lang="cs-CZ" sz="1800" b="1" dirty="0" err="1">
                <a:solidFill>
                  <a:srgbClr val="000000"/>
                </a:solidFill>
                <a:effectLst/>
                <a:latin typeface="Verdana" panose="020B0604030504040204" pitchFamily="34" charset="0"/>
                <a:ea typeface="Times New Roman" panose="02020603050405020304" pitchFamily="18" charset="0"/>
              </a:rPr>
              <a:t>acte</a:t>
            </a:r>
            <a:r>
              <a:rPr lang="cs-CZ" sz="1800" b="1" dirty="0">
                <a:solidFill>
                  <a:srgbClr val="000000"/>
                </a:solidFill>
                <a:effectLst/>
                <a:latin typeface="Verdana" panose="020B0604030504040204" pitchFamily="34" charset="0"/>
                <a:ea typeface="Times New Roman" panose="02020603050405020304" pitchFamily="18" charset="0"/>
              </a:rPr>
              <a:t> de </a:t>
            </a:r>
            <a:r>
              <a:rPr lang="cs-CZ" sz="1800" b="1" dirty="0" err="1">
                <a:solidFill>
                  <a:srgbClr val="000000"/>
                </a:solidFill>
                <a:effectLst/>
                <a:latin typeface="Verdana" panose="020B0604030504040204" pitchFamily="34" charset="0"/>
                <a:ea typeface="Times New Roman" panose="02020603050405020304" pitchFamily="18" charset="0"/>
              </a:rPr>
              <a:t>négation</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libératrice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un</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acte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prométhéen</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t>
            </a:r>
            <a:r>
              <a:rPr lang="cs-CZ" sz="1800" dirty="0" err="1">
                <a:solidFill>
                  <a:srgbClr val="000000"/>
                </a:solidFill>
                <a:effectLst/>
                <a:latin typeface="Verdana" panose="020B0604030504040204" pitchFamily="34" charset="0"/>
                <a:ea typeface="Times New Roman" panose="02020603050405020304" pitchFamily="18" charset="0"/>
              </a:rPr>
              <a:t>Lautréamont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Vaché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surréalistes</a:t>
            </a:r>
            <a:r>
              <a:rPr lang="cs-CZ" sz="1800" dirty="0" smtClean="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b="1" i="1" dirty="0">
              <a:solidFill>
                <a:srgbClr val="000000"/>
              </a:solidFill>
              <a:latin typeface="Verdana" panose="020B0604030504040204" pitchFamily="34" charset="0"/>
              <a:ea typeface="Times New Roman" panose="02020603050405020304" pitchFamily="18" charset="0"/>
            </a:endParaRPr>
          </a:p>
          <a:p>
            <a:pPr algn="just"/>
            <a:r>
              <a:rPr lang="fr-FR" dirty="0">
                <a:solidFill>
                  <a:srgbClr val="000000"/>
                </a:solidFill>
                <a:latin typeface="Verdana" panose="020B0604030504040204" pitchFamily="34" charset="0"/>
                <a:ea typeface="Times New Roman" panose="02020603050405020304" pitchFamily="18" charset="0"/>
              </a:rPr>
              <a:t>M</a:t>
            </a:r>
            <a:r>
              <a:rPr lang="cs-CZ" sz="1800" dirty="0" err="1">
                <a:solidFill>
                  <a:srgbClr val="000000"/>
                </a:solidFill>
                <a:effectLst/>
                <a:latin typeface="Verdana" panose="020B0604030504040204" pitchFamily="34" charset="0"/>
                <a:ea typeface="Times New Roman" panose="02020603050405020304" pitchFamily="18" charset="0"/>
              </a:rPr>
              <a:t>aison</a:t>
            </a:r>
            <a:r>
              <a:rPr lang="fr-FR" sz="1800" dirty="0">
                <a:solidFill>
                  <a:srgbClr val="000000"/>
                </a:solidFill>
                <a:effectLst/>
                <a:latin typeface="Verdana" panose="020B0604030504040204" pitchFamily="34" charset="0"/>
                <a:ea typeface="Times New Roman" panose="02020603050405020304" pitchFamily="18" charset="0"/>
              </a:rPr>
              <a:t> de Jarry </a:t>
            </a:r>
            <a:r>
              <a:rPr lang="cs-CZ" sz="1800" dirty="0">
                <a:solidFill>
                  <a:srgbClr val="000000"/>
                </a:solidFill>
                <a:effectLst/>
                <a:latin typeface="Verdana" panose="020B0604030504040204" pitchFamily="34" charset="0"/>
                <a:ea typeface="Times New Roman" panose="02020603050405020304" pitchFamily="18" charset="0"/>
              </a:rPr>
              <a:t>: </a:t>
            </a:r>
            <a:r>
              <a:rPr lang="fr-FR" i="1" dirty="0">
                <a:solidFill>
                  <a:srgbClr val="000000"/>
                </a:solidFill>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Une</a:t>
            </a:r>
            <a:r>
              <a:rPr lang="cs-CZ" sz="1800" i="1" dirty="0">
                <a:solidFill>
                  <a:srgbClr val="000000"/>
                </a:solidFill>
                <a:effectLst/>
                <a:latin typeface="Verdana" panose="020B0604030504040204" pitchFamily="34" charset="0"/>
                <a:ea typeface="Times New Roman" panose="02020603050405020304" pitchFamily="18" charset="0"/>
              </a:rPr>
              <a:t> porte </a:t>
            </a:r>
            <a:r>
              <a:rPr lang="cs-CZ" sz="1800" i="1" dirty="0" err="1">
                <a:solidFill>
                  <a:srgbClr val="000000"/>
                </a:solidFill>
                <a:effectLst/>
                <a:latin typeface="Verdana" panose="020B0604030504040204" pitchFamily="34" charset="0"/>
                <a:ea typeface="Times New Roman" panose="02020603050405020304" pitchFamily="18" charset="0"/>
              </a:rPr>
              <a:t>sans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serrure</a:t>
            </a:r>
            <a:r>
              <a:rPr lang="cs-CZ" sz="1800" i="1" dirty="0">
                <a:solidFill>
                  <a:srgbClr val="000000"/>
                </a:solidFill>
                <a:effectLst/>
                <a:latin typeface="Verdana" panose="020B0604030504040204" pitchFamily="34" charset="0"/>
                <a:ea typeface="Times New Roman" panose="02020603050405020304" pitchFamily="18" charset="0"/>
              </a:rPr>
              <a:t>, qui </a:t>
            </a:r>
            <a:r>
              <a:rPr lang="cs-CZ" sz="1800" i="1" dirty="0" err="1">
                <a:solidFill>
                  <a:srgbClr val="000000"/>
                </a:solidFill>
                <a:effectLst/>
                <a:latin typeface="Verdana" panose="020B0604030504040204" pitchFamily="34" charset="0"/>
                <a:ea typeface="Times New Roman" panose="02020603050405020304" pitchFamily="18" charset="0"/>
              </a:rPr>
              <a:t>va</a:t>
            </a:r>
            <a:r>
              <a:rPr lang="cs-CZ" sz="1800" i="1" dirty="0">
                <a:solidFill>
                  <a:srgbClr val="000000"/>
                </a:solidFill>
                <a:effectLst/>
                <a:latin typeface="Verdana" panose="020B0604030504040204" pitchFamily="34" charset="0"/>
                <a:ea typeface="Times New Roman" panose="02020603050405020304" pitchFamily="18" charset="0"/>
              </a:rPr>
              <a:t> et qui </a:t>
            </a:r>
            <a:r>
              <a:rPr lang="cs-CZ" sz="1800" i="1" dirty="0" err="1">
                <a:solidFill>
                  <a:srgbClr val="000000"/>
                </a:solidFill>
                <a:effectLst/>
                <a:latin typeface="Verdana" panose="020B0604030504040204" pitchFamily="34" charset="0"/>
                <a:ea typeface="Times New Roman" panose="02020603050405020304" pitchFamily="18" charset="0"/>
              </a:rPr>
              <a:t>vient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mais</a:t>
            </a:r>
            <a:r>
              <a:rPr lang="cs-CZ" sz="1800" i="1" dirty="0">
                <a:solidFill>
                  <a:srgbClr val="000000"/>
                </a:solidFill>
                <a:effectLst/>
                <a:latin typeface="Verdana" panose="020B0604030504040204" pitchFamily="34" charset="0"/>
                <a:ea typeface="Times New Roman" panose="02020603050405020304" pitchFamily="18" charset="0"/>
              </a:rPr>
              <a:t> qui ne </a:t>
            </a:r>
            <a:r>
              <a:rPr lang="cs-CZ" sz="1800" i="1" dirty="0" err="1">
                <a:solidFill>
                  <a:srgbClr val="000000"/>
                </a:solidFill>
                <a:effectLst/>
                <a:latin typeface="Verdana" panose="020B0604030504040204" pitchFamily="34" charset="0"/>
                <a:ea typeface="Times New Roman" panose="02020603050405020304" pitchFamily="18" charset="0"/>
              </a:rPr>
              <a:t>descend</a:t>
            </a:r>
            <a:r>
              <a:rPr lang="cs-CZ" sz="1800" i="1" dirty="0">
                <a:solidFill>
                  <a:srgbClr val="000000"/>
                </a:solidFill>
                <a:effectLst/>
                <a:latin typeface="Verdana" panose="020B0604030504040204" pitchFamily="34" charset="0"/>
                <a:ea typeface="Times New Roman" panose="02020603050405020304" pitchFamily="18" charset="0"/>
              </a:rPr>
              <a:t> plus </a:t>
            </a:r>
            <a:r>
              <a:rPr lang="cs-CZ" sz="1800" i="1" dirty="0" err="1">
                <a:solidFill>
                  <a:srgbClr val="000000"/>
                </a:solidFill>
                <a:effectLst/>
                <a:latin typeface="Verdana" panose="020B0604030504040204" pitchFamily="34" charset="0"/>
                <a:ea typeface="Times New Roman" panose="02020603050405020304" pitchFamily="18" charset="0"/>
              </a:rPr>
              <a:t>jusqu'au</a:t>
            </a:r>
            <a:r>
              <a:rPr lang="cs-CZ" sz="1800" i="1" dirty="0">
                <a:solidFill>
                  <a:srgbClr val="000000"/>
                </a:solidFill>
                <a:effectLst/>
                <a:latin typeface="Verdana" panose="020B0604030504040204" pitchFamily="34" charset="0"/>
                <a:ea typeface="Times New Roman" panose="02020603050405020304" pitchFamily="18" charset="0"/>
              </a:rPr>
              <a:t> sol. À </a:t>
            </a:r>
            <a:r>
              <a:rPr lang="cs-CZ" sz="1800" i="1" dirty="0" err="1">
                <a:solidFill>
                  <a:srgbClr val="000000"/>
                </a:solidFill>
                <a:effectLst/>
                <a:latin typeface="Verdana" panose="020B0604030504040204" pitchFamily="34" charset="0"/>
                <a:ea typeface="Times New Roman" panose="02020603050405020304" pitchFamily="18" charset="0"/>
              </a:rPr>
              <a:t>l'intérieur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commode</a:t>
            </a:r>
            <a:r>
              <a:rPr lang="cs-CZ" sz="1800" i="1" dirty="0">
                <a:solidFill>
                  <a:srgbClr val="000000"/>
                </a:solidFill>
                <a:effectLst/>
                <a:latin typeface="Verdana" panose="020B0604030504040204" pitchFamily="34" charset="0"/>
                <a:ea typeface="Times New Roman" panose="02020603050405020304" pitchFamily="18" charset="0"/>
              </a:rPr>
              <a:t> – qui ne </a:t>
            </a:r>
            <a:r>
              <a:rPr lang="cs-CZ" sz="1800" i="1" dirty="0" err="1">
                <a:solidFill>
                  <a:srgbClr val="000000"/>
                </a:solidFill>
                <a:effectLst/>
                <a:latin typeface="Verdana" panose="020B0604030504040204" pitchFamily="34" charset="0"/>
                <a:ea typeface="Times New Roman" panose="02020603050405020304" pitchFamily="18" charset="0"/>
              </a:rPr>
              <a:t>l'est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guère</a:t>
            </a:r>
            <a:r>
              <a:rPr lang="cs-CZ" sz="1800" i="1" dirty="0">
                <a:solidFill>
                  <a:srgbClr val="000000"/>
                </a:solidFill>
                <a:effectLst/>
                <a:latin typeface="Verdana" panose="020B0604030504040204" pitchFamily="34" charset="0"/>
                <a:ea typeface="Times New Roman" panose="02020603050405020304" pitchFamily="18" charset="0"/>
              </a:rPr>
              <a:t> – car </a:t>
            </a:r>
            <a:r>
              <a:rPr lang="cs-CZ" sz="1800" i="1" dirty="0" err="1">
                <a:solidFill>
                  <a:srgbClr val="000000"/>
                </a:solidFill>
                <a:effectLst/>
                <a:latin typeface="Verdana" panose="020B0604030504040204" pitchFamily="34" charset="0"/>
                <a:ea typeface="Times New Roman" panose="02020603050405020304" pitchFamily="18" charset="0"/>
              </a:rPr>
              <a:t>elle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n'a</a:t>
            </a:r>
            <a:r>
              <a:rPr lang="cs-CZ" sz="1800" i="1" dirty="0">
                <a:solidFill>
                  <a:srgbClr val="000000"/>
                </a:solidFill>
                <a:effectLst/>
                <a:latin typeface="Verdana" panose="020B0604030504040204" pitchFamily="34" charset="0"/>
                <a:ea typeface="Times New Roman" panose="02020603050405020304" pitchFamily="18" charset="0"/>
              </a:rPr>
              <a:t> ni </a:t>
            </a:r>
            <a:r>
              <a:rPr lang="cs-CZ" sz="1800" i="1" dirty="0" err="1">
                <a:solidFill>
                  <a:srgbClr val="000000"/>
                </a:solidFill>
                <a:effectLst/>
                <a:latin typeface="Verdana" panose="020B0604030504040204" pitchFamily="34" charset="0"/>
                <a:ea typeface="Times New Roman" panose="02020603050405020304" pitchFamily="18" charset="0"/>
              </a:rPr>
              <a:t>dessus</a:t>
            </a:r>
            <a:r>
              <a:rPr lang="cs-CZ" sz="1800" i="1" dirty="0">
                <a:solidFill>
                  <a:srgbClr val="000000"/>
                </a:solidFill>
                <a:effectLst/>
                <a:latin typeface="Verdana" panose="020B0604030504040204" pitchFamily="34" charset="0"/>
                <a:ea typeface="Times New Roman" panose="02020603050405020304" pitchFamily="18" charset="0"/>
              </a:rPr>
              <a:t>, ni </a:t>
            </a:r>
            <a:r>
              <a:rPr lang="cs-CZ" sz="1800" i="1" dirty="0" err="1">
                <a:solidFill>
                  <a:srgbClr val="000000"/>
                </a:solidFill>
                <a:effectLst/>
                <a:latin typeface="Verdana" panose="020B0604030504040204" pitchFamily="34" charset="0"/>
                <a:ea typeface="Times New Roman" panose="02020603050405020304" pitchFamily="18" charset="0"/>
              </a:rPr>
              <a:t>tiroirs</a:t>
            </a:r>
            <a:r>
              <a:rPr lang="cs-CZ" sz="1800" i="1" dirty="0">
                <a:solidFill>
                  <a:srgbClr val="000000"/>
                </a:solidFill>
                <a:effectLst/>
                <a:latin typeface="Verdana" panose="020B0604030504040204" pitchFamily="34" charset="0"/>
                <a:ea typeface="Times New Roman" panose="02020603050405020304" pitchFamily="18" charset="0"/>
              </a:rPr>
              <a:t>, ni </a:t>
            </a:r>
            <a:r>
              <a:rPr lang="cs-CZ" sz="1800" i="1" dirty="0" err="1">
                <a:solidFill>
                  <a:srgbClr val="000000"/>
                </a:solidFill>
                <a:effectLst/>
                <a:latin typeface="Verdana" panose="020B0604030504040204" pitchFamily="34" charset="0"/>
                <a:ea typeface="Times New Roman" panose="02020603050405020304" pitchFamily="18" charset="0"/>
              </a:rPr>
              <a:t>dessous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planche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sur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deux</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tréteaux</a:t>
            </a:r>
            <a:r>
              <a:rPr lang="cs-CZ" sz="1800" i="1" dirty="0">
                <a:solidFill>
                  <a:srgbClr val="000000"/>
                </a:solidFill>
                <a:effectLst/>
                <a:latin typeface="Verdana" panose="020B0604030504040204" pitchFamily="34" charset="0"/>
                <a:ea typeface="Times New Roman" panose="02020603050405020304" pitchFamily="18" charset="0"/>
              </a:rPr>
              <a:t> – </a:t>
            </a:r>
            <a:r>
              <a:rPr lang="cs-CZ" sz="1800" i="1" dirty="0" err="1">
                <a:solidFill>
                  <a:srgbClr val="000000"/>
                </a:solidFill>
                <a:effectLst/>
                <a:latin typeface="Verdana" panose="020B0604030504040204" pitchFamily="34" charset="0"/>
                <a:ea typeface="Times New Roman" panose="02020603050405020304" pitchFamily="18" charset="0"/>
              </a:rPr>
              <a:t>c'est</a:t>
            </a:r>
            <a:r>
              <a:rPr lang="cs-CZ" sz="1800" i="1" dirty="0">
                <a:solidFill>
                  <a:srgbClr val="000000"/>
                </a:solidFill>
                <a:effectLst/>
                <a:latin typeface="Verdana" panose="020B0604030504040204" pitchFamily="34" charset="0"/>
                <a:ea typeface="Times New Roman" panose="02020603050405020304" pitchFamily="18" charset="0"/>
              </a:rPr>
              <a:t> son </a:t>
            </a:r>
            <a:r>
              <a:rPr lang="cs-CZ" sz="1800" i="1" dirty="0" err="1">
                <a:solidFill>
                  <a:srgbClr val="000000"/>
                </a:solidFill>
                <a:effectLst/>
                <a:latin typeface="Verdana" panose="020B0604030504040204" pitchFamily="34" charset="0"/>
                <a:ea typeface="Times New Roman" panose="02020603050405020304" pitchFamily="18" charset="0"/>
              </a:rPr>
              <a:t>bureau</a:t>
            </a:r>
            <a:r>
              <a:rPr lang="cs-CZ" sz="1800" i="1" dirty="0">
                <a:solidFill>
                  <a:srgbClr val="000000"/>
                </a:solidFill>
                <a:effectLst/>
                <a:latin typeface="Verdana" panose="020B0604030504040204" pitchFamily="34" charset="0"/>
                <a:ea typeface="Times New Roman" panose="02020603050405020304" pitchFamily="18" charset="0"/>
              </a:rPr>
              <a:t> – et </a:t>
            </a:r>
            <a:r>
              <a:rPr lang="cs-CZ" sz="1800" i="1" dirty="0" err="1">
                <a:solidFill>
                  <a:srgbClr val="000000"/>
                </a:solidFill>
                <a:effectLst/>
                <a:latin typeface="Verdana" panose="020B0604030504040204" pitchFamily="34" charset="0"/>
                <a:ea typeface="Times New Roman" panose="02020603050405020304" pitchFamily="18" charset="0"/>
              </a:rPr>
              <a:t>un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grabat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couvert</a:t>
            </a:r>
            <a:r>
              <a:rPr lang="cs-CZ" sz="1800" i="1" dirty="0">
                <a:solidFill>
                  <a:srgbClr val="000000"/>
                </a:solidFill>
                <a:effectLst/>
                <a:latin typeface="Verdana" panose="020B0604030504040204" pitchFamily="34" charset="0"/>
                <a:ea typeface="Times New Roman" panose="02020603050405020304" pitchFamily="18" charset="0"/>
              </a:rPr>
              <a:t> de </a:t>
            </a:r>
            <a:r>
              <a:rPr lang="cs-CZ" sz="1800" i="1" dirty="0" err="1">
                <a:solidFill>
                  <a:srgbClr val="000000"/>
                </a:solidFill>
                <a:effectLst/>
                <a:latin typeface="Verdana" panose="020B0604030504040204" pitchFamily="34" charset="0"/>
                <a:ea typeface="Times New Roman" panose="02020603050405020304" pitchFamily="18" charset="0"/>
              </a:rPr>
              <a:t>vieux</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vêtements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sous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lesquels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rPr>
              <a:t> se </a:t>
            </a:r>
            <a:r>
              <a:rPr lang="cs-CZ" sz="1800" i="1" dirty="0" err="1">
                <a:solidFill>
                  <a:srgbClr val="000000"/>
                </a:solidFill>
                <a:effectLst/>
                <a:latin typeface="Verdana" panose="020B0604030504040204" pitchFamily="34" charset="0"/>
                <a:ea typeface="Times New Roman" panose="02020603050405020304" pitchFamily="18" charset="0"/>
              </a:rPr>
              <a:t>glisse</a:t>
            </a:r>
            <a:r>
              <a:rPr lang="cs-CZ" sz="1800" i="1" dirty="0">
                <a:solidFill>
                  <a:srgbClr val="000000"/>
                </a:solidFill>
                <a:effectLst/>
                <a:latin typeface="Verdana" panose="020B0604030504040204" pitchFamily="34" charset="0"/>
                <a:ea typeface="Times New Roman" panose="02020603050405020304" pitchFamily="18" charset="0"/>
              </a:rPr>
              <a:t>, la </a:t>
            </a:r>
            <a:r>
              <a:rPr lang="cs-CZ" sz="1800" i="1" dirty="0" err="1">
                <a:solidFill>
                  <a:srgbClr val="000000"/>
                </a:solidFill>
                <a:effectLst/>
                <a:latin typeface="Verdana" panose="020B0604030504040204" pitchFamily="34" charset="0"/>
                <a:ea typeface="Times New Roman" panose="02020603050405020304" pitchFamily="18" charset="0"/>
              </a:rPr>
              <a:t>nuit</a:t>
            </a:r>
            <a:r>
              <a:rPr lang="cs-CZ" sz="1800" i="1" dirty="0">
                <a:solidFill>
                  <a:srgbClr val="000000"/>
                </a:solidFill>
                <a:effectLst/>
                <a:latin typeface="Verdana" panose="020B0604030504040204" pitchFamily="34" charset="0"/>
                <a:ea typeface="Times New Roman" panose="02020603050405020304" pitchFamily="18" charset="0"/>
              </a:rPr>
              <a:t>, pour </a:t>
            </a:r>
            <a:r>
              <a:rPr lang="cs-CZ" sz="1800" i="1" dirty="0" err="1">
                <a:solidFill>
                  <a:srgbClr val="000000"/>
                </a:solidFill>
                <a:effectLst/>
                <a:latin typeface="Verdana" panose="020B0604030504040204" pitchFamily="34" charset="0"/>
                <a:ea typeface="Times New Roman" panose="02020603050405020304" pitchFamily="18" charset="0"/>
              </a:rPr>
              <a:t>dormir</a:t>
            </a:r>
            <a:r>
              <a:rPr lang="cs-CZ" sz="1800" i="1" dirty="0">
                <a:solidFill>
                  <a:srgbClr val="000000"/>
                </a:solidFill>
                <a:effectLst/>
                <a:latin typeface="Verdana" panose="020B0604030504040204" pitchFamily="34" charset="0"/>
                <a:ea typeface="Times New Roman" panose="02020603050405020304" pitchFamily="18" charset="0"/>
              </a:rPr>
              <a:t>.</a:t>
            </a:r>
            <a:br>
              <a:rPr lang="cs-CZ" sz="1800" i="1" dirty="0">
                <a:solidFill>
                  <a:srgbClr val="000000"/>
                </a:solidFill>
                <a:effectLst/>
                <a:latin typeface="Verdana" panose="020B0604030504040204" pitchFamily="34" charset="0"/>
                <a:ea typeface="Times New Roman" panose="02020603050405020304" pitchFamily="18" charset="0"/>
              </a:rPr>
            </a:br>
            <a:r>
              <a:rPr lang="cs-CZ" sz="1800" i="1" dirty="0" err="1">
                <a:solidFill>
                  <a:srgbClr val="000000"/>
                </a:solidFill>
                <a:effectLst/>
                <a:latin typeface="Verdana" panose="020B0604030504040204" pitchFamily="34" charset="0"/>
                <a:ea typeface="Times New Roman" panose="02020603050405020304" pitchFamily="18" charset="0"/>
              </a:rPr>
              <a:t>Quant</a:t>
            </a:r>
            <a:r>
              <a:rPr lang="cs-CZ" sz="1800" i="1" dirty="0">
                <a:solidFill>
                  <a:srgbClr val="000000"/>
                </a:solidFill>
                <a:effectLst/>
                <a:latin typeface="Verdana" panose="020B0604030504040204" pitchFamily="34" charset="0"/>
                <a:ea typeface="Times New Roman" panose="02020603050405020304" pitchFamily="18" charset="0"/>
              </a:rPr>
              <a:t> à </a:t>
            </a:r>
            <a:r>
              <a:rPr lang="cs-CZ" sz="1800" i="1" dirty="0" err="1">
                <a:solidFill>
                  <a:srgbClr val="000000"/>
                </a:solidFill>
                <a:effectLst/>
                <a:latin typeface="Verdana" panose="020B0604030504040204" pitchFamily="34" charset="0"/>
                <a:ea typeface="Times New Roman" panose="02020603050405020304" pitchFamily="18" charset="0"/>
              </a:rPr>
              <a:t>sa</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smtClean="0">
                <a:solidFill>
                  <a:srgbClr val="000000"/>
                </a:solidFill>
                <a:effectLst/>
                <a:latin typeface="Verdana" panose="020B0604030504040204" pitchFamily="34" charset="0"/>
                <a:ea typeface="Times New Roman" panose="02020603050405020304" pitchFamily="18" charset="0"/>
              </a:rPr>
              <a:t>bicyclette</a:t>
            </a:r>
            <a:r>
              <a:rPr lang="cs-CZ" sz="1800" i="1" dirty="0" smtClean="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elle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est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pendue</a:t>
            </a:r>
            <a:r>
              <a:rPr lang="cs-CZ" sz="1800" i="1" dirty="0">
                <a:solidFill>
                  <a:srgbClr val="000000"/>
                </a:solidFill>
                <a:effectLst/>
                <a:latin typeface="Verdana" panose="020B0604030504040204" pitchFamily="34" charset="0"/>
                <a:ea typeface="Times New Roman" panose="02020603050405020304" pitchFamily="18" charset="0"/>
              </a:rPr>
              <a:t> au plafond au </a:t>
            </a:r>
            <a:r>
              <a:rPr lang="cs-CZ" sz="1800" i="1" dirty="0" err="1">
                <a:solidFill>
                  <a:srgbClr val="000000"/>
                </a:solidFill>
                <a:effectLst/>
                <a:latin typeface="Verdana" panose="020B0604030504040204" pitchFamily="34" charset="0"/>
                <a:ea typeface="Times New Roman" panose="02020603050405020304" pitchFamily="18" charset="0"/>
              </a:rPr>
              <a:t>moyen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d'une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corde</a:t>
            </a:r>
            <a:r>
              <a:rPr lang="cs-CZ" sz="1800" i="1" dirty="0">
                <a:solidFill>
                  <a:srgbClr val="000000"/>
                </a:solidFill>
                <a:effectLst/>
                <a:latin typeface="Verdana" panose="020B0604030504040204" pitchFamily="34" charset="0"/>
                <a:ea typeface="Times New Roman" panose="02020603050405020304" pitchFamily="18" charset="0"/>
              </a:rPr>
              <a:t> et </a:t>
            </a:r>
            <a:r>
              <a:rPr lang="cs-CZ" sz="1800" i="1" dirty="0" err="1">
                <a:solidFill>
                  <a:srgbClr val="000000"/>
                </a:solidFill>
                <a:effectLst/>
                <a:latin typeface="Verdana" panose="020B0604030504040204" pitchFamily="34" charset="0"/>
                <a:ea typeface="Times New Roman" panose="02020603050405020304" pitchFamily="18" charset="0"/>
              </a:rPr>
              <a:t>d'une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poulie</a:t>
            </a:r>
            <a:r>
              <a:rPr lang="cs-CZ" sz="1800" i="1" dirty="0">
                <a:solidFill>
                  <a:srgbClr val="000000"/>
                </a:solidFill>
                <a:effectLst/>
                <a:latin typeface="Verdana" panose="020B0604030504040204" pitchFamily="34" charset="0"/>
                <a:ea typeface="Times New Roman" panose="02020603050405020304" pitchFamily="18" charset="0"/>
              </a:rPr>
              <a:t>.</a:t>
            </a:r>
            <a:r>
              <a:rPr lang="fr-FR" i="1" dirty="0">
                <a:solidFill>
                  <a:srgbClr val="000000"/>
                </a:solidFill>
                <a:latin typeface="Verdana" panose="020B0604030504040204" pitchFamily="34" charset="0"/>
                <a:ea typeface="Times New Roman" panose="02020603050405020304" pitchFamily="18" charset="0"/>
              </a:rPr>
              <a:t> </a:t>
            </a:r>
            <a:r>
              <a:rPr lang="cs-CZ" i="1" dirty="0">
                <a:solidFill>
                  <a:srgbClr val="000000"/>
                </a:solidFill>
                <a:latin typeface="Verdana" panose="020B0604030504040204" pitchFamily="34" charset="0"/>
                <a:ea typeface="Times New Roman" panose="02020603050405020304" pitchFamily="18" charset="0"/>
              </a:rPr>
              <a:t>À</a:t>
            </a:r>
            <a:r>
              <a:rPr lang="cs-CZ" sz="1800" i="1" dirty="0">
                <a:solidFill>
                  <a:srgbClr val="000000"/>
                </a:solidFill>
                <a:effectLst/>
                <a:latin typeface="Verdana" panose="020B0604030504040204" pitchFamily="34" charset="0"/>
                <a:ea typeface="Times New Roman" panose="02020603050405020304" pitchFamily="18" charset="0"/>
              </a:rPr>
              <a:t> cause des </a:t>
            </a:r>
            <a:r>
              <a:rPr lang="cs-CZ" sz="1800" i="1" dirty="0" err="1">
                <a:solidFill>
                  <a:srgbClr val="000000"/>
                </a:solidFill>
                <a:effectLst/>
                <a:latin typeface="Verdana" panose="020B0604030504040204" pitchFamily="34" charset="0"/>
                <a:ea typeface="Times New Roman" panose="02020603050405020304" pitchFamily="18" charset="0"/>
              </a:rPr>
              <a:t>rats</a:t>
            </a:r>
            <a:r>
              <a:rPr lang="cs-CZ" sz="1800" i="1" dirty="0">
                <a:solidFill>
                  <a:srgbClr val="000000"/>
                </a:solidFill>
                <a:effectLst/>
                <a:latin typeface="Verdana" panose="020B0604030504040204" pitchFamily="34" charset="0"/>
                <a:ea typeface="Times New Roman" panose="02020603050405020304" pitchFamily="18" charset="0"/>
              </a:rPr>
              <a:t> qui </a:t>
            </a:r>
            <a:r>
              <a:rPr lang="cs-CZ" sz="1800" i="1" dirty="0" err="1">
                <a:solidFill>
                  <a:srgbClr val="000000"/>
                </a:solidFill>
                <a:effectLst/>
                <a:latin typeface="Verdana" panose="020B0604030504040204" pitchFamily="34" charset="0"/>
                <a:ea typeface="Times New Roman" panose="02020603050405020304" pitchFamily="18" charset="0"/>
              </a:rPr>
              <a:t>mangeraient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pneumatiques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dit-il</a:t>
            </a:r>
            <a:r>
              <a:rPr lang="cs-CZ" sz="1800" i="1" dirty="0">
                <a:solidFill>
                  <a:srgbClr val="000000"/>
                </a:solidFill>
                <a:effectLst/>
                <a:latin typeface="Verdana" panose="020B0604030504040204" pitchFamily="34" charset="0"/>
                <a:ea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Sacha</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Guitry</a:t>
            </a:r>
            <a:r>
              <a:rPr lang="cs-CZ" sz="1800" dirty="0">
                <a:solidFill>
                  <a:srgbClr val="000000"/>
                </a:solidFill>
                <a:effectLst/>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Si </a:t>
            </a:r>
            <a:r>
              <a:rPr lang="cs-CZ" sz="1800" i="1" dirty="0" err="1">
                <a:solidFill>
                  <a:srgbClr val="000000"/>
                </a:solidFill>
                <a:effectLst/>
                <a:latin typeface="Verdana" panose="020B0604030504040204" pitchFamily="34" charset="0"/>
                <a:ea typeface="Times New Roman" panose="02020603050405020304" pitchFamily="18" charset="0"/>
              </a:rPr>
              <a:t>j'ai</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bonne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mémoire</a:t>
            </a:r>
            <a:r>
              <a:rPr lang="cs-CZ" sz="1800" dirty="0">
                <a:solidFill>
                  <a:srgbClr val="000000"/>
                </a:solidFill>
                <a:effectLst/>
                <a:latin typeface="Verdana" panose="020B0604030504040204" pitchFamily="34" charset="0"/>
                <a:ea typeface="Times New Roman" panose="02020603050405020304" pitchFamily="18" charset="0"/>
              </a:rPr>
              <a:t>, 1934.)</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b="1" i="1"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5" name="Obrázek 4">
            <a:extLst>
              <a:ext uri="{FF2B5EF4-FFF2-40B4-BE49-F238E27FC236}">
                <a16:creationId xmlns:a16="http://schemas.microsoft.com/office/drawing/2014/main" id="{4F7F5676-71B6-4D5A-AD40-E73EB7574BCA}"/>
              </a:ext>
            </a:extLst>
          </p:cNvPr>
          <p:cNvPicPr>
            <a:picLocks noChangeAspect="1"/>
          </p:cNvPicPr>
          <p:nvPr/>
        </p:nvPicPr>
        <p:blipFill rotWithShape="1">
          <a:blip r:embed="rId2"/>
          <a:srcRect t="15686" r="50000"/>
          <a:stretch/>
        </p:blipFill>
        <p:spPr>
          <a:xfrm>
            <a:off x="9439276" y="376116"/>
            <a:ext cx="2419350" cy="3641681"/>
          </a:xfrm>
          <a:prstGeom prst="rect">
            <a:avLst/>
          </a:prstGeom>
          <a:ln w="19050">
            <a:solidFill>
              <a:schemeClr val="tx1"/>
            </a:solidFill>
          </a:ln>
        </p:spPr>
      </p:pic>
      <p:pic>
        <p:nvPicPr>
          <p:cNvPr id="7" name="Obrázek 6">
            <a:extLst>
              <a:ext uri="{FF2B5EF4-FFF2-40B4-BE49-F238E27FC236}">
                <a16:creationId xmlns:a16="http://schemas.microsoft.com/office/drawing/2014/main" id="{E86E329F-102C-41CE-8733-03B1E70BA152}"/>
              </a:ext>
            </a:extLst>
          </p:cNvPr>
          <p:cNvPicPr>
            <a:picLocks noChangeAspect="1"/>
          </p:cNvPicPr>
          <p:nvPr/>
        </p:nvPicPr>
        <p:blipFill>
          <a:blip r:embed="rId3"/>
          <a:stretch>
            <a:fillRect/>
          </a:stretch>
        </p:blipFill>
        <p:spPr>
          <a:xfrm>
            <a:off x="8982074" y="4295775"/>
            <a:ext cx="3077868" cy="1832064"/>
          </a:xfrm>
          <a:prstGeom prst="rect">
            <a:avLst/>
          </a:prstGeom>
          <a:ln w="28575">
            <a:solidFill>
              <a:schemeClr val="tx1"/>
            </a:solidFill>
          </a:ln>
        </p:spPr>
      </p:pic>
    </p:spTree>
    <p:extLst>
      <p:ext uri="{BB962C8B-B14F-4D97-AF65-F5344CB8AC3E}">
        <p14:creationId xmlns:p14="http://schemas.microsoft.com/office/powerpoint/2010/main" val="2118878149"/>
      </p:ext>
    </p:extLst>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9EC0AAFE-CE8A-47E6-866C-89C6511C2E91}"/>
              </a:ext>
            </a:extLst>
          </p:cNvPr>
          <p:cNvSpPr/>
          <p:nvPr/>
        </p:nvSpPr>
        <p:spPr>
          <a:xfrm>
            <a:off x="485774" y="2179677"/>
            <a:ext cx="5610225" cy="307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D908008E-45B1-43C3-8489-E5EA5495E89A}"/>
              </a:ext>
            </a:extLst>
          </p:cNvPr>
          <p:cNvSpPr txBox="1"/>
          <p:nvPr/>
        </p:nvSpPr>
        <p:spPr>
          <a:xfrm>
            <a:off x="5686425" y="609511"/>
            <a:ext cx="6096000" cy="1200329"/>
          </a:xfrm>
          <a:prstGeom prst="rect">
            <a:avLst/>
          </a:prstGeom>
          <a:noFill/>
        </p:spPr>
        <p:txBody>
          <a:bodyPr wrap="square">
            <a:spAutoFit/>
          </a:bodyPr>
          <a:lstStyle/>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porte </a:t>
            </a:r>
            <a:r>
              <a:rPr lang="cs-CZ" sz="1800" dirty="0" smtClean="0">
                <a:solidFill>
                  <a:srgbClr val="000000"/>
                </a:solidFill>
                <a:effectLst/>
                <a:latin typeface="Verdana" panose="020B0604030504040204" pitchFamily="34" charset="0"/>
                <a:ea typeface="Times New Roman" panose="02020603050405020304" pitchFamily="18" charset="0"/>
              </a:rPr>
              <a:t>des </a:t>
            </a:r>
            <a:r>
              <a:rPr lang="cs-CZ" sz="1800" dirty="0" err="1">
                <a:solidFill>
                  <a:srgbClr val="000000"/>
                </a:solidFill>
                <a:effectLst/>
                <a:latin typeface="Verdana" panose="020B0604030504040204" pitchFamily="34" charset="0"/>
                <a:ea typeface="Times New Roman" panose="02020603050405020304" pitchFamily="18" charset="0"/>
              </a:rPr>
              <a:t>vêtements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d</a:t>
            </a:r>
            <a:r>
              <a:rPr lang="fr-FR" sz="1800" dirty="0" smtClean="0">
                <a:solidFill>
                  <a:srgbClr val="000000"/>
                </a:solidFill>
                <a:effectLst/>
                <a:latin typeface="Verdana" panose="020B0604030504040204" pitchFamily="34" charset="0"/>
                <a:ea typeface="Times New Roman" panose="02020603050405020304" pitchFamily="18" charset="0"/>
              </a:rPr>
              <a:t>’</a:t>
            </a:r>
            <a:r>
              <a:rPr lang="cs-CZ" sz="1800" dirty="0" err="1" smtClean="0">
                <a:solidFill>
                  <a:srgbClr val="000000"/>
                </a:solidFill>
                <a:effectLst/>
                <a:latin typeface="Verdana" panose="020B0604030504040204" pitchFamily="34" charset="0"/>
                <a:ea typeface="Times New Roman" panose="02020603050405020304" pitchFamily="18" charset="0"/>
              </a:rPr>
              <a:t>autres</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et des </a:t>
            </a:r>
            <a:r>
              <a:rPr lang="cs-CZ" sz="1800" dirty="0" err="1">
                <a:solidFill>
                  <a:srgbClr val="000000"/>
                </a:solidFill>
                <a:effectLst/>
                <a:latin typeface="Verdana" panose="020B0604030504040204" pitchFamily="34" charset="0"/>
                <a:ea typeface="Times New Roman" panose="02020603050405020304" pitchFamily="18" charset="0"/>
              </a:rPr>
              <a:t>chaussures</a:t>
            </a:r>
            <a:r>
              <a:rPr lang="cs-CZ" sz="1800" dirty="0">
                <a:solidFill>
                  <a:srgbClr val="000000"/>
                </a:solidFill>
                <a:effectLst/>
                <a:latin typeface="Verdana" panose="020B0604030504040204" pitchFamily="34" charset="0"/>
                <a:ea typeface="Times New Roman" panose="02020603050405020304" pitchFamily="18" charset="0"/>
              </a:rPr>
              <a:t> de femme (les </a:t>
            </a:r>
            <a:r>
              <a:rPr lang="cs-CZ" sz="1800" dirty="0" err="1">
                <a:solidFill>
                  <a:srgbClr val="000000"/>
                </a:solidFill>
                <a:effectLst/>
                <a:latin typeface="Verdana" panose="020B0604030504040204" pitchFamily="34" charset="0"/>
                <a:ea typeface="Times New Roman" panose="02020603050405020304" pitchFamily="18" charset="0"/>
              </a:rPr>
              <a:t>talons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grandissent</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quelques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centimètres</a:t>
            </a:r>
            <a:r>
              <a:rPr lang="cs-CZ" sz="1800" dirty="0">
                <a:solidFill>
                  <a:srgbClr val="000000"/>
                </a:solidFill>
                <a:effectLst/>
                <a:latin typeface="Verdana" panose="020B0604030504040204" pitchFamily="34" charset="0"/>
                <a:ea typeface="Times New Roman" panose="02020603050405020304" pitchFamily="18" charset="0"/>
              </a:rPr>
              <a:t>.)</a:t>
            </a:r>
            <a:r>
              <a:rPr lang="cs-CZ" sz="1800" dirty="0">
                <a:solidFill>
                  <a:srgbClr val="000000"/>
                </a:solidFill>
                <a:effectLst/>
                <a:latin typeface="Times New Roman" panose="02020603050405020304" pitchFamily="18"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Parfois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se</a:t>
            </a:r>
            <a:r>
              <a:rPr lang="cs-CZ" sz="1800" dirty="0">
                <a:solidFill>
                  <a:srgbClr val="000000"/>
                </a:solidFill>
                <a:effectLst/>
                <a:latin typeface="Times New Roman" panose="02020603050405020304" pitchFamily="18"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fa</a:t>
            </a:r>
            <a:r>
              <a:rPr lang="fr-FR" sz="1800" dirty="0">
                <a:solidFill>
                  <a:srgbClr val="000000"/>
                </a:solidFill>
                <a:effectLst/>
                <a:latin typeface="Verdana" panose="020B0604030504040204" pitchFamily="34" charset="0"/>
                <a:ea typeface="Times New Roman" panose="02020603050405020304" pitchFamily="18" charset="0"/>
              </a:rPr>
              <a:t>brique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lui-même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chemise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avec</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papier</a:t>
            </a:r>
            <a:r>
              <a:rPr lang="cs-CZ" sz="1800" dirty="0">
                <a:solidFill>
                  <a:srgbClr val="000000"/>
                </a:solidFill>
                <a:effectLst/>
                <a:latin typeface="Verdana" panose="020B0604030504040204" pitchFamily="34" charset="0"/>
                <a:ea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sp>
        <p:nvSpPr>
          <p:cNvPr id="8" name="TextovéPole 7">
            <a:extLst>
              <a:ext uri="{FF2B5EF4-FFF2-40B4-BE49-F238E27FC236}">
                <a16:creationId xmlns:a16="http://schemas.microsoft.com/office/drawing/2014/main" id="{C3255281-DDA1-400C-83E7-B332E08FA3F4}"/>
              </a:ext>
            </a:extLst>
          </p:cNvPr>
          <p:cNvSpPr txBox="1"/>
          <p:nvPr/>
        </p:nvSpPr>
        <p:spPr>
          <a:xfrm>
            <a:off x="633411" y="2563802"/>
            <a:ext cx="5314950" cy="2308324"/>
          </a:xfrm>
          <a:prstGeom prst="rect">
            <a:avLst/>
          </a:prstGeom>
          <a:noFill/>
        </p:spPr>
        <p:txBody>
          <a:bodyPr wrap="square">
            <a:spAutoFit/>
          </a:bodyPr>
          <a:lstStyle/>
          <a:p>
            <a:pPr algn="just"/>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Le</a:t>
            </a: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28 mai 1906</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écrit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à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Rachilde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pPr algn="just"/>
            <a:endPar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algn="just"/>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Le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Père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Ubu</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n'a</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aucune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tare ni au foie, ni au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cœur</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ni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aux</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reins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pas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même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dans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les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urines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est</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épuisé</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simplement</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sa</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chaudière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ne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va</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pas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éclater</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mais</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s'éteindre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Il</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va</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s'arrêter</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tout</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doucement</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comme</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un</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moteur</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fourbu</a:t>
            </a:r>
            <a:r>
              <a:rPr lang="cs-CZ" sz="1800"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 </a:t>
            </a:r>
            <a:endParaRPr lang="cs-CZ" dirty="0"/>
          </a:p>
        </p:txBody>
      </p:sp>
      <p:sp>
        <p:nvSpPr>
          <p:cNvPr id="10" name="TextovéPole 9">
            <a:extLst>
              <a:ext uri="{FF2B5EF4-FFF2-40B4-BE49-F238E27FC236}">
                <a16:creationId xmlns:a16="http://schemas.microsoft.com/office/drawing/2014/main" id="{531D5B9A-DEDA-4310-8CA4-EC0764706C86}"/>
              </a:ext>
            </a:extLst>
          </p:cNvPr>
          <p:cNvSpPr txBox="1"/>
          <p:nvPr/>
        </p:nvSpPr>
        <p:spPr>
          <a:xfrm>
            <a:off x="5686425" y="5626089"/>
            <a:ext cx="6096000" cy="923330"/>
          </a:xfrm>
          <a:prstGeom prst="rect">
            <a:avLst/>
          </a:prstGeom>
          <a:noFill/>
        </p:spPr>
        <p:txBody>
          <a:bodyPr wrap="square">
            <a:spAutoFit/>
          </a:bodyPr>
          <a:lstStyle/>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Epuisé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malade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harcelé</a:t>
            </a:r>
            <a:r>
              <a:rPr lang="cs-CZ" sz="1800" dirty="0">
                <a:solidFill>
                  <a:srgbClr val="000000"/>
                </a:solidFill>
                <a:effectLst/>
                <a:latin typeface="Verdana" panose="020B0604030504040204" pitchFamily="34" charset="0"/>
                <a:ea typeface="Times New Roman" panose="02020603050405020304" pitchFamily="18" charset="0"/>
              </a:rPr>
              <a:t> par les </a:t>
            </a:r>
            <a:r>
              <a:rPr lang="cs-CZ" sz="1800" dirty="0" err="1">
                <a:solidFill>
                  <a:srgbClr val="000000"/>
                </a:solidFill>
                <a:effectLst/>
                <a:latin typeface="Verdana" panose="020B0604030504040204" pitchFamily="34" charset="0"/>
                <a:ea typeface="Times New Roman" panose="02020603050405020304" pitchFamily="18" charset="0"/>
              </a:rPr>
              <a:t>créanciers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meurt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six</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mois</a:t>
            </a:r>
            <a:r>
              <a:rPr lang="cs-CZ" sz="1800" dirty="0">
                <a:solidFill>
                  <a:srgbClr val="000000"/>
                </a:solidFill>
                <a:effectLst/>
                <a:latin typeface="Verdana" panose="020B0604030504040204" pitchFamily="34" charset="0"/>
                <a:ea typeface="Times New Roman" panose="02020603050405020304" pitchFamily="18" charset="0"/>
              </a:rPr>
              <a:t> plus </a:t>
            </a:r>
            <a:r>
              <a:rPr lang="cs-CZ" sz="1800" dirty="0" err="1">
                <a:solidFill>
                  <a:srgbClr val="000000"/>
                </a:solidFill>
                <a:effectLst/>
                <a:latin typeface="Verdana" panose="020B0604030504040204" pitchFamily="34" charset="0"/>
                <a:ea typeface="Times New Roman" panose="02020603050405020304" pitchFamily="18" charset="0"/>
              </a:rPr>
              <a:t>tard</a:t>
            </a:r>
            <a:r>
              <a:rPr lang="cs-CZ" sz="1800" dirty="0">
                <a:solidFill>
                  <a:srgbClr val="000000"/>
                </a:solidFill>
                <a:effectLst/>
                <a:latin typeface="Verdana" panose="020B0604030504040204" pitchFamily="34" charset="0"/>
                <a:ea typeface="Times New Roman" panose="02020603050405020304" pitchFamily="18" charset="0"/>
              </a:rPr>
              <a:t>, à </a:t>
            </a:r>
            <a:r>
              <a:rPr lang="cs-CZ" sz="1800" dirty="0" err="1">
                <a:solidFill>
                  <a:srgbClr val="000000"/>
                </a:solidFill>
                <a:effectLst/>
                <a:latin typeface="Verdana" panose="020B0604030504040204" pitchFamily="34" charset="0"/>
                <a:ea typeface="Times New Roman" panose="02020603050405020304" pitchFamily="18" charset="0"/>
              </a:rPr>
              <a:t>l'hôpital</a:t>
            </a:r>
            <a:r>
              <a:rPr lang="cs-CZ" sz="1800" dirty="0">
                <a:solidFill>
                  <a:srgbClr val="000000"/>
                </a:solidFill>
                <a:effectLst/>
                <a:latin typeface="Verdana" panose="020B0604030504040204" pitchFamily="34" charset="0"/>
                <a:ea typeface="Times New Roman" panose="02020603050405020304" pitchFamily="18" charset="0"/>
              </a:rPr>
              <a:t> de la </a:t>
            </a:r>
            <a:r>
              <a:rPr lang="cs-CZ" sz="1800" dirty="0" err="1">
                <a:solidFill>
                  <a:srgbClr val="000000"/>
                </a:solidFill>
                <a:effectLst/>
                <a:latin typeface="Verdana" panose="020B0604030504040204" pitchFamily="34" charset="0"/>
                <a:ea typeface="Times New Roman" panose="02020603050405020304" pitchFamily="18" charset="0"/>
              </a:rPr>
              <a:t>Charité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fr-FR" sz="1800" dirty="0">
                <a:solidFill>
                  <a:srgbClr val="000000"/>
                </a:solidFill>
                <a:effectLst/>
                <a:latin typeface="Verdana" panose="020B0604030504040204" pitchFamily="34" charset="0"/>
                <a:ea typeface="Times New Roman" panose="02020603050405020304" pitchFamily="18" charset="0"/>
              </a:rPr>
              <a:t> 1</a:t>
            </a:r>
            <a:r>
              <a:rPr lang="fr-FR" sz="1800" baseline="30000" dirty="0">
                <a:solidFill>
                  <a:srgbClr val="000000"/>
                </a:solidFill>
                <a:effectLst/>
                <a:latin typeface="Verdana" panose="020B0604030504040204" pitchFamily="34" charset="0"/>
                <a:ea typeface="Times New Roman" panose="02020603050405020304" pitchFamily="18" charset="0"/>
              </a:rPr>
              <a:t>er</a:t>
            </a:r>
            <a:r>
              <a:rPr lang="fr-FR" sz="1800" dirty="0">
                <a:solidFill>
                  <a:srgbClr val="000000"/>
                </a:solidFill>
                <a:effectLst/>
                <a:latin typeface="Verdana" panose="020B0604030504040204" pitchFamily="34" charset="0"/>
                <a:ea typeface="Times New Roman" panose="02020603050405020304" pitchFamily="18" charset="0"/>
              </a:rPr>
              <a:t> novembre 1907.</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Tuberculeux</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alcoolique</a:t>
            </a:r>
            <a:r>
              <a:rPr lang="cs-CZ" sz="1800" dirty="0">
                <a:solidFill>
                  <a:srgbClr val="000000"/>
                </a:solidFill>
                <a:effectLst/>
                <a:latin typeface="Verdana" panose="020B0604030504040204" pitchFamily="34" charset="0"/>
                <a:ea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12" name="Obrázek 11">
            <a:extLst>
              <a:ext uri="{FF2B5EF4-FFF2-40B4-BE49-F238E27FC236}">
                <a16:creationId xmlns:a16="http://schemas.microsoft.com/office/drawing/2014/main" id="{F9DAA815-3CBF-48A1-90A7-5959E2B75883}"/>
              </a:ext>
            </a:extLst>
          </p:cNvPr>
          <p:cNvPicPr>
            <a:picLocks noChangeAspect="1"/>
          </p:cNvPicPr>
          <p:nvPr/>
        </p:nvPicPr>
        <p:blipFill>
          <a:blip r:embed="rId2"/>
          <a:stretch>
            <a:fillRect/>
          </a:stretch>
        </p:blipFill>
        <p:spPr>
          <a:xfrm>
            <a:off x="8140634" y="2000844"/>
            <a:ext cx="2540131" cy="3283119"/>
          </a:xfrm>
          <a:prstGeom prst="rect">
            <a:avLst/>
          </a:prstGeom>
          <a:ln w="19050">
            <a:solidFill>
              <a:schemeClr val="tx1"/>
            </a:solidFill>
          </a:ln>
        </p:spPr>
      </p:pic>
    </p:spTree>
    <p:extLst>
      <p:ext uri="{BB962C8B-B14F-4D97-AF65-F5344CB8AC3E}">
        <p14:creationId xmlns:p14="http://schemas.microsoft.com/office/powerpoint/2010/main" val="3869531931"/>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3BDBCA5-546C-4FFE-9E2E-DCFFDC694EED}"/>
              </a:ext>
            </a:extLst>
          </p:cNvPr>
          <p:cNvSpPr/>
          <p:nvPr/>
        </p:nvSpPr>
        <p:spPr>
          <a:xfrm>
            <a:off x="0" y="-1"/>
            <a:ext cx="12192000" cy="3295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8F432026-52FB-4334-9C78-5F4ECA87958F}"/>
              </a:ext>
            </a:extLst>
          </p:cNvPr>
          <p:cNvSpPr txBox="1"/>
          <p:nvPr/>
        </p:nvSpPr>
        <p:spPr>
          <a:xfrm>
            <a:off x="328613" y="125551"/>
            <a:ext cx="8596313" cy="3170099"/>
          </a:xfrm>
          <a:prstGeom prst="rect">
            <a:avLst/>
          </a:prstGeom>
          <a:noFill/>
        </p:spPr>
        <p:txBody>
          <a:bodyPr wrap="square">
            <a:spAutoFit/>
          </a:bodyPr>
          <a:lstStyle/>
          <a:p>
            <a:pPr algn="just">
              <a:spcAft>
                <a:spcPts val="0"/>
              </a:spcAft>
            </a:pPr>
            <a:r>
              <a:rPr lang="cs-CZ" sz="2000" b="1" i="1" dirty="0">
                <a:solidFill>
                  <a:srgbClr val="000000"/>
                </a:solidFill>
                <a:effectLst/>
                <a:latin typeface="Verdana" panose="020B0604030504040204" pitchFamily="34" charset="0"/>
                <a:ea typeface="Times New Roman" panose="02020603050405020304" pitchFamily="18" charset="0"/>
              </a:rPr>
              <a:t>Les </a:t>
            </a:r>
            <a:r>
              <a:rPr lang="cs-CZ" sz="2000" b="1" i="1" dirty="0" err="1">
                <a:solidFill>
                  <a:srgbClr val="000000"/>
                </a:solidFill>
                <a:effectLst/>
                <a:latin typeface="Verdana" panose="020B0604030504040204" pitchFamily="34" charset="0"/>
                <a:ea typeface="Times New Roman" panose="02020603050405020304" pitchFamily="18" charset="0"/>
              </a:rPr>
              <a:t>minutes</a:t>
            </a:r>
            <a:r>
              <a:rPr lang="cs-CZ" sz="2000" b="1" i="1" dirty="0">
                <a:solidFill>
                  <a:srgbClr val="000000"/>
                </a:solidFill>
                <a:effectLst/>
                <a:latin typeface="Verdana" panose="020B0604030504040204" pitchFamily="34" charset="0"/>
                <a:ea typeface="Times New Roman" panose="02020603050405020304" pitchFamily="18" charset="0"/>
              </a:rPr>
              <a:t> de </a:t>
            </a:r>
            <a:r>
              <a:rPr lang="cs-CZ" sz="2000" b="1" i="1" dirty="0" err="1">
                <a:solidFill>
                  <a:srgbClr val="000000"/>
                </a:solidFill>
                <a:effectLst/>
                <a:latin typeface="Verdana" panose="020B0604030504040204" pitchFamily="34" charset="0"/>
                <a:ea typeface="Times New Roman" panose="02020603050405020304" pitchFamily="18" charset="0"/>
              </a:rPr>
              <a:t>sable</a:t>
            </a:r>
            <a:r>
              <a:rPr lang="cs-CZ" sz="2000" b="1" i="1" dirty="0">
                <a:solidFill>
                  <a:srgbClr val="000000"/>
                </a:solidFill>
                <a:effectLst/>
                <a:latin typeface="Verdana" panose="020B0604030504040204" pitchFamily="34" charset="0"/>
                <a:ea typeface="Times New Roman" panose="02020603050405020304" pitchFamily="18" charset="0"/>
              </a:rPr>
              <a:t> </a:t>
            </a:r>
            <a:r>
              <a:rPr lang="cs-CZ" sz="2000" b="1" i="1" dirty="0" err="1">
                <a:solidFill>
                  <a:srgbClr val="000000"/>
                </a:solidFill>
                <a:effectLst/>
                <a:latin typeface="Verdana" panose="020B0604030504040204" pitchFamily="34" charset="0"/>
                <a:ea typeface="Times New Roman" panose="02020603050405020304" pitchFamily="18" charset="0"/>
              </a:rPr>
              <a:t>mémorial</a:t>
            </a:r>
            <a:r>
              <a:rPr lang="cs-CZ" sz="20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(1894)</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a:t>
            </a:r>
            <a:r>
              <a:rPr lang="cs-CZ" sz="1800" dirty="0" err="1">
                <a:solidFill>
                  <a:srgbClr val="000000"/>
                </a:solidFill>
                <a:effectLst/>
                <a:latin typeface="Verdana" panose="020B0604030504040204" pitchFamily="34" charset="0"/>
                <a:ea typeface="Times New Roman" panose="02020603050405020304" pitchFamily="18" charset="0"/>
              </a:rPr>
              <a:t>Recueil</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textes</a:t>
            </a:r>
            <a:r>
              <a:rPr lang="fr-FR" sz="1800" dirty="0">
                <a:solidFill>
                  <a:srgbClr val="000000"/>
                </a:solidFill>
                <a:effectLst/>
                <a:latin typeface="Verdana" panose="020B0604030504040204" pitchFamily="34" charset="0"/>
                <a:ea typeface="Times New Roman" panose="02020603050405020304" pitchFamily="18" charset="0"/>
              </a:rPr>
              <a:t> en vers et en prose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premier</a:t>
            </a:r>
            <a:r>
              <a:rPr lang="cs-CZ" sz="1800" dirty="0">
                <a:solidFill>
                  <a:srgbClr val="000000"/>
                </a:solidFill>
                <a:effectLst/>
                <a:latin typeface="Verdana" panose="020B0604030504040204" pitchFamily="34" charset="0"/>
                <a:ea typeface="Times New Roman" panose="02020603050405020304" pitchFamily="18" charset="0"/>
              </a:rPr>
              <a:t> livre de </a:t>
            </a: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 </a:t>
            </a:r>
            <a:r>
              <a:rPr lang="cs-CZ" sz="1800" dirty="0" err="1">
                <a:solidFill>
                  <a:srgbClr val="000000"/>
                </a:solidFill>
                <a:effectLst/>
                <a:latin typeface="Verdana" panose="020B0604030504040204" pitchFamily="34" charset="0"/>
                <a:ea typeface="Times New Roman" panose="02020603050405020304" pitchFamily="18" charset="0"/>
              </a:rPr>
              <a:t>première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apparition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Père</a:t>
            </a:r>
            <a:r>
              <a:rPr lang="cs-CZ" sz="1800" dirty="0">
                <a:solidFill>
                  <a:srgbClr val="000000"/>
                </a:solidFill>
                <a:effectLst/>
                <a:latin typeface="Verdana" panose="020B0604030504040204" pitchFamily="34" charset="0"/>
                <a:ea typeface="Times New Roman" panose="02020603050405020304" pitchFamily="18" charset="0"/>
              </a:rPr>
              <a:t> </a:t>
            </a:r>
            <a:r>
              <a:rPr lang="fr-FR" dirty="0" err="1">
                <a:solidFill>
                  <a:srgbClr val="000000"/>
                </a:solidFill>
                <a:latin typeface="Verdana" panose="020B0604030504040204" pitchFamily="34" charset="0"/>
                <a:ea typeface="Times New Roman" panose="02020603050405020304" pitchFamily="18" charset="0"/>
              </a:rPr>
              <a:t>U</a:t>
            </a:r>
            <a:r>
              <a:rPr lang="cs-CZ" sz="1800" dirty="0" err="1" smtClean="0">
                <a:solidFill>
                  <a:srgbClr val="000000"/>
                </a:solidFill>
                <a:effectLst/>
                <a:latin typeface="Verdana" panose="020B0604030504040204" pitchFamily="34" charset="0"/>
                <a:ea typeface="Times New Roman" panose="02020603050405020304" pitchFamily="18" charset="0"/>
              </a:rPr>
              <a:t>bu</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L’auteur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expose</a:t>
            </a:r>
            <a:r>
              <a:rPr lang="cs-CZ" sz="1800" dirty="0">
                <a:solidFill>
                  <a:srgbClr val="000000"/>
                </a:solidFill>
                <a:effectLst/>
                <a:latin typeface="Verdana" panose="020B0604030504040204" pitchFamily="34" charset="0"/>
                <a:ea typeface="Times New Roman" panose="02020603050405020304" pitchFamily="18" charset="0"/>
              </a:rPr>
              <a:t> ses </a:t>
            </a:r>
            <a:r>
              <a:rPr lang="cs-CZ" sz="1800" dirty="0" err="1">
                <a:solidFill>
                  <a:srgbClr val="000000"/>
                </a:solidFill>
                <a:effectLst/>
                <a:latin typeface="Verdana" panose="020B0604030504040204" pitchFamily="34" charset="0"/>
                <a:ea typeface="Times New Roman" panose="02020603050405020304" pitchFamily="18" charset="0"/>
              </a:rPr>
              <a:t>idées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sur</a:t>
            </a:r>
            <a:r>
              <a:rPr lang="cs-CZ" sz="1800" dirty="0">
                <a:solidFill>
                  <a:srgbClr val="000000"/>
                </a:solidFill>
                <a:effectLst/>
                <a:latin typeface="Verdana" panose="020B0604030504040204" pitchFamily="34" charset="0"/>
                <a:ea typeface="Times New Roman" panose="02020603050405020304" pitchFamily="18" charset="0"/>
              </a:rPr>
              <a:t> la </a:t>
            </a:r>
            <a:r>
              <a:rPr lang="cs-CZ" sz="1800" dirty="0" err="1">
                <a:solidFill>
                  <a:srgbClr val="000000"/>
                </a:solidFill>
                <a:effectLst/>
                <a:latin typeface="Verdana" panose="020B0604030504040204" pitchFamily="34" charset="0"/>
                <a:ea typeface="Times New Roman" panose="02020603050405020304" pitchFamily="18" charset="0"/>
              </a:rPr>
              <a:t>littérature</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sens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est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destiné</a:t>
            </a:r>
            <a:r>
              <a:rPr lang="cs-CZ" sz="1800" dirty="0">
                <a:solidFill>
                  <a:srgbClr val="000000"/>
                </a:solidFill>
                <a:effectLst/>
                <a:latin typeface="Verdana" panose="020B0604030504040204" pitchFamily="34" charset="0"/>
                <a:ea typeface="Times New Roman" panose="02020603050405020304" pitchFamily="18" charset="0"/>
              </a:rPr>
              <a:t> à </a:t>
            </a:r>
            <a:r>
              <a:rPr lang="cs-CZ" sz="1800" dirty="0" err="1">
                <a:solidFill>
                  <a:srgbClr val="000000"/>
                </a:solidFill>
                <a:effectLst/>
                <a:latin typeface="Verdana" panose="020B0604030504040204" pitchFamily="34" charset="0"/>
                <a:ea typeface="Times New Roman" panose="02020603050405020304" pitchFamily="18" charset="0"/>
              </a:rPr>
              <a:t>toujours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échapper</a:t>
            </a:r>
            <a:r>
              <a:rPr lang="cs-CZ" sz="1800" dirty="0">
                <a:solidFill>
                  <a:srgbClr val="000000"/>
                </a:solidFill>
                <a:effectLst/>
                <a:latin typeface="Verdana" panose="020B0604030504040204" pitchFamily="34" charset="0"/>
                <a:ea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rPr>
              <a:t>lecteur</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Pour </a:t>
            </a: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l’œuvre</a:t>
            </a:r>
            <a:r>
              <a:rPr lang="cs-CZ" sz="1800" dirty="0">
                <a:solidFill>
                  <a:srgbClr val="000000"/>
                </a:solidFill>
                <a:effectLst/>
                <a:latin typeface="Verdana" panose="020B0604030504040204" pitchFamily="34" charset="0"/>
                <a:ea typeface="Times New Roman" panose="02020603050405020304" pitchFamily="18" charset="0"/>
              </a:rPr>
              <a:t> se </a:t>
            </a:r>
            <a:r>
              <a:rPr lang="cs-CZ" sz="1800" dirty="0" err="1">
                <a:solidFill>
                  <a:srgbClr val="000000"/>
                </a:solidFill>
                <a:effectLst/>
                <a:latin typeface="Verdana" panose="020B0604030504040204" pitchFamily="34" charset="0"/>
                <a:ea typeface="Times New Roman" panose="02020603050405020304" pitchFamily="18" charset="0"/>
              </a:rPr>
              <a:t>caractérise</a:t>
            </a:r>
            <a:r>
              <a:rPr lang="cs-CZ" sz="1800" dirty="0">
                <a:solidFill>
                  <a:srgbClr val="000000"/>
                </a:solidFill>
                <a:effectLst/>
                <a:latin typeface="Verdana" panose="020B0604030504040204" pitchFamily="34" charset="0"/>
                <a:ea typeface="Times New Roman" panose="02020603050405020304" pitchFamily="18" charset="0"/>
              </a:rPr>
              <a:t> par la polysémie, </a:t>
            </a:r>
            <a:r>
              <a:rPr lang="cs-CZ" sz="1800" dirty="0" err="1">
                <a:solidFill>
                  <a:srgbClr val="000000"/>
                </a:solidFill>
                <a:effectLst/>
                <a:latin typeface="Verdana" panose="020B0604030504040204" pitchFamily="34" charset="0"/>
                <a:ea typeface="Times New Roman" panose="02020603050405020304" pitchFamily="18" charset="0"/>
              </a:rPr>
              <a:t>définie</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formule</a:t>
            </a:r>
            <a:r>
              <a:rPr lang="fr-FR" sz="1800" dirty="0" smtClean="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Faire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dans</a:t>
            </a:r>
            <a:r>
              <a:rPr lang="cs-CZ" sz="1800" i="1" dirty="0">
                <a:solidFill>
                  <a:srgbClr val="000000"/>
                </a:solidFill>
                <a:effectLst/>
                <a:latin typeface="Verdana" panose="020B0604030504040204" pitchFamily="34" charset="0"/>
                <a:ea typeface="Times New Roman" panose="02020603050405020304" pitchFamily="18" charset="0"/>
              </a:rPr>
              <a:t> la </a:t>
            </a:r>
            <a:r>
              <a:rPr lang="cs-CZ" sz="1800" i="1" dirty="0" err="1">
                <a:solidFill>
                  <a:srgbClr val="000000"/>
                </a:solidFill>
                <a:effectLst/>
                <a:latin typeface="Verdana" panose="020B0604030504040204" pitchFamily="34" charset="0"/>
                <a:ea typeface="Times New Roman" panose="02020603050405020304" pitchFamily="18" charset="0"/>
              </a:rPr>
              <a:t>route</a:t>
            </a:r>
            <a:r>
              <a:rPr lang="cs-CZ" sz="1800" i="1" dirty="0">
                <a:solidFill>
                  <a:srgbClr val="000000"/>
                </a:solidFill>
                <a:effectLst/>
                <a:latin typeface="Verdana" panose="020B0604030504040204" pitchFamily="34" charset="0"/>
                <a:ea typeface="Times New Roman" panose="02020603050405020304" pitchFamily="18" charset="0"/>
              </a:rPr>
              <a:t> des </a:t>
            </a:r>
            <a:r>
              <a:rPr lang="cs-CZ" sz="1800" i="1" dirty="0" err="1">
                <a:solidFill>
                  <a:srgbClr val="000000"/>
                </a:solidFill>
                <a:effectLst/>
                <a:latin typeface="Verdana" panose="020B0604030504040204" pitchFamily="34" charset="0"/>
                <a:ea typeface="Times New Roman" panose="02020603050405020304" pitchFamily="18" charset="0"/>
              </a:rPr>
              <a:t>phrases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carrefour</a:t>
            </a:r>
            <a:r>
              <a:rPr lang="cs-CZ" sz="1800" i="1" dirty="0">
                <a:solidFill>
                  <a:srgbClr val="000000"/>
                </a:solidFill>
                <a:effectLst/>
                <a:latin typeface="Verdana" panose="020B0604030504040204" pitchFamily="34" charset="0"/>
                <a:ea typeface="Times New Roman" panose="02020603050405020304" pitchFamily="18" charset="0"/>
              </a:rPr>
              <a:t> de </a:t>
            </a:r>
            <a:r>
              <a:rPr lang="cs-CZ" sz="1800" i="1" dirty="0" err="1">
                <a:solidFill>
                  <a:srgbClr val="000000"/>
                </a:solidFill>
                <a:effectLst/>
                <a:latin typeface="Verdana" panose="020B0604030504040204" pitchFamily="34" charset="0"/>
                <a:ea typeface="Times New Roman" panose="02020603050405020304" pitchFamily="18" charset="0"/>
              </a:rPr>
              <a:t>tous</a:t>
            </a:r>
            <a:r>
              <a:rPr lang="cs-CZ" sz="1800" i="1" dirty="0">
                <a:solidFill>
                  <a:srgbClr val="000000"/>
                </a:solidFill>
                <a:effectLst/>
                <a:latin typeface="Verdana" panose="020B0604030504040204" pitchFamily="34" charset="0"/>
                <a:ea typeface="Times New Roman" panose="02020603050405020304" pitchFamily="18" charset="0"/>
              </a:rPr>
              <a:t> les </a:t>
            </a:r>
            <a:r>
              <a:rPr lang="cs-CZ" sz="1800" i="1" dirty="0" err="1">
                <a:solidFill>
                  <a:srgbClr val="000000"/>
                </a:solidFill>
                <a:effectLst/>
                <a:latin typeface="Verdana" panose="020B0604030504040204" pitchFamily="34" charset="0"/>
                <a:ea typeface="Times New Roman" panose="02020603050405020304" pitchFamily="18" charset="0"/>
              </a:rPr>
              <a:t>mots</a:t>
            </a:r>
            <a:r>
              <a:rPr lang="cs-CZ" sz="1800" i="1" dirty="0">
                <a:solidFill>
                  <a:srgbClr val="000000"/>
                </a:solidFill>
                <a:effectLst/>
                <a:latin typeface="Verdana" panose="020B0604030504040204" pitchFamily="34" charset="0"/>
                <a:ea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6" name="Obrázek 5">
            <a:extLst>
              <a:ext uri="{FF2B5EF4-FFF2-40B4-BE49-F238E27FC236}">
                <a16:creationId xmlns:a16="http://schemas.microsoft.com/office/drawing/2014/main" id="{0AF3FB12-D963-4404-AA98-32264A9BA2A2}"/>
              </a:ext>
            </a:extLst>
          </p:cNvPr>
          <p:cNvPicPr>
            <a:picLocks noChangeAspect="1"/>
          </p:cNvPicPr>
          <p:nvPr/>
        </p:nvPicPr>
        <p:blipFill>
          <a:blip r:embed="rId2"/>
          <a:stretch>
            <a:fillRect/>
          </a:stretch>
        </p:blipFill>
        <p:spPr>
          <a:xfrm>
            <a:off x="9380409" y="203150"/>
            <a:ext cx="2482978" cy="2819545"/>
          </a:xfrm>
          <a:prstGeom prst="rect">
            <a:avLst/>
          </a:prstGeom>
          <a:ln w="19050">
            <a:solidFill>
              <a:schemeClr val="tx1"/>
            </a:solidFill>
          </a:ln>
        </p:spPr>
      </p:pic>
      <p:sp>
        <p:nvSpPr>
          <p:cNvPr id="8" name="TextovéPole 7">
            <a:extLst>
              <a:ext uri="{FF2B5EF4-FFF2-40B4-BE49-F238E27FC236}">
                <a16:creationId xmlns:a16="http://schemas.microsoft.com/office/drawing/2014/main" id="{5085F39C-B271-4428-BE24-DD1BE1AFF94B}"/>
              </a:ext>
            </a:extLst>
          </p:cNvPr>
          <p:cNvSpPr txBox="1"/>
          <p:nvPr/>
        </p:nvSpPr>
        <p:spPr>
          <a:xfrm>
            <a:off x="328613" y="3590927"/>
            <a:ext cx="11534774" cy="2862322"/>
          </a:xfrm>
          <a:prstGeom prst="rect">
            <a:avLst/>
          </a:prstGeom>
          <a:noFill/>
        </p:spPr>
        <p:txBody>
          <a:bodyPr wrap="square">
            <a:spAutoFit/>
          </a:bodyPr>
          <a:lstStyle/>
          <a:p>
            <a:pPr marL="285750" lvl="0" indent="-285750" algn="just">
              <a:spcAft>
                <a:spcPts val="0"/>
              </a:spcAft>
              <a:buFont typeface="Wingdings" panose="05000000000000000000" pitchFamily="2" charset="2"/>
              <a:buChar char="ü"/>
              <a:tabLst>
                <a:tab pos="457200" algn="l"/>
              </a:tabLst>
            </a:pPr>
            <a:r>
              <a:rPr lang="cs-CZ" sz="1800" b="1" dirty="0" err="1">
                <a:solidFill>
                  <a:srgbClr val="000000"/>
                </a:solidFill>
                <a:effectLst/>
                <a:latin typeface="Verdana" panose="020B0604030504040204" pitchFamily="34" charset="0"/>
                <a:ea typeface="Times New Roman" panose="02020603050405020304" pitchFamily="18" charset="0"/>
              </a:rPr>
              <a:t>Littérature</a:t>
            </a:r>
            <a:r>
              <a:rPr lang="cs-CZ" sz="1800" b="1" dirty="0">
                <a:solidFill>
                  <a:srgbClr val="000000"/>
                </a:solidFill>
                <a:effectLst/>
                <a:latin typeface="Verdana" panose="020B0604030504040204" pitchFamily="34" charset="0"/>
                <a:ea typeface="Times New Roman" panose="02020603050405020304" pitchFamily="18" charset="0"/>
              </a:rPr>
              <a:t> = </a:t>
            </a:r>
            <a:r>
              <a:rPr lang="cs-CZ" sz="1800" b="1" dirty="0" err="1">
                <a:solidFill>
                  <a:srgbClr val="000000"/>
                </a:solidFill>
                <a:effectLst/>
                <a:latin typeface="Verdana" panose="020B0604030504040204" pitchFamily="34" charset="0"/>
                <a:ea typeface="Times New Roman" panose="02020603050405020304" pitchFamily="18" charset="0"/>
              </a:rPr>
              <a:t>doute</a:t>
            </a:r>
            <a:r>
              <a:rPr lang="cs-CZ" sz="1800" dirty="0">
                <a:solidFill>
                  <a:srgbClr val="000000"/>
                </a:solidFill>
                <a:effectLst/>
                <a:latin typeface="Verdana" panose="020B0604030504040204" pitchFamily="34" charset="0"/>
                <a:ea typeface="Times New Roman" panose="02020603050405020304" pitchFamily="18" charset="0"/>
              </a:rPr>
              <a:t>, remise en </a:t>
            </a:r>
            <a:r>
              <a:rPr lang="cs-CZ" sz="1800" dirty="0" err="1">
                <a:solidFill>
                  <a:srgbClr val="000000"/>
                </a:solidFill>
                <a:effectLst/>
                <a:latin typeface="Verdana" panose="020B0604030504040204" pitchFamily="34" charset="0"/>
                <a:ea typeface="Times New Roman" panose="02020603050405020304" pitchFamily="18" charset="0"/>
              </a:rPr>
              <a:t>question</a:t>
            </a:r>
            <a:endParaRPr lang="fr-FR" sz="1800" dirty="0">
              <a:solidFill>
                <a:srgbClr val="000000"/>
              </a:solidFill>
              <a:effectLst/>
              <a:latin typeface="Verdana" panose="020B0604030504040204" pitchFamily="34" charset="0"/>
              <a:ea typeface="Times New Roman" panose="02020603050405020304" pitchFamily="18" charset="0"/>
            </a:endParaRPr>
          </a:p>
          <a:p>
            <a:pPr marL="285750" lvl="0" indent="-285750" algn="just">
              <a:spcAft>
                <a:spcPts val="0"/>
              </a:spcAft>
              <a:buFont typeface="Wingdings" panose="05000000000000000000" pitchFamily="2" charset="2"/>
              <a:buChar char="ü"/>
              <a:tabLst>
                <a:tab pos="457200" algn="l"/>
              </a:tabLst>
            </a:pP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É</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loge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 la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fantaisie</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jeu</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l’imagination</a:t>
            </a: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(bestiaires, spiritisme, magie, canular, provocation)</a:t>
            </a:r>
          </a:p>
          <a:p>
            <a:pPr marL="285750" indent="-285750" algn="just">
              <a:buFont typeface="Wingdings" panose="05000000000000000000" pitchFamily="2" charset="2"/>
              <a:buChar char="ü"/>
              <a:tabLst>
                <a:tab pos="457200" algn="l"/>
              </a:tabLst>
            </a:pPr>
            <a:r>
              <a:rPr lang="cs-CZ" sz="1800" b="1" dirty="0" err="1">
                <a:solidFill>
                  <a:srgbClr val="000000"/>
                </a:solidFill>
                <a:effectLst/>
                <a:latin typeface="Verdana" panose="020B0604030504040204" pitchFamily="34" charset="0"/>
                <a:ea typeface="Times New Roman" panose="02020603050405020304" pitchFamily="18" charset="0"/>
              </a:rPr>
              <a:t>Satisfaction</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immédiate</a:t>
            </a:r>
            <a:r>
              <a:rPr lang="cs-CZ" sz="1800" b="1" dirty="0">
                <a:solidFill>
                  <a:srgbClr val="000000"/>
                </a:solidFill>
                <a:effectLst/>
                <a:latin typeface="Verdana" panose="020B0604030504040204" pitchFamily="34" charset="0"/>
                <a:ea typeface="Times New Roman" panose="02020603050405020304" pitchFamily="18" charset="0"/>
              </a:rPr>
              <a:t> de </a:t>
            </a:r>
            <a:r>
              <a:rPr lang="cs-CZ" sz="1800" b="1" dirty="0" err="1">
                <a:solidFill>
                  <a:srgbClr val="000000"/>
                </a:solidFill>
                <a:effectLst/>
                <a:latin typeface="Verdana" panose="020B0604030504040204" pitchFamily="34" charset="0"/>
                <a:ea typeface="Times New Roman" panose="02020603050405020304" pitchFamily="18" charset="0"/>
              </a:rPr>
              <a:t>tous</a:t>
            </a:r>
            <a:r>
              <a:rPr lang="cs-CZ" sz="1800" b="1" dirty="0">
                <a:solidFill>
                  <a:srgbClr val="000000"/>
                </a:solidFill>
                <a:effectLst/>
                <a:latin typeface="Verdana" panose="020B0604030504040204" pitchFamily="34" charset="0"/>
                <a:ea typeface="Times New Roman" panose="02020603050405020304" pitchFamily="18" charset="0"/>
              </a:rPr>
              <a:t> les </a:t>
            </a:r>
            <a:r>
              <a:rPr lang="cs-CZ" sz="1800" b="1" dirty="0" err="1">
                <a:solidFill>
                  <a:srgbClr val="000000"/>
                </a:solidFill>
                <a:effectLst/>
                <a:latin typeface="Verdana" panose="020B0604030504040204" pitchFamily="34" charset="0"/>
                <a:ea typeface="Times New Roman" panose="02020603050405020304" pitchFamily="18" charset="0"/>
              </a:rPr>
              <a:t>désirs</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t>
            </a:r>
            <a:r>
              <a:rPr lang="cs-CZ" sz="1800" dirty="0" err="1">
                <a:solidFill>
                  <a:srgbClr val="000000"/>
                </a:solidFill>
                <a:effectLst/>
                <a:latin typeface="Verdana" panose="020B0604030504040204" pitchFamily="34" charset="0"/>
                <a:ea typeface="Times New Roman" panose="02020603050405020304" pitchFamily="18" charset="0"/>
              </a:rPr>
              <a:t>comme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chez</a:t>
            </a:r>
            <a:r>
              <a:rPr lang="cs-CZ" sz="1800" dirty="0">
                <a:solidFill>
                  <a:srgbClr val="000000"/>
                </a:solidFill>
                <a:effectLst/>
                <a:latin typeface="Verdana" panose="020B0604030504040204" pitchFamily="34" charset="0"/>
                <a:ea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rPr>
              <a:t>enfants</a:t>
            </a:r>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principe d</a:t>
            </a:r>
            <a:r>
              <a:rPr lang="fr-FR" sz="1800" dirty="0">
                <a:solidFill>
                  <a:srgbClr val="000000"/>
                </a:solidFill>
                <a:effectLst/>
                <a:latin typeface="Verdana" panose="020B0604030504040204" pitchFamily="34" charset="0"/>
                <a:ea typeface="Times New Roman" panose="02020603050405020304" pitchFamily="18" charset="0"/>
              </a:rPr>
              <a: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plaisir</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tabLst>
                <a:tab pos="457200" algn="l"/>
              </a:tabLst>
            </a:pPr>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x </a:t>
            </a:r>
            <a:r>
              <a:rPr lang="fr-FR" sz="1800" dirty="0">
                <a:solidFill>
                  <a:srgbClr val="000000"/>
                </a:solidFill>
                <a:effectLst/>
                <a:latin typeface="Verdana" panose="020B0604030504040204" pitchFamily="34" charset="0"/>
                <a:ea typeface="Times New Roman" panose="02020603050405020304" pitchFamily="18" charset="0"/>
              </a:rPr>
              <a:t> « </a:t>
            </a:r>
            <a:r>
              <a:rPr lang="cs-CZ" sz="1800" dirty="0">
                <a:solidFill>
                  <a:srgbClr val="000000"/>
                </a:solidFill>
                <a:effectLst/>
                <a:latin typeface="Verdana" panose="020B0604030504040204" pitchFamily="34" charset="0"/>
                <a:ea typeface="Times New Roman" panose="02020603050405020304" pitchFamily="18" charset="0"/>
              </a:rPr>
              <a:t>principe de </a:t>
            </a:r>
            <a:r>
              <a:rPr lang="cs-CZ" sz="1800" dirty="0" err="1">
                <a:solidFill>
                  <a:srgbClr val="000000"/>
                </a:solidFill>
                <a:effectLst/>
                <a:latin typeface="Verdana" panose="020B0604030504040204" pitchFamily="34" charset="0"/>
                <a:ea typeface="Times New Roman" panose="02020603050405020304" pitchFamily="18" charset="0"/>
              </a:rPr>
              <a:t>réalité</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chez</a:t>
            </a:r>
            <a:r>
              <a:rPr lang="cs-CZ" sz="1800" dirty="0">
                <a:solidFill>
                  <a:srgbClr val="000000"/>
                </a:solidFill>
                <a:effectLst/>
                <a:latin typeface="Verdana" panose="020B0604030504040204" pitchFamily="34" charset="0"/>
                <a:ea typeface="Times New Roman" panose="02020603050405020304" pitchFamily="18" charset="0"/>
              </a:rPr>
              <a:t> Freud)</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Apollinaire </a:t>
            </a:r>
            <a:r>
              <a:rPr lang="cs-CZ" sz="1800" dirty="0" err="1">
                <a:solidFill>
                  <a:srgbClr val="000000"/>
                </a:solidFill>
                <a:effectLst/>
                <a:latin typeface="Verdana" panose="020B0604030504040204" pitchFamily="34" charset="0"/>
                <a:ea typeface="Times New Roman" panose="02020603050405020304" pitchFamily="18" charset="0"/>
              </a:rPr>
              <a:t>appelle</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Jarry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débauché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sublime</a:t>
            </a:r>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Verdana" panose="020B0604030504040204" pitchFamily="34" charset="0"/>
              <a:ea typeface="Times New Roman" panose="02020603050405020304" pitchFamily="18" charset="0"/>
            </a:endParaRPr>
          </a:p>
          <a:p>
            <a:pPr marL="285750" lvl="0" indent="-285750" algn="just">
              <a:spcAft>
                <a:spcPts val="0"/>
              </a:spcAft>
              <a:buFont typeface="Wingdings" panose="05000000000000000000" pitchFamily="2" charset="2"/>
              <a:buChar char="ü"/>
              <a:tabLst>
                <a:tab pos="457200" algn="l"/>
              </a:tabLst>
            </a:pPr>
            <a:r>
              <a:rPr lang="cs-CZ" sz="1800" b="1" dirty="0" err="1">
                <a:solidFill>
                  <a:srgbClr val="000000"/>
                </a:solidFill>
                <a:effectLst/>
                <a:latin typeface="Verdana" panose="020B0604030504040204" pitchFamily="34" charset="0"/>
                <a:ea typeface="Times New Roman" panose="02020603050405020304" pitchFamily="18" charset="0"/>
              </a:rPr>
              <a:t>Dandysme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mépris</a:t>
            </a:r>
            <a:r>
              <a:rPr lang="cs-CZ" sz="1800" b="1" dirty="0">
                <a:solidFill>
                  <a:srgbClr val="000000"/>
                </a:solidFill>
                <a:effectLst/>
                <a:latin typeface="Verdana" panose="020B0604030504040204" pitchFamily="34" charset="0"/>
                <a:ea typeface="Times New Roman" panose="02020603050405020304" pitchFamily="18" charset="0"/>
              </a:rPr>
              <a:t> des </a:t>
            </a:r>
            <a:r>
              <a:rPr lang="cs-CZ" sz="1800" b="1" dirty="0" err="1">
                <a:solidFill>
                  <a:srgbClr val="000000"/>
                </a:solidFill>
                <a:effectLst/>
                <a:latin typeface="Verdana" panose="020B0604030504040204" pitchFamily="34" charset="0"/>
                <a:ea typeface="Times New Roman" panose="02020603050405020304" pitchFamily="18" charset="0"/>
              </a:rPr>
              <a:t>femmes</a:t>
            </a:r>
            <a:r>
              <a:rPr lang="fr-FR" sz="1800" b="1"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fr-FR" i="1" dirty="0">
                <a:solidFill>
                  <a:srgbClr val="000000"/>
                </a:solidFill>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L’honneur</a:t>
            </a:r>
            <a:r>
              <a:rPr lang="cs-CZ" sz="1800" i="1" dirty="0">
                <a:solidFill>
                  <a:srgbClr val="000000"/>
                </a:solidFill>
                <a:effectLst/>
                <a:latin typeface="Verdana" panose="020B0604030504040204" pitchFamily="34" charset="0"/>
                <a:ea typeface="Times New Roman" panose="02020603050405020304" pitchFamily="18" charset="0"/>
              </a:rPr>
              <a:t> des </a:t>
            </a:r>
            <a:r>
              <a:rPr lang="cs-CZ" sz="1800" i="1" dirty="0" err="1">
                <a:solidFill>
                  <a:srgbClr val="000000"/>
                </a:solidFill>
                <a:effectLst/>
                <a:latin typeface="Verdana" panose="020B0604030504040204" pitchFamily="34" charset="0"/>
                <a:ea typeface="Times New Roman" panose="02020603050405020304" pitchFamily="18" charset="0"/>
              </a:rPr>
              <a:t>femmes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est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une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chose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essentiellement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négligeable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puisqu’elles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n’ont</a:t>
            </a:r>
            <a:r>
              <a:rPr lang="cs-CZ" sz="1800" i="1" dirty="0">
                <a:solidFill>
                  <a:srgbClr val="000000"/>
                </a:solidFill>
                <a:effectLst/>
                <a:latin typeface="Verdana" panose="020B0604030504040204" pitchFamily="34" charset="0"/>
                <a:ea typeface="Times New Roman" panose="02020603050405020304" pitchFamily="18" charset="0"/>
              </a:rPr>
              <a:t> point </a:t>
            </a:r>
            <a:r>
              <a:rPr lang="cs-CZ" sz="1800" i="1" dirty="0" err="1">
                <a:solidFill>
                  <a:srgbClr val="000000"/>
                </a:solidFill>
                <a:effectLst/>
                <a:latin typeface="Verdana" panose="020B0604030504040204" pitchFamily="34" charset="0"/>
                <a:ea typeface="Times New Roman" panose="02020603050405020304" pitchFamily="18" charset="0"/>
              </a:rPr>
              <a:t>d’âme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Leur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vertu</a:t>
            </a:r>
            <a:r>
              <a:rPr lang="cs-CZ" sz="1800" i="1" dirty="0">
                <a:solidFill>
                  <a:srgbClr val="000000"/>
                </a:solidFill>
                <a:effectLst/>
                <a:latin typeface="Verdana" panose="020B0604030504040204" pitchFamily="34" charset="0"/>
                <a:ea typeface="Times New Roman" panose="02020603050405020304" pitchFamily="18" charset="0"/>
              </a:rPr>
              <a:t> ne </a:t>
            </a:r>
            <a:r>
              <a:rPr lang="cs-CZ" sz="1800" i="1" dirty="0" err="1">
                <a:solidFill>
                  <a:srgbClr val="000000"/>
                </a:solidFill>
                <a:effectLst/>
                <a:latin typeface="Verdana" panose="020B0604030504040204" pitchFamily="34" charset="0"/>
                <a:ea typeface="Times New Roman" panose="02020603050405020304" pitchFamily="18" charset="0"/>
              </a:rPr>
              <a:t>tient</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jamais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qu’à</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leur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smtClean="0">
                <a:solidFill>
                  <a:srgbClr val="000000"/>
                </a:solidFill>
                <a:effectLst/>
                <a:latin typeface="Verdana" panose="020B0604030504040204" pitchFamily="34" charset="0"/>
                <a:ea typeface="Times New Roman" panose="02020603050405020304" pitchFamily="18" charset="0"/>
              </a:rPr>
              <a:t>tempérament</a:t>
            </a:r>
            <a:r>
              <a:rPr lang="fr-FR" sz="1800" i="1" dirty="0" smtClean="0">
                <a:solidFill>
                  <a:srgbClr val="000000"/>
                </a:solidFill>
                <a:effectLst/>
                <a:latin typeface="Verdana" panose="020B0604030504040204" pitchFamily="34" charset="0"/>
                <a:ea typeface="Times New Roman" panose="02020603050405020304" pitchFamily="18" charset="0"/>
              </a:rPr>
              <a:t> </a:t>
            </a:r>
            <a:r>
              <a:rPr lang="cs-CZ" sz="1800" i="1" dirty="0" smtClean="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elles</a:t>
            </a:r>
            <a:r>
              <a:rPr lang="cs-CZ" sz="1800" i="1" dirty="0">
                <a:solidFill>
                  <a:srgbClr val="000000"/>
                </a:solidFill>
                <a:effectLst/>
                <a:latin typeface="Verdana" panose="020B0604030504040204" pitchFamily="34" charset="0"/>
                <a:ea typeface="Times New Roman" panose="02020603050405020304" pitchFamily="18" charset="0"/>
              </a:rPr>
              <a:t> en </a:t>
            </a:r>
            <a:r>
              <a:rPr lang="cs-CZ" sz="1800" i="1" dirty="0" err="1">
                <a:solidFill>
                  <a:srgbClr val="000000"/>
                </a:solidFill>
                <a:effectLst/>
                <a:latin typeface="Verdana" panose="020B0604030504040204" pitchFamily="34" charset="0"/>
                <a:ea typeface="Times New Roman" panose="02020603050405020304" pitchFamily="18" charset="0"/>
              </a:rPr>
              <a:t>ont</a:t>
            </a:r>
            <a:r>
              <a:rPr lang="cs-CZ" sz="1800" i="1" dirty="0">
                <a:solidFill>
                  <a:srgbClr val="000000"/>
                </a:solidFill>
                <a:effectLst/>
                <a:latin typeface="Verdana" panose="020B0604030504040204" pitchFamily="34" charset="0"/>
                <a:ea typeface="Times New Roman" panose="02020603050405020304" pitchFamily="18" charset="0"/>
              </a:rPr>
              <a:t> ou </a:t>
            </a:r>
            <a:r>
              <a:rPr lang="cs-CZ" sz="1800" i="1" dirty="0" err="1">
                <a:solidFill>
                  <a:srgbClr val="000000"/>
                </a:solidFill>
                <a:effectLst/>
                <a:latin typeface="Verdana" panose="020B0604030504040204" pitchFamily="34" charset="0"/>
                <a:ea typeface="Times New Roman" panose="02020603050405020304" pitchFamily="18" charset="0"/>
              </a:rPr>
              <a:t>elles</a:t>
            </a:r>
            <a:r>
              <a:rPr lang="cs-CZ" sz="1800" i="1" dirty="0">
                <a:solidFill>
                  <a:srgbClr val="000000"/>
                </a:solidFill>
                <a:effectLst/>
                <a:latin typeface="Verdana" panose="020B0604030504040204" pitchFamily="34" charset="0"/>
                <a:ea typeface="Times New Roman" panose="02020603050405020304" pitchFamily="18" charset="0"/>
              </a:rPr>
              <a:t> en </a:t>
            </a:r>
            <a:r>
              <a:rPr lang="cs-CZ" sz="1800" i="1" dirty="0" err="1">
                <a:solidFill>
                  <a:srgbClr val="000000"/>
                </a:solidFill>
                <a:effectLst/>
                <a:latin typeface="Verdana" panose="020B0604030504040204" pitchFamily="34" charset="0"/>
                <a:ea typeface="Times New Roman" panose="02020603050405020304" pitchFamily="18" charset="0"/>
              </a:rPr>
              <a:t>manquent</a:t>
            </a:r>
            <a:r>
              <a:rPr lang="cs-CZ" sz="1800" i="1" dirty="0">
                <a:solidFill>
                  <a:srgbClr val="000000"/>
                </a:solidFill>
                <a:effectLst/>
                <a:latin typeface="Verdana" panose="020B0604030504040204" pitchFamily="34" charset="0"/>
                <a:ea typeface="Times New Roman" panose="02020603050405020304" pitchFamily="18" charset="0"/>
              </a:rPr>
              <a:t>... et </a:t>
            </a:r>
            <a:r>
              <a:rPr lang="cs-CZ" sz="1800" i="1" dirty="0" err="1">
                <a:solidFill>
                  <a:srgbClr val="000000"/>
                </a:solidFill>
                <a:effectLst/>
                <a:latin typeface="Verdana" panose="020B0604030504040204" pitchFamily="34" charset="0"/>
                <a:ea typeface="Times New Roman" panose="02020603050405020304" pitchFamily="18" charset="0"/>
              </a:rPr>
              <a:t>nous</a:t>
            </a:r>
            <a:r>
              <a:rPr lang="cs-CZ" sz="1800" i="1" dirty="0">
                <a:solidFill>
                  <a:srgbClr val="000000"/>
                </a:solidFill>
                <a:effectLst/>
                <a:latin typeface="Verdana" panose="020B0604030504040204" pitchFamily="34" charset="0"/>
                <a:ea typeface="Times New Roman" panose="02020603050405020304" pitchFamily="18" charset="0"/>
              </a:rPr>
              <a:t> ne </a:t>
            </a:r>
            <a:r>
              <a:rPr lang="cs-CZ" sz="1800" i="1" dirty="0" err="1">
                <a:solidFill>
                  <a:srgbClr val="000000"/>
                </a:solidFill>
                <a:effectLst/>
                <a:latin typeface="Verdana" panose="020B0604030504040204" pitchFamily="34" charset="0"/>
                <a:ea typeface="Times New Roman" panose="02020603050405020304" pitchFamily="18" charset="0"/>
              </a:rPr>
              <a:t>parlons</a:t>
            </a:r>
            <a:r>
              <a:rPr lang="cs-CZ" sz="1800" i="1" dirty="0">
                <a:solidFill>
                  <a:srgbClr val="000000"/>
                </a:solidFill>
                <a:effectLst/>
                <a:latin typeface="Verdana" panose="020B0604030504040204" pitchFamily="34" charset="0"/>
                <a:ea typeface="Times New Roman" panose="02020603050405020304" pitchFamily="18" charset="0"/>
              </a:rPr>
              <a:t> pas de </a:t>
            </a:r>
            <a:r>
              <a:rPr lang="cs-CZ" sz="1800" i="1" dirty="0" err="1">
                <a:solidFill>
                  <a:srgbClr val="000000"/>
                </a:solidFill>
                <a:effectLst/>
                <a:latin typeface="Verdana" panose="020B0604030504040204" pitchFamily="34" charset="0"/>
                <a:ea typeface="Times New Roman" panose="02020603050405020304" pitchFamily="18" charset="0"/>
              </a:rPr>
              <a:t>leur</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smtClean="0">
                <a:solidFill>
                  <a:srgbClr val="000000"/>
                </a:solidFill>
                <a:effectLst/>
                <a:latin typeface="Verdana" panose="020B0604030504040204" pitchFamily="34" charset="0"/>
                <a:ea typeface="Times New Roman" panose="02020603050405020304" pitchFamily="18" charset="0"/>
              </a:rPr>
              <a:t>vertu</a:t>
            </a:r>
            <a:r>
              <a:rPr lang="fr-FR" sz="1800" i="1" dirty="0" smtClean="0">
                <a:solidFill>
                  <a:srgbClr val="000000"/>
                </a:solidFill>
                <a:effectLst/>
                <a:latin typeface="Verdana" panose="020B0604030504040204" pitchFamily="34" charset="0"/>
                <a:ea typeface="Times New Roman" panose="02020603050405020304" pitchFamily="18" charset="0"/>
              </a:rPr>
              <a:t> </a:t>
            </a:r>
            <a:r>
              <a:rPr lang="cs-CZ" sz="1800" i="1" dirty="0" smtClean="0">
                <a:solidFill>
                  <a:srgbClr val="000000"/>
                </a:solidFill>
                <a:effectLst/>
                <a:latin typeface="Verdana" panose="020B0604030504040204" pitchFamily="34" charset="0"/>
                <a:ea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Début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Père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Ubu</a:t>
            </a:r>
            <a:r>
              <a:rPr lang="fr-FR" sz="1800" dirty="0" smtClean="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smtClean="0">
                <a:solidFill>
                  <a:srgbClr val="000000"/>
                </a:solidFill>
                <a:effectLst/>
                <a:latin typeface="Verdana" panose="020B0604030504040204" pitchFamily="34" charset="0"/>
                <a:ea typeface="Times New Roman" panose="02020603050405020304" pitchFamily="18" charset="0"/>
              </a:rPr>
              <a:t>Mère</a:t>
            </a:r>
            <a:r>
              <a:rPr lang="cs-CZ" sz="1800" i="1" dirty="0" smtClean="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Ubu</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pourquoi</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êtes</a:t>
            </a:r>
            <a:r>
              <a:rPr lang="cs-CZ" sz="1800" i="1" dirty="0">
                <a:solidFill>
                  <a:srgbClr val="000000"/>
                </a:solidFill>
                <a:effectLst/>
                <a:latin typeface="Verdana" panose="020B0604030504040204" pitchFamily="34" charset="0"/>
                <a:ea typeface="Times New Roman" panose="02020603050405020304" pitchFamily="18" charset="0"/>
              </a:rPr>
              <a:t>-vous si </a:t>
            </a:r>
            <a:r>
              <a:rPr lang="cs-CZ" sz="1800" i="1" dirty="0" err="1">
                <a:solidFill>
                  <a:srgbClr val="000000"/>
                </a:solidFill>
                <a:effectLst/>
                <a:latin typeface="Verdana" panose="020B0604030504040204" pitchFamily="34" charset="0"/>
                <a:ea typeface="Times New Roman" panose="02020603050405020304" pitchFamily="18" charset="0"/>
              </a:rPr>
              <a:t>laide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ce</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soir</a:t>
            </a:r>
            <a:r>
              <a:rPr lang="cs-CZ" sz="1800" i="1" dirty="0">
                <a:solidFill>
                  <a:srgbClr val="000000"/>
                </a:solidFill>
                <a:effectLst/>
                <a:latin typeface="Verdana" panose="020B0604030504040204" pitchFamily="34" charset="0"/>
                <a:ea typeface="Times New Roman" panose="02020603050405020304" pitchFamily="18" charset="0"/>
              </a:rPr>
              <a:t> ?... </a:t>
            </a:r>
            <a:r>
              <a:rPr lang="cs-CZ" sz="1800" i="1" dirty="0" err="1">
                <a:solidFill>
                  <a:srgbClr val="000000"/>
                </a:solidFill>
                <a:effectLst/>
                <a:latin typeface="Verdana" panose="020B0604030504040204" pitchFamily="34" charset="0"/>
                <a:ea typeface="Times New Roman" panose="02020603050405020304" pitchFamily="18" charset="0"/>
              </a:rPr>
              <a:t>Est-ce</a:t>
            </a:r>
            <a:r>
              <a:rPr lang="cs-CZ" sz="1800" i="1" dirty="0">
                <a:solidFill>
                  <a:srgbClr val="000000"/>
                </a:solidFill>
                <a:effectLst/>
                <a:latin typeface="Verdana" panose="020B0604030504040204" pitchFamily="34" charset="0"/>
                <a:ea typeface="Times New Roman" panose="02020603050405020304" pitchFamily="18" charset="0"/>
              </a:rPr>
              <a:t> parce </a:t>
            </a:r>
            <a:r>
              <a:rPr lang="cs-CZ" sz="1800" i="1" dirty="0" err="1">
                <a:solidFill>
                  <a:srgbClr val="000000"/>
                </a:solidFill>
                <a:effectLst/>
                <a:latin typeface="Verdana" panose="020B0604030504040204" pitchFamily="34" charset="0"/>
                <a:ea typeface="Times New Roman" panose="02020603050405020304" pitchFamily="18" charset="0"/>
              </a:rPr>
              <a:t>qu'il</a:t>
            </a:r>
            <a:r>
              <a:rPr lang="cs-CZ" sz="1800" i="1" dirty="0">
                <a:solidFill>
                  <a:srgbClr val="000000"/>
                </a:solidFill>
                <a:effectLst/>
                <a:latin typeface="Verdana" panose="020B0604030504040204" pitchFamily="34" charset="0"/>
                <a:ea typeface="Times New Roman" panose="02020603050405020304" pitchFamily="18" charset="0"/>
              </a:rPr>
              <a:t> y a</a:t>
            </a:r>
            <a:endParaRPr lang="fr-FR" sz="1800" i="1"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i="1" dirty="0">
                <a:solidFill>
                  <a:srgbClr val="000000"/>
                </a:solidFill>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du</a:t>
            </a:r>
            <a:r>
              <a:rPr lang="cs-CZ" sz="1800" i="1" dirty="0">
                <a:solidFill>
                  <a:srgbClr val="000000"/>
                </a:solidFill>
                <a:effectLst/>
                <a:latin typeface="Verdana" panose="020B0604030504040204" pitchFamily="34" charset="0"/>
                <a:ea typeface="Times New Roman" panose="02020603050405020304" pitchFamily="18" charset="0"/>
              </a:rPr>
              <a:t> monde à </a:t>
            </a:r>
            <a:r>
              <a:rPr lang="cs-CZ" sz="1800" i="1" dirty="0" err="1">
                <a:solidFill>
                  <a:srgbClr val="000000"/>
                </a:solidFill>
                <a:effectLst/>
                <a:latin typeface="Verdana" panose="020B0604030504040204" pitchFamily="34" charset="0"/>
                <a:ea typeface="Times New Roman" panose="02020603050405020304" pitchFamily="18" charset="0"/>
              </a:rPr>
              <a:t>dîner</a:t>
            </a:r>
            <a:r>
              <a:rPr lang="cs-CZ" sz="1800" i="1"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779429"/>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4D2B889-872F-493F-AD35-36AB84D1FAF4}"/>
              </a:ext>
            </a:extLst>
          </p:cNvPr>
          <p:cNvSpPr txBox="1"/>
          <p:nvPr/>
        </p:nvSpPr>
        <p:spPr>
          <a:xfrm>
            <a:off x="371475" y="401746"/>
            <a:ext cx="8543925" cy="5970865"/>
          </a:xfrm>
          <a:prstGeom prst="rect">
            <a:avLst/>
          </a:prstGeom>
          <a:noFill/>
        </p:spPr>
        <p:txBody>
          <a:bodyPr wrap="square">
            <a:spAutoFit/>
          </a:bodyPr>
          <a:lstStyle/>
          <a:p>
            <a:pPr algn="just">
              <a:spcAft>
                <a:spcPts val="0"/>
              </a:spcAft>
            </a:pPr>
            <a:r>
              <a:rPr lang="cs-CZ" sz="2000" b="1" i="1" dirty="0" err="1">
                <a:solidFill>
                  <a:srgbClr val="FFC000"/>
                </a:solidFill>
                <a:effectLst/>
                <a:latin typeface="Verdana" panose="020B0604030504040204" pitchFamily="34" charset="0"/>
                <a:ea typeface="Times New Roman" panose="02020603050405020304" pitchFamily="18" charset="0"/>
              </a:rPr>
              <a:t>Ubu</a:t>
            </a:r>
            <a:r>
              <a:rPr lang="cs-CZ" sz="2000" b="1" i="1" dirty="0">
                <a:solidFill>
                  <a:srgbClr val="FFC000"/>
                </a:solidFill>
                <a:effectLst/>
                <a:latin typeface="Verdana" panose="020B0604030504040204" pitchFamily="34" charset="0"/>
                <a:ea typeface="Times New Roman" panose="02020603050405020304" pitchFamily="18" charset="0"/>
              </a:rPr>
              <a:t> </a:t>
            </a:r>
            <a:r>
              <a:rPr lang="cs-CZ" sz="2000" b="1" i="1" dirty="0" err="1">
                <a:solidFill>
                  <a:srgbClr val="FFC000"/>
                </a:solidFill>
                <a:effectLst/>
                <a:latin typeface="Verdana" panose="020B0604030504040204" pitchFamily="34" charset="0"/>
                <a:ea typeface="Times New Roman" panose="02020603050405020304" pitchFamily="18" charset="0"/>
              </a:rPr>
              <a:t>roi</a:t>
            </a:r>
            <a:r>
              <a:rPr lang="cs-CZ" sz="2000" dirty="0">
                <a:solidFill>
                  <a:srgbClr val="FFC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(1896)</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fr-FR" sz="1800" dirty="0">
                <a:solidFill>
                  <a:srgbClr val="000000"/>
                </a:solidFill>
                <a:effectLst/>
                <a:latin typeface="Verdana" panose="020B0604030504040204" pitchFamily="34" charset="0"/>
                <a:ea typeface="Times New Roman" panose="02020603050405020304" pitchFamily="18" charset="0"/>
              </a:rPr>
              <a:t>(</a:t>
            </a:r>
            <a:r>
              <a:rPr lang="cs-CZ" sz="1800" dirty="0" err="1">
                <a:solidFill>
                  <a:srgbClr val="000000"/>
                </a:solidFill>
                <a:effectLst/>
                <a:latin typeface="Verdana" panose="020B0604030504040204" pitchFamily="34" charset="0"/>
                <a:ea typeface="Times New Roman" panose="02020603050405020304" pitchFamily="18" charset="0"/>
              </a:rPr>
              <a:t>Drame</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cinq</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actes</a:t>
            </a:r>
            <a:r>
              <a:rPr lang="cs-CZ" sz="1800" dirty="0">
                <a:solidFill>
                  <a:srgbClr val="000000"/>
                </a:solidFill>
                <a:effectLst/>
                <a:latin typeface="Verdana" panose="020B0604030504040204" pitchFamily="34" charset="0"/>
                <a:ea typeface="Times New Roman" panose="02020603050405020304" pitchFamily="18" charset="0"/>
              </a:rPr>
              <a:t> et en prose</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l’</a:t>
            </a:r>
            <a:r>
              <a:rPr lang="cs-CZ" dirty="0" err="1">
                <a:solidFill>
                  <a:srgbClr val="000000"/>
                </a:solidFill>
                <a:latin typeface="Verdana" panose="020B0604030504040204" pitchFamily="34" charset="0"/>
                <a:ea typeface="Times New Roman" panose="02020603050405020304" pitchFamily="18" charset="0"/>
              </a:rPr>
              <a:t>œ</a:t>
            </a:r>
            <a:r>
              <a:rPr lang="cs-CZ" sz="1800" dirty="0" err="1">
                <a:solidFill>
                  <a:srgbClr val="000000"/>
                </a:solidFill>
                <a:effectLst/>
                <a:latin typeface="Verdana" panose="020B0604030504040204" pitchFamily="34" charset="0"/>
                <a:ea typeface="Times New Roman" panose="02020603050405020304" pitchFamily="18" charset="0"/>
              </a:rPr>
              <a:t>uvre</a:t>
            </a:r>
            <a:r>
              <a:rPr lang="cs-CZ" sz="1800" dirty="0">
                <a:solidFill>
                  <a:srgbClr val="000000"/>
                </a:solidFill>
                <a:effectLst/>
                <a:latin typeface="Verdana" panose="020B0604030504040204" pitchFamily="34" charset="0"/>
                <a:ea typeface="Times New Roman" panose="02020603050405020304" pitchFamily="18" charset="0"/>
              </a:rPr>
              <a:t> la plus </a:t>
            </a:r>
            <a:r>
              <a:rPr lang="cs-CZ" sz="1800" dirty="0" err="1" smtClean="0">
                <a:solidFill>
                  <a:srgbClr val="000000"/>
                </a:solidFill>
                <a:effectLst/>
                <a:latin typeface="Verdana" panose="020B0604030504040204" pitchFamily="34" charset="0"/>
                <a:ea typeface="Times New Roman" panose="02020603050405020304" pitchFamily="18" charset="0"/>
              </a:rPr>
              <a:t>connue</a:t>
            </a:r>
            <a:r>
              <a:rPr lang="fr-FR" sz="1800" dirty="0" smtClean="0">
                <a:solidFill>
                  <a:srgbClr val="000000"/>
                </a:solidFill>
                <a:effectLst/>
                <a:latin typeface="Verdana" panose="020B0604030504040204" pitchFamily="34" charset="0"/>
                <a:ea typeface="Times New Roman" panose="02020603050405020304" pitchFamily="18" charset="0"/>
              </a:rPr>
              <a:t> de Jarry</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1888</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jeune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Jarry</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arrive</a:t>
            </a:r>
            <a:r>
              <a:rPr lang="cs-CZ" sz="1800" dirty="0">
                <a:solidFill>
                  <a:srgbClr val="000000"/>
                </a:solidFill>
                <a:effectLst/>
                <a:latin typeface="Verdana" panose="020B0604030504040204" pitchFamily="34" charset="0"/>
                <a:ea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rPr>
              <a:t>lycée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Rennes</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classe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première</a:t>
            </a:r>
            <a:r>
              <a:rPr lang="cs-CZ" sz="1800" dirty="0">
                <a:solidFill>
                  <a:srgbClr val="000000"/>
                </a:solidFill>
                <a:effectLst/>
                <a:latin typeface="Verdana" panose="020B0604030504040204" pitchFamily="34" charset="0"/>
                <a:ea typeface="Times New Roman" panose="02020603050405020304" pitchFamily="18" charset="0"/>
              </a:rPr>
              <a:t>.</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devient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l’ami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d’Henri</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Morin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l’un</a:t>
            </a:r>
            <a:r>
              <a:rPr lang="cs-CZ" sz="1800" dirty="0">
                <a:solidFill>
                  <a:srgbClr val="000000"/>
                </a:solidFill>
                <a:effectLst/>
                <a:latin typeface="Verdana" panose="020B0604030504040204" pitchFamily="34" charset="0"/>
                <a:ea typeface="Times New Roman" panose="02020603050405020304" pitchFamily="18" charset="0"/>
              </a:rPr>
              <a:t> de ses </a:t>
            </a:r>
            <a:r>
              <a:rPr lang="cs-CZ" sz="1800" dirty="0" err="1">
                <a:solidFill>
                  <a:srgbClr val="000000"/>
                </a:solidFill>
                <a:effectLst/>
                <a:latin typeface="Verdana" panose="020B0604030504040204" pitchFamily="34" charset="0"/>
                <a:ea typeface="Times New Roman" panose="02020603050405020304" pitchFamily="18" charset="0"/>
              </a:rPr>
              <a:t>condisciples</a:t>
            </a:r>
            <a:r>
              <a:rPr lang="cs-CZ" sz="1800" dirty="0">
                <a:solidFill>
                  <a:srgbClr val="000000"/>
                </a:solidFill>
                <a:effectLst/>
                <a:latin typeface="Verdana" panose="020B0604030504040204" pitchFamily="34" charset="0"/>
                <a:ea typeface="Times New Roman" panose="02020603050405020304" pitchFamily="18" charset="0"/>
              </a:rPr>
              <a:t>) qui </a:t>
            </a:r>
            <a:r>
              <a:rPr lang="cs-CZ" sz="1800" dirty="0" err="1">
                <a:solidFill>
                  <a:srgbClr val="000000"/>
                </a:solidFill>
                <a:effectLst/>
                <a:latin typeface="Verdana" panose="020B0604030504040204" pitchFamily="34" charset="0"/>
                <a:ea typeface="Times New Roman" panose="02020603050405020304" pitchFamily="18" charset="0"/>
              </a:rPr>
              <a:t>lui</a:t>
            </a:r>
            <a:r>
              <a:rPr lang="cs-CZ" sz="1800" dirty="0">
                <a:solidFill>
                  <a:srgbClr val="000000"/>
                </a:solidFill>
                <a:effectLst/>
                <a:latin typeface="Verdana" panose="020B0604030504040204" pitchFamily="34" charset="0"/>
                <a:ea typeface="Times New Roman" panose="02020603050405020304" pitchFamily="18" charset="0"/>
              </a:rPr>
              <a:t> fait </a:t>
            </a:r>
            <a:r>
              <a:rPr lang="cs-CZ" sz="1800" dirty="0" err="1">
                <a:solidFill>
                  <a:srgbClr val="000000"/>
                </a:solidFill>
                <a:effectLst/>
                <a:latin typeface="Verdana" panose="020B0604030504040204" pitchFamily="34" charset="0"/>
                <a:ea typeface="Times New Roman" panose="02020603050405020304" pitchFamily="18" charset="0"/>
              </a:rPr>
              <a:t>connaître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ensemble de </a:t>
            </a:r>
            <a:r>
              <a:rPr lang="cs-CZ" sz="1800" dirty="0" err="1">
                <a:solidFill>
                  <a:srgbClr val="000000"/>
                </a:solidFill>
                <a:effectLst/>
                <a:latin typeface="Verdana" panose="020B0604030504040204" pitchFamily="34" charset="0"/>
                <a:ea typeface="Times New Roman" panose="02020603050405020304" pitchFamily="18" charset="0"/>
              </a:rPr>
              <a:t>textes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dont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héros </a:t>
            </a:r>
            <a:r>
              <a:rPr lang="cs-CZ" sz="1800" dirty="0" err="1">
                <a:solidFill>
                  <a:srgbClr val="000000"/>
                </a:solidFill>
                <a:effectLst/>
                <a:latin typeface="Verdana" panose="020B0604030504040204" pitchFamily="34" charset="0"/>
                <a:ea typeface="Times New Roman" panose="02020603050405020304" pitchFamily="18" charset="0"/>
              </a:rPr>
              <a:t>est</a:t>
            </a:r>
            <a:r>
              <a:rPr lang="cs-CZ" sz="1800" dirty="0">
                <a:solidFill>
                  <a:srgbClr val="000000"/>
                </a:solidFill>
                <a:effectLst/>
                <a:latin typeface="Verdana" panose="020B0604030504040204" pitchFamily="34" charset="0"/>
                <a:ea typeface="Times New Roman" panose="02020603050405020304" pitchFamily="18" charset="0"/>
              </a:rPr>
              <a:t> M. </a:t>
            </a:r>
            <a:r>
              <a:rPr lang="cs-CZ" sz="1800" dirty="0" err="1">
                <a:solidFill>
                  <a:srgbClr val="000000"/>
                </a:solidFill>
                <a:effectLst/>
                <a:latin typeface="Verdana" panose="020B0604030504040204" pitchFamily="34" charset="0"/>
                <a:ea typeface="Times New Roman" panose="02020603050405020304" pitchFamily="18" charset="0"/>
              </a:rPr>
              <a:t>Hébert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professeur</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physique</a:t>
            </a:r>
            <a:r>
              <a:rPr lang="cs-CZ" sz="1800" dirty="0">
                <a:solidFill>
                  <a:srgbClr val="000000"/>
                </a:solidFill>
                <a:effectLst/>
                <a:latin typeface="Verdana" panose="020B0604030504040204" pitchFamily="34" charset="0"/>
                <a:ea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rPr>
              <a:t>lycée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Rennes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victime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constante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terribles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chahuts</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Les </a:t>
            </a:r>
            <a:r>
              <a:rPr lang="cs-CZ" sz="1800" dirty="0" err="1">
                <a:solidFill>
                  <a:srgbClr val="000000"/>
                </a:solidFill>
                <a:effectLst/>
                <a:latin typeface="Verdana" panose="020B0604030504040204" pitchFamily="34" charset="0"/>
                <a:ea typeface="Times New Roman" panose="02020603050405020304" pitchFamily="18" charset="0"/>
              </a:rPr>
              <a:t>élèves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ont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inventé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vaste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littérature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dont</a:t>
            </a:r>
            <a:r>
              <a:rPr lang="cs-CZ" sz="1800" dirty="0">
                <a:solidFill>
                  <a:srgbClr val="000000"/>
                </a:solidFill>
                <a:effectLst/>
                <a:latin typeface="Verdana" panose="020B0604030504040204" pitchFamily="34" charset="0"/>
                <a:ea typeface="Times New Roman" panose="02020603050405020304" pitchFamily="18" charset="0"/>
              </a:rPr>
              <a:t> M. </a:t>
            </a:r>
            <a:r>
              <a:rPr lang="cs-CZ" sz="1800" dirty="0" err="1">
                <a:solidFill>
                  <a:srgbClr val="000000"/>
                </a:solidFill>
                <a:effectLst/>
                <a:latin typeface="Verdana" panose="020B0604030504040204" pitchFamily="34" charset="0"/>
                <a:ea typeface="Times New Roman" panose="02020603050405020304" pitchFamily="18" charset="0"/>
              </a:rPr>
              <a:t>Hébert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surnommé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entre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autres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père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Heb</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smtClean="0">
                <a:solidFill>
                  <a:srgbClr val="000000"/>
                </a:solidFill>
                <a:effectLst/>
                <a:latin typeface="Verdana" panose="020B0604030504040204" pitchFamily="34" charset="0"/>
                <a:ea typeface="Times New Roman" panose="02020603050405020304" pitchFamily="18" charset="0"/>
              </a:rPr>
              <a:t>ou</a:t>
            </a:r>
            <a:r>
              <a:rPr lang="fr-FR" sz="1800" dirty="0" smtClean="0">
                <a:solidFill>
                  <a:srgbClr val="000000"/>
                </a:solidFill>
                <a:effectLst/>
                <a:latin typeface="Verdana" panose="020B0604030504040204" pitchFamily="34" charset="0"/>
                <a:ea typeface="Times New Roman" panose="02020603050405020304" pitchFamily="18" charset="0"/>
              </a:rPr>
              <a:t> le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père</a:t>
            </a:r>
            <a:r>
              <a:rPr lang="cs-CZ" sz="1800" b="1" dirty="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Ébé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Ébon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Ébance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Ébouille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était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héros</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drames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épopées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chansons</a:t>
            </a:r>
            <a:r>
              <a:rPr lang="cs-CZ" sz="1800" dirty="0">
                <a:solidFill>
                  <a:srgbClr val="000000"/>
                </a:solidFill>
                <a:effectLst/>
                <a:latin typeface="Verdana" panose="020B0604030504040204" pitchFamily="34" charset="0"/>
                <a:ea typeface="Times New Roman" panose="02020603050405020304" pitchFamily="18" charset="0"/>
              </a:rPr>
              <a:t>...</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gloire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dérisoire</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exploits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ridicules</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retient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plusieurs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textes</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cette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production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dont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drame</a:t>
            </a:r>
            <a:r>
              <a:rPr lang="cs-CZ" sz="1800" dirty="0">
                <a:solidFill>
                  <a:srgbClr val="000000"/>
                </a:solidFill>
                <a:effectLst/>
                <a:latin typeface="Verdana" panose="020B0604030504040204" pitchFamily="34" charset="0"/>
                <a:ea typeface="Times New Roman" panose="02020603050405020304" pitchFamily="18" charset="0"/>
              </a:rPr>
              <a:t>, </a:t>
            </a:r>
            <a:r>
              <a:rPr lang="fr-FR" i="1" dirty="0">
                <a:solidFill>
                  <a:srgbClr val="000000"/>
                </a:solidFill>
                <a:latin typeface="Verdana" panose="020B0604030504040204" pitchFamily="34" charset="0"/>
                <a:ea typeface="Times New Roman" panose="02020603050405020304" pitchFamily="18" charset="0"/>
              </a:rPr>
              <a:t>L</a:t>
            </a:r>
            <a:r>
              <a:rPr lang="cs-CZ" sz="1800" i="1" dirty="0">
                <a:solidFill>
                  <a:srgbClr val="000000"/>
                </a:solidFill>
                <a:effectLst/>
                <a:latin typeface="Verdana" panose="020B0604030504040204" pitchFamily="34" charset="0"/>
                <a:ea typeface="Times New Roman" panose="02020603050405020304" pitchFamily="18" charset="0"/>
              </a:rPr>
              <a:t>es </a:t>
            </a:r>
            <a:r>
              <a:rPr lang="cs-CZ" sz="1800" i="1" dirty="0" err="1">
                <a:solidFill>
                  <a:srgbClr val="000000"/>
                </a:solidFill>
                <a:effectLst/>
                <a:latin typeface="Verdana" panose="020B0604030504040204" pitchFamily="34" charset="0"/>
                <a:ea typeface="Times New Roman" panose="02020603050405020304" pitchFamily="18" charset="0"/>
              </a:rPr>
              <a:t>Polonais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où</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père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Heb</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devient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roi</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Pologne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organise</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représentations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sur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petit </a:t>
            </a:r>
            <a:r>
              <a:rPr lang="cs-CZ" sz="1800" dirty="0" err="1">
                <a:solidFill>
                  <a:srgbClr val="000000"/>
                </a:solidFill>
                <a:effectLst/>
                <a:latin typeface="Verdana" panose="020B0604030504040204" pitchFamily="34" charset="0"/>
                <a:ea typeface="Times New Roman" panose="02020603050405020304" pitchFamily="18" charset="0"/>
              </a:rPr>
              <a:t>théâtre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familial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d’abord</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avec</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dirty="0" err="1">
                <a:solidFill>
                  <a:srgbClr val="000000"/>
                </a:solidFill>
                <a:effectLst/>
                <a:latin typeface="Verdana" panose="020B0604030504040204" pitchFamily="34" charset="0"/>
                <a:ea typeface="Times New Roman" panose="02020603050405020304" pitchFamily="18" charset="0"/>
              </a:rPr>
              <a:t>marionnettes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puis</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théâtre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d’ombres</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err="1">
                <a:solidFill>
                  <a:srgbClr val="000000"/>
                </a:solidFill>
                <a:effectLst/>
                <a:latin typeface="Verdana" panose="020B0604030504040204" pitchFamily="34" charset="0"/>
                <a:ea typeface="Times New Roman" panose="02020603050405020304" pitchFamily="18" charset="0"/>
              </a:rPr>
              <a:t>Après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avoir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quitté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Rennes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a </a:t>
            </a:r>
            <a:r>
              <a:rPr lang="cs-CZ" sz="1800" dirty="0" err="1">
                <a:solidFill>
                  <a:srgbClr val="000000"/>
                </a:solidFill>
                <a:effectLst/>
                <a:latin typeface="Verdana" panose="020B0604030504040204" pitchFamily="34" charset="0"/>
                <a:ea typeface="Times New Roman" panose="02020603050405020304" pitchFamily="18" charset="0"/>
              </a:rPr>
              <a:t>conservé</a:t>
            </a:r>
            <a:r>
              <a:rPr lang="cs-CZ" sz="1800" dirty="0">
                <a:solidFill>
                  <a:srgbClr val="000000"/>
                </a:solidFill>
                <a:effectLst/>
                <a:latin typeface="Verdana" panose="020B0604030504040204" pitchFamily="34" charset="0"/>
                <a:ea typeface="Times New Roman" panose="02020603050405020304" pitchFamily="18" charset="0"/>
              </a:rPr>
              <a:t> ces </a:t>
            </a:r>
            <a:r>
              <a:rPr lang="cs-CZ" sz="1800" dirty="0" err="1">
                <a:solidFill>
                  <a:srgbClr val="000000"/>
                </a:solidFill>
                <a:effectLst/>
                <a:latin typeface="Verdana" panose="020B0604030504040204" pitchFamily="34" charset="0"/>
                <a:ea typeface="Times New Roman" panose="02020603050405020304" pitchFamily="18" charset="0"/>
              </a:rPr>
              <a:t>manuscrits</a:t>
            </a:r>
            <a:r>
              <a:rPr lang="cs-CZ" sz="1800" dirty="0">
                <a:solidFill>
                  <a:srgbClr val="000000"/>
                </a:solidFill>
                <a:effectLst/>
                <a:latin typeface="Verdana" panose="020B0604030504040204" pitchFamily="34" charset="0"/>
                <a:ea typeface="Times New Roman" panose="02020603050405020304" pitchFamily="18" charset="0"/>
              </a:rPr>
              <a:t> et les a </a:t>
            </a:r>
            <a:r>
              <a:rPr lang="cs-CZ" sz="1800" dirty="0" err="1">
                <a:solidFill>
                  <a:srgbClr val="000000"/>
                </a:solidFill>
                <a:effectLst/>
                <a:latin typeface="Verdana" panose="020B0604030504040204" pitchFamily="34" charset="0"/>
                <a:ea typeface="Times New Roman" panose="02020603050405020304" pitchFamily="18" charset="0"/>
              </a:rPr>
              <a:t>transfomés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peu</a:t>
            </a:r>
            <a:r>
              <a:rPr lang="cs-CZ" sz="1800" dirty="0">
                <a:solidFill>
                  <a:srgbClr val="000000"/>
                </a:solidFill>
                <a:effectLst/>
                <a:latin typeface="Verdana" panose="020B0604030504040204" pitchFamily="34" charset="0"/>
                <a:ea typeface="Times New Roman" panose="02020603050405020304" pitchFamily="18" charset="0"/>
              </a:rPr>
              <a:t> à </a:t>
            </a:r>
            <a:r>
              <a:rPr lang="cs-CZ" sz="1800" dirty="0" err="1">
                <a:solidFill>
                  <a:srgbClr val="000000"/>
                </a:solidFill>
                <a:effectLst/>
                <a:latin typeface="Verdana" panose="020B0604030504040204" pitchFamily="34" charset="0"/>
                <a:ea typeface="Times New Roman" panose="02020603050405020304" pitchFamily="18" charset="0"/>
              </a:rPr>
              <a:t>peu</a:t>
            </a:r>
            <a:r>
              <a:rPr lang="cs-CZ" sz="1800" dirty="0">
                <a:solidFill>
                  <a:srgbClr val="000000"/>
                </a:solidFill>
                <a:effectLst/>
                <a:latin typeface="Verdana" panose="020B0604030504040204" pitchFamily="34" charset="0"/>
                <a:ea typeface="Times New Roman" panose="02020603050405020304" pitchFamily="18" charset="0"/>
              </a:rPr>
              <a:t>. </a:t>
            </a:r>
            <a:endParaRPr lang="fr-FR" sz="2800" dirty="0">
              <a:solidFill>
                <a:srgbClr val="000000"/>
              </a:solidFill>
              <a:effectLst/>
              <a:latin typeface="Times New Roman" panose="02020603050405020304" pitchFamily="18" charset="0"/>
              <a:ea typeface="Times New Roman" panose="02020603050405020304" pitchFamily="18" charset="0"/>
            </a:endParaRPr>
          </a:p>
        </p:txBody>
      </p:sp>
      <p:pic>
        <p:nvPicPr>
          <p:cNvPr id="5" name="Obrázek 4">
            <a:extLst>
              <a:ext uri="{FF2B5EF4-FFF2-40B4-BE49-F238E27FC236}">
                <a16:creationId xmlns:a16="http://schemas.microsoft.com/office/drawing/2014/main" id="{EFBDBDA5-7410-4C74-875B-544216EEC557}"/>
              </a:ext>
            </a:extLst>
          </p:cNvPr>
          <p:cNvPicPr>
            <a:picLocks noChangeAspect="1"/>
          </p:cNvPicPr>
          <p:nvPr/>
        </p:nvPicPr>
        <p:blipFill rotWithShape="1">
          <a:blip r:embed="rId2"/>
          <a:srcRect r="1836"/>
          <a:stretch/>
        </p:blipFill>
        <p:spPr>
          <a:xfrm>
            <a:off x="9039225" y="1160744"/>
            <a:ext cx="2971800" cy="4699092"/>
          </a:xfrm>
          <a:prstGeom prst="rect">
            <a:avLst/>
          </a:prstGeom>
        </p:spPr>
      </p:pic>
    </p:spTree>
    <p:extLst>
      <p:ext uri="{BB962C8B-B14F-4D97-AF65-F5344CB8AC3E}">
        <p14:creationId xmlns:p14="http://schemas.microsoft.com/office/powerpoint/2010/main" val="1544779095"/>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CAB7F2B-C8DD-419D-9191-BFCC73879626}"/>
              </a:ext>
            </a:extLst>
          </p:cNvPr>
          <p:cNvSpPr/>
          <p:nvPr/>
        </p:nvSpPr>
        <p:spPr>
          <a:xfrm rot="10800000" flipH="1" flipV="1">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En </a:t>
            </a:r>
            <a:r>
              <a:rPr lang="cs-CZ" sz="1800" dirty="0" err="1">
                <a:solidFill>
                  <a:srgbClr val="000000"/>
                </a:solidFill>
                <a:effectLst/>
                <a:latin typeface="Verdana" panose="020B0604030504040204" pitchFamily="34" charset="0"/>
                <a:ea typeface="Times New Roman" panose="02020603050405020304" pitchFamily="18" charset="0"/>
              </a:rPr>
              <a:t>avril</a:t>
            </a:r>
            <a:r>
              <a:rPr lang="cs-CZ" sz="1800" dirty="0">
                <a:solidFill>
                  <a:srgbClr val="000000"/>
                </a:solidFill>
                <a:effectLst/>
                <a:latin typeface="Verdana" panose="020B0604030504040204" pitchFamily="34" charset="0"/>
                <a:ea typeface="Times New Roman" panose="02020603050405020304" pitchFamily="18" charset="0"/>
              </a:rPr>
              <a:t> 1893, </a:t>
            </a:r>
            <a:r>
              <a:rPr lang="fr-FR" dirty="0">
                <a:solidFill>
                  <a:srgbClr val="000000"/>
                </a:solidFill>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publie</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smtClean="0">
                <a:solidFill>
                  <a:srgbClr val="000000"/>
                </a:solidFill>
                <a:effectLst/>
                <a:latin typeface="Verdana" panose="020B0604030504040204" pitchFamily="34" charset="0"/>
                <a:ea typeface="Times New Roman" panose="02020603050405020304" pitchFamily="18" charset="0"/>
              </a:rPr>
              <a:t>un texte intitulé « </a:t>
            </a:r>
            <a:r>
              <a:rPr lang="cs-CZ" sz="1800" dirty="0" err="1" smtClean="0">
                <a:solidFill>
                  <a:srgbClr val="000000"/>
                </a:solidFill>
                <a:effectLst/>
                <a:latin typeface="Verdana" panose="020B0604030504040204" pitchFamily="34" charset="0"/>
                <a:ea typeface="Times New Roman" panose="02020603050405020304" pitchFamily="18" charset="0"/>
              </a:rPr>
              <a:t>Guignol</a:t>
            </a:r>
            <a:r>
              <a:rPr lang="fr-FR" sz="1800" dirty="0" smtClean="0">
                <a:solidFill>
                  <a:srgbClr val="000000"/>
                </a:solidFill>
                <a:effectLst/>
                <a:latin typeface="Verdana" panose="020B0604030504040204" pitchFamily="34" charset="0"/>
                <a:ea typeface="Times New Roman" panose="02020603050405020304" pitchFamily="18" charset="0"/>
              </a:rPr>
              <a:t> </a:t>
            </a:r>
            <a:r>
              <a:rPr lang="fr-FR" sz="1800" i="1" dirty="0" smtClean="0">
                <a:solidFill>
                  <a:srgbClr val="000000"/>
                </a:solidFill>
                <a:effectLst/>
                <a:latin typeface="Verdana" panose="020B0604030504040204" pitchFamily="34" charset="0"/>
                <a:ea typeface="Times New Roman" panose="02020603050405020304" pitchFamily="18" charset="0"/>
              </a:rPr>
              <a:t>»</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l’Écho</a:t>
            </a:r>
            <a:r>
              <a:rPr lang="cs-CZ" sz="1800" i="1" dirty="0">
                <a:solidFill>
                  <a:srgbClr val="000000"/>
                </a:solidFill>
                <a:effectLst/>
                <a:latin typeface="Verdana" panose="020B0604030504040204" pitchFamily="34" charset="0"/>
                <a:ea typeface="Times New Roman" panose="02020603050405020304" pitchFamily="18" charset="0"/>
              </a:rPr>
              <a:t> de Paris</a:t>
            </a:r>
            <a:r>
              <a:rPr lang="fr-FR" i="1"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smtClean="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père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Heb</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devenu</a:t>
            </a:r>
            <a:r>
              <a:rPr lang="cs-CZ" sz="1800" dirty="0">
                <a:solidFill>
                  <a:srgbClr val="000000"/>
                </a:solidFill>
                <a:effectLst/>
                <a:latin typeface="Verdana" panose="020B0604030504040204" pitchFamily="34" charset="0"/>
                <a:ea typeface="Times New Roman" panose="02020603050405020304" pitchFamily="18" charset="0"/>
              </a:rPr>
              <a:t> </a:t>
            </a:r>
            <a:r>
              <a:rPr lang="cs-CZ" sz="1800" b="1" dirty="0" err="1" smtClean="0">
                <a:solidFill>
                  <a:srgbClr val="000000"/>
                </a:solidFill>
                <a:effectLst/>
                <a:latin typeface="Verdana" panose="020B0604030504040204" pitchFamily="34" charset="0"/>
                <a:ea typeface="Times New Roman" panose="02020603050405020304" pitchFamily="18" charset="0"/>
              </a:rPr>
              <a:t>père</a:t>
            </a:r>
            <a:r>
              <a:rPr lang="cs-CZ" sz="1800" b="1" dirty="0" smtClean="0">
                <a:solidFill>
                  <a:srgbClr val="000000"/>
                </a:solidFill>
                <a:effectLst/>
                <a:latin typeface="Verdana" panose="020B0604030504040204" pitchFamily="34" charset="0"/>
                <a:ea typeface="Times New Roman" panose="02020603050405020304" pitchFamily="18" charset="0"/>
              </a:rPr>
              <a:t> </a:t>
            </a:r>
            <a:r>
              <a:rPr lang="cs-CZ" sz="1800" b="1" dirty="0" err="1">
                <a:solidFill>
                  <a:srgbClr val="000000"/>
                </a:solidFill>
                <a:effectLst/>
                <a:latin typeface="Verdana" panose="020B0604030504040204" pitchFamily="34" charset="0"/>
                <a:ea typeface="Times New Roman" panose="02020603050405020304" pitchFamily="18" charset="0"/>
              </a:rPr>
              <a:t>Ubu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paraît</a:t>
            </a:r>
            <a:r>
              <a:rPr lang="cs-CZ" sz="1800" dirty="0">
                <a:solidFill>
                  <a:srgbClr val="000000"/>
                </a:solidFill>
                <a:effectLst/>
                <a:latin typeface="Verdana" panose="020B0604030504040204" pitchFamily="34" charset="0"/>
                <a:ea typeface="Times New Roman" panose="02020603050405020304" pitchFamily="18" charset="0"/>
              </a:rPr>
              <a:t> pour la </a:t>
            </a:r>
            <a:r>
              <a:rPr lang="cs-CZ" sz="1800" dirty="0" err="1">
                <a:solidFill>
                  <a:srgbClr val="000000"/>
                </a:solidFill>
                <a:effectLst/>
                <a:latin typeface="Verdana" panose="020B0604030504040204" pitchFamily="34" charset="0"/>
                <a:ea typeface="Times New Roman" panose="02020603050405020304" pitchFamily="18" charset="0"/>
              </a:rPr>
              <a:t>première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fois</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ancien </a:t>
            </a:r>
            <a:r>
              <a:rPr lang="cs-CZ" sz="1800" dirty="0" err="1">
                <a:solidFill>
                  <a:srgbClr val="000000"/>
                </a:solidFill>
                <a:effectLst/>
                <a:latin typeface="Verdana" panose="020B0604030504040204" pitchFamily="34" charset="0"/>
                <a:ea typeface="Times New Roman" panose="02020603050405020304" pitchFamily="18" charset="0"/>
              </a:rPr>
              <a:t>roi</a:t>
            </a:r>
            <a:r>
              <a:rPr lang="cs-CZ" sz="1800" dirty="0">
                <a:solidFill>
                  <a:srgbClr val="000000"/>
                </a:solidFill>
                <a:effectLst/>
                <a:latin typeface="Verdana" panose="020B0604030504040204" pitchFamily="34" charset="0"/>
                <a:ea typeface="Times New Roman" panose="02020603050405020304" pitchFamily="18" charset="0"/>
              </a:rPr>
              <a:t> de </a:t>
            </a:r>
            <a:endParaRPr lang="fr-FR" sz="1800" dirty="0" smtClean="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Pologne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et </a:t>
            </a:r>
            <a:r>
              <a:rPr lang="cs-CZ" sz="1800" dirty="0" err="1" smtClean="0">
                <a:solidFill>
                  <a:srgbClr val="000000"/>
                </a:solidFill>
                <a:effectLst/>
                <a:latin typeface="Verdana" panose="020B0604030504040204" pitchFamily="34" charset="0"/>
                <a:ea typeface="Times New Roman" panose="02020603050405020304" pitchFamily="18" charset="0"/>
              </a:rPr>
              <a:t>d’Aragon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docteur</a:t>
            </a:r>
            <a:r>
              <a:rPr lang="cs-CZ" sz="1800" dirty="0">
                <a:solidFill>
                  <a:srgbClr val="000000"/>
                </a:solidFill>
                <a:effectLst/>
                <a:latin typeface="Verdana" panose="020B0604030504040204" pitchFamily="34" charset="0"/>
                <a:ea typeface="Times New Roman" panose="02020603050405020304" pitchFamily="18" charset="0"/>
              </a:rPr>
              <a:t> en </a:t>
            </a:r>
            <a:r>
              <a:rPr lang="cs-CZ" sz="1800" dirty="0" err="1">
                <a:solidFill>
                  <a:srgbClr val="000000"/>
                </a:solidFill>
                <a:effectLst/>
                <a:latin typeface="Verdana" panose="020B0604030504040204" pitchFamily="34" charset="0"/>
                <a:ea typeface="Times New Roman" panose="02020603050405020304" pitchFamily="18" charset="0"/>
              </a:rPr>
              <a:t>pataphysique</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fr-FR"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A</a:t>
            </a:r>
            <a:r>
              <a:rPr lang="cs-CZ" sz="1800" dirty="0">
                <a:solidFill>
                  <a:srgbClr val="000000"/>
                </a:solidFill>
                <a:effectLst/>
                <a:latin typeface="Verdana" panose="020B0604030504040204" pitchFamily="34" charset="0"/>
                <a:ea typeface="Times New Roman" panose="02020603050405020304" pitchFamily="18" charset="0"/>
              </a:rPr>
              <a:t>u </a:t>
            </a:r>
            <a:r>
              <a:rPr lang="cs-CZ" sz="1800" dirty="0" err="1">
                <a:solidFill>
                  <a:srgbClr val="000000"/>
                </a:solidFill>
                <a:effectLst/>
                <a:latin typeface="Verdana" panose="020B0604030504040204" pitchFamily="34" charset="0"/>
                <a:ea typeface="Times New Roman" panose="02020603050405020304" pitchFamily="18" charset="0"/>
              </a:rPr>
              <a:t>printemps</a:t>
            </a:r>
            <a:r>
              <a:rPr lang="cs-CZ" sz="1800" dirty="0">
                <a:solidFill>
                  <a:srgbClr val="000000"/>
                </a:solidFill>
                <a:effectLst/>
                <a:latin typeface="Verdana" panose="020B0604030504040204" pitchFamily="34" charset="0"/>
                <a:ea typeface="Times New Roman" panose="02020603050405020304" pitchFamily="18" charset="0"/>
              </a:rPr>
              <a:t> 1896, </a:t>
            </a:r>
            <a:r>
              <a:rPr lang="fr-FR" sz="1800" dirty="0">
                <a:solidFill>
                  <a:srgbClr val="000000"/>
                </a:solidFill>
                <a:effectLst/>
                <a:latin typeface="Verdana" panose="020B0604030504040204" pitchFamily="34" charset="0"/>
                <a:ea typeface="Times New Roman" panose="02020603050405020304" pitchFamily="18" charset="0"/>
              </a:rPr>
              <a:t>Jarry publie le texte d’</a:t>
            </a:r>
            <a:r>
              <a:rPr lang="fr-FR" sz="1800" i="1" dirty="0">
                <a:solidFill>
                  <a:srgbClr val="000000"/>
                </a:solidFill>
                <a:effectLst/>
                <a:latin typeface="Verdana" panose="020B0604030504040204" pitchFamily="34" charset="0"/>
                <a:ea typeface="Times New Roman" panose="02020603050405020304" pitchFamily="18" charset="0"/>
              </a:rPr>
              <a:t>Ubu roi</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avant</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faire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jouer</a:t>
            </a:r>
            <a:r>
              <a:rPr lang="cs-CZ" sz="1800" dirty="0">
                <a:solidFill>
                  <a:srgbClr val="000000"/>
                </a:solidFill>
                <a:effectLst/>
                <a:latin typeface="Verdana" panose="020B0604030504040204" pitchFamily="34" charset="0"/>
                <a:ea typeface="Times New Roman" panose="02020603050405020304" pitchFamily="18" charset="0"/>
              </a:rPr>
              <a:t> en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décembre</a:t>
            </a:r>
            <a:r>
              <a:rPr lang="cs-CZ" sz="1800" dirty="0">
                <a:solidFill>
                  <a:srgbClr val="000000"/>
                </a:solidFill>
                <a:effectLst/>
                <a:latin typeface="Verdana" panose="020B0604030504040204" pitchFamily="34" charset="0"/>
                <a:ea typeface="Times New Roman" panose="02020603050405020304" pitchFamily="18" charset="0"/>
              </a:rPr>
              <a:t> de la</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même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année</a:t>
            </a:r>
            <a:r>
              <a:rPr lang="cs-CZ" sz="1800" dirty="0">
                <a:solidFill>
                  <a:srgbClr val="000000"/>
                </a:solidFill>
                <a:effectLst/>
                <a:latin typeface="Verdana" panose="020B0604030504040204" pitchFamily="34" charset="0"/>
                <a:ea typeface="Times New Roman" panose="02020603050405020304" pitchFamily="18" charset="0"/>
              </a:rPr>
              <a:t> au </a:t>
            </a:r>
            <a:r>
              <a:rPr lang="fr-FR" dirty="0" err="1">
                <a:solidFill>
                  <a:srgbClr val="000000"/>
                </a:solidFill>
                <a:latin typeface="Verdana" panose="020B0604030504040204" pitchFamily="34" charset="0"/>
                <a:ea typeface="Times New Roman" panose="02020603050405020304" pitchFamily="18" charset="0"/>
              </a:rPr>
              <a:t>T</a:t>
            </a:r>
            <a:r>
              <a:rPr lang="cs-CZ" sz="1800" dirty="0" err="1" smtClean="0">
                <a:solidFill>
                  <a:srgbClr val="000000"/>
                </a:solidFill>
                <a:effectLst/>
                <a:latin typeface="Verdana" panose="020B0604030504040204" pitchFamily="34" charset="0"/>
                <a:ea typeface="Times New Roman" panose="02020603050405020304" pitchFamily="18" charset="0"/>
              </a:rPr>
              <a:t>héâtre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de </a:t>
            </a:r>
            <a:r>
              <a:rPr lang="cs-CZ" sz="1800" dirty="0" err="1">
                <a:solidFill>
                  <a:srgbClr val="000000"/>
                </a:solidFill>
                <a:effectLst/>
                <a:latin typeface="Verdana" panose="020B0604030504040204" pitchFamily="34" charset="0"/>
                <a:ea typeface="Times New Roman" panose="02020603050405020304" pitchFamily="18" charset="0"/>
              </a:rPr>
              <a:t>l’Œuvre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haut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lieu</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l’avant</a:t>
            </a:r>
            <a:r>
              <a:rPr lang="cs-CZ" sz="1800" dirty="0">
                <a:solidFill>
                  <a:srgbClr val="000000"/>
                </a:solidFill>
                <a:effectLst/>
                <a:latin typeface="Verdana" panose="020B0604030504040204" pitchFamily="34" charset="0"/>
                <a:ea typeface="Times New Roman" panose="02020603050405020304" pitchFamily="18" charset="0"/>
              </a:rPr>
              <a:t>-garde)</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sz="1800" dirty="0">
                <a:solidFill>
                  <a:srgbClr val="000000"/>
                </a:solidFill>
                <a:effectLst/>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     S</a:t>
            </a:r>
            <a:r>
              <a:rPr lang="cs-CZ" sz="1800" dirty="0" err="1">
                <a:solidFill>
                  <a:srgbClr val="000000"/>
                </a:solidFill>
                <a:effectLst/>
                <a:latin typeface="Verdana" panose="020B0604030504040204" pitchFamily="34" charset="0"/>
                <a:ea typeface="Times New Roman" panose="02020603050405020304" pitchFamily="18" charset="0"/>
              </a:rPr>
              <a:t>candale</a:t>
            </a:r>
            <a:r>
              <a:rPr lang="cs-CZ" sz="1800" dirty="0">
                <a:solidFill>
                  <a:srgbClr val="000000"/>
                </a:solidFill>
                <a:effectLst/>
                <a:latin typeface="Verdana" panose="020B0604030504040204" pitchFamily="34" charset="0"/>
                <a:ea typeface="Times New Roman" panose="02020603050405020304" pitchFamily="18" charset="0"/>
              </a:rPr>
              <a:t> qui,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jour</a:t>
            </a:r>
            <a:r>
              <a:rPr lang="cs-CZ" sz="1800" dirty="0">
                <a:solidFill>
                  <a:srgbClr val="000000"/>
                </a:solidFill>
                <a:effectLst/>
                <a:latin typeface="Verdana" panose="020B0604030504040204" pitchFamily="34" charset="0"/>
                <a:ea typeface="Times New Roman" panose="02020603050405020304" pitchFamily="18" charset="0"/>
              </a:rPr>
              <a:t> au </a:t>
            </a:r>
            <a:r>
              <a:rPr lang="cs-CZ" sz="1800" dirty="0" err="1">
                <a:solidFill>
                  <a:srgbClr val="000000"/>
                </a:solidFill>
                <a:effectLst/>
                <a:latin typeface="Verdana" panose="020B0604030504040204" pitchFamily="34" charset="0"/>
                <a:ea typeface="Times New Roman" panose="02020603050405020304" pitchFamily="18" charset="0"/>
              </a:rPr>
              <a:t>lendemain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rend</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célèbre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nom</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Le </a:t>
            </a:r>
            <a:r>
              <a:rPr lang="cs-CZ" sz="1800" dirty="0" err="1">
                <a:solidFill>
                  <a:srgbClr val="000000"/>
                </a:solidFill>
                <a:effectLst/>
                <a:latin typeface="Verdana" panose="020B0604030504040204" pitchFamily="34" charset="0"/>
                <a:ea typeface="Times New Roman" panose="02020603050405020304" pitchFamily="18" charset="0"/>
              </a:rPr>
              <a:t>manuscrit</a:t>
            </a:r>
            <a:r>
              <a:rPr lang="cs-CZ" sz="1800" dirty="0">
                <a:solidFill>
                  <a:srgbClr val="000000"/>
                </a:solidFill>
                <a:effectLst/>
                <a:latin typeface="Verdana" panose="020B0604030504040204" pitchFamily="34" charset="0"/>
                <a:ea typeface="Times New Roman" panose="02020603050405020304" pitchFamily="18" charset="0"/>
              </a:rPr>
              <a:t> des </a:t>
            </a:r>
            <a:r>
              <a:rPr lang="cs-CZ" sz="1800" i="1" dirty="0" err="1">
                <a:solidFill>
                  <a:srgbClr val="000000"/>
                </a:solidFill>
                <a:effectLst/>
                <a:latin typeface="Verdana" panose="020B0604030504040204" pitchFamily="34" charset="0"/>
                <a:ea typeface="Times New Roman" panose="02020603050405020304" pitchFamily="18" charset="0"/>
              </a:rPr>
              <a:t>Polonais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du</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lycée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Rennes</a:t>
            </a:r>
            <a:r>
              <a:rPr lang="cs-CZ" sz="1800" dirty="0">
                <a:solidFill>
                  <a:srgbClr val="000000"/>
                </a:solidFill>
                <a:effectLst/>
                <a:latin typeface="Verdana" panose="020B0604030504040204" pitchFamily="34" charset="0"/>
                <a:ea typeface="Times New Roman" panose="02020603050405020304" pitchFamily="18" charset="0"/>
              </a:rPr>
              <a:t> ne </a:t>
            </a:r>
            <a:r>
              <a:rPr lang="cs-CZ" sz="1800" dirty="0" err="1">
                <a:solidFill>
                  <a:srgbClr val="000000"/>
                </a:solidFill>
                <a:effectLst/>
                <a:latin typeface="Verdana" panose="020B0604030504040204" pitchFamily="34" charset="0"/>
                <a:ea typeface="Times New Roman" panose="02020603050405020304" pitchFamily="18" charset="0"/>
              </a:rPr>
              <a:t>s’est</a:t>
            </a:r>
            <a:r>
              <a:rPr lang="cs-CZ" sz="1800" dirty="0">
                <a:solidFill>
                  <a:srgbClr val="000000"/>
                </a:solidFill>
                <a:effectLst/>
                <a:latin typeface="Verdana" panose="020B0604030504040204" pitchFamily="34" charset="0"/>
                <a:ea typeface="Times New Roman" panose="02020603050405020304" pitchFamily="18" charset="0"/>
              </a:rPr>
              <a:t> pas </a:t>
            </a:r>
            <a:r>
              <a:rPr lang="cs-CZ" sz="1800" dirty="0" err="1">
                <a:solidFill>
                  <a:srgbClr val="000000"/>
                </a:solidFill>
                <a:effectLst/>
                <a:latin typeface="Verdana" panose="020B0604030504040204" pitchFamily="34" charset="0"/>
                <a:ea typeface="Times New Roman" panose="02020603050405020304" pitchFamily="18" charset="0"/>
              </a:rPr>
              <a:t>conservé</a:t>
            </a:r>
            <a:r>
              <a:rPr lang="cs-CZ" sz="1800" dirty="0">
                <a:solidFill>
                  <a:srgbClr val="000000"/>
                </a:solidFill>
                <a:effectLst/>
                <a:latin typeface="Verdana" panose="020B0604030504040204" pitchFamily="34" charset="0"/>
                <a:ea typeface="Times New Roman" panose="02020603050405020304" pitchFamily="18" charset="0"/>
              </a:rPr>
              <a:t> – </a:t>
            </a:r>
            <a:r>
              <a:rPr lang="cs-CZ" sz="1800" dirty="0" err="1">
                <a:solidFill>
                  <a:srgbClr val="000000"/>
                </a:solidFill>
                <a:effectLst/>
                <a:latin typeface="Verdana" panose="020B0604030504040204" pitchFamily="34" charset="0"/>
                <a:ea typeface="Times New Roman" panose="02020603050405020304" pitchFamily="18" charset="0"/>
              </a:rPr>
              <a:t>difficile</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savoir</a:t>
            </a:r>
            <a:r>
              <a:rPr lang="cs-CZ" sz="1800" dirty="0">
                <a:solidFill>
                  <a:srgbClr val="000000"/>
                </a:solidFill>
                <a:effectLst/>
                <a:latin typeface="Verdana" panose="020B0604030504040204" pitchFamily="34" charset="0"/>
                <a:ea typeface="Times New Roman" panose="02020603050405020304" pitchFamily="18" charset="0"/>
              </a:rPr>
              <a:t> si </a:t>
            </a: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a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restitué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dans</a:t>
            </a:r>
            <a:r>
              <a:rPr lang="cs-CZ" sz="1800" dirty="0">
                <a:solidFill>
                  <a:srgbClr val="000000"/>
                </a:solidFill>
                <a:effectLst/>
                <a:latin typeface="Verdana" panose="020B0604030504040204" pitchFamily="34" charset="0"/>
                <a:ea typeface="Times New Roman" panose="02020603050405020304" pitchFamily="18" charset="0"/>
              </a:rPr>
              <a:t> son </a:t>
            </a:r>
            <a:r>
              <a:rPr lang="cs-CZ" sz="1800" dirty="0" err="1">
                <a:solidFill>
                  <a:srgbClr val="000000"/>
                </a:solidFill>
                <a:effectLst/>
                <a:latin typeface="Verdana" panose="020B0604030504040204" pitchFamily="34" charset="0"/>
                <a:ea typeface="Times New Roman" panose="02020603050405020304" pitchFamily="18" charset="0"/>
              </a:rPr>
              <a:t>intégrité</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drame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scolaire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comme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dit</a:t>
            </a:r>
            <a:r>
              <a:rPr lang="cs-CZ" sz="1800" dirty="0">
                <a:solidFill>
                  <a:srgbClr val="000000"/>
                </a:solidFill>
                <a:effectLst/>
                <a:latin typeface="Verdana" panose="020B0604030504040204" pitchFamily="34" charset="0"/>
                <a:ea typeface="Times New Roman" panose="02020603050405020304" pitchFamily="18" charset="0"/>
              </a:rPr>
              <a:t>) ou </a:t>
            </a:r>
            <a:r>
              <a:rPr lang="cs-CZ" sz="1800" dirty="0" err="1">
                <a:solidFill>
                  <a:srgbClr val="000000"/>
                </a:solidFill>
                <a:effectLst/>
                <a:latin typeface="Verdana" panose="020B0604030504040204" pitchFamily="34" charset="0"/>
                <a:ea typeface="Times New Roman" panose="02020603050405020304" pitchFamily="18" charset="0"/>
              </a:rPr>
              <a:t>s’il</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l’a</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modifié</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1921 (14 </a:t>
            </a:r>
            <a:r>
              <a:rPr lang="cs-CZ" sz="1800" dirty="0" err="1">
                <a:solidFill>
                  <a:srgbClr val="000000"/>
                </a:solidFill>
                <a:effectLst/>
                <a:latin typeface="Verdana" panose="020B0604030504040204" pitchFamily="34" charset="0"/>
                <a:ea typeface="Times New Roman" panose="02020603050405020304" pitchFamily="18" charset="0"/>
              </a:rPr>
              <a:t>ans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après</a:t>
            </a:r>
            <a:r>
              <a:rPr lang="cs-CZ" sz="1800" dirty="0">
                <a:solidFill>
                  <a:srgbClr val="000000"/>
                </a:solidFill>
                <a:effectLst/>
                <a:latin typeface="Verdana" panose="020B0604030504040204" pitchFamily="34" charset="0"/>
                <a:ea typeface="Times New Roman" panose="02020603050405020304" pitchFamily="18" charset="0"/>
              </a:rPr>
              <a:t> la </a:t>
            </a:r>
            <a:r>
              <a:rPr lang="cs-CZ" sz="1800" dirty="0" err="1">
                <a:solidFill>
                  <a:srgbClr val="000000"/>
                </a:solidFill>
                <a:effectLst/>
                <a:latin typeface="Verdana" panose="020B0604030504040204" pitchFamily="34" charset="0"/>
                <a:ea typeface="Times New Roman" panose="02020603050405020304" pitchFamily="18" charset="0"/>
              </a:rPr>
              <a:t>mort</a:t>
            </a:r>
            <a:r>
              <a:rPr lang="cs-CZ" sz="1800" dirty="0">
                <a:solidFill>
                  <a:srgbClr val="000000"/>
                </a:solidFill>
                <a:effectLst/>
                <a:latin typeface="Verdana" panose="020B0604030504040204" pitchFamily="34" charset="0"/>
                <a:ea typeface="Times New Roman" panose="02020603050405020304" pitchFamily="18" charset="0"/>
              </a:rPr>
              <a:t> de </a:t>
            </a:r>
            <a:r>
              <a:rPr lang="cs-CZ" sz="1800" dirty="0" err="1">
                <a:solidFill>
                  <a:srgbClr val="000000"/>
                </a:solidFill>
                <a:effectLst/>
                <a:latin typeface="Verdana" panose="020B0604030504040204" pitchFamily="34" charset="0"/>
                <a:ea typeface="Times New Roman" panose="02020603050405020304" pitchFamily="18" charset="0"/>
              </a:rPr>
              <a:t>l’auteur</a:t>
            </a:r>
            <a:r>
              <a:rPr lang="cs-CZ" sz="1800" dirty="0">
                <a:solidFill>
                  <a:srgbClr val="000000"/>
                </a:solidFill>
                <a:effectLst/>
                <a:latin typeface="Verdana" panose="020B0604030504040204" pitchFamily="34" charset="0"/>
                <a:ea typeface="Times New Roman" panose="02020603050405020304" pitchFamily="18" charset="0"/>
              </a:rPr>
              <a:t>)</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les </a:t>
            </a:r>
            <a:r>
              <a:rPr lang="cs-CZ" sz="1800" dirty="0" err="1">
                <a:solidFill>
                  <a:srgbClr val="000000"/>
                </a:solidFill>
                <a:effectLst/>
                <a:latin typeface="Verdana" panose="020B0604030504040204" pitchFamily="34" charset="0"/>
                <a:ea typeface="Times New Roman" panose="02020603050405020304" pitchFamily="18" charset="0"/>
              </a:rPr>
              <a:t>frères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Morin</a:t>
            </a:r>
            <a:r>
              <a:rPr lang="cs-CZ" sz="1800" dirty="0">
                <a:solidFill>
                  <a:srgbClr val="000000"/>
                </a:solidFill>
                <a:effectLst/>
                <a:latin typeface="Verdana" panose="020B0604030504040204" pitchFamily="34" charset="0"/>
                <a:ea typeface="Times New Roman" panose="02020603050405020304" pitchFamily="18" charset="0"/>
              </a:rPr>
              <a:t> font </a:t>
            </a:r>
            <a:r>
              <a:rPr lang="cs-CZ" sz="1800" dirty="0" err="1">
                <a:solidFill>
                  <a:srgbClr val="000000"/>
                </a:solidFill>
                <a:effectLst/>
                <a:latin typeface="Verdana" panose="020B0604030504040204" pitchFamily="34" charset="0"/>
                <a:ea typeface="Times New Roman" panose="02020603050405020304" pitchFamily="18" charset="0"/>
              </a:rPr>
              <a:t>publier</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livre </a:t>
            </a:r>
            <a:r>
              <a:rPr lang="cs-CZ" sz="1800" dirty="0" err="1">
                <a:solidFill>
                  <a:srgbClr val="000000"/>
                </a:solidFill>
                <a:effectLst/>
                <a:latin typeface="Verdana" panose="020B0604030504040204" pitchFamily="34" charset="0"/>
                <a:ea typeface="Times New Roman" panose="02020603050405020304" pitchFamily="18" charset="0"/>
              </a:rPr>
              <a:t>intitulé</a:t>
            </a:r>
            <a:r>
              <a:rPr lang="cs-CZ" sz="1800"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Sous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le</a:t>
            </a:r>
            <a:r>
              <a:rPr lang="cs-CZ" sz="1800" i="1" dirty="0">
                <a:solidFill>
                  <a:srgbClr val="000000"/>
                </a:solidFill>
                <a:effectLst/>
                <a:latin typeface="Verdana" panose="020B0604030504040204" pitchFamily="34" charset="0"/>
                <a:ea typeface="Times New Roman" panose="02020603050405020304" pitchFamily="18" charset="0"/>
              </a:rPr>
              <a:t> masque </a:t>
            </a:r>
            <a:r>
              <a:rPr lang="cs-CZ" sz="1800" i="1" dirty="0" err="1">
                <a:solidFill>
                  <a:srgbClr val="000000"/>
                </a:solidFill>
                <a:effectLst/>
                <a:latin typeface="Verdana" panose="020B0604030504040204" pitchFamily="34" charset="0"/>
                <a:ea typeface="Times New Roman" panose="02020603050405020304" pitchFamily="18" charset="0"/>
              </a:rPr>
              <a:t>d’Alfred</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Jarry</a:t>
            </a:r>
            <a:r>
              <a:rPr lang="fr-FR" i="1" dirty="0">
                <a:solidFill>
                  <a:srgbClr val="000000"/>
                </a:solidFill>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a:t>
            </a:r>
            <a:r>
              <a:rPr lang="fr-FR" sz="1800" i="1" dirty="0">
                <a:solidFill>
                  <a:srgbClr val="000000"/>
                </a:solidFill>
                <a:effectLst/>
                <a:latin typeface="Verdana" panose="020B0604030504040204" pitchFamily="34" charset="0"/>
                <a:ea typeface="Times New Roman" panose="02020603050405020304" pitchFamily="18" charset="0"/>
              </a:rPr>
              <a:t> </a:t>
            </a:r>
            <a:r>
              <a:rPr lang="cs-CZ" sz="1800" i="1" dirty="0">
                <a:solidFill>
                  <a:srgbClr val="000000"/>
                </a:solidFill>
                <a:effectLst/>
                <a:latin typeface="Verdana" panose="020B0604030504040204" pitchFamily="34" charset="0"/>
                <a:ea typeface="Times New Roman" panose="02020603050405020304" pitchFamily="18" charset="0"/>
              </a:rPr>
              <a:t>: les </a:t>
            </a:r>
            <a:r>
              <a:rPr lang="cs-CZ" sz="1800" i="1" dirty="0" err="1">
                <a:solidFill>
                  <a:srgbClr val="000000"/>
                </a:solidFill>
                <a:effectLst/>
                <a:latin typeface="Verdana" panose="020B0604030504040204" pitchFamily="34" charset="0"/>
                <a:ea typeface="Times New Roman" panose="02020603050405020304" pitchFamily="18" charset="0"/>
              </a:rPr>
              <a:t>sources</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d’Ubu</a:t>
            </a:r>
            <a:r>
              <a:rPr lang="cs-CZ" sz="1800" i="1" dirty="0">
                <a:solidFill>
                  <a:srgbClr val="000000"/>
                </a:solidFill>
                <a:effectLst/>
                <a:latin typeface="Verdana" panose="020B0604030504040204" pitchFamily="34" charset="0"/>
                <a:ea typeface="Times New Roman" panose="02020603050405020304" pitchFamily="18" charset="0"/>
              </a:rPr>
              <a:t> </a:t>
            </a:r>
            <a:r>
              <a:rPr lang="cs-CZ" sz="1800" i="1" dirty="0" err="1">
                <a:solidFill>
                  <a:srgbClr val="000000"/>
                </a:solidFill>
                <a:effectLst/>
                <a:latin typeface="Verdana" panose="020B0604030504040204" pitchFamily="34" charset="0"/>
                <a:ea typeface="Times New Roman" panose="02020603050405020304" pitchFamily="18" charset="0"/>
              </a:rPr>
              <a:t>roi</a:t>
            </a:r>
            <a:r>
              <a:rPr lang="cs-CZ" sz="1800" dirty="0">
                <a:solidFill>
                  <a:srgbClr val="000000"/>
                </a:solidFill>
                <a:effectLst/>
                <a:latin typeface="Verdana" panose="020B0604030504040204" pitchFamily="34" charset="0"/>
                <a:ea typeface="Times New Roman" panose="02020603050405020304" pitchFamily="18" charset="0"/>
              </a:rPr>
              <a:t> o</a:t>
            </a:r>
            <a:r>
              <a:rPr lang="fr-FR" sz="1800" dirty="0">
                <a:solidFill>
                  <a:srgbClr val="000000"/>
                </a:solidFill>
                <a:effectLst/>
                <a:latin typeface="Verdana" panose="020B0604030504040204" pitchFamily="34" charset="0"/>
                <a:ea typeface="Times New Roman" panose="02020603050405020304" pitchFamily="18" charset="0"/>
              </a:rPr>
              <a:t>ù</a:t>
            </a:r>
            <a:r>
              <a:rPr lang="cs-CZ" sz="1800" dirty="0">
                <a:solidFill>
                  <a:srgbClr val="000000"/>
                </a:solidFill>
                <a:effectLst/>
                <a:latin typeface="Verdana" panose="020B0604030504040204" pitchFamily="34" charset="0"/>
                <a:ea typeface="Times New Roman" panose="02020603050405020304" pitchFamily="18" charset="0"/>
              </a:rPr>
              <a:t> </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ils</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dénoncent</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vol</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commis</a:t>
            </a:r>
            <a:r>
              <a:rPr lang="cs-CZ" sz="1800" dirty="0">
                <a:solidFill>
                  <a:srgbClr val="000000"/>
                </a:solidFill>
                <a:effectLst/>
                <a:latin typeface="Verdana" panose="020B0604030504040204" pitchFamily="34" charset="0"/>
                <a:ea typeface="Times New Roman" panose="02020603050405020304" pitchFamily="18" charset="0"/>
              </a:rPr>
              <a:t> par </a:t>
            </a:r>
            <a:r>
              <a:rPr lang="cs-CZ" sz="1800" dirty="0" err="1">
                <a:solidFill>
                  <a:srgbClr val="000000"/>
                </a:solidFill>
                <a:effectLst/>
                <a:latin typeface="Verdana" panose="020B0604030504040204" pitchFamily="34" charset="0"/>
                <a:ea typeface="Times New Roman" panose="02020603050405020304" pitchFamily="18" charset="0"/>
              </a:rPr>
              <a:t>Jarry</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endParaRPr>
          </a:p>
          <a:p>
            <a:pPr algn="just">
              <a:spcAft>
                <a:spcPts val="0"/>
              </a:spcAft>
            </a:pP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véritable</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mystère</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Ubu</a:t>
            </a:r>
            <a:r>
              <a:rPr lang="fr-FR" sz="1800" dirty="0">
                <a:solidFill>
                  <a:srgbClr val="000000"/>
                </a:solidFill>
                <a:effectLst/>
                <a:latin typeface="Verdana" panose="020B0604030504040204" pitchFamily="34" charset="0"/>
                <a:ea typeface="Times New Roman" panose="02020603050405020304" pitchFamily="18" charset="0"/>
              </a:rPr>
              <a:t> </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un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gouffre</a:t>
            </a:r>
            <a:r>
              <a:rPr lang="cs-CZ" sz="1800" dirty="0">
                <a:solidFill>
                  <a:srgbClr val="000000"/>
                </a:solidFill>
                <a:effectLst/>
                <a:latin typeface="Verdana" panose="020B0604030504040204" pitchFamily="34" charset="0"/>
                <a:ea typeface="Times New Roman" panose="02020603050405020304" pitchFamily="18" charset="0"/>
              </a:rPr>
              <a:t> </a:t>
            </a:r>
            <a:r>
              <a:rPr lang="fr-FR" sz="1800" dirty="0">
                <a:solidFill>
                  <a:srgbClr val="000000"/>
                </a:solidFill>
                <a:effectLst/>
                <a:latin typeface="Verdana" panose="020B0604030504040204" pitchFamily="34" charset="0"/>
                <a:ea typeface="Times New Roman" panose="02020603050405020304" pitchFamily="18" charset="0"/>
              </a:rPr>
              <a:t>sépare</a:t>
            </a:r>
            <a:r>
              <a:rPr lang="cs-CZ" sz="1800" dirty="0">
                <a:solidFill>
                  <a:srgbClr val="000000"/>
                </a:solidFill>
                <a:effectLst/>
                <a:latin typeface="Verdana" panose="020B0604030504040204" pitchFamily="34" charset="0"/>
                <a:ea typeface="Times New Roman" panose="02020603050405020304" pitchFamily="18" charset="0"/>
              </a:rPr>
              <a:t> la </a:t>
            </a:r>
            <a:r>
              <a:rPr lang="cs-CZ" sz="1800" dirty="0" err="1">
                <a:solidFill>
                  <a:srgbClr val="000000"/>
                </a:solidFill>
                <a:effectLst/>
                <a:latin typeface="Verdana" panose="020B0604030504040204" pitchFamily="34" charset="0"/>
                <a:ea typeface="Times New Roman" panose="02020603050405020304" pitchFamily="18" charset="0"/>
              </a:rPr>
              <a:t>production</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smtClean="0">
                <a:solidFill>
                  <a:srgbClr val="000000"/>
                </a:solidFill>
                <a:effectLst/>
                <a:latin typeface="Verdana" panose="020B0604030504040204" pitchFamily="34" charset="0"/>
                <a:ea typeface="Times New Roman" panose="02020603050405020304" pitchFamily="18" charset="0"/>
              </a:rPr>
              <a:t>lycéenne</a:t>
            </a:r>
            <a:endParaRPr lang="fr-FR" sz="1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fr-FR" sz="1800" dirty="0" smtClean="0">
                <a:solidFill>
                  <a:srgbClr val="000000"/>
                </a:solidFill>
                <a:effectLst/>
                <a:latin typeface="Verdana" panose="020B0604030504040204" pitchFamily="34" charset="0"/>
                <a:ea typeface="Times New Roman" panose="02020603050405020304" pitchFamily="18" charset="0"/>
              </a:rPr>
              <a:t>de</a:t>
            </a:r>
            <a:r>
              <a:rPr lang="cs-CZ" sz="1800" dirty="0" smtClean="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l’importance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mythique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prise</a:t>
            </a:r>
            <a:r>
              <a:rPr lang="cs-CZ" sz="1800" dirty="0">
                <a:solidFill>
                  <a:srgbClr val="000000"/>
                </a:solidFill>
                <a:effectLst/>
                <a:latin typeface="Verdana" panose="020B0604030504040204" pitchFamily="34" charset="0"/>
                <a:ea typeface="Times New Roman" panose="02020603050405020304" pitchFamily="18" charset="0"/>
              </a:rPr>
              <a:t> par la </a:t>
            </a:r>
            <a:r>
              <a:rPr lang="cs-CZ" sz="1800" dirty="0" err="1">
                <a:solidFill>
                  <a:srgbClr val="000000"/>
                </a:solidFill>
                <a:effectLst/>
                <a:latin typeface="Verdana" panose="020B0604030504040204" pitchFamily="34" charset="0"/>
                <a:ea typeface="Times New Roman" panose="02020603050405020304" pitchFamily="18" charset="0"/>
              </a:rPr>
              <a:t>pièce</a:t>
            </a:r>
            <a:r>
              <a:rPr lang="cs-CZ" sz="1800" dirty="0">
                <a:solidFill>
                  <a:srgbClr val="000000"/>
                </a:solidFill>
                <a:effectLst/>
                <a:latin typeface="Verdana" panose="020B0604030504040204" pitchFamily="34" charset="0"/>
                <a:ea typeface="Times New Roman" panose="02020603050405020304" pitchFamily="18" charset="0"/>
              </a:rPr>
              <a:t> et </a:t>
            </a:r>
            <a:r>
              <a:rPr lang="cs-CZ" sz="1800" dirty="0" err="1">
                <a:solidFill>
                  <a:srgbClr val="000000"/>
                </a:solidFill>
                <a:effectLst/>
                <a:latin typeface="Verdana" panose="020B0604030504040204" pitchFamily="34" charset="0"/>
                <a:ea typeface="Times New Roman" panose="02020603050405020304" pitchFamily="18" charset="0"/>
              </a:rPr>
              <a:t>le</a:t>
            </a:r>
            <a:r>
              <a:rPr lang="cs-CZ" sz="1800" dirty="0">
                <a:solidFill>
                  <a:srgbClr val="000000"/>
                </a:solidFill>
                <a:effectLst/>
                <a:latin typeface="Verdana" panose="020B0604030504040204" pitchFamily="34" charset="0"/>
                <a:ea typeface="Times New Roman" panose="02020603050405020304" pitchFamily="18" charset="0"/>
              </a:rPr>
              <a:t> </a:t>
            </a:r>
            <a:r>
              <a:rPr lang="cs-CZ" sz="1800" dirty="0" err="1">
                <a:solidFill>
                  <a:srgbClr val="000000"/>
                </a:solidFill>
                <a:effectLst/>
                <a:latin typeface="Verdana" panose="020B0604030504040204" pitchFamily="34" charset="0"/>
                <a:ea typeface="Times New Roman" panose="02020603050405020304" pitchFamily="18" charset="0"/>
              </a:rPr>
              <a:t>personnage</a:t>
            </a:r>
            <a:r>
              <a:rPr lang="cs-CZ" sz="1800" dirty="0">
                <a:solidFill>
                  <a:srgbClr val="000000"/>
                </a:solidFill>
                <a:effectLst/>
                <a:latin typeface="Verdana" panose="020B0604030504040204" pitchFamily="34" charset="0"/>
                <a:ea typeface="Times New Roman" panose="02020603050405020304" pitchFamily="18" charset="0"/>
              </a:rPr>
              <a:t>.</a:t>
            </a:r>
            <a:endParaRPr lang="fr-FR" sz="1800" dirty="0">
              <a:solidFill>
                <a:srgbClr val="000000"/>
              </a:solidFill>
              <a:effectLst/>
              <a:latin typeface="Times New Roman" panose="02020603050405020304" pitchFamily="18" charset="0"/>
              <a:ea typeface="Times New Roman" panose="02020603050405020304" pitchFamily="18" charset="0"/>
            </a:endParaRPr>
          </a:p>
        </p:txBody>
      </p:sp>
      <p:pic>
        <p:nvPicPr>
          <p:cNvPr id="4" name="Obrázek 3">
            <a:extLst>
              <a:ext uri="{FF2B5EF4-FFF2-40B4-BE49-F238E27FC236}">
                <a16:creationId xmlns:a16="http://schemas.microsoft.com/office/drawing/2014/main" id="{C8877EDE-8F63-429E-8F51-FB8888DA0889}"/>
              </a:ext>
            </a:extLst>
          </p:cNvPr>
          <p:cNvPicPr>
            <a:picLocks noChangeAspect="1"/>
          </p:cNvPicPr>
          <p:nvPr/>
        </p:nvPicPr>
        <p:blipFill>
          <a:blip r:embed="rId2"/>
          <a:stretch>
            <a:fillRect/>
          </a:stretch>
        </p:blipFill>
        <p:spPr>
          <a:xfrm>
            <a:off x="9314287" y="4010025"/>
            <a:ext cx="2680933" cy="2619444"/>
          </a:xfrm>
          <a:prstGeom prst="rect">
            <a:avLst/>
          </a:prstGeom>
          <a:ln w="19050">
            <a:solidFill>
              <a:schemeClr val="tx1"/>
            </a:solidFill>
          </a:ln>
        </p:spPr>
      </p:pic>
      <p:pic>
        <p:nvPicPr>
          <p:cNvPr id="6" name="Obrázek 5">
            <a:extLst>
              <a:ext uri="{FF2B5EF4-FFF2-40B4-BE49-F238E27FC236}">
                <a16:creationId xmlns:a16="http://schemas.microsoft.com/office/drawing/2014/main" id="{D2336BC4-D413-4E2F-9729-1DD84E442F76}"/>
              </a:ext>
            </a:extLst>
          </p:cNvPr>
          <p:cNvPicPr>
            <a:picLocks noChangeAspect="1"/>
          </p:cNvPicPr>
          <p:nvPr/>
        </p:nvPicPr>
        <p:blipFill rotWithShape="1">
          <a:blip r:embed="rId3"/>
          <a:srcRect r="46975"/>
          <a:stretch/>
        </p:blipFill>
        <p:spPr>
          <a:xfrm>
            <a:off x="9893203" y="228531"/>
            <a:ext cx="2003522" cy="2711589"/>
          </a:xfrm>
          <a:prstGeom prst="rect">
            <a:avLst/>
          </a:prstGeom>
          <a:ln w="19050">
            <a:solidFill>
              <a:schemeClr val="tx1"/>
            </a:solidFill>
          </a:ln>
        </p:spPr>
      </p:pic>
    </p:spTree>
    <p:extLst>
      <p:ext uri="{BB962C8B-B14F-4D97-AF65-F5344CB8AC3E}">
        <p14:creationId xmlns:p14="http://schemas.microsoft.com/office/powerpoint/2010/main" val="763869939"/>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docProps/app.xml><?xml version="1.0" encoding="utf-8"?>
<Properties xmlns="http://schemas.openxmlformats.org/officeDocument/2006/extended-properties" xmlns:vt="http://schemas.openxmlformats.org/officeDocument/2006/docPropsVTypes">
  <Template>TM16401371[[fn=Atlas]]</Template>
  <TotalTime>417</TotalTime>
  <Words>2274</Words>
  <Application>Microsoft Office PowerPoint</Application>
  <PresentationFormat>Širokoúhlá obrazovka</PresentationFormat>
  <Paragraphs>313</Paragraphs>
  <Slides>32</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32</vt:i4>
      </vt:variant>
    </vt:vector>
  </HeadingPairs>
  <TitlesOfParts>
    <vt:vector size="41" baseType="lpstr">
      <vt:lpstr>Agency FB</vt:lpstr>
      <vt:lpstr>Arial</vt:lpstr>
      <vt:lpstr>Calibri Light</vt:lpstr>
      <vt:lpstr>Rockwell</vt:lpstr>
      <vt:lpstr>Symbol</vt:lpstr>
      <vt:lpstr>Times New Roman</vt:lpstr>
      <vt:lpstr>Verdana</vt:lpstr>
      <vt:lpstr>Wingdings</vt:lpstr>
      <vt:lpstr>Atlas</vt:lpstr>
      <vt:lpstr>THÉÂTRE D’AVANT-GARDE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THÉÂTRE D’AVANT-GARDE</dc:title>
  <dc:creator>Eva Voldřichová Beránková</dc:creator>
  <cp:lastModifiedBy>Eva Voldřichová Beránková</cp:lastModifiedBy>
  <cp:revision>159</cp:revision>
  <dcterms:created xsi:type="dcterms:W3CDTF">2020-12-02T08:28:19Z</dcterms:created>
  <dcterms:modified xsi:type="dcterms:W3CDTF">2020-12-08T14:46:47Z</dcterms:modified>
</cp:coreProperties>
</file>