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73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80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38" autoAdjust="0"/>
    <p:restoredTop sz="94660"/>
  </p:normalViewPr>
  <p:slideViewPr>
    <p:cSldViewPr>
      <p:cViewPr varScale="1">
        <p:scale>
          <a:sx n="90" d="100"/>
          <a:sy n="90" d="100"/>
        </p:scale>
        <p:origin x="686" y="-52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3A168-B2E5-44B0-97F3-62EDE82952DB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7E693-1863-4317-8EF5-F07AC1D066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4099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3A168-B2E5-44B0-97F3-62EDE82952DB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7E693-1863-4317-8EF5-F07AC1D066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1234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3A168-B2E5-44B0-97F3-62EDE82952DB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7E693-1863-4317-8EF5-F07AC1D066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035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3A168-B2E5-44B0-97F3-62EDE82952DB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7E693-1863-4317-8EF5-F07AC1D066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3477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3A168-B2E5-44B0-97F3-62EDE82952DB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7E693-1863-4317-8EF5-F07AC1D066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5094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3A168-B2E5-44B0-97F3-62EDE82952DB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7E693-1863-4317-8EF5-F07AC1D066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371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3A168-B2E5-44B0-97F3-62EDE82952DB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7E693-1863-4317-8EF5-F07AC1D066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3030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3A168-B2E5-44B0-97F3-62EDE82952DB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7E693-1863-4317-8EF5-F07AC1D066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4264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3A168-B2E5-44B0-97F3-62EDE82952DB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7E693-1863-4317-8EF5-F07AC1D066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5255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3A168-B2E5-44B0-97F3-62EDE82952DB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7E693-1863-4317-8EF5-F07AC1D066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1310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3A168-B2E5-44B0-97F3-62EDE82952DB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7E693-1863-4317-8EF5-F07AC1D066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7325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3A168-B2E5-44B0-97F3-62EDE82952DB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7E693-1863-4317-8EF5-F07AC1D066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1805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z/url?sa=i&amp;rct=j&amp;q=&amp;esrc=s&amp;source=images&amp;cd=&amp;cad=rja&amp;uact=8&amp;docid=B-7d0m3ITrz4SM&amp;tbnid=LShstrl23U8kpM:&amp;ved=0CAUQjRw&amp;url=http://www.ordinace.cz/clanek/ozivovani-obecne-zasady/&amp;ei=2TLGU8LXF66N4gTpuYDIAg&amp;bvm=bv.71126742,d.d2k&amp;psig=AFQjCNFUh6QUQZRrVNRV5XaXbjG-0kLUyA&amp;ust=1405584438927557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z/url?sa=i&amp;rct=j&amp;q=&amp;esrc=s&amp;source=images&amp;cd=&amp;cad=rja&amp;uact=8&amp;docid=xm9KxkWo8CQ4JM&amp;tbnid=iSVbyHm3id8jhM:&amp;ved=0CAUQjRw&amp;url=http://www.e-safetyshop.eu/product.asp?P_ID%3D173&amp;ei=I47DU5WCCY6rPK6egLgF&amp;bvm=bv.70810081,d.bGE&amp;psig=AFQjCNHkuqSeHl7mWY1hoP8L0Rk7nIvQxA&amp;ust=1405411220570136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eHeg8I7xuY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z/url?sa=i&amp;rct=j&amp;q=&amp;esrc=s&amp;source=images&amp;cd=&amp;cad=rja&amp;uact=8&amp;docid=xm9KxkWo8CQ4JM&amp;tbnid=iSVbyHm3id8jhM:&amp;ved=0CAUQjRw&amp;url=http://www.e-safetyshop.eu/product.asp?P_ID%3D173&amp;ei=I47DU5WCCY6rPK6egLgF&amp;bvm=bv.70810081,d.bGE&amp;psig=AFQjCNHkuqSeHl7mWY1hoP8L0Rk7nIvQxA&amp;ust=1405411220570136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z/url?sa=i&amp;rct=j&amp;q=&amp;esrc=s&amp;source=images&amp;cd=&amp;cad=rja&amp;uact=8&amp;docid=xm9KxkWo8CQ4JM&amp;tbnid=iSVbyHm3id8jhM:&amp;ved=0CAUQjRw&amp;url=http://www.e-safetyshop.eu/product.asp?P_ID%3D173&amp;ei=I47DU5WCCY6rPK6egLgF&amp;bvm=bv.70810081,d.bGE&amp;psig=AFQjCNHkuqSeHl7mWY1hoP8L0Rk7nIvQxA&amp;ust=1405411220570136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-36512" y="1378511"/>
            <a:ext cx="921702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0" b="1"/>
              <a:t>CARDIOPULMONARY RESUSCITATION</a:t>
            </a:r>
            <a:endParaRPr lang="cs-CZ" sz="8000"/>
          </a:p>
        </p:txBody>
      </p:sp>
      <p:pic>
        <p:nvPicPr>
          <p:cNvPr id="3" name="Picture 2" descr="http://www.ordinace.cz/img/articles/16b9/711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5540" y="3861048"/>
            <a:ext cx="4232920" cy="2385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56884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404664"/>
            <a:ext cx="8424936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/>
              <a:t>WHEN TO STOP CPR?</a:t>
            </a:r>
            <a:endParaRPr lang="cs-CZ" altLang="cs-CZ" sz="1000" b="1"/>
          </a:p>
          <a:p>
            <a:r>
              <a:rPr lang="cs-CZ" altLang="cs-CZ" sz="2200" b="1"/>
              <a:t> </a:t>
            </a:r>
            <a:endParaRPr lang="cs-CZ" altLang="cs-CZ" sz="220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cs-CZ" sz="2200"/>
              <a:t>vital functions re-established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cs-CZ" sz="2200"/>
              <a:t>casualty under professional care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cs-CZ" sz="2200"/>
              <a:t>vital functions </a:t>
            </a:r>
            <a:r>
              <a:rPr lang="cs-CZ" altLang="cs-CZ" sz="2200"/>
              <a:t>not</a:t>
            </a:r>
            <a:r>
              <a:rPr lang="en-US" altLang="cs-CZ" sz="2200"/>
              <a:t> re-established</a:t>
            </a:r>
            <a:r>
              <a:rPr lang="cs-CZ" altLang="cs-CZ" sz="2200"/>
              <a:t> after 30-60 minutes of CPR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200"/>
              <a:t>rescuer physically exhausted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20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200"/>
          </a:p>
          <a:p>
            <a:r>
              <a:rPr lang="cs-CZ" altLang="cs-CZ" sz="3200" b="1"/>
              <a:t>WHEN NOT TO START CPR?</a:t>
            </a:r>
            <a:endParaRPr lang="cs-CZ" altLang="cs-CZ" sz="220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200"/>
              <a:t>rescuer in danger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cs-CZ" sz="2200"/>
              <a:t>signs of death</a:t>
            </a:r>
            <a:endParaRPr lang="cs-CZ" altLang="cs-CZ" sz="220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cs-CZ" sz="2200"/>
              <a:t>injuries </a:t>
            </a:r>
            <a:r>
              <a:rPr lang="en-GB" altLang="cs-CZ" sz="2200"/>
              <a:t>incompatible</a:t>
            </a:r>
            <a:r>
              <a:rPr lang="cs-CZ" altLang="cs-CZ" sz="2200"/>
              <a:t> </a:t>
            </a:r>
            <a:r>
              <a:rPr lang="en-GB" altLang="cs-CZ" sz="2200"/>
              <a:t>with</a:t>
            </a:r>
            <a:r>
              <a:rPr lang="cs-CZ" altLang="cs-CZ" sz="2200"/>
              <a:t> </a:t>
            </a:r>
            <a:r>
              <a:rPr lang="en-GB" altLang="cs-CZ" sz="2200"/>
              <a:t>life</a:t>
            </a:r>
            <a:endParaRPr lang="cs-CZ" altLang="cs-CZ" sz="220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cs-CZ" sz="2200"/>
              <a:t>final </a:t>
            </a:r>
            <a:r>
              <a:rPr lang="cs-CZ" altLang="cs-CZ" sz="2200"/>
              <a:t>stage</a:t>
            </a:r>
            <a:r>
              <a:rPr lang="en-US" altLang="cs-CZ" sz="2200"/>
              <a:t> of </a:t>
            </a:r>
            <a:r>
              <a:rPr lang="cs-CZ" altLang="cs-CZ" sz="2200"/>
              <a:t>fatal</a:t>
            </a:r>
            <a:r>
              <a:rPr lang="en-US" altLang="cs-CZ" sz="2200"/>
              <a:t> disease</a:t>
            </a:r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</p:txBody>
      </p:sp>
    </p:spTree>
    <p:extLst>
      <p:ext uri="{BB962C8B-B14F-4D97-AF65-F5344CB8AC3E}">
        <p14:creationId xmlns:p14="http://schemas.microsoft.com/office/powerpoint/2010/main" val="20169679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231026"/>
            <a:ext cx="842493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/>
              <a:t>SIGNS OF DEATH</a:t>
            </a:r>
          </a:p>
          <a:p>
            <a:endParaRPr lang="cs-CZ" sz="1000" b="1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/>
              <a:t>pallor mortis - paleness (15-120 min. after death)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/>
              <a:t>livor mortis - setting of blood in lower part of body (1 houh after death)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/>
              <a:t>algor mortis - reduction in body temperature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/>
              <a:t>rigor mortis - stiffness (2-4 hours)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/>
              <a:t>decomposition</a:t>
            </a:r>
          </a:p>
          <a:p>
            <a:endParaRPr lang="cs-CZ" sz="500"/>
          </a:p>
          <a:p>
            <a:r>
              <a:rPr lang="cs-CZ" sz="2200" b="1">
                <a:solidFill>
                  <a:srgbClr val="0070C0"/>
                </a:solidFill>
              </a:rPr>
              <a:t>Clinical death </a:t>
            </a:r>
            <a:r>
              <a:rPr lang="cs-CZ" sz="2200"/>
              <a:t>- cardiac arrest - reversible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1000"/>
          </a:p>
          <a:p>
            <a:r>
              <a:rPr lang="cs-CZ" sz="2200" b="1">
                <a:solidFill>
                  <a:srgbClr val="0070C0"/>
                </a:solidFill>
              </a:rPr>
              <a:t>Biological death </a:t>
            </a:r>
            <a:r>
              <a:rPr lang="cs-CZ" sz="2200"/>
              <a:t>- brain death (electrical activity of brain ceased)</a:t>
            </a:r>
          </a:p>
          <a:p>
            <a:r>
              <a:rPr lang="cs-CZ" sz="2200"/>
              <a:t> 3-5 minutes after cardiac arrest</a:t>
            </a:r>
          </a:p>
        </p:txBody>
      </p:sp>
    </p:spTree>
    <p:extLst>
      <p:ext uri="{BB962C8B-B14F-4D97-AF65-F5344CB8AC3E}">
        <p14:creationId xmlns:p14="http://schemas.microsoft.com/office/powerpoint/2010/main" val="25379573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404664"/>
            <a:ext cx="8424936" cy="6955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/>
              <a:t>AUTOMATIC EXTERNAL DEFIBRILATOR - AED</a:t>
            </a:r>
          </a:p>
          <a:p>
            <a:r>
              <a:rPr lang="cs-CZ" sz="2200" b="1" i="1">
                <a:solidFill>
                  <a:srgbClr val="0070C0"/>
                </a:solidFill>
              </a:rPr>
              <a:t>- electronic portable device that is able to diagnose potentially life-threatening cardiac arrythmias and is able to treat them by application of brief electroshocs through electrodes placed on chest wall</a:t>
            </a:r>
          </a:p>
          <a:p>
            <a:pPr marL="342900" indent="-342900">
              <a:buFontTx/>
              <a:buChar char="-"/>
            </a:pPr>
            <a:endParaRPr lang="cs-CZ" sz="2200" b="1" i="1">
              <a:solidFill>
                <a:srgbClr val="0070C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get AED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switch on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follow voice commands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remove clothing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apply pads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follow voice commands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sz="2200" b="1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>
                <a:solidFill>
                  <a:srgbClr val="FF0000"/>
                </a:solidFill>
              </a:rPr>
              <a:t>DO NOT </a:t>
            </a:r>
            <a:r>
              <a:rPr lang="cs-CZ" sz="2200" b="1"/>
              <a:t>interrupt CPR!</a:t>
            </a:r>
          </a:p>
          <a:p>
            <a:endParaRPr lang="cs-CZ" sz="2200" b="1"/>
          </a:p>
          <a:p>
            <a:endParaRPr lang="cs-CZ" sz="3200" b="1"/>
          </a:p>
          <a:p>
            <a:endParaRPr lang="cs-CZ" sz="3200" b="1"/>
          </a:p>
          <a:p>
            <a:endParaRPr lang="cs-CZ" sz="3200" b="1"/>
          </a:p>
          <a:p>
            <a:endParaRPr lang="cs-CZ" sz="3200"/>
          </a:p>
        </p:txBody>
      </p:sp>
    </p:spTree>
    <p:extLst>
      <p:ext uri="{BB962C8B-B14F-4D97-AF65-F5344CB8AC3E}">
        <p14:creationId xmlns:p14="http://schemas.microsoft.com/office/powerpoint/2010/main" val="4193847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00547" y="404663"/>
            <a:ext cx="8424936" cy="772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/>
              <a:t>AGONAL GASPING</a:t>
            </a:r>
          </a:p>
          <a:p>
            <a:r>
              <a:rPr lang="cs-CZ" sz="2200" b="1" i="1">
                <a:solidFill>
                  <a:srgbClr val="0070C0"/>
                </a:solidFill>
              </a:rPr>
              <a:t>- abnormal uneffective breathing</a:t>
            </a:r>
          </a:p>
          <a:p>
            <a:r>
              <a:rPr lang="cs-CZ" sz="2200" b="1" i="1">
                <a:solidFill>
                  <a:srgbClr val="0070C0"/>
                </a:solidFill>
              </a:rPr>
              <a:t>- present in up to 40% of sudden cardiac arrest victims in first minutes</a:t>
            </a:r>
          </a:p>
          <a:p>
            <a:pPr marL="342900" indent="-342900">
              <a:buFontTx/>
              <a:buChar char="-"/>
            </a:pPr>
            <a:endParaRPr lang="cs-CZ" sz="2200" b="1" i="1">
              <a:solidFill>
                <a:srgbClr val="0070C0"/>
              </a:solidFill>
            </a:endParaRPr>
          </a:p>
          <a:p>
            <a:pPr marL="342900" indent="-342900">
              <a:buFontTx/>
              <a:buChar char="-"/>
            </a:pPr>
            <a:endParaRPr lang="cs-CZ" sz="2200" b="1" i="1">
              <a:solidFill>
                <a:srgbClr val="0070C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indication to </a:t>
            </a:r>
            <a:r>
              <a:rPr lang="cs-CZ" sz="2200" b="1">
                <a:solidFill>
                  <a:srgbClr val="FF0000"/>
                </a:solidFill>
              </a:rPr>
              <a:t>start CPR </a:t>
            </a:r>
            <a:r>
              <a:rPr lang="cs-CZ" sz="2200" b="1"/>
              <a:t>and get AED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>
                <a:solidFill>
                  <a:srgbClr val="FF0000"/>
                </a:solidFill>
              </a:rPr>
              <a:t>DO NOT </a:t>
            </a:r>
            <a:r>
              <a:rPr lang="cs-CZ" sz="2200" b="1"/>
              <a:t>confuse with normal breathing!</a:t>
            </a:r>
          </a:p>
          <a:p>
            <a:endParaRPr lang="cs-CZ" sz="2200" b="1"/>
          </a:p>
          <a:p>
            <a:endParaRPr lang="cs-CZ" sz="2200" b="1"/>
          </a:p>
          <a:p>
            <a:endParaRPr lang="cs-CZ" sz="3200" b="1"/>
          </a:p>
          <a:p>
            <a:endParaRPr lang="cs-CZ" sz="3200" b="1"/>
          </a:p>
          <a:p>
            <a:endParaRPr lang="cs-CZ" sz="3200" b="1"/>
          </a:p>
          <a:p>
            <a:endParaRPr lang="cs-CZ" sz="3200" b="1"/>
          </a:p>
          <a:p>
            <a:endParaRPr lang="cs-CZ" sz="3200" b="1"/>
          </a:p>
          <a:p>
            <a:endParaRPr lang="cs-CZ" sz="3200" b="1"/>
          </a:p>
          <a:p>
            <a:endParaRPr lang="cs-CZ" sz="3200" b="1"/>
          </a:p>
          <a:p>
            <a:endParaRPr lang="cs-CZ" sz="3200" b="1"/>
          </a:p>
          <a:p>
            <a:endParaRPr lang="cs-CZ" sz="3200"/>
          </a:p>
        </p:txBody>
      </p:sp>
    </p:spTree>
    <p:extLst>
      <p:ext uri="{BB962C8B-B14F-4D97-AF65-F5344CB8AC3E}">
        <p14:creationId xmlns:p14="http://schemas.microsoft.com/office/powerpoint/2010/main" val="1377865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404664"/>
            <a:ext cx="8424936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/>
              <a:t>CARDIOPULMONARY RESUSCITATION</a:t>
            </a:r>
          </a:p>
          <a:p>
            <a:r>
              <a:rPr lang="cs-CZ" sz="2200" b="1" i="1">
                <a:solidFill>
                  <a:srgbClr val="0070C0"/>
                </a:solidFill>
              </a:rPr>
              <a:t>- emergency lifesaving procedure</a:t>
            </a:r>
          </a:p>
          <a:p>
            <a:r>
              <a:rPr lang="cs-CZ" sz="2200" b="1" i="1">
                <a:solidFill>
                  <a:srgbClr val="0070C0"/>
                </a:solidFill>
              </a:rPr>
              <a:t>- to restore and maintain breathing and circulation</a:t>
            </a:r>
          </a:p>
          <a:p>
            <a:r>
              <a:rPr lang="cs-CZ" sz="2200" b="1" i="1">
                <a:solidFill>
                  <a:srgbClr val="0070C0"/>
                </a:solidFill>
              </a:rPr>
              <a:t>- to provide oxygen to heart, brain and other vital organs</a:t>
            </a:r>
          </a:p>
          <a:p>
            <a:r>
              <a:rPr lang="cs-CZ" sz="2200" b="1" i="1">
                <a:solidFill>
                  <a:srgbClr val="0070C0"/>
                </a:solidFill>
              </a:rPr>
              <a:t>- combination of chest compressions and rescue breaths</a:t>
            </a:r>
            <a:r>
              <a:rPr lang="cs-CZ" sz="2200" i="1">
                <a:solidFill>
                  <a:srgbClr val="0070C0"/>
                </a:solidFill>
              </a:rPr>
              <a:t> </a:t>
            </a:r>
          </a:p>
          <a:p>
            <a:pPr marL="342900" indent="-342900">
              <a:buFontTx/>
              <a:buChar char="-"/>
            </a:pPr>
            <a:endParaRPr lang="cs-CZ" sz="2200" i="1">
              <a:solidFill>
                <a:srgbClr val="0070C0"/>
              </a:solidFill>
            </a:endParaRPr>
          </a:p>
          <a:p>
            <a:r>
              <a:rPr lang="cs-CZ" sz="2200" b="1"/>
              <a:t>Basic life support - BLS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/>
              <a:t>provided by lay first aiders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/>
              <a:t>on site of accident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/>
              <a:t>no special tools available</a:t>
            </a:r>
          </a:p>
          <a:p>
            <a:endParaRPr lang="cs-CZ" sz="2200" b="1"/>
          </a:p>
          <a:p>
            <a:r>
              <a:rPr lang="cs-CZ" sz="2200" b="1"/>
              <a:t>Advanced life support - ALS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/>
              <a:t>follows basic life support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/>
              <a:t>provided by specially trained professionals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/>
              <a:t>special medical equipement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/>
              <a:t>transport</a:t>
            </a:r>
          </a:p>
        </p:txBody>
      </p:sp>
      <p:pic>
        <p:nvPicPr>
          <p:cNvPr id="2052" name="Picture 4" descr="gr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2532" y="2780928"/>
            <a:ext cx="4425932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8315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116632"/>
            <a:ext cx="8424936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/>
              <a:t>ADULT  BASIC LIFE SUPPORT</a:t>
            </a:r>
          </a:p>
          <a:p>
            <a:r>
              <a:rPr lang="cs-CZ" sz="2200" b="1" i="1">
                <a:solidFill>
                  <a:srgbClr val="0070C0"/>
                </a:solidFill>
              </a:rPr>
              <a:t>- start if person is unconscious and not breathing normally</a:t>
            </a:r>
            <a:endParaRPr lang="cs-CZ" sz="2200" i="1">
              <a:solidFill>
                <a:srgbClr val="0070C0"/>
              </a:solidFill>
            </a:endParaRPr>
          </a:p>
          <a:p>
            <a:r>
              <a:rPr lang="cs-CZ" sz="1000" b="1"/>
              <a:t> </a:t>
            </a:r>
          </a:p>
          <a:p>
            <a:r>
              <a:rPr lang="cs-CZ" sz="2200" b="1"/>
              <a:t>SEQUENCE OF STEPS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check for danger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check for response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>
                <a:solidFill>
                  <a:srgbClr val="FF0000"/>
                </a:solidFill>
              </a:rPr>
              <a:t>unresponsive </a:t>
            </a:r>
            <a:r>
              <a:rPr lang="cs-CZ" sz="2200" b="1"/>
              <a:t>- turn on back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open airway - head-tilt chin-lift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check for breathing (10 seconds)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>
                <a:solidFill>
                  <a:srgbClr val="FF0000"/>
                </a:solidFill>
              </a:rPr>
              <a:t>not breathing normally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call EMS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send for AED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>
                <a:solidFill>
                  <a:srgbClr val="FF0000"/>
                </a:solidFill>
              </a:rPr>
              <a:t>start CPR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sz="1000" b="1"/>
          </a:p>
          <a:p>
            <a:r>
              <a:rPr lang="cs-CZ" sz="2200" b="1"/>
              <a:t>Follow </a:t>
            </a:r>
            <a:r>
              <a:rPr lang="cs-CZ" sz="2200" b="1">
                <a:solidFill>
                  <a:srgbClr val="0070C0"/>
                </a:solidFill>
              </a:rPr>
              <a:t>C-A-B rule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alternate 30 chest compressions and 2 rescue breaths</a:t>
            </a:r>
            <a:endParaRPr lang="cs-CZ" sz="2200"/>
          </a:p>
        </p:txBody>
      </p:sp>
      <p:sp>
        <p:nvSpPr>
          <p:cNvPr id="3" name="TextovéPole 2"/>
          <p:cNvSpPr txBox="1"/>
          <p:nvPr/>
        </p:nvSpPr>
        <p:spPr>
          <a:xfrm>
            <a:off x="3131840" y="5345921"/>
            <a:ext cx="5256584" cy="132343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0" b="1" dirty="0">
                <a:solidFill>
                  <a:srgbClr val="FF0000"/>
                </a:solidFill>
              </a:rPr>
              <a:t>30 : 2</a:t>
            </a:r>
          </a:p>
        </p:txBody>
      </p:sp>
      <p:pic>
        <p:nvPicPr>
          <p:cNvPr id="4" name="Picture 2" descr="http://www.e-safetyshop.eu/uploads/images_products_large/173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196752"/>
            <a:ext cx="1577296" cy="1577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9471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1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404664"/>
            <a:ext cx="8424936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/>
              <a:t>C-A-B  RULE</a:t>
            </a:r>
          </a:p>
          <a:p>
            <a:endParaRPr lang="cs-CZ" sz="1000" b="1"/>
          </a:p>
          <a:p>
            <a:r>
              <a:rPr lang="cs-CZ" sz="2200" b="1">
                <a:solidFill>
                  <a:srgbClr val="FF0000"/>
                </a:solidFill>
              </a:rPr>
              <a:t>C</a:t>
            </a:r>
            <a:r>
              <a:rPr lang="cs-CZ" sz="2200" b="1">
                <a:solidFill>
                  <a:srgbClr val="0070C0"/>
                </a:solidFill>
              </a:rPr>
              <a:t> - Chest Compressions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30 compressions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compression rate 100-120/min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compression depth at least 5 cm (no more than 6 cm)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allow full chest wall recoil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minimize interruptions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sz="1000" b="1"/>
          </a:p>
          <a:p>
            <a:r>
              <a:rPr lang="cs-CZ" sz="2200" b="1">
                <a:solidFill>
                  <a:srgbClr val="FF0000"/>
                </a:solidFill>
              </a:rPr>
              <a:t>A</a:t>
            </a:r>
            <a:r>
              <a:rPr lang="cs-CZ" sz="2200" b="1">
                <a:solidFill>
                  <a:srgbClr val="0070C0"/>
                </a:solidFill>
              </a:rPr>
              <a:t> - Airway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open airway - head-tilt chin-lift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sz="1000" b="1"/>
          </a:p>
          <a:p>
            <a:r>
              <a:rPr lang="cs-CZ" sz="2200" b="1">
                <a:solidFill>
                  <a:srgbClr val="FF0000"/>
                </a:solidFill>
              </a:rPr>
              <a:t>B</a:t>
            </a:r>
            <a:r>
              <a:rPr lang="cs-CZ" sz="2200" b="1">
                <a:solidFill>
                  <a:srgbClr val="0070C0"/>
                </a:solidFill>
              </a:rPr>
              <a:t> - Breathing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2 rescue breaths (mouth to mouth)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1 breath every 6 seconds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duration of 1 breath 1 second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normal tidal volume (500 ml)</a:t>
            </a:r>
          </a:p>
          <a:p>
            <a:endParaRPr lang="cs-CZ" sz="2200"/>
          </a:p>
        </p:txBody>
      </p:sp>
    </p:spTree>
    <p:extLst>
      <p:ext uri="{BB962C8B-B14F-4D97-AF65-F5344CB8AC3E}">
        <p14:creationId xmlns:p14="http://schemas.microsoft.com/office/powerpoint/2010/main" val="2784637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2468503"/>
            <a:ext cx="8280920" cy="240065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5000" b="1" dirty="0">
                <a:solidFill>
                  <a:srgbClr val="FF0000"/>
                </a:solidFill>
              </a:rPr>
              <a:t>30 : 2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23528" y="476672"/>
            <a:ext cx="63367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/>
              <a:t>COMPRESSION VENTILATION RATIO</a:t>
            </a:r>
          </a:p>
        </p:txBody>
      </p:sp>
      <p:sp>
        <p:nvSpPr>
          <p:cNvPr id="4" name="Obdélník 3"/>
          <p:cNvSpPr/>
          <p:nvPr/>
        </p:nvSpPr>
        <p:spPr>
          <a:xfrm>
            <a:off x="395536" y="580526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>
                <a:hlinkClick r:id="rId2"/>
              </a:rPr>
              <a:t>https://www.youtube.com/watch?v=MeHeg8I7xuY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4367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1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404664"/>
            <a:ext cx="842493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/>
              <a:t>CHEST COMPRESSION-ONLY CPR</a:t>
            </a:r>
          </a:p>
          <a:p>
            <a:r>
              <a:rPr lang="cs-CZ" sz="2200" b="1" i="1">
                <a:solidFill>
                  <a:srgbClr val="0070C0"/>
                </a:solidFill>
              </a:rPr>
              <a:t>- alternative for those who are unwilling, unable, untrained to perform full CPR</a:t>
            </a:r>
          </a:p>
          <a:p>
            <a:pPr marL="342900" indent="-342900">
              <a:buFontTx/>
              <a:buChar char="-"/>
            </a:pPr>
            <a:endParaRPr lang="cs-CZ" sz="2200" b="1" i="1">
              <a:solidFill>
                <a:srgbClr val="0070C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compression rate 100-120/min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compression depth at least 5 cm (no more than 6 cm)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allow full chest wall recoil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no interruptions</a:t>
            </a:r>
          </a:p>
          <a:p>
            <a:pPr marL="342900" indent="-342900">
              <a:buFontTx/>
              <a:buChar char="-"/>
            </a:pPr>
            <a:endParaRPr lang="cs-CZ" sz="2200" i="1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846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175275"/>
            <a:ext cx="8424936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/>
              <a:t>CHILD AND INFANT  BASIC LIFE SUPPORT</a:t>
            </a:r>
          </a:p>
          <a:p>
            <a:r>
              <a:rPr lang="cs-CZ" sz="2200" b="1" i="1">
                <a:solidFill>
                  <a:srgbClr val="0070C0"/>
                </a:solidFill>
              </a:rPr>
              <a:t>- start if child is unconscious and not breathing normally</a:t>
            </a:r>
            <a:endParaRPr lang="cs-CZ" sz="2200" i="1">
              <a:solidFill>
                <a:srgbClr val="0070C0"/>
              </a:solidFill>
            </a:endParaRPr>
          </a:p>
          <a:p>
            <a:r>
              <a:rPr lang="cs-CZ" sz="1000" b="1"/>
              <a:t> </a:t>
            </a:r>
          </a:p>
          <a:p>
            <a:r>
              <a:rPr lang="cs-CZ" sz="2200" b="1"/>
              <a:t>SEQUENCE OF STEPS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check for danger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check for response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unresponsive - turn on back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open airway - head-tilt chin-lift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check for breathing (10 seconds)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not breathing normally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>
                <a:solidFill>
                  <a:srgbClr val="FF0000"/>
                </a:solidFill>
              </a:rPr>
              <a:t>5 initial rescue breaths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start CPR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>
                <a:solidFill>
                  <a:srgbClr val="FF0000"/>
                </a:solidFill>
              </a:rPr>
              <a:t>call EMS after 1 minute of CPR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continue CPR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sz="1000" b="1"/>
          </a:p>
          <a:p>
            <a:r>
              <a:rPr lang="cs-CZ" sz="2200" b="1"/>
              <a:t>After 5 initial rescue breaths follow C-A-B rule with compression- ventilation </a:t>
            </a:r>
            <a:r>
              <a:rPr lang="cs-CZ" sz="2200" b="1">
                <a:solidFill>
                  <a:srgbClr val="FF0000"/>
                </a:solidFill>
              </a:rPr>
              <a:t>ratio 30 : 2</a:t>
            </a:r>
            <a:r>
              <a:rPr lang="cs-CZ" sz="2200" b="1"/>
              <a:t>. </a:t>
            </a:r>
          </a:p>
          <a:p>
            <a:endParaRPr lang="cs-CZ" sz="2200" b="1"/>
          </a:p>
          <a:p>
            <a:pPr marL="342900" indent="-342900">
              <a:buFontTx/>
              <a:buChar char="-"/>
            </a:pPr>
            <a:endParaRPr lang="cs-CZ" sz="2200" i="1">
              <a:solidFill>
                <a:srgbClr val="0070C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384376" y="5345921"/>
            <a:ext cx="5076056" cy="132343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0" b="1" dirty="0">
                <a:solidFill>
                  <a:srgbClr val="FF0000"/>
                </a:solidFill>
              </a:rPr>
              <a:t>30 : 2</a:t>
            </a:r>
          </a:p>
        </p:txBody>
      </p:sp>
      <p:pic>
        <p:nvPicPr>
          <p:cNvPr id="4" name="Picture 2" descr="http://www.e-safetyshop.eu/uploads/images_products_large/173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24744"/>
            <a:ext cx="1289264" cy="1289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5369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1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404664"/>
            <a:ext cx="8424936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/>
              <a:t>NEW BORN INFANT  BASIC LIFE SUPPORT</a:t>
            </a:r>
          </a:p>
          <a:p>
            <a:r>
              <a:rPr lang="cs-CZ" sz="2200" b="1" i="1">
                <a:solidFill>
                  <a:srgbClr val="0070C0"/>
                </a:solidFill>
              </a:rPr>
              <a:t>- start if new born infant (under 1 month) is unconscious and not breathing normally</a:t>
            </a:r>
            <a:endParaRPr lang="cs-CZ" sz="2200" i="1">
              <a:solidFill>
                <a:srgbClr val="0070C0"/>
              </a:solidFill>
            </a:endParaRPr>
          </a:p>
          <a:p>
            <a:r>
              <a:rPr lang="cs-CZ" sz="1000" b="1"/>
              <a:t> </a:t>
            </a:r>
          </a:p>
          <a:p>
            <a:r>
              <a:rPr lang="cs-CZ" sz="2200" b="1"/>
              <a:t>SEQUENCE OF STEPS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check for danger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check for response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unresponsive - turn on back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open airway - </a:t>
            </a:r>
            <a:r>
              <a:rPr lang="cs-CZ" sz="2200" b="1">
                <a:solidFill>
                  <a:srgbClr val="FF0000"/>
                </a:solidFill>
              </a:rPr>
              <a:t>chin-lift (neutral head position)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check for breathing (10 seconds)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not breathing normally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>
                <a:solidFill>
                  <a:srgbClr val="FF0000"/>
                </a:solidFill>
              </a:rPr>
              <a:t>5 initial rescue breaths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start CPR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>
                <a:solidFill>
                  <a:srgbClr val="FF0000"/>
                </a:solidFill>
              </a:rPr>
              <a:t>call EMS after 1 minute of CPR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continue in CPR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sz="1000" b="1"/>
          </a:p>
          <a:p>
            <a:r>
              <a:rPr lang="cs-CZ" sz="2200" b="1"/>
              <a:t>After 5 initial rescue breaths follow C-A-B rule with compression- ventilation </a:t>
            </a:r>
            <a:r>
              <a:rPr lang="cs-CZ" sz="2200" b="1">
                <a:solidFill>
                  <a:srgbClr val="FF0000"/>
                </a:solidFill>
              </a:rPr>
              <a:t>ratio 3 : 1</a:t>
            </a:r>
            <a:r>
              <a:rPr lang="cs-CZ" sz="2200" b="1"/>
              <a:t>. </a:t>
            </a:r>
          </a:p>
          <a:p>
            <a:endParaRPr lang="cs-CZ" sz="2200"/>
          </a:p>
        </p:txBody>
      </p:sp>
      <p:pic>
        <p:nvPicPr>
          <p:cNvPr id="3" name="Picture 2" descr="http://www.e-safetyshop.eu/uploads/images_products_large/173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268760"/>
            <a:ext cx="1289264" cy="1289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4429522" y="4293096"/>
            <a:ext cx="4680520" cy="132343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0" b="1" dirty="0">
                <a:solidFill>
                  <a:srgbClr val="FF0000"/>
                </a:solidFill>
              </a:rPr>
              <a:t>3 : 1</a:t>
            </a:r>
          </a:p>
        </p:txBody>
      </p:sp>
    </p:spTree>
    <p:extLst>
      <p:ext uri="{BB962C8B-B14F-4D97-AF65-F5344CB8AC3E}">
        <p14:creationId xmlns:p14="http://schemas.microsoft.com/office/powerpoint/2010/main" val="74878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1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1666" y="455737"/>
            <a:ext cx="8424936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/>
              <a:t>HAND PLACEMENT</a:t>
            </a:r>
          </a:p>
          <a:p>
            <a:r>
              <a:rPr lang="cs-CZ" sz="3200" b="1"/>
              <a:t>COMPRESSION DEPTH</a:t>
            </a:r>
          </a:p>
          <a:p>
            <a:endParaRPr lang="cs-CZ" sz="2200" b="1"/>
          </a:p>
          <a:p>
            <a:r>
              <a:rPr lang="cs-CZ" sz="2200" b="1">
                <a:solidFill>
                  <a:srgbClr val="0070C0"/>
                </a:solidFill>
              </a:rPr>
              <a:t>ADULT</a:t>
            </a:r>
            <a:r>
              <a:rPr lang="cs-CZ" sz="2200" b="1"/>
              <a:t>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2 hands </a:t>
            </a:r>
            <a:r>
              <a:rPr lang="cs-CZ" sz="2200"/>
              <a:t>on lower half of breastbone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at least 5 cm</a:t>
            </a:r>
          </a:p>
          <a:p>
            <a:endParaRPr lang="cs-CZ" sz="2200"/>
          </a:p>
          <a:p>
            <a:r>
              <a:rPr lang="cs-CZ" sz="2200" b="1">
                <a:solidFill>
                  <a:srgbClr val="0070C0"/>
                </a:solidFill>
              </a:rPr>
              <a:t>CHILD OVER 1 YEAR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2 hands or 1 hand </a:t>
            </a:r>
            <a:r>
              <a:rPr lang="cs-CZ" sz="2200"/>
              <a:t>on lower half of breastbone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at least 1/3 of chest </a:t>
            </a:r>
            <a:r>
              <a:rPr lang="cs-CZ" sz="2200"/>
              <a:t>diameter (about 5 cm)</a:t>
            </a:r>
          </a:p>
          <a:p>
            <a:endParaRPr lang="cs-CZ" sz="2200" b="1"/>
          </a:p>
          <a:p>
            <a:r>
              <a:rPr lang="cs-CZ" sz="2200" b="1">
                <a:solidFill>
                  <a:srgbClr val="0070C0"/>
                </a:solidFill>
              </a:rPr>
              <a:t>NEWBORN AND CHILD UNDER 1 YEAR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2 fingers </a:t>
            </a:r>
            <a:r>
              <a:rPr lang="cs-CZ" sz="2200"/>
              <a:t>in center of chest just below nipple line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at least 1/3 of chest </a:t>
            </a:r>
            <a:r>
              <a:rPr lang="cs-CZ" sz="2200"/>
              <a:t>diameter (about 4 cm)</a:t>
            </a:r>
          </a:p>
          <a:p>
            <a:endParaRPr lang="cs-CZ" sz="2200"/>
          </a:p>
        </p:txBody>
      </p:sp>
    </p:spTree>
    <p:extLst>
      <p:ext uri="{BB962C8B-B14F-4D97-AF65-F5344CB8AC3E}">
        <p14:creationId xmlns:p14="http://schemas.microsoft.com/office/powerpoint/2010/main" val="313251059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4072</TotalTime>
  <Words>716</Words>
  <Application>Microsoft Office PowerPoint</Application>
  <PresentationFormat>Předvádění na obrazovce (4:3)</PresentationFormat>
  <Paragraphs>165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Míša</dc:creator>
  <cp:lastModifiedBy>M</cp:lastModifiedBy>
  <cp:revision>59</cp:revision>
  <dcterms:created xsi:type="dcterms:W3CDTF">2016-02-13T10:20:57Z</dcterms:created>
  <dcterms:modified xsi:type="dcterms:W3CDTF">2021-01-31T10:48:54Z</dcterms:modified>
</cp:coreProperties>
</file>