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6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7" r:id="rId19"/>
    <p:sldId id="273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FAF459-B772-404A-8366-DD877DA6F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89FF137-1328-4C86-9700-7B4DD1C696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5A5F88-C4A3-465A-A0FE-15A15DB11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6510-E05F-4F54-8DE6-512640EA81BF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F01858-6F99-4C71-B4B2-A51D951A6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6F519F-F66B-4332-BC3E-9B25706A6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7021-AC7C-4326-9EC0-4B411ECB96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51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C16027-4FF1-49B1-8557-37312189D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E5741DE-9886-418F-A664-A2A791ED0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B682D3-5890-49CC-9760-5E2506F89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6510-E05F-4F54-8DE6-512640EA81BF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870B51-754B-444F-A888-327752462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4A45EE-A444-4575-B8CF-F473E7FCC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7021-AC7C-4326-9EC0-4B411ECB96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667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44F02B7-975A-4993-9FD6-02F695F7CD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E97C3A-9EAC-4119-A6EB-1D55A57EDA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8F88D1-90D0-4DE9-97D5-B196DE111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6510-E05F-4F54-8DE6-512640EA81BF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2A2D6C-3D2E-44E6-8F08-5FC6C7468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F108F1-953E-4E1D-8DA7-5B31DB1BC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7021-AC7C-4326-9EC0-4B411ECB96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92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1DDE6-361B-431D-B829-64511B967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454611-543D-44AD-BAE4-D4D0C75F5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47E35E-558B-443D-90EC-5CA27F18F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6510-E05F-4F54-8DE6-512640EA81BF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DC0AB1-9218-4B69-AFF8-71BA5C88C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3A1343-4BD6-4A6C-87BF-DA00B818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7021-AC7C-4326-9EC0-4B411ECB96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73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F30459-C3A8-4D85-905B-7F2AD5BB0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69C9467-7424-4B40-B522-3CBB6454B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170E52-2D45-4EC6-B046-78D18EA7F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6510-E05F-4F54-8DE6-512640EA81BF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D6D05C-63CF-41AC-82B2-080D42D82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3D1C19-ADD1-41B9-8673-3AD2B907C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7021-AC7C-4326-9EC0-4B411ECB96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151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86C44E-19CA-4442-98FA-C59E426A7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482878-BB04-40FC-BF29-0FFFE3E9B1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9DDC3CB-9C9C-4B3B-98A6-E414630508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60B1185-7C92-4052-87C2-DE8327977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6510-E05F-4F54-8DE6-512640EA81BF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7D1DDEF-A7CE-4BBC-B3B8-622371357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1365BCF-7C8E-4828-9921-DE537C1F3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7021-AC7C-4326-9EC0-4B411ECB96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457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9856F-1037-444C-BC3B-7E123E0B6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5534CD-AF1F-4E1B-A813-C2567611D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28AA300-6779-4274-BC8B-702FC6E9A1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19ED4F9-D41B-44F9-894B-EC5ED9BB1B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40C8DE3-2B63-4430-8109-B9F268F150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1369E38-45DF-45D8-9CEA-2550F6561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6510-E05F-4F54-8DE6-512640EA81BF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BEBDEBD-5F1C-4C25-99C2-5BB49ED7B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5935670-EB60-42B5-A9C0-8A8BF5C9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7021-AC7C-4326-9EC0-4B411ECB96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562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086ED7-9C0D-471C-8107-33F07FB20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05D27B6-3C0D-4F11-A924-D252218F7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6510-E05F-4F54-8DE6-512640EA81BF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7D097F9-B4FB-4966-B92C-023B1D246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050CE74-802D-42A8-85C0-C3065C0BE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7021-AC7C-4326-9EC0-4B411ECB96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890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32746FE-B45F-476F-945E-01E8EC907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6510-E05F-4F54-8DE6-512640EA81BF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84ED666-9E1E-4209-A463-E257B2C1D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0023255-106D-4E10-A015-E13F496CB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7021-AC7C-4326-9EC0-4B411ECB96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482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52A0AC-DC83-492C-A506-65C223F59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FEAE61-4D00-496D-8A18-6492A59D0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A16C37B-20AF-46A5-A696-0A8F5E5218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8A718F3-8EC1-4552-845D-955690715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6510-E05F-4F54-8DE6-512640EA81BF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17F1D9A-06A9-4B2E-B0FE-C15125421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D74721-DEDB-477F-87E4-EBFF3A7F7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7021-AC7C-4326-9EC0-4B411ECB96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814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750620-A8B1-4397-BCF5-3C058144A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3C05462-E2CB-4D00-BD0E-E85D837CEF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DBC1AA7-CF12-4D79-B693-C77CC2157B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FEE1AA4-F1AF-432A-812B-11960BCDF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6510-E05F-4F54-8DE6-512640EA81BF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657BDEB-0F62-46C0-888C-4D1E58859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B584D3A-8001-436F-90B1-2818F979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7021-AC7C-4326-9EC0-4B411ECB96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741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C310479-32D9-40DC-B285-E943FC5BA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9D52DB8-1FDF-49A7-8855-4EF3424EC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CAE93A-3EA4-4B4D-BF71-E885BF8F83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26510-E05F-4F54-8DE6-512640EA81BF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D57DA3-C113-453B-B84F-F72CA38E5A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832E7A-03F5-4F94-9E99-1595B9736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F7021-AC7C-4326-9EC0-4B411ECB96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719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5581A4-C25E-4013-A683-E72D2DD1CD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Filosofie I.</a:t>
            </a:r>
            <a:br>
              <a:rPr lang="cs-CZ" dirty="0"/>
            </a:br>
            <a:r>
              <a:rPr lang="cs-CZ" dirty="0"/>
              <a:t>Přednáška 7.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55F5FE6-24E3-4368-AF4A-3AA13617C4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Transcendentální filosofie.</a:t>
            </a:r>
          </a:p>
        </p:txBody>
      </p:sp>
    </p:spTree>
    <p:extLst>
      <p:ext uri="{BB962C8B-B14F-4D97-AF65-F5344CB8AC3E}">
        <p14:creationId xmlns:p14="http://schemas.microsoft.com/office/powerpoint/2010/main" val="2860491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94FB3-E768-4992-AFD9-3319856EB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544081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Apriorní předpoklady myšlení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A1EB295A-9364-4686-8A4F-263F9E4E9F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5746540"/>
              </p:ext>
            </p:extLst>
          </p:nvPr>
        </p:nvGraphicFramePr>
        <p:xfrm>
          <a:off x="1136342" y="1448955"/>
          <a:ext cx="8717872" cy="4654985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027664">
                  <a:extLst>
                    <a:ext uri="{9D8B030D-6E8A-4147-A177-3AD203B41FA5}">
                      <a16:colId xmlns:a16="http://schemas.microsoft.com/office/drawing/2014/main" val="3980001801"/>
                    </a:ext>
                  </a:extLst>
                </a:gridCol>
                <a:gridCol w="2513622">
                  <a:extLst>
                    <a:ext uri="{9D8B030D-6E8A-4147-A177-3AD203B41FA5}">
                      <a16:colId xmlns:a16="http://schemas.microsoft.com/office/drawing/2014/main" val="3856862983"/>
                    </a:ext>
                  </a:extLst>
                </a:gridCol>
                <a:gridCol w="5176586">
                  <a:extLst>
                    <a:ext uri="{9D8B030D-6E8A-4147-A177-3AD203B41FA5}">
                      <a16:colId xmlns:a16="http://schemas.microsoft.com/office/drawing/2014/main" val="3325468379"/>
                    </a:ext>
                  </a:extLst>
                </a:gridCol>
              </a:tblGrid>
              <a:tr h="74566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effectLst/>
                        </a:rPr>
                        <a:t>Kategorie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Tabulka forem soudů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3561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 Příklad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5433865"/>
                  </a:ext>
                </a:extLst>
              </a:tr>
              <a:tr h="8258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Kvantita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-všeobecný s.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-zvláštní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-jedinečný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Všichni lidé jsou smrtelní.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Některé hvězdy jsou planety.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Kant je filosof.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3281681"/>
                  </a:ext>
                </a:extLst>
              </a:tr>
              <a:tr h="8258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Kvalita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-kladné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-záporné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-nekonečné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Tato růže je červená.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Tato růže není červená.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Tato růže je ne-vonící.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5644625"/>
                  </a:ext>
                </a:extLst>
              </a:tr>
              <a:tr h="12298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Relace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-kategorické (nepodmí.)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-hypotetické (podm.)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-disjunktivní (vylučující)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Tento trojúhelník má pravý úhel.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Má-li trojúhelník jeden úhel pravý, další dva má ostré.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Trojúhelník je buď provo-,ostro- nebo tupoúhlý.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3690950"/>
                  </a:ext>
                </a:extLst>
              </a:tr>
              <a:tr h="102782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Modalita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-problematické (domnív.)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-asertorické (tvrdící)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-apodiktické (nutné)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Růže dnes možná rozkvete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Růže dnes rozkvete.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Růže dnes musí rozkvést.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691214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3ADC402F-A91C-4162-9513-3586A0575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974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94FB3-E768-4992-AFD9-3319856EB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3663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Věci o sobě (Ding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226C7-A63D-42E6-A39D-D362F65C7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522" y="1411550"/>
            <a:ext cx="10448278" cy="476541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-ideje jako kategorie rozumu vyššího (</a:t>
            </a:r>
            <a:r>
              <a:rPr lang="cs-CZ" dirty="0" err="1"/>
              <a:t>Vernunft</a:t>
            </a:r>
            <a:r>
              <a:rPr lang="cs-CZ" dirty="0"/>
              <a:t>) nemají platnost v empirické vědě,</a:t>
            </a:r>
          </a:p>
          <a:p>
            <a:pPr marL="0" indent="0">
              <a:buNone/>
            </a:pPr>
            <a:r>
              <a:rPr lang="cs-CZ" dirty="0"/>
              <a:t>-jsou to regulativní principy pro veškerou činnost našeho rozumu. </a:t>
            </a:r>
          </a:p>
          <a:p>
            <a:pPr marL="0" indent="0">
              <a:buNone/>
            </a:pPr>
            <a:r>
              <a:rPr lang="cs-CZ" dirty="0"/>
              <a:t>-idea světa, Boha a nesmrtelné duše jsou „věci o sobě“ nepoznatelné lidskému rozumu</a:t>
            </a:r>
          </a:p>
          <a:p>
            <a:pPr marL="0" indent="0">
              <a:buNone/>
            </a:pPr>
            <a:r>
              <a:rPr lang="cs-CZ" dirty="0"/>
              <a:t>-v případě, že se praktický rozum pokouší objasnit tyto otázky čistého rozumu, dostává se do neřešitelných antinomií:</a:t>
            </a:r>
          </a:p>
          <a:p>
            <a:pPr marL="0" indent="0">
              <a:buNone/>
            </a:pPr>
            <a:r>
              <a:rPr lang="cs-CZ" dirty="0"/>
              <a:t>-je svět stvořen a nebo je věčný?</a:t>
            </a:r>
          </a:p>
          <a:p>
            <a:pPr marL="0" indent="0">
              <a:buNone/>
            </a:pPr>
            <a:r>
              <a:rPr lang="cs-CZ" dirty="0"/>
              <a:t>-vznikl přírodní cestou (velkým třeskem) a nebo aktivitou boží?</a:t>
            </a:r>
          </a:p>
          <a:p>
            <a:pPr marL="0" indent="0">
              <a:buNone/>
            </a:pPr>
            <a:r>
              <a:rPr lang="cs-CZ" dirty="0"/>
              <a:t>-vládne v něm přírodní nutnost a nebo nahodilost?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3175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94FB3-E768-4992-AFD9-3319856EB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478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Zákony teoretického a praktického rozumu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226C7-A63D-42E6-A39D-D362F65C7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Zákony teoretického rozumu mají charakter nutnosti. (Tak to jest. Sein)</a:t>
            </a:r>
          </a:p>
          <a:p>
            <a:r>
              <a:rPr lang="cs-CZ" dirty="0"/>
              <a:t>Zákony praktického rozumu mají charakter požadavku. (Tak máš jednat. Tak by to býti mělo. </a:t>
            </a:r>
            <a:r>
              <a:rPr lang="cs-CZ" dirty="0" err="1"/>
              <a:t>Sollen</a:t>
            </a:r>
            <a:r>
              <a:rPr lang="cs-CZ" dirty="0"/>
              <a:t>)</a:t>
            </a:r>
          </a:p>
          <a:p>
            <a:r>
              <a:rPr lang="cs-CZ" dirty="0"/>
              <a:t>V Kritice čistého rozumu hledá Kant apriorní předpoklady vnímání a myšlení.</a:t>
            </a:r>
          </a:p>
          <a:p>
            <a:r>
              <a:rPr lang="cs-CZ" dirty="0"/>
              <a:t>V Kritice praktického rozumu hledá Kant apriorní předpoklady lidského jednání.</a:t>
            </a:r>
          </a:p>
        </p:txBody>
      </p:sp>
    </p:spTree>
    <p:extLst>
      <p:ext uri="{BB962C8B-B14F-4D97-AF65-F5344CB8AC3E}">
        <p14:creationId xmlns:p14="http://schemas.microsoft.com/office/powerpoint/2010/main" val="3206852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94FB3-E768-4992-AFD9-3319856EB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37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Praktická filosofie  - princip svobody vůle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226C7-A63D-42E6-A39D-D362F65C7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/>
              <a:t>„Hvězdné nebe nade mnou a mravní zákon ve mně.“ </a:t>
            </a:r>
            <a:r>
              <a:rPr lang="cs-CZ" dirty="0"/>
              <a:t>(v přírodě vše působí podle přírodních zákonů, jen člověk je vybaven mohutností jednat podle představy o zákonech, podle principů – čili má vůli a rozum.</a:t>
            </a:r>
          </a:p>
          <a:p>
            <a:r>
              <a:rPr lang="cs-CZ" dirty="0"/>
              <a:t>Kantovo východisko pojetí mravnosti: </a:t>
            </a:r>
            <a:r>
              <a:rPr lang="cs-CZ" i="1" dirty="0"/>
              <a:t>„Ve světě nelze myslet nic jako možné, co by se bez omezení mohlo považovat za dobré, mimo dobrou vůli.“</a:t>
            </a:r>
          </a:p>
          <a:p>
            <a:r>
              <a:rPr lang="cs-CZ" i="1" dirty="0"/>
              <a:t>Vůle je schopnost člověka dávat si rozumné cíle, sám se zdokonalovat. (Inteligibilní já.)</a:t>
            </a:r>
          </a:p>
          <a:p>
            <a:r>
              <a:rPr lang="cs-CZ" i="1" dirty="0"/>
              <a:t>Důkaz: rozvažování, důvtip, soudnost….a další talenty ducha, odvaha, rozhodnost, temperament , chladnokrevnost jsou dobré a žádoucí stejně jako mohou být zlé a škodlivé, jestliže vůle není dobrá</a:t>
            </a:r>
          </a:p>
        </p:txBody>
      </p:sp>
    </p:spTree>
    <p:extLst>
      <p:ext uri="{BB962C8B-B14F-4D97-AF65-F5344CB8AC3E}">
        <p14:creationId xmlns:p14="http://schemas.microsoft.com/office/powerpoint/2010/main" val="1427551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94FB3-E768-4992-AFD9-3319856EB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777" y="249716"/>
            <a:ext cx="10515600" cy="53152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Povaha mravního chtění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226C7-A63D-42E6-A39D-D362F65C7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913" y="1097655"/>
            <a:ext cx="10515600" cy="5169979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/>
              <a:t>Svobodná vůle je hodnotou o sobě, bez ohledu na následky. Dobrá vůle je dobrem i když se nepodaří vytčený záměr uskutečnit.</a:t>
            </a:r>
          </a:p>
          <a:p>
            <a:pPr>
              <a:buFontTx/>
              <a:buChar char="-"/>
            </a:pPr>
            <a:r>
              <a:rPr lang="cs-CZ" dirty="0"/>
              <a:t>Kantova polemika s heteronomními morálkami a s utilitarismem. </a:t>
            </a:r>
          </a:p>
          <a:p>
            <a:pPr>
              <a:buFontTx/>
              <a:buChar char="-"/>
            </a:pPr>
            <a:r>
              <a:rPr lang="cs-CZ" dirty="0"/>
              <a:t>Pravidlo pro mravní jednání musí být: - nutné, - nepodmíněné, - všeobecně platné, musí mít podobu zákona.</a:t>
            </a:r>
          </a:p>
          <a:p>
            <a:pPr>
              <a:buFontTx/>
              <a:buChar char="-"/>
            </a:pPr>
            <a:r>
              <a:rPr lang="cs-CZ" dirty="0"/>
              <a:t>Autonomní morálka: </a:t>
            </a:r>
          </a:p>
          <a:p>
            <a:pPr>
              <a:buFontTx/>
              <a:buChar char="-"/>
            </a:pPr>
            <a:r>
              <a:rPr lang="cs-CZ" dirty="0"/>
              <a:t>vychází z povinnosti pojaté jako nutnost jednání z úcty k zákonu,</a:t>
            </a:r>
          </a:p>
          <a:p>
            <a:pPr>
              <a:buFontTx/>
              <a:buChar char="-"/>
            </a:pPr>
            <a:r>
              <a:rPr lang="cs-CZ" dirty="0"/>
              <a:t>výraz samotného lidství</a:t>
            </a:r>
          </a:p>
          <a:p>
            <a:pPr>
              <a:buFontTx/>
              <a:buChar char="-"/>
            </a:pPr>
            <a:r>
              <a:rPr lang="cs-CZ" dirty="0"/>
              <a:t>-schopnost volit jen to, co rozum poznává nezávisle na náklonnostech jako prakticky nutné, tzn. jako dobré</a:t>
            </a:r>
          </a:p>
          <a:p>
            <a:pPr>
              <a:buFontTx/>
              <a:buChar char="-"/>
            </a:pPr>
            <a:r>
              <a:rPr lang="cs-CZ" dirty="0"/>
              <a:t>formule příkazu - imperativ</a:t>
            </a:r>
          </a:p>
        </p:txBody>
      </p:sp>
    </p:spTree>
    <p:extLst>
      <p:ext uri="{BB962C8B-B14F-4D97-AF65-F5344CB8AC3E}">
        <p14:creationId xmlns:p14="http://schemas.microsoft.com/office/powerpoint/2010/main" val="3550717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94FB3-E768-4992-AFD9-3319856EB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0397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Kategorický imperativ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226C7-A63D-42E6-A39D-D362F65C7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922"/>
            <a:ext cx="10515600" cy="5187734"/>
          </a:xfrm>
        </p:spPr>
        <p:txBody>
          <a:bodyPr/>
          <a:lstStyle/>
          <a:p>
            <a:r>
              <a:rPr lang="cs-CZ" dirty="0"/>
              <a:t>- nepodmíněný a všeobecně platný, kategorický „Jednej tak….“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Jednej tak, aby se maxima tvého jednání mohla stát obecným zákonem.</a:t>
            </a:r>
          </a:p>
          <a:p>
            <a:r>
              <a:rPr lang="cs-CZ" dirty="0"/>
              <a:t>Jednej tak, aby lidství tvé ani lidství druhého nebylo předpokladem (k dosažení nějakého cíle), ale cílem samotným. </a:t>
            </a:r>
          </a:p>
          <a:p>
            <a:r>
              <a:rPr lang="cs-CZ" dirty="0"/>
              <a:t>Mravní jednání je účelem o sobě.</a:t>
            </a:r>
          </a:p>
        </p:txBody>
      </p:sp>
    </p:spTree>
    <p:extLst>
      <p:ext uri="{BB962C8B-B14F-4D97-AF65-F5344CB8AC3E}">
        <p14:creationId xmlns:p14="http://schemas.microsoft.com/office/powerpoint/2010/main" val="1129088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94FB3-E768-4992-AFD9-3319856EB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532" y="221942"/>
            <a:ext cx="10515600" cy="559293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Hypotetický imperativ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226C7-A63D-42E6-A39D-D362F65C7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353" y="1253331"/>
            <a:ext cx="10515600" cy="4351338"/>
          </a:xfrm>
        </p:spPr>
        <p:txBody>
          <a:bodyPr/>
          <a:lstStyle/>
          <a:p>
            <a:r>
              <a:rPr lang="cs-CZ" dirty="0"/>
              <a:t>- podmíněný, všeobecně platný</a:t>
            </a:r>
          </a:p>
          <a:p>
            <a:r>
              <a:rPr lang="cs-CZ" dirty="0"/>
              <a:t>Chceš-li dosáhnout vysokého věku, musíš pečovat o své zdraví.</a:t>
            </a:r>
          </a:p>
          <a:p>
            <a:endParaRPr lang="cs-CZ" dirty="0"/>
          </a:p>
          <a:p>
            <a:r>
              <a:rPr lang="cs-CZ" dirty="0"/>
              <a:t>Pragmatický imperativ. </a:t>
            </a:r>
          </a:p>
          <a:p>
            <a:r>
              <a:rPr lang="cs-CZ" dirty="0"/>
              <a:t>Nesmíš lhát, aby ti lidé uvěřili.</a:t>
            </a:r>
          </a:p>
        </p:txBody>
      </p:sp>
    </p:spTree>
    <p:extLst>
      <p:ext uri="{BB962C8B-B14F-4D97-AF65-F5344CB8AC3E}">
        <p14:creationId xmlns:p14="http://schemas.microsoft.com/office/powerpoint/2010/main" val="3994815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94FB3-E768-4992-AFD9-3319856EB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853"/>
            <a:ext cx="10515600" cy="48218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Kritika Kantovy teorie mravního jednání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226C7-A63D-42E6-A39D-D362F65C7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Ryze formální.</a:t>
            </a:r>
          </a:p>
          <a:p>
            <a:r>
              <a:rPr lang="cs-CZ" dirty="0"/>
              <a:t>Nezohledňuje časové okolnosti.</a:t>
            </a:r>
          </a:p>
          <a:p>
            <a:r>
              <a:rPr lang="cs-CZ" dirty="0"/>
              <a:t>Nezohledňuje kontext.</a:t>
            </a:r>
          </a:p>
          <a:p>
            <a:r>
              <a:rPr lang="cs-CZ" dirty="0"/>
              <a:t>V protikladu k situační nebo profesní etice.</a:t>
            </a:r>
          </a:p>
          <a:p>
            <a:r>
              <a:rPr lang="cs-CZ" dirty="0"/>
              <a:t>Morální jednání určené vědomím povinnosti vůči zákonu. Kdybychom znali a správně aplikovali zákon, mohli bychom lidské jednání předvídat, stejně jako zatmění slunce.</a:t>
            </a:r>
          </a:p>
        </p:txBody>
      </p:sp>
    </p:spTree>
    <p:extLst>
      <p:ext uri="{BB962C8B-B14F-4D97-AF65-F5344CB8AC3E}">
        <p14:creationId xmlns:p14="http://schemas.microsoft.com/office/powerpoint/2010/main" val="3842866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94FB3-E768-4992-AFD9-3319856EB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552"/>
            <a:ext cx="10515600" cy="49600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Kantova antropologie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226C7-A63D-42E6-A39D-D362F65C7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357" y="754602"/>
            <a:ext cx="10581443" cy="5422361"/>
          </a:xfrm>
        </p:spPr>
        <p:txBody>
          <a:bodyPr/>
          <a:lstStyle/>
          <a:p>
            <a:r>
              <a:rPr lang="cs-CZ" dirty="0"/>
              <a:t>Antropologie v pragmatickém ohledu (člověk jako součást přírody x člověk jako rozumná bytost obdařená svobodnou vůlí)</a:t>
            </a:r>
          </a:p>
          <a:p>
            <a:r>
              <a:rPr lang="cs-CZ" dirty="0"/>
              <a:t>Formulace 3 otázek:</a:t>
            </a:r>
          </a:p>
          <a:p>
            <a:r>
              <a:rPr lang="cs-CZ" dirty="0"/>
              <a:t>1. Co mohu poznat?</a:t>
            </a:r>
          </a:p>
          <a:p>
            <a:r>
              <a:rPr lang="cs-CZ" dirty="0"/>
              <a:t>2. Podle čeho mám jednat?</a:t>
            </a:r>
          </a:p>
          <a:p>
            <a:r>
              <a:rPr lang="cs-CZ" dirty="0"/>
              <a:t>3. V co mohu věřit?</a:t>
            </a:r>
          </a:p>
          <a:p>
            <a:endParaRPr lang="cs-CZ" dirty="0"/>
          </a:p>
          <a:p>
            <a:r>
              <a:rPr lang="cs-CZ" dirty="0"/>
              <a:t>Co je člověk? (otázka po pravdě a poznání, po mravnosti a víře)</a:t>
            </a:r>
          </a:p>
        </p:txBody>
      </p:sp>
    </p:spTree>
    <p:extLst>
      <p:ext uri="{BB962C8B-B14F-4D97-AF65-F5344CB8AC3E}">
        <p14:creationId xmlns:p14="http://schemas.microsoft.com/office/powerpoint/2010/main" val="3491198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94FB3-E768-4992-AFD9-3319856EB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948" y="365125"/>
            <a:ext cx="10696852" cy="496009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226C7-A63D-42E6-A39D-D362F65C7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804" y="958788"/>
            <a:ext cx="10758996" cy="5218175"/>
          </a:xfrm>
        </p:spPr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- RÖD, Wolfgang. </a:t>
            </a:r>
            <a:r>
              <a:rPr lang="cs-CZ" altLang="cs-CZ" sz="2000" i="1" dirty="0">
                <a:latin typeface="Arial" panose="020B0604020202020204" pitchFamily="34" charset="0"/>
              </a:rPr>
              <a:t>Německá klasická filosofie. I, Od Kanta k Schopenhauerovi</a:t>
            </a:r>
            <a:r>
              <a:rPr lang="cs-CZ" altLang="cs-CZ" sz="2000" dirty="0">
                <a:latin typeface="Arial" panose="020B0604020202020204" pitchFamily="34" charset="0"/>
              </a:rPr>
              <a:t>.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Překlad Jindřich Karásek. Vydání první. Praha: OIKOYMENH, 2015. 351 stran. Dějiny filosofie; svazek 10/1. ISBN 978-80-7298-200-4.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altLang="cs-CZ" sz="2000" dirty="0">
                <a:latin typeface="Arial" panose="020B0604020202020204" pitchFamily="34" charset="0"/>
              </a:rPr>
              <a:t>KANT, Immanuel. Základy metafyziky mravů. Praha: OIKOYMENH 2015.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400" cap="all" dirty="0"/>
              <a:t>Kuneš</a:t>
            </a:r>
            <a:r>
              <a:rPr lang="cs-CZ" sz="2400" dirty="0"/>
              <a:t>, Jan, </a:t>
            </a:r>
            <a:r>
              <a:rPr lang="cs-CZ" sz="2400" dirty="0" err="1"/>
              <a:t>ed</a:t>
            </a:r>
            <a:r>
              <a:rPr lang="cs-CZ" sz="2400" dirty="0"/>
              <a:t>. </a:t>
            </a:r>
            <a:r>
              <a:rPr lang="cs-CZ" sz="2400" i="1" dirty="0"/>
              <a:t>Kantův morální zákon</a:t>
            </a:r>
            <a:r>
              <a:rPr lang="cs-CZ" sz="2400" dirty="0"/>
              <a:t>. Překlad Jan Kuneš. Vydání první. Praha: OIKOYMENH, 2017.</a:t>
            </a:r>
            <a:endParaRPr lang="cs-CZ" altLang="cs-CZ" sz="2400" dirty="0"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1101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94FB3-E768-4992-AFD9-3319856EB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5807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Immanuel Kant a snaha o nový počátek filosofie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226C7-A63D-42E6-A39D-D362F65C7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Transcendentální filosofie: </a:t>
            </a:r>
            <a:r>
              <a:rPr lang="cs-CZ" sz="2400" i="1" dirty="0"/>
              <a:t>„Nazývám každé poznání transcendentálním, které se nezabývá předměty, nýbrž našimi pojmy a priori o předmětech.“</a:t>
            </a:r>
          </a:p>
          <a:p>
            <a:r>
              <a:rPr lang="cs-CZ" sz="2400" dirty="0"/>
              <a:t>Je to systém apriorního vědění, poznání z čistých pojmů a nezávislých na zkušenosti.</a:t>
            </a:r>
          </a:p>
          <a:p>
            <a:r>
              <a:rPr lang="cs-CZ" sz="2400" dirty="0"/>
              <a:t>a priori (doslova znamená od prvního; to, co není odvozeno od něčeho, ale je základem poznání; nezkušenostní základ zkušenosti; to, co zkušenost předchází a co ji teprve umožňuje)</a:t>
            </a:r>
          </a:p>
          <a:p>
            <a:r>
              <a:rPr lang="cs-CZ" sz="2400" dirty="0"/>
              <a:t>a posteriori  (odvozený, zkušenostní)</a:t>
            </a:r>
          </a:p>
          <a:p>
            <a:r>
              <a:rPr lang="cs-CZ" sz="2400" dirty="0"/>
              <a:t>Rozdíl mezi transcendentální a transcendentní (to, co nás přesahuje - opak imanentního)</a:t>
            </a:r>
          </a:p>
        </p:txBody>
      </p:sp>
    </p:spTree>
    <p:extLst>
      <p:ext uri="{BB962C8B-B14F-4D97-AF65-F5344CB8AC3E}">
        <p14:creationId xmlns:p14="http://schemas.microsoft.com/office/powerpoint/2010/main" val="3013362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94FB3-E768-4992-AFD9-3319856EB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0397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Kant myslitel (1724-1804)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226C7-A63D-42E6-A39D-D362F65C7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1. období dogmaticko-racionalistické (vliv racionalismu a Newtona)</a:t>
            </a:r>
          </a:p>
          <a:p>
            <a:pPr marL="0" indent="0">
              <a:buNone/>
            </a:pPr>
            <a:r>
              <a:rPr lang="cs-CZ" dirty="0"/>
              <a:t>2. skepticko-empirické (</a:t>
            </a:r>
            <a:r>
              <a:rPr lang="cs-CZ" dirty="0" err="1"/>
              <a:t>Hume</a:t>
            </a:r>
            <a:r>
              <a:rPr lang="cs-CZ" dirty="0"/>
              <a:t> ho „probudil z dogmatického spánku“) </a:t>
            </a:r>
          </a:p>
          <a:p>
            <a:pPr marL="0" indent="0">
              <a:buNone/>
            </a:pPr>
            <a:r>
              <a:rPr lang="cs-CZ" dirty="0"/>
              <a:t>-poté uskutečňuje tzv. „kopernikánský obrat“ v myšlení</a:t>
            </a:r>
          </a:p>
          <a:p>
            <a:pPr marL="0" indent="0">
              <a:buNone/>
            </a:pPr>
            <a:r>
              <a:rPr lang="cs-CZ" dirty="0"/>
              <a:t>3. období kritické (Kritika čistého rozumu, Prolegomena ke každé příští metafyzice, jež se bude chtíti státi vědou, Základy metafyziky mravů, Kritika praktického rozumu, Kritika soudnosti, Antropologie v pragmatickém ohledu, spisy O logice)</a:t>
            </a:r>
          </a:p>
          <a:p>
            <a:endParaRPr lang="cs-CZ" dirty="0"/>
          </a:p>
          <a:p>
            <a:r>
              <a:rPr lang="cs-CZ" dirty="0"/>
              <a:t>Kant je vyvrcholením osvícenství a zároveň jeho překonáním.</a:t>
            </a:r>
          </a:p>
          <a:p>
            <a:r>
              <a:rPr lang="cs-CZ" dirty="0"/>
              <a:t>Pokusil se překlenout rozpor mezi racionalismem a empirismem:</a:t>
            </a:r>
          </a:p>
          <a:p>
            <a:pPr marL="0" indent="0">
              <a:buNone/>
            </a:pPr>
            <a:r>
              <a:rPr lang="cs-CZ" i="1" dirty="0"/>
              <a:t>„Pojmy bez názoru jsou prázdné a názory bez pojmů jsou slepé.“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3531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94FB3-E768-4992-AFD9-3319856EB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541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Kantův „kopernikánský obrat“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226C7-A63D-42E6-A39D-D362F65C7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Předmluva ke Kritice čistého rozumu:</a:t>
            </a:r>
          </a:p>
          <a:p>
            <a:pPr marL="0" indent="0">
              <a:buNone/>
            </a:pPr>
            <a:r>
              <a:rPr lang="cs-CZ" i="1" dirty="0"/>
              <a:t>„Připouštělo se až dosud, že všechno naše poznání se má řídit podle objektu, ale v této hypotéze veškeré pokusy ustanovit o těchto předmětech nějaký apriorní soud, který by rozšiřoval naše poznání, nedocházely žádného cíle. Pokusím se tedy jednou, nebudeme-li snad míti více štěstí při záhadách metafyzických, připustíme-li, že předměty mají se řídit podle našeho poznání… Je tomu zde jako s první ideou Koperníkovou. Když viděl, že nemůže se zdarem vysvětlit pohyb nebes, připustí-li, že celý voj hvězd se otáčí kolem diváka, zkoušel, nepodaří-li se mu to spíše, dá-li se pohybovati diváku samému a nechati hvězdy v klidu.“</a:t>
            </a:r>
          </a:p>
        </p:txBody>
      </p:sp>
    </p:spTree>
    <p:extLst>
      <p:ext uri="{BB962C8B-B14F-4D97-AF65-F5344CB8AC3E}">
        <p14:creationId xmlns:p14="http://schemas.microsoft.com/office/powerpoint/2010/main" val="1835421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94FB3-E768-4992-AFD9-3319856EB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3663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Kantovo pojetí pravého vědeckého poznání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226C7-A63D-42E6-A39D-D362F65C7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1. Musí být nutné a všeobecné.</a:t>
            </a:r>
          </a:p>
          <a:p>
            <a:pPr marL="0" indent="0">
              <a:buNone/>
            </a:pPr>
            <a:r>
              <a:rPr lang="cs-CZ" dirty="0"/>
              <a:t>2. Musí být vyvozeno z rozumu (a </a:t>
            </a:r>
            <a:r>
              <a:rPr lang="cs-CZ" dirty="0" err="1"/>
              <a:t>priorní</a:t>
            </a:r>
            <a:r>
              <a:rPr lang="cs-CZ" dirty="0"/>
              <a:t> charakter)</a:t>
            </a:r>
          </a:p>
          <a:p>
            <a:pPr marL="0" indent="0">
              <a:buNone/>
            </a:pPr>
            <a:r>
              <a:rPr lang="cs-CZ" dirty="0"/>
              <a:t>3. Poznání rozšiřují syntetické soudy (v pojmu subjektu není obsažen predikát: každé těleso má váhu). Analytické soudy jsou ty, které mají v subjektu obsažen predikát: koule je kulatá.</a:t>
            </a:r>
          </a:p>
          <a:p>
            <a:pPr marL="0" indent="0">
              <a:buNone/>
            </a:pPr>
            <a:r>
              <a:rPr lang="cs-CZ" dirty="0"/>
              <a:t>4. Vědecké poznání matematické, algebraické nebo geometrické je vytvořeno z čistého rozumu a poznatky mají platnost pro vnější smyslovou skutečnost (1+1 jsou 2, úhly v trojúhelníku se rovnají dvěma pravým, přímka je nejkratší spojnicí dvou bodů)</a:t>
            </a:r>
          </a:p>
          <a:p>
            <a:pPr marL="0" indent="0">
              <a:buNone/>
            </a:pPr>
            <a:r>
              <a:rPr lang="cs-CZ" dirty="0"/>
              <a:t>5. Vědecké poznání (stejně jako poznání v metafyzice) musí mít charakter apriorních syntetických soudů.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5268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94FB3-E768-4992-AFD9-3319856EB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805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Snahy odvodit poznání z čistého rozumu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226C7-A63D-42E6-A39D-D362F65C7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000" dirty="0"/>
              <a:t>Platónovy ideje, realismus: „universalia </a:t>
            </a:r>
            <a:r>
              <a:rPr lang="cs-CZ" sz="2000" dirty="0" err="1"/>
              <a:t>sunt</a:t>
            </a:r>
            <a:r>
              <a:rPr lang="cs-CZ" sz="2000" dirty="0"/>
              <a:t> </a:t>
            </a:r>
            <a:r>
              <a:rPr lang="cs-CZ" sz="2000" dirty="0" err="1"/>
              <a:t>realia</a:t>
            </a:r>
            <a:r>
              <a:rPr lang="cs-CZ" sz="2000" dirty="0"/>
              <a:t>“, Descartův apriorní pojem </a:t>
            </a:r>
            <a:r>
              <a:rPr lang="cs-CZ" sz="2000" dirty="0" err="1"/>
              <a:t>clare</a:t>
            </a:r>
            <a:r>
              <a:rPr lang="cs-CZ" sz="2000" dirty="0"/>
              <a:t> et </a:t>
            </a:r>
            <a:r>
              <a:rPr lang="cs-CZ" sz="2000" dirty="0" err="1"/>
              <a:t>distincte</a:t>
            </a:r>
            <a:r>
              <a:rPr lang="cs-CZ" sz="2000" dirty="0"/>
              <a:t> – vrozené ideje, Spinozova adekvátní paralelnost mezi bytím a myšlením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- Kant hledá zdroj poznání mimo zkušenost:</a:t>
            </a:r>
          </a:p>
          <a:p>
            <a:pPr marL="0" indent="0">
              <a:buNone/>
            </a:pPr>
            <a:r>
              <a:rPr lang="cs-CZ" sz="2000" dirty="0"/>
              <a:t>Věci námi poznávané se řídí našimi rozumovými pojmy.</a:t>
            </a:r>
          </a:p>
          <a:p>
            <a:pPr marL="0" indent="0">
              <a:buNone/>
            </a:pPr>
            <a:r>
              <a:rPr lang="cs-CZ" sz="2000" dirty="0"/>
              <a:t>Věda není o „věcech o sobě“ (Ding </a:t>
            </a:r>
            <a:r>
              <a:rPr lang="cs-CZ" sz="2000" dirty="0" err="1"/>
              <a:t>an</a:t>
            </a:r>
            <a:r>
              <a:rPr lang="cs-CZ" sz="2000" dirty="0"/>
              <a:t> </a:t>
            </a:r>
            <a:r>
              <a:rPr lang="cs-CZ" sz="2000" dirty="0" err="1"/>
              <a:t>sich</a:t>
            </a:r>
            <a:r>
              <a:rPr lang="cs-CZ" sz="2000" dirty="0"/>
              <a:t>), ale o „věcech pro nás“ (Ding </a:t>
            </a:r>
            <a:r>
              <a:rPr lang="cs-CZ" sz="2000" dirty="0" err="1"/>
              <a:t>für</a:t>
            </a:r>
            <a:r>
              <a:rPr lang="cs-CZ" sz="2000" dirty="0"/>
              <a:t> </a:t>
            </a:r>
            <a:r>
              <a:rPr lang="cs-CZ" sz="2000" dirty="0" err="1"/>
              <a:t>uns</a:t>
            </a:r>
            <a:r>
              <a:rPr lang="cs-CZ" sz="2000" dirty="0"/>
              <a:t>)</a:t>
            </a:r>
          </a:p>
          <a:p>
            <a:pPr marL="0" indent="0">
              <a:buNone/>
            </a:pPr>
            <a:r>
              <a:rPr lang="cs-CZ" sz="2000" dirty="0"/>
              <a:t>Prvním krokem k nalezení východiska pravdivého poznání je transcendentální dedukce: stanoví rozdíl mezi  světem předmětů naší představy a světem věcí o sobě (svět fenomenální a svět </a:t>
            </a:r>
            <a:r>
              <a:rPr lang="cs-CZ" sz="2000" dirty="0" err="1"/>
              <a:t>noumeonální</a:t>
            </a:r>
            <a:r>
              <a:rPr lang="cs-CZ" sz="2000" dirty="0"/>
              <a:t>).</a:t>
            </a:r>
          </a:p>
          <a:p>
            <a:pPr marL="0" indent="0">
              <a:buNone/>
            </a:pPr>
            <a:r>
              <a:rPr lang="cs-CZ" sz="2000" dirty="0"/>
              <a:t>Kantovi jde o určení forem nebo zákonů, které mají v subjektu svůj původ a tím určují „objektivní svět“ (svět inteligibilní a svět přírody)</a:t>
            </a:r>
          </a:p>
        </p:txBody>
      </p:sp>
    </p:spTree>
    <p:extLst>
      <p:ext uri="{BB962C8B-B14F-4D97-AF65-F5344CB8AC3E}">
        <p14:creationId xmlns:p14="http://schemas.microsoft.com/office/powerpoint/2010/main" val="3669169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94FB3-E768-4992-AFD9-3319856EB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7131"/>
          </a:xfrm>
        </p:spPr>
        <p:txBody>
          <a:bodyPr>
            <a:noAutofit/>
          </a:bodyPr>
          <a:lstStyle/>
          <a:p>
            <a:pPr algn="ctr"/>
            <a:r>
              <a:rPr lang="cs-CZ" sz="3200" dirty="0"/>
              <a:t>Apriorní předpoklady smyslového nazírání – prostor a čas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226C7-A63D-42E6-A39D-D362F65C7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Aposteriorní předpoklady smyslového poznání:</a:t>
            </a:r>
          </a:p>
          <a:p>
            <a:pPr marL="0" indent="0">
              <a:buNone/>
            </a:pPr>
            <a:r>
              <a:rPr lang="cs-CZ" sz="2000" dirty="0"/>
              <a:t>Mít oči k vidění a uši ke slyšení. Specifičnost lidského vidění a slyšení není dáno jen smyslovými orgány a jejich zvláštním ustrojením.</a:t>
            </a:r>
          </a:p>
          <a:p>
            <a:pPr marL="0" indent="0">
              <a:buNone/>
            </a:pPr>
            <a:r>
              <a:rPr lang="cs-CZ" dirty="0"/>
              <a:t>-Prostor:</a:t>
            </a:r>
          </a:p>
          <a:p>
            <a:pPr marL="0" indent="0">
              <a:buNone/>
            </a:pPr>
            <a:r>
              <a:rPr lang="cs-CZ" sz="2000" dirty="0"/>
              <a:t>Obyčejný rozum chápe prostor jako objektivně existující (obal nebo nádoba, která všechny věci obsahuje – pojme.</a:t>
            </a:r>
          </a:p>
          <a:p>
            <a:pPr marL="0" indent="0">
              <a:buNone/>
            </a:pPr>
            <a:r>
              <a:rPr lang="cs-CZ" sz="2000" dirty="0"/>
              <a:t>Prostor není nic jiného, nežli možnost pohybu, ale tato možnost existuje toliko ideově.</a:t>
            </a:r>
          </a:p>
          <a:p>
            <a:pPr marL="0" indent="0">
              <a:buNone/>
            </a:pPr>
            <a:r>
              <a:rPr lang="cs-CZ" sz="2000" dirty="0"/>
              <a:t>Možnost pohybů promítnutí do vnějšího svět.</a:t>
            </a:r>
          </a:p>
          <a:p>
            <a:pPr marL="0" indent="0">
              <a:buNone/>
            </a:pPr>
            <a:r>
              <a:rPr lang="cs-CZ" dirty="0"/>
              <a:t>-Čas:</a:t>
            </a:r>
          </a:p>
          <a:p>
            <a:pPr marL="0" indent="0">
              <a:buNone/>
            </a:pPr>
            <a:r>
              <a:rPr lang="cs-CZ" sz="2200" dirty="0"/>
              <a:t>Běžná reflexe rozlišuje minulost, která už není, budoucnost, která ještě není  a mezi nimi okamžik „nyní“, který nedokážeme v představě  zachytit.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714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BA6ED3-0858-4AB6-B7ED-0B5DBA980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694"/>
            <a:ext cx="10515600" cy="502343"/>
          </a:xfrm>
        </p:spPr>
        <p:txBody>
          <a:bodyPr>
            <a:noAutofit/>
          </a:bodyPr>
          <a:lstStyle/>
          <a:p>
            <a:pPr algn="ctr"/>
            <a:r>
              <a:rPr lang="cs-CZ" sz="3200" dirty="0"/>
              <a:t>Čas a prostor jako formy smyslového nazírání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239871-3434-4259-85A0-AFF0594F2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Představujeme si všechny věci v čase a prostoru, ale tyto samy jsou naše  nazírací formy.</a:t>
            </a:r>
          </a:p>
          <a:p>
            <a:r>
              <a:rPr lang="cs-CZ" dirty="0"/>
              <a:t>Transcendentální estetika:</a:t>
            </a:r>
          </a:p>
          <a:p>
            <a:pPr marL="0" indent="0">
              <a:buNone/>
            </a:pPr>
            <a:r>
              <a:rPr lang="cs-CZ" dirty="0"/>
              <a:t>-Prostor a čas náleží subjektu jako formy smyslového názoru –nebyly dány člověku smyslovou zkušeností, ale tuto zkušenost teprve umožňují.</a:t>
            </a:r>
          </a:p>
          <a:p>
            <a:pPr marL="0" indent="0">
              <a:buNone/>
            </a:pPr>
            <a:r>
              <a:rPr lang="cs-CZ" dirty="0"/>
              <a:t>-Jimi jsou možné apriorní syntetické soudy (stejně jako v matematice)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9307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94FB3-E768-4992-AFD9-3319856EB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480" y="365125"/>
            <a:ext cx="10590320" cy="540397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Kantovo pojetí poznání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226C7-A63D-42E6-A39D-D362F65C7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134" y="1091953"/>
            <a:ext cx="10492666" cy="5085010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/>
              <a:t>Z názorů se působením rozumu stávají předměty, tyto předměty nevstupují do rozumu zvnějška, ale rozum tyto předměty vyvozuje a produkuje.</a:t>
            </a:r>
          </a:p>
          <a:p>
            <a:pPr>
              <a:buFontTx/>
              <a:buChar char="-"/>
            </a:pPr>
            <a:r>
              <a:rPr lang="cs-CZ" dirty="0"/>
              <a:t>Proto je člověk schopen dospět k pojetí jednotného světa (na rozdíl od zvířete), odlišit subjekt a objekt.</a:t>
            </a:r>
          </a:p>
          <a:p>
            <a:pPr>
              <a:buFontTx/>
              <a:buChar char="-"/>
            </a:pPr>
            <a:r>
              <a:rPr lang="cs-CZ" dirty="0" err="1"/>
              <a:t>Vernunft</a:t>
            </a:r>
            <a:r>
              <a:rPr lang="cs-CZ" dirty="0"/>
              <a:t> – teoretický rozum, vyšší rozumová schopnost, čistý rozum, který produkuje ideje: idea světa, idea Boha a idea lidské nesmrtelné duše</a:t>
            </a:r>
          </a:p>
          <a:p>
            <a:pPr>
              <a:buFontTx/>
              <a:buChar char="-"/>
            </a:pPr>
            <a:r>
              <a:rPr lang="cs-CZ" dirty="0" err="1"/>
              <a:t>Verstand</a:t>
            </a:r>
            <a:r>
              <a:rPr lang="cs-CZ" dirty="0"/>
              <a:t> – rozvažování, nižší rozumová schopnost, rozum praktický, který pracuje s pojmy - kategoriemi</a:t>
            </a:r>
          </a:p>
        </p:txBody>
      </p:sp>
    </p:spTree>
    <p:extLst>
      <p:ext uri="{BB962C8B-B14F-4D97-AF65-F5344CB8AC3E}">
        <p14:creationId xmlns:p14="http://schemas.microsoft.com/office/powerpoint/2010/main" val="16603317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1657</Words>
  <Application>Microsoft Office PowerPoint</Application>
  <PresentationFormat>Širokoúhlá obrazovka</PresentationFormat>
  <Paragraphs>149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Filosofie I. Přednáška 7.</vt:lpstr>
      <vt:lpstr>Immanuel Kant a snaha o nový počátek filosofie</vt:lpstr>
      <vt:lpstr>Kant myslitel (1724-1804)</vt:lpstr>
      <vt:lpstr>Kantův „kopernikánský obrat“</vt:lpstr>
      <vt:lpstr>Kantovo pojetí pravého vědeckého poznání</vt:lpstr>
      <vt:lpstr>Snahy odvodit poznání z čistého rozumu</vt:lpstr>
      <vt:lpstr>Apriorní předpoklady smyslového nazírání – prostor a čas</vt:lpstr>
      <vt:lpstr>Čas a prostor jako formy smyslového nazírání</vt:lpstr>
      <vt:lpstr>Kantovo pojetí poznání</vt:lpstr>
      <vt:lpstr>Apriorní předpoklady myšlení</vt:lpstr>
      <vt:lpstr>Věci o sobě (Ding an sich)</vt:lpstr>
      <vt:lpstr>Zákony teoretického a praktického rozumu</vt:lpstr>
      <vt:lpstr>Praktická filosofie  - princip svobody vůle</vt:lpstr>
      <vt:lpstr>Povaha mravního chtění</vt:lpstr>
      <vt:lpstr>Kategorický imperativ</vt:lpstr>
      <vt:lpstr>Hypotetický imperativ</vt:lpstr>
      <vt:lpstr>Kritika Kantovy teorie mravního jednání</vt:lpstr>
      <vt:lpstr>Kantova antropologie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Filosofie I. Přednáška 7.</dc:title>
  <dc:creator>Naděžda Pelcová</dc:creator>
  <cp:lastModifiedBy>Naděžda Pelcová</cp:lastModifiedBy>
  <cp:revision>27</cp:revision>
  <dcterms:created xsi:type="dcterms:W3CDTF">2020-11-23T13:55:45Z</dcterms:created>
  <dcterms:modified xsi:type="dcterms:W3CDTF">2020-12-02T21:29:30Z</dcterms:modified>
</cp:coreProperties>
</file>