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Week 7, 12 november 2019: ‘Beginselen van de vertaalwetenschap’"/>
          <p:cNvSpPr txBox="1"/>
          <p:nvPr>
            <p:ph type="subTitle" sz="quarter" idx="1"/>
          </p:nvPr>
        </p:nvSpPr>
        <p:spPr>
          <a:prstGeom prst="rect">
            <a:avLst/>
          </a:prstGeom>
        </p:spPr>
        <p:txBody>
          <a:bodyPr/>
          <a:lstStyle>
            <a:lvl1pPr defTabSz="537463">
              <a:defRPr sz="3404"/>
            </a:lvl1pPr>
          </a:lstStyle>
          <a:p>
            <a:pPr/>
            <a:r>
              <a:t>WS 2019. Week 7, 12 november 2019: ‘Beginselen van de vertaalwetenschap’</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Huishoudelijke mededelingen…"/>
          <p:cNvSpPr txBox="1"/>
          <p:nvPr>
            <p:ph type="body" idx="1"/>
          </p:nvPr>
        </p:nvSpPr>
        <p:spPr>
          <a:prstGeom prst="rect">
            <a:avLst/>
          </a:prstGeom>
        </p:spPr>
        <p:txBody>
          <a:bodyPr/>
          <a:lstStyle/>
          <a:p>
            <a:pPr marL="590550" indent="-590550" defTabSz="543305">
              <a:spcBef>
                <a:spcPts val="3900"/>
              </a:spcBef>
              <a:buSzPct val="100000"/>
              <a:buAutoNum type="arabicPeriod" startAt="1"/>
              <a:defRPr sz="2976"/>
            </a:pPr>
            <a:r>
              <a:t>Huishoudelijke mededelingen</a:t>
            </a:r>
          </a:p>
          <a:p>
            <a:pPr marL="590550" indent="-590550" defTabSz="543305">
              <a:spcBef>
                <a:spcPts val="3900"/>
              </a:spcBef>
              <a:buSzPct val="100000"/>
              <a:buAutoNum type="arabicPeriod" startAt="1"/>
              <a:defRPr sz="2976"/>
            </a:pPr>
            <a:r>
              <a:t>Vertalen: wat weten jullie erover?</a:t>
            </a:r>
          </a:p>
          <a:p>
            <a:pPr marL="590550" indent="-590550" defTabSz="543305">
              <a:spcBef>
                <a:spcPts val="3900"/>
              </a:spcBef>
              <a:buSzPct val="100000"/>
              <a:buAutoNum type="arabicPeriod" startAt="1"/>
              <a:defRPr sz="2976"/>
            </a:pPr>
            <a:r>
              <a:t>Handboek Tijdschrift: inleiding en deel 1</a:t>
            </a:r>
          </a:p>
          <a:p>
            <a:pPr marL="590550" indent="-590550" defTabSz="543305">
              <a:spcBef>
                <a:spcPts val="3900"/>
              </a:spcBef>
              <a:buSzPct val="100000"/>
              <a:buAutoNum type="arabicPeriod" startAt="1"/>
              <a:defRPr sz="2976"/>
            </a:pPr>
            <a:r>
              <a:t>Grafisch ontwerpen: Module 1</a:t>
            </a:r>
          </a:p>
          <a:p>
            <a:pPr marL="590550" indent="-590550" defTabSz="543305">
              <a:spcBef>
                <a:spcPts val="3900"/>
              </a:spcBef>
              <a:buSzPct val="100000"/>
              <a:buAutoNum type="arabicPeriod" startAt="1"/>
              <a:defRPr sz="2976"/>
            </a:pPr>
            <a:r>
              <a:t>Formuleren: hoofdstuk 3: de werkwoordstijden</a:t>
            </a:r>
          </a:p>
          <a:p>
            <a:pPr marL="590550" indent="-590550" defTabSz="543305">
              <a:spcBef>
                <a:spcPts val="3900"/>
              </a:spcBef>
              <a:buSzPct val="100000"/>
              <a:buAutoNum type="arabicPeriod" startAt="1"/>
              <a:defRPr sz="2976"/>
            </a:pPr>
            <a:r>
              <a:t>Huiswerk</a:t>
            </a:r>
          </a:p>
          <a:p>
            <a:pPr marL="590550" indent="-590550" defTabSz="543305">
              <a:spcBef>
                <a:spcPts val="3900"/>
              </a:spcBef>
              <a:buSzPct val="100000"/>
              <a:buAutoNum type="arabicPeriod" startAt="1"/>
              <a:defRPr sz="2976"/>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Huishoudelijke mededelingen"/>
          <p:cNvSpPr txBox="1"/>
          <p:nvPr>
            <p:ph type="title"/>
          </p:nvPr>
        </p:nvSpPr>
        <p:spPr>
          <a:prstGeom prst="rect">
            <a:avLst/>
          </a:prstGeom>
        </p:spPr>
        <p:txBody>
          <a:bodyPr/>
          <a:lstStyle>
            <a:lvl1pPr defTabSz="484886">
              <a:defRPr sz="6640"/>
            </a:lvl1pPr>
          </a:lstStyle>
          <a:p>
            <a:pPr/>
            <a:r>
              <a:t>Huishoudelijke mededelingen</a:t>
            </a:r>
          </a:p>
        </p:txBody>
      </p:sp>
      <p:sp>
        <p:nvSpPr>
          <p:cNvPr id="126" name="Bezoek Koen Haverbeke: tijdschrift en taaluitwisseling…"/>
          <p:cNvSpPr txBox="1"/>
          <p:nvPr>
            <p:ph type="body" idx="1"/>
          </p:nvPr>
        </p:nvSpPr>
        <p:spPr>
          <a:prstGeom prst="rect">
            <a:avLst/>
          </a:prstGeom>
        </p:spPr>
        <p:txBody>
          <a:bodyPr/>
          <a:lstStyle/>
          <a:p>
            <a:pPr/>
            <a:r>
              <a:t>Bezoek Koen Haverbeke: tijdschrift en taaluitwisseling</a:t>
            </a:r>
          </a:p>
          <a:p>
            <a:pPr/>
            <a:r>
              <a:t>Handboek Tijdschrift</a:t>
            </a:r>
          </a:p>
          <a:p>
            <a:pPr/>
            <a:r>
              <a:t>Grafisch ontwerpen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Vertalen: wat weten jullie erover?"/>
          <p:cNvSpPr txBox="1"/>
          <p:nvPr>
            <p:ph type="title"/>
          </p:nvPr>
        </p:nvSpPr>
        <p:spPr>
          <a:prstGeom prst="rect">
            <a:avLst/>
          </a:prstGeom>
        </p:spPr>
        <p:txBody>
          <a:bodyPr/>
          <a:lstStyle>
            <a:lvl1pPr defTabSz="484886">
              <a:defRPr sz="6640"/>
            </a:lvl1pPr>
          </a:lstStyle>
          <a:p>
            <a:pPr/>
            <a:r>
              <a:t>Vertalen: wat weten jullie erover?</a:t>
            </a:r>
          </a:p>
        </p:txBody>
      </p:sp>
      <p:sp>
        <p:nvSpPr>
          <p:cNvPr id="129" name="Ik bedacht me dat jullie al vertaalles krijgen of gehad hebben, dus het leek me beter als we daar even samen over praatten in plaats van dat ik er les over gaf.…"/>
          <p:cNvSpPr txBox="1"/>
          <p:nvPr>
            <p:ph type="body" idx="1"/>
          </p:nvPr>
        </p:nvSpPr>
        <p:spPr>
          <a:prstGeom prst="rect">
            <a:avLst/>
          </a:prstGeom>
        </p:spPr>
        <p:txBody>
          <a:bodyPr/>
          <a:lstStyle/>
          <a:p>
            <a:pPr/>
            <a:r>
              <a:t>Ik bedacht me dat jullie al vertaalles krijgen of gehad hebben, dus het leek me beter als we daar even samen over praatten in plaats van dat ik er les over gaf.</a:t>
            </a:r>
          </a:p>
          <a:p>
            <a:pPr/>
            <a:r>
              <a:t>Wat hebben jullie geleerd over vertalen? Wat moet je wel en niet doen? Wat is bij vertalen in het algemeen moeilijk? En wat specifiek bij het vertalen tussen het Tsjechisch en het Nederlands? Is er iets specifieks wat je nog zou willen leren?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Handboek Tijdschrift: inleiding en deel 1"/>
          <p:cNvSpPr txBox="1"/>
          <p:nvPr>
            <p:ph type="title"/>
          </p:nvPr>
        </p:nvSpPr>
        <p:spPr>
          <a:prstGeom prst="rect">
            <a:avLst/>
          </a:prstGeom>
        </p:spPr>
        <p:txBody>
          <a:bodyPr/>
          <a:lstStyle>
            <a:lvl1pPr defTabSz="484886">
              <a:defRPr sz="6640"/>
            </a:lvl1pPr>
          </a:lstStyle>
          <a:p>
            <a:pPr/>
            <a:r>
              <a:t>Handboek Tijdschrift: inleiding en deel 1</a:t>
            </a:r>
          </a:p>
        </p:txBody>
      </p:sp>
      <p:sp>
        <p:nvSpPr>
          <p:cNvPr id="132" name="Inleiding:…"/>
          <p:cNvSpPr txBox="1"/>
          <p:nvPr>
            <p:ph type="body" idx="1"/>
          </p:nvPr>
        </p:nvSpPr>
        <p:spPr>
          <a:prstGeom prst="rect">
            <a:avLst/>
          </a:prstGeom>
        </p:spPr>
        <p:txBody>
          <a:bodyPr/>
          <a:lstStyle/>
          <a:p>
            <a:pPr marL="293370" indent="-293370" defTabSz="385572">
              <a:spcBef>
                <a:spcPts val="2700"/>
              </a:spcBef>
              <a:defRPr sz="2112"/>
            </a:pPr>
            <a:r>
              <a:t>Inleiding:</a:t>
            </a:r>
          </a:p>
          <a:p>
            <a:pPr lvl="1" marL="586740" indent="-293370" defTabSz="385572">
              <a:spcBef>
                <a:spcPts val="2700"/>
              </a:spcBef>
              <a:defRPr sz="2112"/>
            </a:pPr>
            <a:r>
              <a:t>Het boek is opgedeeld in drie delen: 1) Het tijdschrift en de tijdschriftredactie; 2) Verhalen van tijdschriftmakers; 3) Ideeën voor de toekomst. </a:t>
            </a:r>
          </a:p>
          <a:p>
            <a:pPr lvl="1" marL="586740" indent="-293370" defTabSz="385572">
              <a:spcBef>
                <a:spcPts val="2700"/>
              </a:spcBef>
              <a:defRPr sz="2112"/>
            </a:pPr>
            <a:r>
              <a:t>Voor ons heb ik een groot deel van 2) weggelaten en de rest in vijf delen opgedeeld; vandaag behandelen we het onderdeel ‘Het tijdschrift’ van het eerste deel, 1) Het tijdschrift en de tijdschriftredactie.</a:t>
            </a:r>
          </a:p>
          <a:p>
            <a:pPr marL="293370" indent="-293370" defTabSz="385572">
              <a:spcBef>
                <a:spcPts val="2700"/>
              </a:spcBef>
              <a:defRPr sz="2112"/>
            </a:pPr>
            <a:r>
              <a:t>Deel 1:</a:t>
            </a:r>
          </a:p>
          <a:p>
            <a:pPr lvl="1" marL="586740" indent="-293370" defTabSz="385572">
              <a:spcBef>
                <a:spcPts val="2700"/>
              </a:spcBef>
              <a:defRPr sz="2112"/>
            </a:pPr>
            <a:r>
              <a:t>Een algemeen overzicht met 1) Een definitie van het tijdschrift, met enkele kernbegrippen (AIDA, ijkpersoon, oplage, tone of voice et cetera); 2) De geschiedenis van het tijdschrift in het algemeen en van het tijdschrift in Nederland in het bijzonder; 3) een schets van de huidige stand van zaken; 4) een tijdschriftentypologie (Publiekstijdschriften, vaktijdschriften, verenigingstijdschriften en relatietijdschriften, waarbij die eerste categorie weer opgedeeld is in vijven: opinieweekbladen, general-interestbladen, special-interestbladen, doelgroeptijdschriften en nichetijdschriften.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Grafisch ontwerpen: Module 1"/>
          <p:cNvSpPr txBox="1"/>
          <p:nvPr>
            <p:ph type="title"/>
          </p:nvPr>
        </p:nvSpPr>
        <p:spPr>
          <a:prstGeom prst="rect">
            <a:avLst/>
          </a:prstGeom>
        </p:spPr>
        <p:txBody>
          <a:bodyPr/>
          <a:lstStyle>
            <a:lvl1pPr defTabSz="484886">
              <a:defRPr sz="6640"/>
            </a:lvl1pPr>
          </a:lstStyle>
          <a:p>
            <a:pPr/>
            <a:r>
              <a:t>Grafisch ontwerpen: Module 1</a:t>
            </a:r>
          </a:p>
        </p:txBody>
      </p:sp>
      <p:sp>
        <p:nvSpPr>
          <p:cNvPr id="135" name="Waarom grafisch ontwerp interessant is: zelfs al doe je het niet zelf, het is belangrijk om te weten wat je medewerkers/collega’s doen; bovendien zijn veel van de ‘lessen’ die op grafisch ontwerp van toepassing zijn dat ook op het werk van de redacteur.…"/>
          <p:cNvSpPr txBox="1"/>
          <p:nvPr>
            <p:ph type="body" idx="1"/>
          </p:nvPr>
        </p:nvSpPr>
        <p:spPr>
          <a:prstGeom prst="rect">
            <a:avLst/>
          </a:prstGeom>
        </p:spPr>
        <p:txBody>
          <a:bodyPr/>
          <a:lstStyle/>
          <a:p>
            <a:pPr marL="395604" indent="-395604" defTabSz="519937">
              <a:spcBef>
                <a:spcPts val="3700"/>
              </a:spcBef>
              <a:defRPr sz="2848"/>
            </a:pPr>
            <a:r>
              <a:t>Waarom grafisch ontwerp interessant is: zelfs al doe je het niet zelf, het is belangrijk om te weten wat je medewerkers/collega’s doen; bovendien zijn veel van de ‘lessen’ die op grafisch ontwerp van toepassing zijn dat ook op het werk van de redacteur.</a:t>
            </a:r>
          </a:p>
          <a:p>
            <a:pPr marL="395604" indent="-395604" defTabSz="519937">
              <a:spcBef>
                <a:spcPts val="3700"/>
              </a:spcBef>
              <a:defRPr sz="2848"/>
            </a:pPr>
            <a:r>
              <a:t>In deze Module zijn vooral de blokken 2, 5, 6 en 7 interessant. Die gaan over 2) ‘Lineair en lateraal denken’; 5) Theorieën over tekst en beeld; 6) Doelgroepen, markt en concepten; en 7) Plannen, organiseren en afwerken.</a:t>
            </a:r>
          </a:p>
          <a:p>
            <a:pPr marL="395604" indent="-395604" defTabSz="519937">
              <a:spcBef>
                <a:spcPts val="3700"/>
              </a:spcBef>
              <a:defRPr sz="2848"/>
            </a:pPr>
            <a:r>
              <a:t>Komende modulen gaan over allerlei verschillende zowel meer theoretische als meer praktische onderwerpen, zoals compositie, typografie, beeldbanken, druktechnieken, papiersoorten enzovoort.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Formuleren hoofdstuk 3: werkwoordstijden"/>
          <p:cNvSpPr txBox="1"/>
          <p:nvPr>
            <p:ph type="title"/>
          </p:nvPr>
        </p:nvSpPr>
        <p:spPr>
          <a:prstGeom prst="rect">
            <a:avLst/>
          </a:prstGeom>
        </p:spPr>
        <p:txBody>
          <a:bodyPr/>
          <a:lstStyle>
            <a:lvl1pPr defTabSz="484886">
              <a:defRPr sz="6640"/>
            </a:lvl1pPr>
          </a:lstStyle>
          <a:p>
            <a:pPr/>
            <a:r>
              <a:t>Formuleren hoofdstuk 3: werkwoordstijden</a:t>
            </a:r>
          </a:p>
        </p:txBody>
      </p:sp>
      <p:sp>
        <p:nvSpPr>
          <p:cNvPr id="138" name="Kloktijd en werkwoordstijd komen niet overeen: de verleden tijd kan bijvoorbeeld ook als ‘irrealis’ dienen en de tegenwoordige tijd ook om tijdloze waarheden uit te drukken dienen.…"/>
          <p:cNvSpPr txBox="1"/>
          <p:nvPr>
            <p:ph type="body" idx="1"/>
          </p:nvPr>
        </p:nvSpPr>
        <p:spPr>
          <a:prstGeom prst="rect">
            <a:avLst/>
          </a:prstGeom>
        </p:spPr>
        <p:txBody>
          <a:bodyPr/>
          <a:lstStyle/>
          <a:p>
            <a:pPr marL="297815" indent="-297815" defTabSz="391414">
              <a:spcBef>
                <a:spcPts val="2800"/>
              </a:spcBef>
              <a:defRPr sz="2144"/>
            </a:pPr>
            <a:r>
              <a:t>Kloktijd en werkwoordstijd komen niet overeen: de verleden tijd kan bijvoorbeeld ook als ‘irrealis’ dienen en de tegenwoordige tijd ook om tijdloze waarheden uit te drukken dienen.</a:t>
            </a:r>
          </a:p>
          <a:p>
            <a:pPr marL="297815" indent="-297815" defTabSz="391414">
              <a:spcBef>
                <a:spcPts val="2800"/>
              </a:spcBef>
              <a:defRPr sz="2144"/>
            </a:pPr>
            <a:r>
              <a:t>De tegenstelling verleden tijd/tegenwoordige tijd: de eerste als verhalende tijd en de tweede als betogende tijd.</a:t>
            </a:r>
          </a:p>
          <a:p>
            <a:pPr marL="297815" indent="-297815" defTabSz="391414">
              <a:spcBef>
                <a:spcPts val="2800"/>
              </a:spcBef>
              <a:defRPr sz="2144"/>
            </a:pPr>
            <a:r>
              <a:t>‘Praesens historicum’ en directheid (levendigheid vs. brokkeligheid); verleden tijd als ‘conclusie-afhouder’ en distantieschepper.</a:t>
            </a:r>
          </a:p>
          <a:p>
            <a:pPr marL="297815" indent="-297815" defTabSz="391414">
              <a:spcBef>
                <a:spcPts val="2800"/>
              </a:spcBef>
              <a:defRPr sz="2144"/>
            </a:pPr>
            <a:r>
              <a:t>De tegenstelling voltooid/onvoltooid: de voltooide tijd als ‘terugkijkperspectief’. De voltooide tijd legt de nadruk op het feit dát iets gebeurd is, niet hóé; ook gaat het om iets dat weliswaar bij het verleden hoort, maar in het ‘nu’ van het betoog of het verhaal nog relevant of actueel is. Dat verklaart dat de voltooide tijd nuttig is voor gebruik in samenvattingen. (‘We hebben gezien hoe …’)</a:t>
            </a:r>
          </a:p>
          <a:p>
            <a:pPr marL="297815" indent="-297815" defTabSz="391414">
              <a:spcBef>
                <a:spcPts val="2800"/>
              </a:spcBef>
              <a:defRPr sz="2144"/>
            </a:pPr>
            <a:r>
              <a:t>De voltooid verleden tijd als ‘verhalende tijd’ en de voltooid tegenwoordige tijd als ‘betogende tijd’.</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Huiswerk"/>
          <p:cNvSpPr txBox="1"/>
          <p:nvPr>
            <p:ph type="title"/>
          </p:nvPr>
        </p:nvSpPr>
        <p:spPr>
          <a:prstGeom prst="rect">
            <a:avLst/>
          </a:prstGeom>
        </p:spPr>
        <p:txBody>
          <a:bodyPr/>
          <a:lstStyle/>
          <a:p>
            <a:pPr/>
            <a:r>
              <a:t>Huiswerk</a:t>
            </a:r>
          </a:p>
        </p:txBody>
      </p:sp>
      <p:sp>
        <p:nvSpPr>
          <p:cNvPr id="141" name="Vertaal pagina 5 t/m 13 van Spoo Pee Doo in het Tsjechisch. Gebruik Word en geef het met de commentaarfunctie in de kantlijn aan als je iets moeilijk vond en leg uit waarom. Stuur je vertaling per e-mail naar me op."/>
          <p:cNvSpPr txBox="1"/>
          <p:nvPr>
            <p:ph type="body" idx="1"/>
          </p:nvPr>
        </p:nvSpPr>
        <p:spPr>
          <a:prstGeom prst="rect">
            <a:avLst/>
          </a:prstGeom>
        </p:spPr>
        <p:txBody>
          <a:bodyPr/>
          <a:lstStyle/>
          <a:p>
            <a:pPr/>
            <a:r>
              <a:t>Vertaal pagina 5 t/m 13 van Spoo Pee Doo in het Tsjechisch. Gebruik Word en geef het met de commentaarfunctie in de kantlijn aan als je iets moeilijk vond en leg uit waarom. Stuur je vertaling per e-mail naar me op.</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Vergadering"/>
          <p:cNvSpPr txBox="1"/>
          <p:nvPr>
            <p:ph type="title"/>
          </p:nvPr>
        </p:nvSpPr>
        <p:spPr>
          <a:prstGeom prst="rect">
            <a:avLst/>
          </a:prstGeom>
        </p:spPr>
        <p:txBody>
          <a:bodyPr/>
          <a:lstStyle/>
          <a:p>
            <a:pPr/>
            <a:r>
              <a:t>Vergadering</a:t>
            </a:r>
          </a:p>
        </p:txBody>
      </p:sp>
      <p:sp>
        <p:nvSpPr>
          <p:cNvPr id="144" name="Opening…"/>
          <p:cNvSpPr txBox="1"/>
          <p:nvPr>
            <p:ph type="body" idx="1"/>
          </p:nvPr>
        </p:nvSpPr>
        <p:spPr>
          <a:prstGeom prst="rect">
            <a:avLst/>
          </a:prstGeom>
        </p:spPr>
        <p:txBody>
          <a:bodyPr/>
          <a:lstStyle/>
          <a:p>
            <a:pPr marL="317500" indent="-317500" defTabSz="292100">
              <a:spcBef>
                <a:spcPts val="2100"/>
              </a:spcBef>
              <a:buSzPct val="100000"/>
              <a:buAutoNum type="arabicPeriod" startAt="1"/>
              <a:defRPr sz="1600"/>
            </a:pPr>
            <a:r>
              <a:t>Opening</a:t>
            </a:r>
          </a:p>
          <a:p>
            <a:pPr marL="317500" indent="-317500" defTabSz="292100">
              <a:spcBef>
                <a:spcPts val="2100"/>
              </a:spcBef>
              <a:buSzPct val="100000"/>
              <a:buAutoNum type="arabicPeriod" startAt="1"/>
              <a:defRPr sz="1600"/>
            </a:pPr>
            <a:r>
              <a:t>Agenda</a:t>
            </a:r>
          </a:p>
          <a:p>
            <a:pPr marL="317500" indent="-317500" defTabSz="292100">
              <a:spcBef>
                <a:spcPts val="2100"/>
              </a:spcBef>
              <a:buSzPct val="100000"/>
              <a:buAutoNum type="arabicPeriod" startAt="1"/>
              <a:defRPr sz="1600"/>
            </a:pPr>
            <a:r>
              <a:t>Notulen</a:t>
            </a:r>
          </a:p>
          <a:p>
            <a:pPr marL="317500" indent="-317500" defTabSz="292100">
              <a:spcBef>
                <a:spcPts val="2100"/>
              </a:spcBef>
              <a:buSzPct val="100000"/>
              <a:buAutoNum type="arabicPeriod" startAt="1"/>
              <a:defRPr sz="1600"/>
            </a:pPr>
            <a:r>
              <a:t>Mededelingen</a:t>
            </a:r>
          </a:p>
          <a:p>
            <a:pPr marL="317500" indent="-317500" defTabSz="292100">
              <a:spcBef>
                <a:spcPts val="2100"/>
              </a:spcBef>
              <a:buSzPct val="100000"/>
              <a:buAutoNum type="arabicPeriod" startAt="1"/>
              <a:defRPr sz="1600"/>
            </a:pPr>
            <a:r>
              <a:t>Ingekomen en uitgegane stukken</a:t>
            </a:r>
          </a:p>
          <a:p>
            <a:pPr marL="317500" indent="-317500" defTabSz="292100">
              <a:spcBef>
                <a:spcPts val="2100"/>
              </a:spcBef>
              <a:buSzPct val="100000"/>
              <a:buAutoNum type="arabicPeriod" startAt="1"/>
              <a:defRPr sz="1600"/>
            </a:pPr>
            <a:r>
              <a:t>Secretaris</a:t>
            </a:r>
          </a:p>
          <a:p>
            <a:pPr marL="317500" indent="-317500" defTabSz="292100">
              <a:spcBef>
                <a:spcPts val="2100"/>
              </a:spcBef>
              <a:buSzPct val="100000"/>
              <a:buAutoNum type="arabicPeriod" startAt="1"/>
              <a:defRPr sz="1600"/>
            </a:pPr>
            <a:r>
              <a:t>PR</a:t>
            </a:r>
          </a:p>
          <a:p>
            <a:pPr marL="317500" indent="-317500" defTabSz="292100">
              <a:spcBef>
                <a:spcPts val="2100"/>
              </a:spcBef>
              <a:buSzPct val="100000"/>
              <a:buAutoNum type="arabicPeriod" startAt="1"/>
              <a:defRPr sz="1600"/>
            </a:pPr>
            <a:r>
              <a:t>Acquisitie</a:t>
            </a:r>
          </a:p>
          <a:p>
            <a:pPr marL="317500" indent="-317500" defTabSz="292100">
              <a:spcBef>
                <a:spcPts val="2100"/>
              </a:spcBef>
              <a:buSzPct val="100000"/>
              <a:buAutoNum type="arabicPeriod" startAt="1"/>
              <a:defRPr sz="1600"/>
            </a:pPr>
            <a:r>
              <a:t>Indeling van het tijdschrift</a:t>
            </a:r>
          </a:p>
          <a:p>
            <a:pPr marL="317500" indent="-317500" defTabSz="292100">
              <a:spcBef>
                <a:spcPts val="2100"/>
              </a:spcBef>
              <a:buSzPct val="100000"/>
              <a:buAutoNum type="arabicPeriod" startAt="1"/>
              <a:defRPr sz="1600"/>
            </a:pPr>
            <a:r>
              <a:t>Missie en huisstijl</a:t>
            </a:r>
          </a:p>
          <a:p>
            <a:pPr marL="317500" indent="-317500" defTabSz="292100">
              <a:spcBef>
                <a:spcPts val="2100"/>
              </a:spcBef>
              <a:buSzPct val="100000"/>
              <a:buAutoNum type="arabicPeriod" startAt="1"/>
              <a:defRPr sz="1600"/>
            </a:pPr>
            <a:r>
              <a:t>W.V.T.T.K.</a:t>
            </a:r>
          </a:p>
          <a:p>
            <a:pPr marL="317500" indent="-317500" defTabSz="292100">
              <a:spcBef>
                <a:spcPts val="2100"/>
              </a:spcBef>
              <a:buSzPct val="100000"/>
              <a:buAutoNum type="arabicPeriod" startAt="1"/>
              <a:defRPr sz="1600"/>
            </a:pPr>
            <a:r>
              <a:t>Rondvraag</a:t>
            </a:r>
          </a:p>
          <a:p>
            <a:pPr marL="317500" indent="-317500" defTabSz="292100">
              <a:spcBef>
                <a:spcPts val="2100"/>
              </a:spcBef>
              <a:buSzPct val="100000"/>
              <a:buAutoNum type="arabicPeriod" startAt="1"/>
              <a:defRPr sz="1600"/>
            </a:pPr>
            <a:r>
              <a:t>Sluiting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