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5" r:id="rId5"/>
    <p:sldId id="266" r:id="rId6"/>
    <p:sldId id="260" r:id="rId7"/>
    <p:sldId id="261" r:id="rId8"/>
    <p:sldId id="262" r:id="rId9"/>
    <p:sldId id="274" r:id="rId10"/>
    <p:sldId id="258" r:id="rId11"/>
    <p:sldId id="259" r:id="rId12"/>
    <p:sldId id="264" r:id="rId13"/>
    <p:sldId id="263" r:id="rId14"/>
    <p:sldId id="265" r:id="rId15"/>
    <p:sldId id="267" r:id="rId16"/>
    <p:sldId id="271" r:id="rId17"/>
    <p:sldId id="272" r:id="rId18"/>
    <p:sldId id="257" r:id="rId19"/>
    <p:sldId id="273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714D68-DF55-4AC3-ABDD-4075D04F6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CB4DBE-C45E-442F-9B71-3ACC771FB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bs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6D23AD-C96E-4D45-BEE5-BAFF5881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156616-6316-4817-91E2-97FF6821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435385-C1F9-4A53-B08D-CDE12B5F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6431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685F9F-7E20-4EF2-B6E8-5ECC9525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8194518-2233-413C-9660-C31B9279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07DDDA-D873-4AAC-90ED-9782EFA9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1B0638-E941-465A-84E8-514B7357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25B794-6D13-4BD2-80E8-A8FD2068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9079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7E3752D-E9C5-4F0C-8C60-8065CF468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3724DF8-450C-4490-BA13-8B402F9D5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49A28C-6689-4555-B3A2-313D65A1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F9667F-4773-4797-91F5-A33F012F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A6BDD0-B8BA-4255-852D-FF7084E2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9368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1A823D-6225-4E21-8295-F729FDA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6A087-2FF2-4737-86D8-45B0AAFB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62035C-A15E-4906-9632-FFCB5934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C5637C-9AC1-4C26-A54E-B7E66E2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5C467F-0137-4899-B1D1-C9AD3DDF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6408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A6DEE-E861-4F13-822C-79B79567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A94A75-B12D-4431-A1DD-3E0607AF1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6B0CB4-D2A2-478C-BC6A-447ABFE4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8321B6-6BAE-4694-BCC0-5FA6DF20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4E964E-6721-48EA-BCDE-3E61E244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7904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2E5F47-E526-442F-AEC4-E8AD5DD1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818F61-25DF-446D-82A4-FEC581895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AE89CD5-2F2C-4346-BCC0-267929011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72F5BEB-12B7-41A9-8C11-AE459601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4516632-76FE-48A4-BEE5-9C7FF048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D0F2758-7AD2-4859-8E86-26F845D7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5689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C302AD-3784-44EF-BB24-CCCC894D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93630C-9799-4160-A757-4EB9F1724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6EC6787-6F69-4117-8ACE-FCAEBD82D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ABD857B-DC56-4172-9013-DF9409EB7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1984D14-DAC5-4FEA-BB94-E1959237D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A1A4DB0-D59E-42A4-9CED-00F742BA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AB2CEC6-9B8C-43A4-AC92-7B28CDE2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4F7D8A8-5667-4977-B49D-E4275CF4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0318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74DD3F-47E5-4AEB-B4FB-60EA61D3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11FECF6-DB51-4C51-BEC3-C5FD973B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EBC18EA-5853-48C5-B681-4AE902B8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DE80E19-1EED-4AB8-9731-EC6DC45C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8139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B1F8550-0512-41DC-95C6-FAEECB3B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7D96F8A-E924-47D0-AB16-AE97D195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3A670BE-D49B-4ADE-B03B-057DD054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739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AB23CD-F8FE-48B8-9816-7D1E4748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18FA72-A3A2-4D18-BF2E-57F98DAB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C4E117C-10DB-4CD2-A45C-574460D94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4E9300A-756B-40C5-8E73-0D936CC4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B1C8FFE-7FC5-4273-8576-3FF94169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745F1C0-A7AF-4B5F-B74F-23169AE4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6091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3732B9-7343-488C-8733-B2B92B8B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EDC9F57-9EFD-4F2D-8BB0-A5FC58A27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2CF23FF-0FA0-4B18-A4A8-81A68A1F9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3AE0DBC-81A3-4291-8628-F6584BEA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545448-4DF4-45AC-BF39-7CC14A4A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63CAECA-E06B-43AD-BB40-A128E10E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336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C75807E-22F8-4E5B-AFDE-A4E22F01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37643B8-D133-48A8-81D8-C5ECA5670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bs-Latn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E28C08-5254-4D1D-AD86-9B897B1F3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FEBE-29B6-4C9B-AF56-E56767292000}" type="datetimeFigureOut">
              <a:rPr lang="bs-Latn-BA" smtClean="0"/>
              <a:t>29. 3. 2020.</a:t>
            </a:fld>
            <a:endParaRPr lang="bs-Latn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543B6C-5F78-446A-A2B9-EDF758B32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E7AD67-5347-4FBB-BBF8-3A3A3CC3B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3D06-CAD4-48A2-8206-55D000D7ADA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0755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Filosofick%C3%A1_zkoum%C3%A1n%C3%AD&amp;action=edit&amp;redlink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99484-AB49-4022-8F68-65795F40F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Wittgenstein</a:t>
            </a:r>
            <a:r>
              <a:rPr lang="cs-CZ" dirty="0"/>
              <a:t> a sociální vědy</a:t>
            </a:r>
            <a:endParaRPr lang="bs-Latn-BA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962CFB-CC1C-4ADB-AA5D-3C92A8322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8581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27A014-7262-4C1D-AD97-CB461FD2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Řečové jednání - Jazykový akt</a:t>
            </a:r>
            <a:endParaRPr lang="bs-Latn-BA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822E06E-5813-4F7B-97A9-D3B10AAD5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Speech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(John </a:t>
            </a:r>
            <a:r>
              <a:rPr lang="cs-CZ" dirty="0" err="1"/>
              <a:t>Searle</a:t>
            </a:r>
            <a:r>
              <a:rPr lang="cs-CZ" dirty="0"/>
              <a:t>, </a:t>
            </a:r>
            <a:r>
              <a:rPr lang="en-US" dirty="0"/>
              <a:t> </a:t>
            </a:r>
            <a:r>
              <a:rPr lang="cs-CZ" dirty="0"/>
              <a:t>John Austin </a:t>
            </a:r>
            <a:r>
              <a:rPr lang="en-US" i="1" dirty="0"/>
              <a:t>How to Do Things with Words</a:t>
            </a:r>
            <a:r>
              <a:rPr lang="en-US" dirty="0"/>
              <a:t>  1962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 err="1"/>
              <a:t>lokuce</a:t>
            </a:r>
            <a:r>
              <a:rPr lang="cs-CZ" b="1" dirty="0"/>
              <a:t> - </a:t>
            </a:r>
            <a:r>
              <a:rPr lang="cs-CZ" dirty="0"/>
              <a:t>slovní obsah, výpověď</a:t>
            </a:r>
          </a:p>
          <a:p>
            <a:pPr marL="0" indent="0">
              <a:buNone/>
            </a:pPr>
            <a:r>
              <a:rPr lang="cs-CZ" b="1" dirty="0" err="1"/>
              <a:t>ilokuce</a:t>
            </a:r>
            <a:r>
              <a:rPr lang="cs-CZ" b="1" dirty="0"/>
              <a:t> – </a:t>
            </a:r>
            <a:r>
              <a:rPr lang="cs-CZ" dirty="0"/>
              <a:t>pragmatické funkce, záměru (intence), s nímž byl výrok pronesen – tvrzení, otázka, přání … -&gt;  </a:t>
            </a:r>
            <a:r>
              <a:rPr lang="cs-CZ" b="1" dirty="0"/>
              <a:t>ilokuční síla</a:t>
            </a:r>
          </a:p>
          <a:p>
            <a:pPr marL="0" indent="0">
              <a:buNone/>
            </a:pPr>
            <a:r>
              <a:rPr lang="cs-CZ" b="1" dirty="0" err="1"/>
              <a:t>perlokuce</a:t>
            </a:r>
            <a:r>
              <a:rPr lang="cs-CZ" b="1" dirty="0"/>
              <a:t> </a:t>
            </a:r>
            <a:r>
              <a:rPr lang="cs-CZ" dirty="0"/>
              <a:t>– účinek jednání hovorem (zákaz)</a:t>
            </a:r>
          </a:p>
          <a:p>
            <a:pPr marL="0" indent="0">
              <a:buNone/>
            </a:pPr>
            <a:r>
              <a:rPr lang="cs-CZ" b="1" dirty="0" err="1"/>
              <a:t>perfomace</a:t>
            </a:r>
            <a:r>
              <a:rPr lang="cs-CZ" dirty="0"/>
              <a:t> - tzv. performativní formule: „ano“, otevírám, křtím, prohlašuji za manžele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58073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22911-4197-40CB-95D3-BC6FD15C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Jazyk jako hra  - </a:t>
            </a:r>
            <a:r>
              <a:rPr lang="bs-Latn-BA" sz="4000" dirty="0"/>
              <a:t>Filozofická zkoumání, 1945-1949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C29927-470B-46D8-9A27-FEE9086D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49" y="1690687"/>
            <a:ext cx="10974991" cy="4635971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/>
              <a:t>Pohled na řeč jako na hru. </a:t>
            </a:r>
          </a:p>
          <a:p>
            <a:r>
              <a:rPr lang="cs-CZ" dirty="0"/>
              <a:t>Komunikace jako h</a:t>
            </a:r>
            <a:r>
              <a:rPr lang="bs-Latn-BA" i="1" dirty="0"/>
              <a:t>ra</a:t>
            </a:r>
            <a:r>
              <a:rPr lang="bs-Latn-BA" dirty="0"/>
              <a:t>:</a:t>
            </a:r>
          </a:p>
          <a:p>
            <a:pPr marL="0" indent="0">
              <a:buNone/>
            </a:pPr>
            <a:r>
              <a:rPr lang="cs-CZ" dirty="0"/>
              <a:t>-&gt; má </a:t>
            </a:r>
            <a:r>
              <a:rPr lang="cs-CZ" dirty="0">
                <a:highlight>
                  <a:srgbClr val="FFFF00"/>
                </a:highlight>
              </a:rPr>
              <a:t>pravidla</a:t>
            </a:r>
            <a:r>
              <a:rPr lang="cs-CZ" dirty="0"/>
              <a:t> + hovořit jako jednat (dělat </a:t>
            </a:r>
            <a:r>
              <a:rPr lang="cs-CZ" b="1" dirty="0"/>
              <a:t>tah</a:t>
            </a:r>
            <a:r>
              <a:rPr lang="cs-CZ" dirty="0"/>
              <a:t> ve hře)</a:t>
            </a:r>
          </a:p>
          <a:p>
            <a:pPr marL="0" indent="0">
              <a:buNone/>
            </a:pPr>
            <a:r>
              <a:rPr lang="cs-CZ" dirty="0"/>
              <a:t>-&gt; Smysluplné jednání je možné pouze v kontextu určitého typu jednání, hry, racionality</a:t>
            </a:r>
          </a:p>
          <a:p>
            <a:pPr marL="0" indent="0">
              <a:buNone/>
            </a:pPr>
            <a:r>
              <a:rPr lang="cs-CZ" dirty="0"/>
              <a:t>-&gt; </a:t>
            </a:r>
            <a:r>
              <a:rPr lang="cs-CZ" dirty="0">
                <a:highlight>
                  <a:srgbClr val="FFFF00"/>
                </a:highlight>
              </a:rPr>
              <a:t>my to poznáme, protože jsme se to učili </a:t>
            </a:r>
            <a:r>
              <a:rPr lang="cs-CZ" b="1" dirty="0">
                <a:highlight>
                  <a:srgbClr val="FFFF00"/>
                </a:highlight>
              </a:rPr>
              <a:t>dělat</a:t>
            </a:r>
          </a:p>
          <a:p>
            <a:r>
              <a:rPr lang="cs-CZ" dirty="0"/>
              <a:t>Hra – nebyl lepší termín. </a:t>
            </a:r>
          </a:p>
          <a:p>
            <a:pPr algn="just"/>
            <a:r>
              <a:rPr lang="cs-CZ" dirty="0"/>
              <a:t>„Míním deskové hry, karetní hry, míčové hry, bojové hry atd. Co ty všechno mají společného? – Neříkej: ,Něco společného mít musejí, jinak by se jim neříkalo ,hry‘ – nýbrž podívej se, jestli je tu něco, co je společné jim všem. – Neboť když se na ně podíváš neuvidíš sice něco, co by bylo všem společné, </a:t>
            </a:r>
            <a:r>
              <a:rPr lang="cs-CZ" b="1" dirty="0"/>
              <a:t>ale uvidíš všelijaké podobnosti, příbuznosti</a:t>
            </a:r>
            <a:r>
              <a:rPr lang="cs-CZ" dirty="0"/>
              <a:t>, a sice řadu takových podobností a příbuzností.“ (PU § 66)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3153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60F66-76A3-41AE-8874-243D7433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Pravidla: tkví v jednání.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1714F2-858E-4175-929B-80BF328C3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189"/>
            <a:ext cx="10515600" cy="4769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151. Představme si tento případ: A píše řady čísel; B přihlíží a snaží se v té posloupnosti čísel najít nějakou zákonitost. Když se mu to podaří, zvolá: "</a:t>
            </a:r>
            <a:r>
              <a:rPr lang="cs-CZ" b="1" dirty="0"/>
              <a:t>Teď dokážu pokračovat</a:t>
            </a:r>
            <a:r>
              <a:rPr lang="cs-CZ" dirty="0"/>
              <a:t>!"</a:t>
            </a:r>
          </a:p>
          <a:p>
            <a:pPr marL="0" indent="0">
              <a:buNone/>
            </a:pPr>
            <a:r>
              <a:rPr lang="cs-CZ" dirty="0"/>
              <a:t>217. ... Jestliže jsem vyčerpal odůvodnění, pak jsem narazil na tvrdou skálu a můj rýč se zkřivil. Jsem tak náchylný říci: "Právě takhle jednám." ... </a:t>
            </a:r>
          </a:p>
          <a:p>
            <a:pPr marL="0" indent="0">
              <a:buNone/>
            </a:pPr>
            <a:r>
              <a:rPr lang="cs-CZ" dirty="0"/>
              <a:t>219. ... </a:t>
            </a:r>
            <a:r>
              <a:rPr lang="cs-CZ" dirty="0">
                <a:highlight>
                  <a:srgbClr val="FFFF00"/>
                </a:highlight>
              </a:rPr>
              <a:t>Řídím-li se pravidlem, nerozhoduji se. Pravidlem se řídím slepě</a:t>
            </a:r>
          </a:p>
          <a:p>
            <a:pPr marL="0" indent="0">
              <a:buNone/>
            </a:pPr>
            <a:r>
              <a:rPr lang="cs-CZ" dirty="0"/>
              <a:t>202. Proto je 'řídit se pravidlem' praxe. A být přesvědčen, že se řídím pravidlem, není totéž jako se pravidlem skutečně řídit. </a:t>
            </a:r>
            <a:r>
              <a:rPr lang="cs-CZ" b="1" dirty="0"/>
              <a:t>Proto se také člověk nemůže řídit 'privatim'</a:t>
            </a:r>
            <a:r>
              <a:rPr lang="cs-CZ" dirty="0"/>
              <a:t>, neboť jinak by bylo přesvědčení, že se řídím pravidlem totéž, jako řízení se pravidlem. ...</a:t>
            </a:r>
          </a:p>
        </p:txBody>
      </p:sp>
    </p:spTree>
    <p:extLst>
      <p:ext uri="{BB962C8B-B14F-4D97-AF65-F5344CB8AC3E}">
        <p14:creationId xmlns:p14="http://schemas.microsoft.com/office/powerpoint/2010/main" val="28085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20F0B-0F43-4B3D-9136-5D3ADB74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Pravidla: jsou implicitní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066841-5829-4F8F-9A38-53F439BD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84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FZ 54. Mysleme ale na to, v jakých případech říkáme, že se nějaká hra hraje podle určitého pravidla! </a:t>
            </a:r>
          </a:p>
          <a:p>
            <a:pPr marL="0" indent="0" algn="just">
              <a:buNone/>
            </a:pPr>
            <a:r>
              <a:rPr lang="cs-CZ" dirty="0"/>
              <a:t>…..</a:t>
            </a:r>
            <a:r>
              <a:rPr lang="cs-CZ" b="1" dirty="0"/>
              <a:t>Člověk se této hře učí tak, že se dívá, jak ji hrají ostatní</a:t>
            </a:r>
            <a:r>
              <a:rPr lang="cs-CZ" dirty="0"/>
              <a:t>. Říkáme však, že se hraje podle takových a takových pravidel, protože pozorovatel je může z praxe této hry vyčíst, - jako přírodní zákon, kterým se hraní řídí. - Jak ale ten pozorovatel v tomto případě odliší chybu hrajícího od správného hraní? - </a:t>
            </a:r>
            <a:r>
              <a:rPr lang="cs-CZ" b="1" dirty="0"/>
              <a:t>Pro to lze najít vodítka v chování hráčů</a:t>
            </a:r>
            <a:r>
              <a:rPr lang="cs-CZ" dirty="0"/>
              <a:t>. Mysleme na charakteristické chování těch, kteří </a:t>
            </a:r>
            <a:r>
              <a:rPr lang="cs-CZ" b="1" dirty="0"/>
              <a:t>opravují</a:t>
            </a:r>
            <a:r>
              <a:rPr lang="cs-CZ" dirty="0"/>
              <a:t> přeřeknutí. Poznat, že to někdo dělá, by bylo možné, i kdybychom nerozuměli jeho jazyku.</a:t>
            </a:r>
          </a:p>
        </p:txBody>
      </p:sp>
    </p:spTree>
    <p:extLst>
      <p:ext uri="{BB962C8B-B14F-4D97-AF65-F5344CB8AC3E}">
        <p14:creationId xmlns:p14="http://schemas.microsoft.com/office/powerpoint/2010/main" val="400264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F5A06-594A-426C-BB8E-3A30A256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jsou společenská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39F12E-D403-42ED-B82B-DFE551C45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err="1"/>
              <a:t>J.Peregrin</a:t>
            </a:r>
            <a:r>
              <a:rPr lang="cs-CZ" dirty="0"/>
              <a:t>: </a:t>
            </a:r>
            <a:r>
              <a:rPr lang="cs-CZ" dirty="0">
                <a:highlight>
                  <a:srgbClr val="FFFF00"/>
                </a:highlight>
              </a:rPr>
              <a:t>Naše jazykové hry jsou tedy svou podstatou veřejnou, společenskou záležitostí - pravidla, která se jimi proplétají, existují, podobně jako třeba pravidla šachu nebo fotbalu, především ve formě </a:t>
            </a:r>
            <a:r>
              <a:rPr lang="cs-CZ" b="1" dirty="0">
                <a:highlight>
                  <a:srgbClr val="FFFF00"/>
                </a:highlight>
              </a:rPr>
              <a:t>společenských institucí</a:t>
            </a:r>
            <a:r>
              <a:rPr lang="cs-CZ" dirty="0"/>
              <a:t>: </a:t>
            </a:r>
          </a:p>
          <a:p>
            <a:pPr marL="0" indent="0" algn="just">
              <a:buNone/>
            </a:pPr>
            <a:r>
              <a:rPr lang="cs-CZ" dirty="0"/>
              <a:t>199. Není možné, aby se pravidlem řídil jeden člověk jednou jedinkrát. Není možné, aby se jenom jednou jedinkrát učinilo sdělení, vydal příkaz, nebo došlo k porozumění </a:t>
            </a:r>
            <a:r>
              <a:rPr lang="cs-CZ" dirty="0" err="1"/>
              <a:t>etc</a:t>
            </a:r>
            <a:r>
              <a:rPr lang="cs-CZ" dirty="0"/>
              <a:t>. - </a:t>
            </a:r>
            <a:r>
              <a:rPr lang="cs-CZ" dirty="0">
                <a:highlight>
                  <a:srgbClr val="FFFF00"/>
                </a:highlight>
              </a:rPr>
              <a:t>Řídit se pravidlem, něco sdělit, vydat rozkaz, hrát šachovou partii, to jsou zvyklosti (praktiky, instituce</a:t>
            </a:r>
            <a:r>
              <a:rPr lang="cs-CZ" dirty="0"/>
              <a:t>). Rozumět větě znamená rozumět jazyku. </a:t>
            </a:r>
          </a:p>
          <a:p>
            <a:pPr marL="0" indent="0" algn="just">
              <a:buNone/>
            </a:pPr>
            <a:r>
              <a:rPr lang="cs-CZ" dirty="0"/>
              <a:t>-&gt; Jazyk je sociální fakt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09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4CB70-9F65-421E-8BE5-F0C29C14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cs-CZ" dirty="0"/>
              <a:t>Forma života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6D7BBF-E950-46B2-AC35-E3500E48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486"/>
            <a:ext cx="10515600" cy="498247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Jazykové hry jsou součástí </a:t>
            </a:r>
            <a:r>
              <a:rPr lang="cs-CZ" b="1" dirty="0">
                <a:highlight>
                  <a:srgbClr val="FFFF00"/>
                </a:highlight>
              </a:rPr>
              <a:t>forem života  - </a:t>
            </a:r>
            <a:r>
              <a:rPr lang="cs-CZ" b="1" dirty="0" err="1">
                <a:highlight>
                  <a:srgbClr val="FFFF00"/>
                </a:highlight>
              </a:rPr>
              <a:t>Lebensform</a:t>
            </a:r>
            <a:endParaRPr lang="cs-CZ" b="1" dirty="0">
              <a:highlight>
                <a:srgbClr val="FFFF00"/>
              </a:highlight>
            </a:endParaRPr>
          </a:p>
          <a:p>
            <a:pPr>
              <a:buFontTx/>
              <a:buChar char="-"/>
            </a:pPr>
            <a:r>
              <a:rPr lang="cs-CZ" dirty="0">
                <a:highlight>
                  <a:srgbClr val="FFFF00"/>
                </a:highlight>
              </a:rPr>
              <a:t>souhrn praktik, pravidel, okolností, ve kterých se pohybujeme</a:t>
            </a:r>
          </a:p>
          <a:p>
            <a:pPr>
              <a:buFontTx/>
              <a:buChar char="-"/>
            </a:pPr>
            <a:r>
              <a:rPr lang="cs-CZ" dirty="0"/>
              <a:t>vyjadřuje provázanost jazykové hry s mimojazykovými skutečnostmi</a:t>
            </a:r>
          </a:p>
          <a:p>
            <a:pPr>
              <a:buFontTx/>
              <a:buChar char="-"/>
            </a:pPr>
            <a:r>
              <a:rPr lang="cs-CZ" dirty="0"/>
              <a:t>určuje, co je pravdivé či nepravdivé, je předpokladem jakéhokoli jazykového tázání. </a:t>
            </a:r>
          </a:p>
          <a:p>
            <a:pPr>
              <a:buFontTx/>
              <a:buChar char="-"/>
            </a:pPr>
            <a:r>
              <a:rPr lang="cs-CZ" dirty="0"/>
              <a:t>Lidé vytvářejí společnost svým jednáním:</a:t>
            </a:r>
          </a:p>
          <a:p>
            <a:r>
              <a:rPr lang="cs-CZ" dirty="0"/>
              <a:t>„Právě onen společný lidský způsob jednání je oním vztažným systémem, pomocí něhož si vykládáme nějakou cizí řeč.“ (PU § 206) </a:t>
            </a:r>
          </a:p>
          <a:p>
            <a:r>
              <a:rPr lang="cs-CZ" dirty="0"/>
              <a:t>„</a:t>
            </a:r>
            <a:r>
              <a:rPr lang="cs-CZ" b="1" dirty="0"/>
              <a:t>To, co je třeba brát jako takové, co je dáno – dalo by se říci – jsou životní formy</a:t>
            </a:r>
            <a:r>
              <a:rPr lang="cs-CZ" dirty="0"/>
              <a:t>.“ (PU s. 288) </a:t>
            </a:r>
          </a:p>
          <a:p>
            <a:r>
              <a:rPr lang="cs-CZ" dirty="0"/>
              <a:t>Hrát jazykové hry předpokládá základ sdílené vidění světa (</a:t>
            </a:r>
            <a:r>
              <a:rPr lang="cs-CZ" dirty="0" err="1"/>
              <a:t>Weltbild</a:t>
            </a:r>
            <a:r>
              <a:rPr lang="cs-CZ" dirty="0"/>
              <a:t>)</a:t>
            </a:r>
          </a:p>
          <a:p>
            <a:r>
              <a:rPr lang="cs-CZ" dirty="0" err="1"/>
              <a:t>Intepretovat</a:t>
            </a:r>
            <a:r>
              <a:rPr lang="cs-CZ" dirty="0"/>
              <a:t> něčí jednání = chápat smysl jednotlivých jazykových her </a:t>
            </a:r>
            <a:r>
              <a:rPr lang="cs-CZ" dirty="0" err="1"/>
              <a:t>zevrnitř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7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7399A-2731-4B05-86C6-31D46ED1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Logika jednání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38EAEA-E22C-4587-BFE8-92188EF7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Winchovo</a:t>
            </a:r>
            <a:r>
              <a:rPr lang="cs-CZ" dirty="0"/>
              <a:t> řešení: „Rozbor smysluplného chování musí přiznávat ústřední roli konceptu pravidla a veškeré chování, které </a:t>
            </a:r>
            <a:r>
              <a:rPr lang="cs-CZ" dirty="0">
                <a:highlight>
                  <a:srgbClr val="FFFF00"/>
                </a:highlight>
              </a:rPr>
              <a:t>má být smysluplné </a:t>
            </a:r>
            <a:r>
              <a:rPr lang="cs-CZ" dirty="0"/>
              <a:t>(a tudíž veškeré charakteristicky lidské chování</a:t>
            </a:r>
            <a:r>
              <a:rPr lang="cs-CZ" dirty="0">
                <a:highlight>
                  <a:srgbClr val="FFFF00"/>
                </a:highlight>
              </a:rPr>
              <a:t>), je </a:t>
            </a:r>
            <a:r>
              <a:rPr lang="cs-CZ" i="1" dirty="0" err="1">
                <a:highlight>
                  <a:srgbClr val="FFFF00"/>
                </a:highlight>
              </a:rPr>
              <a:t>ipso</a:t>
            </a:r>
            <a:r>
              <a:rPr lang="cs-CZ" i="1" dirty="0">
                <a:highlight>
                  <a:srgbClr val="FFFF00"/>
                </a:highlight>
              </a:rPr>
              <a:t> facto</a:t>
            </a:r>
            <a:r>
              <a:rPr lang="cs-CZ" dirty="0">
                <a:highlight>
                  <a:srgbClr val="FFFF00"/>
                </a:highlight>
              </a:rPr>
              <a:t> </a:t>
            </a:r>
            <a:r>
              <a:rPr lang="cs-CZ" b="1" dirty="0">
                <a:highlight>
                  <a:srgbClr val="FFFF00"/>
                </a:highlight>
              </a:rPr>
              <a:t>řízeno pravidly</a:t>
            </a:r>
            <a:r>
              <a:rPr lang="cs-CZ" dirty="0"/>
              <a:t>.“</a:t>
            </a:r>
          </a:p>
          <a:p>
            <a:pPr marL="0" indent="0">
              <a:buNone/>
            </a:pPr>
            <a:r>
              <a:rPr lang="cs-CZ" dirty="0"/>
              <a:t>= </a:t>
            </a:r>
            <a:r>
              <a:rPr lang="cs-CZ" b="1" dirty="0"/>
              <a:t>rule </a:t>
            </a:r>
            <a:r>
              <a:rPr lang="cs-CZ" b="1" dirty="0" err="1"/>
              <a:t>based</a:t>
            </a:r>
            <a:r>
              <a:rPr lang="cs-CZ" b="1" dirty="0"/>
              <a:t> </a:t>
            </a:r>
            <a:r>
              <a:rPr lang="cs-CZ" b="1" dirty="0" err="1"/>
              <a:t>behaviour</a:t>
            </a:r>
            <a:endParaRPr lang="cs-CZ" b="1" dirty="0"/>
          </a:p>
          <a:p>
            <a:r>
              <a:rPr lang="cs-CZ" dirty="0"/>
              <a:t>smysluplné chování jako </a:t>
            </a:r>
            <a:r>
              <a:rPr lang="cs-CZ" i="1" dirty="0"/>
              <a:t>chování řízené pravidly</a:t>
            </a:r>
          </a:p>
          <a:p>
            <a:r>
              <a:rPr lang="pl-PL" b="1" dirty="0"/>
              <a:t>důvod</a:t>
            </a:r>
            <a:r>
              <a:rPr lang="pl-PL" dirty="0"/>
              <a:t> či motiv vs. </a:t>
            </a:r>
            <a:r>
              <a:rPr lang="pl-PL" b="1" dirty="0"/>
              <a:t>příčina</a:t>
            </a:r>
            <a:r>
              <a:rPr lang="pl-PL" dirty="0"/>
              <a:t> </a:t>
            </a:r>
            <a:r>
              <a:rPr lang="cs-CZ" dirty="0"/>
              <a:t>= ospravedlňování vs. predikce</a:t>
            </a:r>
          </a:p>
          <a:p>
            <a:pPr>
              <a:buFontTx/>
              <a:buChar char="-"/>
            </a:pPr>
            <a:r>
              <a:rPr lang="cs-CZ" b="1" dirty="0"/>
              <a:t>Subjektivní vůle</a:t>
            </a:r>
            <a:r>
              <a:rPr lang="cs-CZ" dirty="0"/>
              <a:t> (intence) + </a:t>
            </a:r>
            <a:r>
              <a:rPr lang="cs-CZ" b="1" dirty="0"/>
              <a:t>sdílená</a:t>
            </a:r>
            <a:r>
              <a:rPr lang="cs-CZ" dirty="0"/>
              <a:t> </a:t>
            </a:r>
            <a:r>
              <a:rPr lang="cs-CZ" b="1" dirty="0"/>
              <a:t>pravidla</a:t>
            </a:r>
            <a:r>
              <a:rPr lang="cs-CZ" dirty="0"/>
              <a:t> = jednání</a:t>
            </a:r>
          </a:p>
          <a:p>
            <a:pPr>
              <a:buFontTx/>
              <a:buChar char="-"/>
            </a:pPr>
            <a:r>
              <a:rPr lang="cs-CZ" dirty="0"/>
              <a:t>Význam jednání: musíme znát pravidla (nebo chápat určitou životní formu)</a:t>
            </a:r>
          </a:p>
        </p:txBody>
      </p:sp>
    </p:spTree>
    <p:extLst>
      <p:ext uri="{BB962C8B-B14F-4D97-AF65-F5344CB8AC3E}">
        <p14:creationId xmlns:p14="http://schemas.microsoft.com/office/powerpoint/2010/main" val="328447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8483A-8EA7-4425-8B43-90C72AAF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Chápání společenského jednání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9F754-9CE3-4111-9CF9-2B99417DA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Pravidla</a:t>
            </a:r>
          </a:p>
          <a:p>
            <a:r>
              <a:rPr lang="cs-CZ" dirty="0"/>
              <a:t>Více než zákonitosti (</a:t>
            </a:r>
            <a:r>
              <a:rPr lang="cs-CZ" dirty="0" err="1"/>
              <a:t>regularities</a:t>
            </a:r>
            <a:r>
              <a:rPr lang="cs-CZ" dirty="0"/>
              <a:t>) a méně než zákony - určují </a:t>
            </a:r>
            <a:r>
              <a:rPr lang="cs-CZ" b="1" dirty="0"/>
              <a:t>logiku</a:t>
            </a:r>
            <a:r>
              <a:rPr lang="cs-CZ" dirty="0"/>
              <a:t> jednání</a:t>
            </a:r>
          </a:p>
          <a:p>
            <a:r>
              <a:rPr lang="cs-CZ" dirty="0"/>
              <a:t>Jednání je </a:t>
            </a:r>
            <a:r>
              <a:rPr lang="cs-CZ" b="1" dirty="0"/>
              <a:t>praktická</a:t>
            </a:r>
            <a:r>
              <a:rPr lang="cs-CZ" dirty="0"/>
              <a:t> záležitost (</a:t>
            </a:r>
            <a:r>
              <a:rPr lang="cs-CZ" dirty="0" err="1"/>
              <a:t>cíle+chápání</a:t>
            </a:r>
            <a:r>
              <a:rPr lang="cs-CZ" dirty="0"/>
              <a:t> podmínek=akt) – nelze chápat bez přihlédnutí ke strategiím</a:t>
            </a:r>
          </a:p>
          <a:p>
            <a:r>
              <a:rPr lang="cs-CZ" dirty="0"/>
              <a:t>Účast na jednání jednotlivých aktérů – důležitá pro chápání celého kontextu (</a:t>
            </a:r>
            <a:r>
              <a:rPr lang="cs-CZ" dirty="0" err="1"/>
              <a:t>Lebensform</a:t>
            </a:r>
            <a:r>
              <a:rPr lang="cs-CZ" dirty="0"/>
              <a:t>) – např. v antropologii (</a:t>
            </a:r>
            <a:r>
              <a:rPr lang="cs-CZ" dirty="0" err="1"/>
              <a:t>Geertz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5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6DCD89-C1ED-4132-BCCE-DD298D1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LW a </a:t>
            </a:r>
            <a:r>
              <a:rPr lang="bs-Latn-BA" dirty="0" err="1"/>
              <a:t>filosofie</a:t>
            </a:r>
            <a:r>
              <a:rPr lang="bs-Latn-BA" dirty="0"/>
              <a:t> </a:t>
            </a:r>
            <a:r>
              <a:rPr lang="bs-Latn-BA" dirty="0" err="1"/>
              <a:t>běžného</a:t>
            </a:r>
            <a:r>
              <a:rPr lang="bs-Latn-BA" dirty="0"/>
              <a:t> </a:t>
            </a:r>
            <a:r>
              <a:rPr lang="bs-Latn-BA" dirty="0" err="1"/>
              <a:t>jazyka</a:t>
            </a:r>
            <a:endParaRPr lang="bs-Latn-BA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B25BC-0F3B-4232-9CEF-F17771B2C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problémy života zachycené ve výpovědích našeho jazyka nejsou ničím jiným, než jazykovými zmatky, způsobenými </a:t>
            </a:r>
            <a:r>
              <a:rPr lang="cs-CZ" dirty="0" err="1"/>
              <a:t>misinterpretací</a:t>
            </a:r>
            <a:r>
              <a:rPr lang="cs-CZ" dirty="0"/>
              <a:t> jazyka, nevědomým přecházením z jedné „</a:t>
            </a:r>
            <a:r>
              <a:rPr lang="cs-CZ" b="1" dirty="0">
                <a:highlight>
                  <a:srgbClr val="FFFF00"/>
                </a:highlight>
              </a:rPr>
              <a:t>jazykové hry</a:t>
            </a:r>
            <a:r>
              <a:rPr lang="cs-CZ" dirty="0"/>
              <a:t>" do druhé (PI,111).</a:t>
            </a:r>
          </a:p>
          <a:p>
            <a:r>
              <a:rPr lang="cs-CZ" dirty="0"/>
              <a:t>Filosofický problém je třeba řešit jako jazykový problém, a to naprosto, až do úplného zmizení filosofického problému (PI,133)</a:t>
            </a:r>
          </a:p>
          <a:p>
            <a:r>
              <a:rPr lang="cs-CZ" dirty="0"/>
              <a:t>Filosofický problém vzniká tehdy, když si „jazyk odjede na prázdniny" (PI,38), tj. když používáme slova a výrazy našeho běžného každodenního jazyka nemístně, metafyzicky. Proto je nezbytné „navrátit slova zpět z jejich metafyzického do jejich </a:t>
            </a:r>
            <a:r>
              <a:rPr lang="cs-CZ" b="1" dirty="0"/>
              <a:t>každodenního užívání" </a:t>
            </a:r>
            <a:r>
              <a:rPr lang="cs-CZ" dirty="0"/>
              <a:t>(PI,116)- </a:t>
            </a:r>
            <a:r>
              <a:rPr lang="cs-CZ" dirty="0" err="1">
                <a:highlight>
                  <a:srgbClr val="FFFF00"/>
                </a:highlight>
              </a:rPr>
              <a:t>ordinary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language</a:t>
            </a:r>
            <a:r>
              <a:rPr lang="cs-CZ" dirty="0"/>
              <a:t> 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2891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44A36-7754-4430-8E29-DE4B48BC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CE7F5-D341-4B58-94D1-4333CFB0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„Propadáme klamu, že to, co je na našem zkoumání zvláštní, hluboké, pro nás podstatné, tkví v tom, že toto zkoumání usiluje pochopit s ničím nesrovnatelnou podstatu řeči. To znamená řád, který existuje mezi pojmy věty, slova, usuzování, pravdy, zkušenosti atd. Tento řád je jakýsi nad-řád mezi – abychom tak řekli – nad-pojmy. </a:t>
            </a:r>
            <a:r>
              <a:rPr lang="cs-CZ" b="1" dirty="0"/>
              <a:t>Zatímco přece slova ,řeč‘, ,zkušenost‘, ,svět‘, pokud mají nějaké použití, musejí mít použití zrovna tak nízké jako slova ,stůl‘, ,lampa‘, ,dveře‘.“ </a:t>
            </a:r>
            <a:r>
              <a:rPr lang="cs-CZ" dirty="0"/>
              <a:t>(PU § 97)</a:t>
            </a:r>
          </a:p>
          <a:p>
            <a:pPr algn="just"/>
            <a:r>
              <a:rPr lang="cs-CZ" dirty="0"/>
              <a:t>„Filosofie nesmí žádným způsobem porušovat způsob použití řeči, může ho tedy nakonec jedině popisovat. Neboť nemůže podat ani jeho zdůvodnění. </a:t>
            </a:r>
            <a:r>
              <a:rPr lang="cs-CZ" b="1" dirty="0"/>
              <a:t>Nechává všechno tak, jak to je</a:t>
            </a:r>
            <a:r>
              <a:rPr lang="cs-CZ" dirty="0"/>
              <a:t>.“ (PU § 124)</a:t>
            </a:r>
          </a:p>
        </p:txBody>
      </p:sp>
    </p:spTree>
    <p:extLst>
      <p:ext uri="{BB962C8B-B14F-4D97-AF65-F5344CB8AC3E}">
        <p14:creationId xmlns:p14="http://schemas.microsoft.com/office/powerpoint/2010/main" val="427800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174EB-A5D5-40D0-9F27-7979E014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P. </a:t>
            </a:r>
            <a:r>
              <a:rPr lang="es-ES" b="1" dirty="0" err="1"/>
              <a:t>Winch</a:t>
            </a:r>
            <a:r>
              <a:rPr lang="es-ES" b="1" dirty="0"/>
              <a:t>, Idea </a:t>
            </a:r>
            <a:r>
              <a:rPr lang="es-ES" b="1" dirty="0" err="1"/>
              <a:t>sociální</a:t>
            </a:r>
            <a:r>
              <a:rPr lang="es-ES" b="1" dirty="0"/>
              <a:t> </a:t>
            </a:r>
            <a:r>
              <a:rPr lang="es-ES" b="1" dirty="0" err="1"/>
              <a:t>vědy</a:t>
            </a:r>
            <a:r>
              <a:rPr lang="es-ES" b="1" dirty="0"/>
              <a:t> a </a:t>
            </a:r>
            <a:r>
              <a:rPr lang="es-ES" b="1" dirty="0" err="1"/>
              <a:t>její</a:t>
            </a:r>
            <a:r>
              <a:rPr lang="es-ES" b="1" dirty="0"/>
              <a:t> </a:t>
            </a:r>
            <a:r>
              <a:rPr lang="es-ES" b="1" dirty="0" err="1"/>
              <a:t>vztah</a:t>
            </a:r>
            <a:r>
              <a:rPr lang="es-ES" b="1" dirty="0"/>
              <a:t> k </a:t>
            </a:r>
            <a:r>
              <a:rPr lang="es-ES" b="1" dirty="0" err="1"/>
              <a:t>filosofii</a:t>
            </a:r>
            <a:br>
              <a:rPr lang="es-ES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152E4D-F9E4-4EEC-B618-F122C63A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46" y="963827"/>
            <a:ext cx="11285838" cy="5213136"/>
          </a:xfrm>
        </p:spPr>
        <p:txBody>
          <a:bodyPr>
            <a:normAutofit/>
          </a:bodyPr>
          <a:lstStyle/>
          <a:p>
            <a:r>
              <a:rPr lang="cs-CZ" dirty="0"/>
              <a:t>téma svébytnosti duchovních věd v německé filosofii</a:t>
            </a:r>
          </a:p>
          <a:p>
            <a:r>
              <a:rPr lang="cs-CZ" dirty="0"/>
              <a:t>Wilhelm </a:t>
            </a:r>
            <a:r>
              <a:rPr lang="cs-CZ" dirty="0" err="1"/>
              <a:t>Dilthey</a:t>
            </a:r>
            <a:r>
              <a:rPr lang="cs-CZ" dirty="0"/>
              <a:t>: „Přírodu </a:t>
            </a:r>
            <a:r>
              <a:rPr lang="cs-CZ" b="1" dirty="0"/>
              <a:t>vysvětlujeme</a:t>
            </a:r>
            <a:r>
              <a:rPr lang="cs-CZ" dirty="0"/>
              <a:t>, duševnímu životu </a:t>
            </a:r>
            <a:r>
              <a:rPr lang="cs-CZ" b="1" dirty="0"/>
              <a:t>rozumíme</a:t>
            </a:r>
            <a:r>
              <a:rPr lang="cs-CZ" dirty="0"/>
              <a:t>.“</a:t>
            </a:r>
            <a:r>
              <a:rPr lang="cs-CZ" b="1" u="sng" dirty="0"/>
              <a:t> </a:t>
            </a:r>
          </a:p>
          <a:p>
            <a:pPr algn="just"/>
            <a:r>
              <a:rPr lang="cs-CZ" dirty="0" err="1"/>
              <a:t>Winch</a:t>
            </a:r>
            <a:r>
              <a:rPr lang="cs-CZ" dirty="0"/>
              <a:t> cituje </a:t>
            </a:r>
            <a:r>
              <a:rPr lang="cs-CZ" dirty="0" err="1"/>
              <a:t>Durkheima</a:t>
            </a:r>
            <a:r>
              <a:rPr lang="cs-CZ" dirty="0"/>
              <a:t> a kvazi-přírodovědné vysvětlování společenských jevů: „</a:t>
            </a:r>
            <a:r>
              <a:rPr lang="cs-CZ" i="1" dirty="0"/>
              <a:t>Za mimořádně plodnou považuji ideu, podle níž by společenský život neměl být vysvětlován koncepcemi těch, kdo se jej účastní, nýbrž hlubšími příčinami, kterých si tito účastníci nejsou vědomi … pouze takto se může historie stát vědou a sociologie jako taková existovat.</a:t>
            </a:r>
            <a:r>
              <a:rPr lang="cs-CZ" dirty="0"/>
              <a:t>“ (35)</a:t>
            </a:r>
          </a:p>
          <a:p>
            <a:r>
              <a:rPr lang="cs-CZ" dirty="0"/>
              <a:t>Proti tomu: Weberův pojem „smysluplného jednání“, tj. jednání, v němž je přítomen „subjektivní“ čili „</a:t>
            </a:r>
            <a:r>
              <a:rPr lang="cs-CZ" b="1" dirty="0"/>
              <a:t>subjektivně zamýšlený smysl</a:t>
            </a:r>
            <a:r>
              <a:rPr lang="cs-CZ" dirty="0"/>
              <a:t>“ </a:t>
            </a:r>
          </a:p>
          <a:p>
            <a:r>
              <a:rPr lang="cs-CZ" dirty="0"/>
              <a:t>Co to znamená?</a:t>
            </a:r>
          </a:p>
          <a:p>
            <a:r>
              <a:rPr lang="cs-CZ" dirty="0"/>
              <a:t>Odpověď nám pomůže dát Ludwig </a:t>
            </a:r>
            <a:r>
              <a:rPr lang="cs-CZ" dirty="0" err="1"/>
              <a:t>Wittgenstein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10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B30E88C-770D-4C9E-8569-0F01F799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981" y="212129"/>
            <a:ext cx="2796520" cy="39004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5332AF-4B20-461B-AA4C-71CA2FA6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Ludwig </a:t>
            </a:r>
            <a:r>
              <a:rPr lang="cs-CZ" dirty="0" err="1"/>
              <a:t>Wittgenstein</a:t>
            </a:r>
            <a:r>
              <a:rPr lang="cs-CZ" dirty="0"/>
              <a:t> (1889- 1951)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494B52-A2B4-4689-8AF6-376D219A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Otec velký rakouský průmyslník (železárenský koncern),</a:t>
            </a:r>
          </a:p>
          <a:p>
            <a:pPr marL="0" indent="0">
              <a:buNone/>
            </a:pPr>
            <a:r>
              <a:rPr lang="cs-CZ" dirty="0"/>
              <a:t>cestovatel a mecenáš</a:t>
            </a:r>
          </a:p>
          <a:p>
            <a:r>
              <a:rPr lang="cs-CZ" dirty="0"/>
              <a:t>Studium inženýrství v Berlíně, </a:t>
            </a:r>
          </a:p>
          <a:p>
            <a:r>
              <a:rPr lang="cs-CZ" dirty="0"/>
              <a:t>dobrovolný zdravotník ve WWII; medaile za chrabrost; </a:t>
            </a:r>
          </a:p>
          <a:p>
            <a:r>
              <a:rPr lang="cs-CZ" dirty="0"/>
              <a:t>na frontě píše </a:t>
            </a:r>
            <a:r>
              <a:rPr lang="cs-CZ" dirty="0" err="1"/>
              <a:t>Tractatus</a:t>
            </a:r>
            <a:r>
              <a:rPr lang="cs-CZ" dirty="0"/>
              <a:t> – svou jedinou publikaci</a:t>
            </a:r>
          </a:p>
          <a:p>
            <a:r>
              <a:rPr lang="cs-CZ" dirty="0"/>
              <a:t>Studium filosofie v Cambridgi u Bertranda Russella</a:t>
            </a:r>
          </a:p>
          <a:p>
            <a:r>
              <a:rPr lang="cs-CZ" dirty="0"/>
              <a:t>Potom vesnický učitel, architekt, zahradník </a:t>
            </a:r>
          </a:p>
          <a:p>
            <a:r>
              <a:rPr lang="cs-CZ" dirty="0"/>
              <a:t>Zpět v Cambridge: filosof do konce života, prof. 1939</a:t>
            </a:r>
          </a:p>
          <a:p>
            <a:r>
              <a:rPr lang="cs-CZ" dirty="0"/>
              <a:t>Majetek rozdal; </a:t>
            </a:r>
            <a:r>
              <a:rPr lang="cs-CZ" dirty="0" err="1"/>
              <a:t>stávil</a:t>
            </a:r>
            <a:r>
              <a:rPr lang="cs-CZ" dirty="0"/>
              <a:t> </a:t>
            </a:r>
            <a:r>
              <a:rPr lang="cs-CZ" dirty="0" err="1"/>
              <a:t>někol</a:t>
            </a:r>
            <a:r>
              <a:rPr lang="cs-CZ" dirty="0"/>
              <a:t> </a:t>
            </a:r>
            <a:r>
              <a:rPr lang="cs-CZ" dirty="0" err="1"/>
              <a:t>lét</a:t>
            </a:r>
            <a:r>
              <a:rPr lang="cs-CZ" dirty="0"/>
              <a:t> v chatce ve Švédsku</a:t>
            </a:r>
          </a:p>
          <a:p>
            <a:r>
              <a:rPr lang="cs-CZ" dirty="0"/>
              <a:t>Posmrtně </a:t>
            </a:r>
            <a:r>
              <a:rPr lang="cs-CZ" dirty="0" err="1"/>
              <a:t>P</a:t>
            </a:r>
            <a:r>
              <a:rPr lang="cs-CZ" i="1" dirty="0" err="1"/>
              <a:t>hilosophische</a:t>
            </a:r>
            <a:r>
              <a:rPr lang="cs-CZ" i="1" dirty="0"/>
              <a:t> </a:t>
            </a:r>
            <a:r>
              <a:rPr lang="cs-CZ" i="1" dirty="0" err="1"/>
              <a:t>Untersuchungen</a:t>
            </a:r>
            <a:r>
              <a:rPr lang="cs-CZ" dirty="0"/>
              <a:t> (</a:t>
            </a:r>
            <a:r>
              <a:rPr lang="cs-CZ" i="1" dirty="0">
                <a:hlinkClick r:id="rId3" tooltip="Filosofická zkoumání (stránka neexistuje)"/>
              </a:rPr>
              <a:t>Filosofická zkoumání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43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1DA3E-E3CA-4E08-BC5A-2B9BEEA9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fáze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10D80-1800-4714-9565-E6EB8B83C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positivistická</a:t>
            </a:r>
            <a:r>
              <a:rPr lang="cs-CZ" dirty="0"/>
              <a:t>: tzv. ranný </a:t>
            </a:r>
            <a:r>
              <a:rPr lang="cs-CZ" dirty="0" err="1"/>
              <a:t>Wittgenstein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úsilí logicky pojmout vztah jazyka ke světu </a:t>
            </a:r>
          </a:p>
          <a:p>
            <a:pPr marL="0" indent="0">
              <a:buNone/>
            </a:pPr>
            <a:r>
              <a:rPr lang="cs-CZ" dirty="0"/>
              <a:t>v kontextu tzv. </a:t>
            </a:r>
            <a:r>
              <a:rPr lang="cs-CZ" b="1" dirty="0"/>
              <a:t>logického pozitivismu </a:t>
            </a:r>
            <a:r>
              <a:rPr lang="cs-CZ" dirty="0"/>
              <a:t>Vídeňského kroužku – formulace čistého jazyka, který jasně a koherentně přenáší pozorované do jazyka a staví tak základ vědy</a:t>
            </a:r>
          </a:p>
          <a:p>
            <a:r>
              <a:rPr lang="cs-CZ" dirty="0"/>
              <a:t>„post-pozitivistická! </a:t>
            </a:r>
            <a:r>
              <a:rPr lang="cs-CZ" b="1" dirty="0"/>
              <a:t>tzv. pozdní </a:t>
            </a:r>
            <a:r>
              <a:rPr lang="cs-CZ" b="1" dirty="0" err="1"/>
              <a:t>Wittgenstein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ve 30. letech začíná pochybovat o pozitivismu, své přemítání zapisuje formou krátkých textů do Zkoumání – a přichází ke zcela jinému obrazu jazyka a filosofie</a:t>
            </a:r>
          </a:p>
          <a:p>
            <a:pPr marL="0" indent="0">
              <a:buNone/>
            </a:pPr>
            <a:r>
              <a:rPr lang="cs-CZ" dirty="0"/>
              <a:t>od jazyka jako obraz světa k jazyku jako „hře“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5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4183A-7FB5-471D-B543-2F385010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koncepce jazyka_ TP_PU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CA2EB8-B050-448B-B6F7-2380B0B0C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8714"/>
            <a:ext cx="5181600" cy="4628249"/>
          </a:xfrm>
        </p:spPr>
        <p:txBody>
          <a:bodyPr>
            <a:normAutofit fontScale="92500"/>
          </a:bodyPr>
          <a:lstStyle/>
          <a:p>
            <a:r>
              <a:rPr lang="cs-CZ" dirty="0"/>
              <a:t>Jednoduché znaky použité ve výroku se nazývají jmény. (T,3.202) </a:t>
            </a:r>
          </a:p>
          <a:p>
            <a:r>
              <a:rPr lang="cs-CZ" b="1" dirty="0"/>
              <a:t>Jméno označuje předmět. Předmět je jeho významem</a:t>
            </a:r>
            <a:r>
              <a:rPr lang="cs-CZ" dirty="0"/>
              <a:t>. (T,3.203) </a:t>
            </a:r>
          </a:p>
          <a:p>
            <a:r>
              <a:rPr lang="cs-CZ" dirty="0"/>
              <a:t>Výrok je pravdivostní funkcí Logický obraz faktů je myšlenka. (T,3) Myšlenka je smysluplný výrok. (T,4) Souhrn výroků je jazyk. (T,4.001) Souhrn pravdivých myšlenek je obraz světa. (T.3.01)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82202A-AC01-47F8-8B9B-FCCD8E381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2195"/>
            <a:ext cx="5765334" cy="4784768"/>
          </a:xfrm>
        </p:spPr>
        <p:txBody>
          <a:bodyPr>
            <a:normAutofit fontScale="92500"/>
          </a:bodyPr>
          <a:lstStyle/>
          <a:p>
            <a:r>
              <a:rPr lang="cs-CZ" dirty="0"/>
              <a:t>Otázka „Co je vlastně slovo?" je analogická otázce „Co je figurka v </a:t>
            </a:r>
            <a:r>
              <a:rPr lang="cs-CZ" b="1" dirty="0"/>
              <a:t>šachu</a:t>
            </a:r>
            <a:r>
              <a:rPr lang="cs-CZ" dirty="0"/>
              <a:t>?". (PI,108) </a:t>
            </a:r>
          </a:p>
          <a:p>
            <a:r>
              <a:rPr lang="cs-CZ" dirty="0">
                <a:highlight>
                  <a:srgbClr val="FFFF00"/>
                </a:highlight>
              </a:rPr>
              <a:t>Význam slova je jeho </a:t>
            </a:r>
            <a:r>
              <a:rPr lang="cs-CZ" b="1" dirty="0">
                <a:highlight>
                  <a:srgbClr val="FFFF00"/>
                </a:highlight>
              </a:rPr>
              <a:t>užívání</a:t>
            </a:r>
            <a:r>
              <a:rPr lang="cs-CZ" dirty="0">
                <a:highlight>
                  <a:srgbClr val="FFFF00"/>
                </a:highlight>
              </a:rPr>
              <a:t> v jazyce</a:t>
            </a:r>
            <a:r>
              <a:rPr lang="cs-CZ" dirty="0"/>
              <a:t>. (PI,43) </a:t>
            </a:r>
          </a:p>
          <a:p>
            <a:r>
              <a:rPr lang="cs-CZ" dirty="0"/>
              <a:t>Dívej se na </a:t>
            </a:r>
            <a:r>
              <a:rPr lang="cs-CZ" dirty="0">
                <a:highlight>
                  <a:srgbClr val="FFFF00"/>
                </a:highlight>
              </a:rPr>
              <a:t>větu jako na </a:t>
            </a:r>
            <a:r>
              <a:rPr lang="cs-CZ" b="1" dirty="0">
                <a:highlight>
                  <a:srgbClr val="FFFF00"/>
                </a:highlight>
              </a:rPr>
              <a:t>nástroj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/>
              <a:t>a </a:t>
            </a:r>
            <a:r>
              <a:rPr lang="cs-CZ" dirty="0">
                <a:highlight>
                  <a:srgbClr val="FFFF00"/>
                </a:highlight>
              </a:rPr>
              <a:t>na její smysl jako na její zaměstnání</a:t>
            </a:r>
            <a:r>
              <a:rPr lang="cs-CZ" dirty="0"/>
              <a:t>.(PI,421) </a:t>
            </a:r>
          </a:p>
          <a:p>
            <a:r>
              <a:rPr lang="cs-CZ" dirty="0">
                <a:highlight>
                  <a:srgbClr val="FFFF00"/>
                </a:highlight>
              </a:rPr>
              <a:t>Jazyk je nástroj</a:t>
            </a:r>
            <a:r>
              <a:rPr lang="cs-CZ" dirty="0"/>
              <a:t>. Jeho pojmy jsou nástroje. (PI,569) </a:t>
            </a:r>
          </a:p>
          <a:p>
            <a:r>
              <a:rPr lang="cs-CZ" dirty="0"/>
              <a:t>Představit si jazyk znamená představit si </a:t>
            </a:r>
            <a:r>
              <a:rPr lang="cs-CZ" b="1" dirty="0"/>
              <a:t>formu života </a:t>
            </a:r>
            <a:r>
              <a:rPr lang="cs-CZ" dirty="0"/>
              <a:t>(PI.19)</a:t>
            </a:r>
          </a:p>
        </p:txBody>
      </p:sp>
    </p:spTree>
    <p:extLst>
      <p:ext uri="{BB962C8B-B14F-4D97-AF65-F5344CB8AC3E}">
        <p14:creationId xmlns:p14="http://schemas.microsoft.com/office/powerpoint/2010/main" val="185846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C6C166-2613-4712-9E74-0C24311B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Obrazu –zrcadla / metafory hry</a:t>
            </a:r>
            <a:endParaRPr lang="bs-Latn-BA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AA9A7DD-2540-4394-A36C-CA1C4381A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769" y="1912163"/>
            <a:ext cx="3584759" cy="35786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DFEDBDE-919C-4304-A5D3-33388F882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43" y="1331012"/>
            <a:ext cx="4740965" cy="47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58B6D-FEBB-47A3-86EE-AC08B5A7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 jazyk</a:t>
            </a:r>
            <a:endParaRPr lang="bs-Latn-BA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723786-AFB4-4036-A60A-64B70660F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32238"/>
            <a:ext cx="10382497" cy="50782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dirty="0"/>
              <a:t>Jazyk pro pozitivisty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dirty="0"/>
              <a:t>Vyjadřuje fakta. Zobrazuje svět</a:t>
            </a:r>
            <a:r>
              <a:rPr lang="bs-Latn-BA" dirty="0"/>
              <a:t> = myšlenka </a:t>
            </a:r>
            <a:r>
              <a:rPr lang="bs-Latn-BA" b="1" dirty="0"/>
              <a:t>reprezentace</a:t>
            </a: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S</a:t>
            </a:r>
            <a:r>
              <a:rPr lang="bs-Latn-BA" dirty="0">
                <a:highlight>
                  <a:srgbClr val="FFFF00"/>
                </a:highlight>
              </a:rPr>
              <a:t>mysl = vztah k věcem </a:t>
            </a:r>
            <a:r>
              <a:rPr lang="bs-Latn-BA" dirty="0" err="1">
                <a:highlight>
                  <a:srgbClr val="FFFF00"/>
                </a:highlight>
              </a:rPr>
              <a:t>ve</a:t>
            </a:r>
            <a:r>
              <a:rPr lang="bs-Latn-BA" dirty="0">
                <a:highlight>
                  <a:srgbClr val="FFFF00"/>
                </a:highlight>
              </a:rPr>
              <a:t> </a:t>
            </a:r>
            <a:r>
              <a:rPr lang="bs-Latn-BA" dirty="0" err="1">
                <a:highlight>
                  <a:srgbClr val="FFFF00"/>
                </a:highlight>
              </a:rPr>
              <a:t>světě</a:t>
            </a:r>
            <a:endParaRPr lang="bs-Latn-BA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cs-CZ" dirty="0"/>
              <a:t>Představa, že </a:t>
            </a:r>
            <a:r>
              <a:rPr lang="cs-CZ" i="1" dirty="0"/>
              <a:t>"jazyk funguje vždy jenom jedním způsobem, slouží vždy jedinému účelu: přenášet myšlenky - ať už jsou to myšlenky o domech, bolestech, dobru a zlu, nebo o čemkoli jiném</a:t>
            </a:r>
            <a:r>
              <a:rPr lang="cs-CZ" dirty="0"/>
              <a:t>" </a:t>
            </a:r>
            <a:endParaRPr lang="bs-Latn-BA" dirty="0"/>
          </a:p>
          <a:p>
            <a:pPr marL="0" indent="0">
              <a:buNone/>
            </a:pPr>
            <a:r>
              <a:rPr lang="cs-CZ" i="1" dirty="0" err="1"/>
              <a:t>The</a:t>
            </a:r>
            <a:r>
              <a:rPr lang="cs-CZ" i="1" dirty="0"/>
              <a:t> c</a:t>
            </a:r>
            <a:r>
              <a:rPr lang="bs-Latn-BA" i="1" dirty="0"/>
              <a:t>at is on the mat.</a:t>
            </a:r>
          </a:p>
          <a:p>
            <a:pPr marL="0" indent="0">
              <a:buNone/>
            </a:pPr>
            <a:r>
              <a:rPr lang="cs-CZ" b="1" dirty="0"/>
              <a:t>Ale</a:t>
            </a:r>
            <a:r>
              <a:rPr lang="cs-CZ" dirty="0"/>
              <a:t>: </a:t>
            </a:r>
            <a:r>
              <a:rPr lang="cs-CZ" b="1" i="1" dirty="0"/>
              <a:t>jazyk pro pragmatiky</a:t>
            </a:r>
            <a:r>
              <a:rPr lang="cs-CZ" i="1" dirty="0"/>
              <a:t>:</a:t>
            </a:r>
          </a:p>
          <a:p>
            <a:pPr marL="0" indent="0">
              <a:buNone/>
            </a:pPr>
            <a:r>
              <a:rPr lang="cs-CZ" dirty="0"/>
              <a:t>Komunikací děláme mnohem víc věcí (příkazy, přání, pochvala, nespokojenost, souhlas, výsměch, uznání </a:t>
            </a:r>
            <a:r>
              <a:rPr lang="cs-CZ" dirty="0" err="1"/>
              <a:t>etc</a:t>
            </a:r>
            <a:r>
              <a:rPr lang="cs-CZ" dirty="0"/>
              <a:t>.)(Austin)</a:t>
            </a: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-&gt; jazykem </a:t>
            </a:r>
            <a:r>
              <a:rPr lang="cs-CZ" b="1" dirty="0">
                <a:highlight>
                  <a:srgbClr val="FFFF00"/>
                </a:highlight>
              </a:rPr>
              <a:t>jednáme</a:t>
            </a:r>
            <a:r>
              <a:rPr lang="cs-CZ" dirty="0">
                <a:highlight>
                  <a:srgbClr val="FFFF00"/>
                </a:highlight>
              </a:rPr>
              <a:t>. Komunikace = </a:t>
            </a:r>
            <a:r>
              <a:rPr lang="cs-CZ" b="1" dirty="0">
                <a:highlight>
                  <a:srgbClr val="FFFF00"/>
                </a:highlight>
              </a:rPr>
              <a:t>akce</a:t>
            </a:r>
            <a:r>
              <a:rPr lang="cs-CZ" dirty="0"/>
              <a:t>. Existují různé typy akcí. Jen některé sděluje fakta (pravdu/omyl), většina dělá něco jiného (vyjadřuje emoce, příkazy, jedná…)</a:t>
            </a:r>
          </a:p>
          <a:p>
            <a:pPr marL="0" indent="0">
              <a:buNone/>
            </a:pPr>
            <a:r>
              <a:rPr lang="cs-CZ" dirty="0"/>
              <a:t>-&gt; způsob </a:t>
            </a:r>
            <a:r>
              <a:rPr lang="cs-CZ" b="1" dirty="0"/>
              <a:t>užití</a:t>
            </a:r>
            <a:r>
              <a:rPr lang="cs-CZ" dirty="0"/>
              <a:t> jazyka určuje pravidla jeho fungování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77E6AB-044D-49B3-A7B7-8666C1059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1353799" y="1974573"/>
            <a:ext cx="45719" cy="4202389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07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35DF9-D2D8-4EED-8A45-A39AEE8D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výroků tkví v použití (</a:t>
            </a:r>
            <a:r>
              <a:rPr lang="cs-CZ" dirty="0" err="1"/>
              <a:t>Gebrauch</a:t>
            </a:r>
            <a:r>
              <a:rPr lang="cs-CZ" dirty="0"/>
              <a:t>, use)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F69852-4F25-4D8B-AAA6-75F92DCF8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ighlight>
                  <a:srgbClr val="FFFF00"/>
                </a:highlight>
              </a:rPr>
              <a:t>Význam nějakého slova je způsob jeho použití v řeči</a:t>
            </a:r>
            <a:r>
              <a:rPr lang="cs-CZ" dirty="0"/>
              <a:t>. (PU § 43)</a:t>
            </a:r>
          </a:p>
          <a:p>
            <a:r>
              <a:rPr lang="cs-CZ" dirty="0"/>
              <a:t>Významu slova rozumím tehdy, </a:t>
            </a:r>
            <a:r>
              <a:rPr lang="cs-CZ" b="1" dirty="0"/>
              <a:t>když je umím použít</a:t>
            </a:r>
            <a:r>
              <a:rPr lang="cs-CZ" dirty="0"/>
              <a:t>, nikoli tehdy, když si pod ním představuji věc, již má zastupovat. </a:t>
            </a:r>
          </a:p>
          <a:p>
            <a:r>
              <a:rPr lang="cs-CZ" dirty="0"/>
              <a:t>význam slova je </a:t>
            </a:r>
            <a:r>
              <a:rPr lang="cs-CZ" b="1" dirty="0"/>
              <a:t>definován společenským kontextem</a:t>
            </a:r>
            <a:r>
              <a:rPr lang="cs-CZ" dirty="0"/>
              <a:t>. </a:t>
            </a:r>
          </a:p>
          <a:p>
            <a:r>
              <a:rPr lang="cs-CZ" dirty="0"/>
              <a:t>chceme-li porozumět určitému slovu, musíme sledovat, v jakých situacích je druzí užívají; chceme-li použít slovo, větu, musíme se použít existující způsoby </a:t>
            </a:r>
          </a:p>
          <a:p>
            <a:pPr marL="0" indent="0">
              <a:buNone/>
            </a:pPr>
            <a:r>
              <a:rPr lang="cs-CZ" dirty="0"/>
              <a:t>-&gt; Použití slov, výroků se řídí určitými </a:t>
            </a:r>
            <a:r>
              <a:rPr lang="cs-CZ" dirty="0">
                <a:highlight>
                  <a:srgbClr val="FFFF00"/>
                </a:highlight>
              </a:rPr>
              <a:t>pravidly</a:t>
            </a:r>
          </a:p>
          <a:p>
            <a:r>
              <a:rPr lang="cs-CZ" dirty="0"/>
              <a:t>pravidla určují, co znamená vykonávat tu či onu činnost (popisovat, hrát slovní fotbal </a:t>
            </a:r>
            <a:r>
              <a:rPr lang="cs-CZ" dirty="0" err="1"/>
              <a:t>etc</a:t>
            </a:r>
            <a:r>
              <a:rPr lang="cs-CZ" dirty="0"/>
              <a:t>.) a co znamená vykonávat ji dobře</a:t>
            </a:r>
          </a:p>
        </p:txBody>
      </p:sp>
    </p:spTree>
    <p:extLst>
      <p:ext uri="{BB962C8B-B14F-4D97-AF65-F5344CB8AC3E}">
        <p14:creationId xmlns:p14="http://schemas.microsoft.com/office/powerpoint/2010/main" val="24864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FDF06-3244-4C19-867D-33103FF9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„</a:t>
            </a:r>
            <a:r>
              <a:rPr lang="cs-CZ" dirty="0" err="1"/>
              <a:t>ostenze</a:t>
            </a:r>
            <a:r>
              <a:rPr lang="cs-CZ" dirty="0"/>
              <a:t>“ a učení jazyka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684CEA-0E1E-432E-A08B-47BB2530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Jazyku se děti naučí tak, že jsou „vychovávány k tomu, aby vykonávaly ty a ty úkony, používaly přitom těch a těch slov, a na slova druhého reagovaly tak a tak“.</a:t>
            </a:r>
          </a:p>
          <a:p>
            <a:pPr marL="0" indent="0">
              <a:buNone/>
            </a:pPr>
            <a:r>
              <a:rPr lang="cs-CZ" dirty="0"/>
              <a:t>„,Když spojím tyč s pákou, uvedu brzdu v činnost.‘ – Ano, pokud je dán celý ostatní mechanismus. Jen spolu s ním je páka brzdnou pákou; a bez opory v něm není už ani pákou, nýbrž může být vším možným, nebo také ničím.“ (PU § 6)</a:t>
            </a:r>
          </a:p>
          <a:p>
            <a:pPr marL="0" indent="0">
              <a:buNone/>
            </a:pPr>
            <a:r>
              <a:rPr lang="cs-CZ" dirty="0"/>
              <a:t>Příklady: </a:t>
            </a:r>
            <a:r>
              <a:rPr lang="cs-CZ" dirty="0" err="1"/>
              <a:t>Mt</a:t>
            </a:r>
            <a:r>
              <a:rPr lang="cs-CZ" dirty="0"/>
              <a:t> Everest, flétna, dílna s nářadím</a:t>
            </a:r>
          </a:p>
        </p:txBody>
      </p:sp>
    </p:spTree>
    <p:extLst>
      <p:ext uri="{BB962C8B-B14F-4D97-AF65-F5344CB8AC3E}">
        <p14:creationId xmlns:p14="http://schemas.microsoft.com/office/powerpoint/2010/main" val="3141290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1969</Words>
  <Application>Microsoft Office PowerPoint</Application>
  <PresentationFormat>Širokoúhlá obrazovka</PresentationFormat>
  <Paragraphs>112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Wittgenstein a sociální vědy</vt:lpstr>
      <vt:lpstr>P. Winch, Idea sociální vědy a její vztah k filosofii </vt:lpstr>
      <vt:lpstr>Ludwig Wittgenstein (1889- 1951)</vt:lpstr>
      <vt:lpstr>Dvě fáze</vt:lpstr>
      <vt:lpstr>Dvě koncepce jazyka_ TP_PU</vt:lpstr>
      <vt:lpstr>Teorie Obrazu –zrcadla / metafory hry</vt:lpstr>
      <vt:lpstr>Jak funguje jazyk</vt:lpstr>
      <vt:lpstr>Význam výroků tkví v použití (Gebrauch, use)</vt:lpstr>
      <vt:lpstr>Problém „ostenze“ a učení jazyka</vt:lpstr>
      <vt:lpstr>Řečové jednání - Jazykový akt</vt:lpstr>
      <vt:lpstr>Jazyk jako hra  - Filozofická zkoumání, 1945-1949</vt:lpstr>
      <vt:lpstr>Pravidla: tkví v jednání. </vt:lpstr>
      <vt:lpstr>Pravidla: jsou implicitní</vt:lpstr>
      <vt:lpstr>Pravidla jsou společenská</vt:lpstr>
      <vt:lpstr>Forma života</vt:lpstr>
      <vt:lpstr>Logika jednání</vt:lpstr>
      <vt:lpstr>Chápání společenského jednání</vt:lpstr>
      <vt:lpstr>LW a filosofie běžného jazyka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Wittgenstein a SV</dc:title>
  <dc:creator>Hesová, Zora</dc:creator>
  <cp:lastModifiedBy>user</cp:lastModifiedBy>
  <cp:revision>24</cp:revision>
  <dcterms:created xsi:type="dcterms:W3CDTF">2018-03-22T13:20:26Z</dcterms:created>
  <dcterms:modified xsi:type="dcterms:W3CDTF">2020-03-30T11:36:18Z</dcterms:modified>
</cp:coreProperties>
</file>