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Recipient (vnímatel): 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Role vnímatele při vytváření mentálního obrazu textu a výsledného významu a smyslu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78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Vnímatel – reálně vždy postižen zapomínáním; proto potřebujeme představu ideálního vnímání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5562" y="2017638"/>
            <a:ext cx="5860113" cy="4366537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„Čtení není </a:t>
            </a:r>
            <a:r>
              <a:rPr lang="cs-CZ" dirty="0" smtClean="0"/>
              <a:t>nevinnou činností</a:t>
            </a:r>
            <a:r>
              <a:rPr lang="cs-CZ" dirty="0"/>
              <a:t>. Má v sobě cosi lstivého, a proto když odmítneme </a:t>
            </a:r>
            <a:r>
              <a:rPr lang="cs-CZ" dirty="0" smtClean="0"/>
              <a:t>studovat způsoby </a:t>
            </a:r>
            <a:r>
              <a:rPr lang="cs-CZ" dirty="0"/>
              <a:t>našich čtení, ignorujeme tak i klíčový zdroj </a:t>
            </a:r>
            <a:r>
              <a:rPr lang="cs-CZ" dirty="0" smtClean="0"/>
              <a:t>informací o </a:t>
            </a:r>
            <a:r>
              <a:rPr lang="cs-CZ" dirty="0"/>
              <a:t>literární aktivitě. Když vnímáme literaturu jako </a:t>
            </a:r>
            <a:r>
              <a:rPr lang="cs-CZ" dirty="0" smtClean="0"/>
              <a:t>cosi, co </a:t>
            </a:r>
            <a:r>
              <a:rPr lang="cs-CZ" dirty="0"/>
              <a:t>je založeno na specifických souborech konvencí, </a:t>
            </a:r>
            <a:r>
              <a:rPr lang="cs-CZ" dirty="0" smtClean="0"/>
              <a:t>zpřístupní se </a:t>
            </a:r>
            <a:r>
              <a:rPr lang="cs-CZ" dirty="0"/>
              <a:t>nám snáze smysl pro specifičnost </a:t>
            </a:r>
            <a:r>
              <a:rPr lang="cs-CZ" dirty="0" smtClean="0"/>
              <a:t>literatury, pro </a:t>
            </a:r>
            <a:r>
              <a:rPr lang="cs-CZ" dirty="0"/>
              <a:t>její </a:t>
            </a:r>
            <a:r>
              <a:rPr lang="cs-CZ" dirty="0" smtClean="0"/>
              <a:t>zvláštnost a </a:t>
            </a:r>
            <a:r>
              <a:rPr lang="cs-CZ" dirty="0"/>
              <a:t>rozdíl od jiných typů diskurzu o našem světě“. </a:t>
            </a:r>
            <a:endParaRPr lang="cs-CZ" dirty="0" smtClean="0"/>
          </a:p>
          <a:p>
            <a:r>
              <a:rPr lang="cs-CZ" dirty="0" smtClean="0"/>
              <a:t>(Jonathan </a:t>
            </a:r>
            <a:r>
              <a:rPr lang="cs-CZ" dirty="0" err="1" smtClean="0"/>
              <a:t>Culler</a:t>
            </a:r>
            <a:r>
              <a:rPr lang="cs-CZ" dirty="0" smtClean="0"/>
              <a:t>: </a:t>
            </a:r>
            <a:r>
              <a:rPr lang="cs-CZ" i="1" dirty="0" err="1" smtClean="0"/>
              <a:t>Structuralist</a:t>
            </a:r>
            <a:r>
              <a:rPr lang="cs-CZ" i="1" dirty="0" smtClean="0"/>
              <a:t> </a:t>
            </a:r>
            <a:r>
              <a:rPr lang="cs-CZ" i="1" dirty="0" err="1" smtClean="0"/>
              <a:t>Poetics</a:t>
            </a:r>
            <a:r>
              <a:rPr lang="cs-CZ" dirty="0" smtClean="0"/>
              <a:t>, 1975)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92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120503"/>
            <a:ext cx="10058400" cy="744278"/>
          </a:xfrm>
        </p:spPr>
        <p:txBody>
          <a:bodyPr/>
          <a:lstStyle/>
          <a:p>
            <a:r>
              <a:rPr lang="cs-CZ" dirty="0" smtClean="0"/>
              <a:t>Typy subjektů vnímatele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6809" y="1254642"/>
            <a:ext cx="10533321" cy="513907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E</a:t>
            </a:r>
            <a:r>
              <a:rPr lang="cs-CZ" b="1" dirty="0" smtClean="0"/>
              <a:t>mpirický vnímatel</a:t>
            </a:r>
            <a:r>
              <a:rPr lang="cs-CZ" dirty="0" smtClean="0"/>
              <a:t>: psychofyzická bytost; jakýkoli člověk, který nějakým způsobem obcuje s textem</a:t>
            </a:r>
          </a:p>
          <a:p>
            <a:endParaRPr lang="cs-CZ" dirty="0" smtClean="0"/>
          </a:p>
          <a:p>
            <a:r>
              <a:rPr lang="cs-CZ" b="1" dirty="0"/>
              <a:t>I</a:t>
            </a:r>
            <a:r>
              <a:rPr lang="cs-CZ" b="1" dirty="0" smtClean="0"/>
              <a:t>mplikovaný </a:t>
            </a:r>
            <a:r>
              <a:rPr lang="cs-CZ" b="1" dirty="0" smtClean="0"/>
              <a:t>(implicitní) čtenář </a:t>
            </a:r>
            <a:r>
              <a:rPr lang="cs-CZ" dirty="0" smtClean="0"/>
              <a:t>(Wolfgang </a:t>
            </a:r>
            <a:r>
              <a:rPr lang="cs-CZ" dirty="0" err="1" smtClean="0"/>
              <a:t>Iser</a:t>
            </a:r>
            <a:r>
              <a:rPr lang="cs-CZ" dirty="0"/>
              <a:t>): abstraktní textový konstrukt, který </a:t>
            </a:r>
            <a:r>
              <a:rPr lang="cs-CZ" dirty="0" smtClean="0"/>
              <a:t>neztotožňuje </a:t>
            </a:r>
            <a:r>
              <a:rPr lang="cs-CZ" dirty="0"/>
              <a:t>s reálným </a:t>
            </a:r>
            <a:r>
              <a:rPr lang="cs-CZ" dirty="0" smtClean="0"/>
              <a:t>čtenářem; „nezakládá se na žádné </a:t>
            </a:r>
            <a:r>
              <a:rPr lang="cs-CZ" dirty="0"/>
              <a:t>reálné existenci, </a:t>
            </a:r>
            <a:r>
              <a:rPr lang="cs-CZ" dirty="0" smtClean="0"/>
              <a:t>neboť </a:t>
            </a:r>
            <a:r>
              <a:rPr lang="cs-CZ" dirty="0"/>
              <a:t>ztělesňuje souhrn </a:t>
            </a:r>
            <a:r>
              <a:rPr lang="cs-CZ" dirty="0" smtClean="0"/>
              <a:t>předem vytvořených </a:t>
            </a:r>
            <a:r>
              <a:rPr lang="cs-CZ" dirty="0"/>
              <a:t>orientací, které fikční text nabízí svým </a:t>
            </a:r>
            <a:r>
              <a:rPr lang="cs-CZ" dirty="0" smtClean="0"/>
              <a:t>možným </a:t>
            </a:r>
            <a:r>
              <a:rPr lang="cs-CZ" dirty="0"/>
              <a:t>čtenářům jako </a:t>
            </a:r>
            <a:r>
              <a:rPr lang="cs-CZ" dirty="0" smtClean="0"/>
              <a:t>podmínky recepce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(„Koncept  </a:t>
            </a:r>
            <a:r>
              <a:rPr lang="cs-CZ" dirty="0"/>
              <a:t>implicitního  </a:t>
            </a:r>
            <a:r>
              <a:rPr lang="cs-CZ" dirty="0" smtClean="0"/>
              <a:t>čtenáře opisuje  </a:t>
            </a:r>
            <a:r>
              <a:rPr lang="cs-CZ" dirty="0"/>
              <a:t>tedy  proces  přenosu,  pomocí  kterého  textové  struktury  postupují  přes  </a:t>
            </a:r>
            <a:r>
              <a:rPr lang="cs-CZ" dirty="0" smtClean="0"/>
              <a:t>akty představování  </a:t>
            </a:r>
            <a:r>
              <a:rPr lang="cs-CZ" dirty="0"/>
              <a:t>do  charakteru  zkušenosti  </a:t>
            </a:r>
            <a:r>
              <a:rPr lang="cs-CZ" dirty="0" smtClean="0"/>
              <a:t>čtenáře“; </a:t>
            </a:r>
            <a:r>
              <a:rPr lang="cs-CZ" dirty="0" err="1" smtClean="0"/>
              <a:t>Iser</a:t>
            </a:r>
            <a:r>
              <a:rPr lang="cs-CZ" dirty="0" smtClean="0"/>
              <a:t> 2005 </a:t>
            </a:r>
            <a:r>
              <a:rPr lang="cs-CZ" dirty="0"/>
              <a:t>[</a:t>
            </a:r>
            <a:r>
              <a:rPr lang="cs-CZ" dirty="0" smtClean="0"/>
              <a:t>1976])</a:t>
            </a:r>
            <a:endParaRPr lang="cs-CZ" dirty="0" smtClean="0"/>
          </a:p>
          <a:p>
            <a:r>
              <a:rPr lang="cs-CZ" dirty="0"/>
              <a:t>(je tím, kdo se ujímá – a musí ujmout – </a:t>
            </a:r>
            <a:r>
              <a:rPr lang="cs-CZ" dirty="0" smtClean="0"/>
              <a:t>předepsané role </a:t>
            </a:r>
            <a:r>
              <a:rPr lang="cs-CZ" dirty="0" err="1"/>
              <a:t>scelovatele</a:t>
            </a:r>
            <a:r>
              <a:rPr lang="cs-CZ" dirty="0"/>
              <a:t> všech textových perspektiv. Tato role </a:t>
            </a:r>
            <a:r>
              <a:rPr lang="cs-CZ" dirty="0" smtClean="0"/>
              <a:t>obnáší čtenářské </a:t>
            </a:r>
            <a:r>
              <a:rPr lang="cs-CZ" dirty="0"/>
              <a:t>akty představování (imaginační aktivity), </a:t>
            </a:r>
            <a:r>
              <a:rPr lang="cs-CZ" dirty="0" smtClean="0"/>
              <a:t>neustálého ustavování </a:t>
            </a:r>
            <a:r>
              <a:rPr lang="cs-CZ" dirty="0"/>
              <a:t>hlediska a oproštění se od sebe sama pro </a:t>
            </a:r>
            <a:r>
              <a:rPr lang="cs-CZ" dirty="0" smtClean="0"/>
              <a:t>možnost ocitnout </a:t>
            </a:r>
            <a:r>
              <a:rPr lang="cs-CZ" dirty="0"/>
              <a:t>se ve světě textu. Struktura textu je nabídkou role, </a:t>
            </a:r>
            <a:r>
              <a:rPr lang="cs-CZ" dirty="0" smtClean="0"/>
              <a:t>jíž musí </a:t>
            </a:r>
            <a:r>
              <a:rPr lang="cs-CZ" dirty="0"/>
              <a:t>odpovídat schopnost čtenáře tuto roli svým aktem </a:t>
            </a:r>
            <a:r>
              <a:rPr lang="cs-CZ" dirty="0" smtClean="0"/>
              <a:t>naplnit. Přitom </a:t>
            </a:r>
            <a:r>
              <a:rPr lang="cs-CZ" dirty="0"/>
              <a:t>nikdy nemůže nastat naprosté ztotožnění: </a:t>
            </a:r>
            <a:r>
              <a:rPr lang="cs-CZ" dirty="0" smtClean="0"/>
              <a:t>čtenář zůstává </a:t>
            </a:r>
            <a:r>
              <a:rPr lang="cs-CZ" dirty="0"/>
              <a:t>alespoň trochu sám sebou a realizuje nabídnutou </a:t>
            </a:r>
            <a:r>
              <a:rPr lang="cs-CZ" dirty="0" smtClean="0"/>
              <a:t>roli různě.)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/>
              <a:t>M</a:t>
            </a:r>
            <a:r>
              <a:rPr lang="cs-CZ" b="1" dirty="0" smtClean="0"/>
              <a:t>odelový čtenář</a:t>
            </a:r>
            <a:r>
              <a:rPr lang="cs-CZ" b="1" dirty="0"/>
              <a:t> </a:t>
            </a:r>
            <a:r>
              <a:rPr lang="cs-CZ" dirty="0" smtClean="0"/>
              <a:t>(Umberto </a:t>
            </a:r>
            <a:r>
              <a:rPr lang="cs-CZ" dirty="0" err="1" smtClean="0"/>
              <a:t>Eco</a:t>
            </a:r>
            <a:r>
              <a:rPr lang="cs-CZ" dirty="0"/>
              <a:t>): ideální kompetence pro poznání </a:t>
            </a:r>
            <a:r>
              <a:rPr lang="cs-CZ" dirty="0" smtClean="0"/>
              <a:t>modelového autora (= záměr díla, styl, narativní strategie); je </a:t>
            </a:r>
            <a:r>
              <a:rPr lang="cs-CZ" dirty="0"/>
              <a:t>generována výhradně </a:t>
            </a:r>
            <a:r>
              <a:rPr lang="cs-CZ" dirty="0" smtClean="0"/>
              <a:t>textem, znamená maximální ochotu vnímat text právě a jenom způsobem, jímž si text říká o to, aby byl vnímán, tedy nevnášet do textu cokoli, co se rodí až v bytosti čtenáře a do textu je bez vyzvání aplikováno</a:t>
            </a:r>
            <a:r>
              <a:rPr lang="cs-CZ" dirty="0" smtClean="0"/>
              <a:t>)</a:t>
            </a:r>
          </a:p>
          <a:p>
            <a:r>
              <a:rPr lang="cs-CZ" dirty="0" smtClean="0"/>
              <a:t>(čtenář ideální, </a:t>
            </a:r>
            <a:r>
              <a:rPr lang="cs-CZ" dirty="0"/>
              <a:t>jehož si text „konstruuje volbou stupňů </a:t>
            </a:r>
            <a:r>
              <a:rPr lang="cs-CZ" dirty="0" smtClean="0"/>
              <a:t>jazykové obtížnosti</a:t>
            </a:r>
            <a:r>
              <a:rPr lang="cs-CZ" dirty="0"/>
              <a:t>, hojností referencí a rovněž tím, že v sobě </a:t>
            </a:r>
            <a:r>
              <a:rPr lang="cs-CZ" dirty="0" smtClean="0"/>
              <a:t>chová klíče</a:t>
            </a:r>
            <a:r>
              <a:rPr lang="cs-CZ" dirty="0"/>
              <a:t>, odkazy a třeba i variabilní možnosti čtení křížem krážem</a:t>
            </a:r>
            <a:r>
              <a:rPr lang="cs-CZ" dirty="0" smtClean="0"/>
              <a:t>“ (</a:t>
            </a:r>
            <a:r>
              <a:rPr lang="cs-CZ" dirty="0" err="1"/>
              <a:t>Eco</a:t>
            </a:r>
            <a:r>
              <a:rPr lang="cs-CZ" dirty="0"/>
              <a:t> 2010 [1979</a:t>
            </a:r>
            <a:r>
              <a:rPr lang="cs-CZ" dirty="0" smtClean="0"/>
              <a:t>])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50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5615"/>
          </a:xfrm>
        </p:spPr>
        <p:txBody>
          <a:bodyPr/>
          <a:lstStyle/>
          <a:p>
            <a:r>
              <a:rPr lang="cs-CZ" dirty="0" smtClean="0"/>
              <a:t>Typologie vnímání </a:t>
            </a:r>
            <a:r>
              <a:rPr lang="cs-CZ" dirty="0" smtClean="0"/>
              <a:t>textu (modely čtení):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0204" y="1737359"/>
            <a:ext cx="11430000" cy="447224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Recepce</a:t>
            </a:r>
            <a:r>
              <a:rPr lang="cs-CZ" dirty="0" smtClean="0"/>
              <a:t> = </a:t>
            </a:r>
            <a:r>
              <a:rPr lang="cs-CZ" dirty="0"/>
              <a:t>veškeré možné obcování s literárními texty (kromě čtení bude zahrnovat i sbírání knih, čichání ke knihám či podkládání vratkého stolu knihou)</a:t>
            </a:r>
          </a:p>
          <a:p>
            <a:endParaRPr lang="cs-CZ" dirty="0" smtClean="0"/>
          </a:p>
          <a:p>
            <a:r>
              <a:rPr lang="cs-CZ" b="1" dirty="0" smtClean="0"/>
              <a:t>Percepce</a:t>
            </a:r>
            <a:r>
              <a:rPr lang="cs-CZ" dirty="0" smtClean="0"/>
              <a:t> = </a:t>
            </a:r>
            <a:r>
              <a:rPr lang="cs-CZ" dirty="0"/>
              <a:t>„</a:t>
            </a:r>
            <a:r>
              <a:rPr lang="cs-CZ" dirty="0" smtClean="0"/>
              <a:t>ideální“ </a:t>
            </a:r>
            <a:r>
              <a:rPr lang="cs-CZ" dirty="0"/>
              <a:t>(</a:t>
            </a:r>
            <a:r>
              <a:rPr lang="cs-CZ" dirty="0" smtClean="0"/>
              <a:t>nepřerušovaný, časově nedeterminovaný, netělesný) akt čtení (nijak nerušeni čteme od začátku do konce se stejnou koncentrací a intenzitou)</a:t>
            </a:r>
          </a:p>
          <a:p>
            <a:endParaRPr lang="cs-CZ" dirty="0" smtClean="0"/>
          </a:p>
          <a:p>
            <a:r>
              <a:rPr lang="cs-CZ" b="1" dirty="0" err="1" smtClean="0"/>
              <a:t>Propriocepce</a:t>
            </a:r>
            <a:r>
              <a:rPr lang="cs-CZ" dirty="0" smtClean="0"/>
              <a:t> </a:t>
            </a:r>
            <a:r>
              <a:rPr lang="cs-CZ" dirty="0" smtClean="0"/>
              <a:t>= </a:t>
            </a:r>
            <a:r>
              <a:rPr lang="cs-CZ" dirty="0"/>
              <a:t>čtení založené na </a:t>
            </a:r>
            <a:r>
              <a:rPr lang="cs-CZ" dirty="0" smtClean="0"/>
              <a:t>pociťování sebe </a:t>
            </a:r>
            <a:r>
              <a:rPr lang="cs-CZ" dirty="0"/>
              <a:t>sama jako tělesně a jinak limitované bytosti: </a:t>
            </a:r>
            <a:r>
              <a:rPr lang="cs-CZ" dirty="0" smtClean="0"/>
              <a:t>(něco mne ruší, a proto nemohu teď </a:t>
            </a:r>
            <a:r>
              <a:rPr lang="cs-CZ" dirty="0"/>
              <a:t>číst </a:t>
            </a:r>
            <a:r>
              <a:rPr lang="cs-CZ" dirty="0" smtClean="0"/>
              <a:t>dál; </a:t>
            </a:r>
            <a:r>
              <a:rPr lang="cs-CZ" dirty="0"/>
              <a:t>nemohu otočit stránku a musím si naslinit </a:t>
            </a:r>
            <a:r>
              <a:rPr lang="cs-CZ" dirty="0" smtClean="0"/>
              <a:t>prsty apod.)</a:t>
            </a:r>
          </a:p>
          <a:p>
            <a:endParaRPr lang="cs-CZ" dirty="0" smtClean="0"/>
          </a:p>
          <a:p>
            <a:r>
              <a:rPr lang="cs-CZ" b="1" dirty="0"/>
              <a:t>K</a:t>
            </a:r>
            <a:r>
              <a:rPr lang="cs-CZ" b="1" dirty="0" smtClean="0"/>
              <a:t>onkretizace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Roman </a:t>
            </a:r>
            <a:r>
              <a:rPr lang="cs-CZ" dirty="0" err="1" smtClean="0"/>
              <a:t>Ingarden</a:t>
            </a:r>
            <a:r>
              <a:rPr lang="cs-CZ" dirty="0" smtClean="0"/>
              <a:t> – důraz na </a:t>
            </a:r>
            <a:r>
              <a:rPr lang="cs-CZ" dirty="0" smtClean="0"/>
              <a:t>individuální konkretizaci) </a:t>
            </a:r>
            <a:r>
              <a:rPr lang="cs-CZ" dirty="0" smtClean="0"/>
              <a:t>= </a:t>
            </a:r>
            <a:r>
              <a:rPr lang="cs-CZ" dirty="0" err="1" smtClean="0"/>
              <a:t>dourčování</a:t>
            </a:r>
            <a:r>
              <a:rPr lang="cs-CZ" dirty="0" smtClean="0"/>
              <a:t> míst </a:t>
            </a:r>
            <a:r>
              <a:rPr lang="cs-CZ" dirty="0" err="1" smtClean="0"/>
              <a:t>nedourčenosti</a:t>
            </a:r>
            <a:r>
              <a:rPr lang="cs-CZ" dirty="0" smtClean="0"/>
              <a:t>; doplňování smyslově vnímatelných kvalit, které dílo nespecifikuje</a:t>
            </a:r>
          </a:p>
          <a:p>
            <a:r>
              <a:rPr lang="cs-CZ" dirty="0" smtClean="0"/>
              <a:t> (např. vizualizace prvků vyjádřených jen schematicky: „Pod stromem proběhlo dítě.“ </a:t>
            </a:r>
          </a:p>
          <a:p>
            <a:r>
              <a:rPr lang="cs-CZ" dirty="0" smtClean="0"/>
              <a:t>(x pojetí Felixe Vodičky</a:t>
            </a:r>
            <a:r>
              <a:rPr lang="cs-CZ" dirty="0"/>
              <a:t>: </a:t>
            </a:r>
            <a:r>
              <a:rPr lang="cs-CZ" dirty="0" smtClean="0"/>
              <a:t>důraz na dobovou konkretizaci </a:t>
            </a:r>
            <a:r>
              <a:rPr lang="cs-CZ" dirty="0"/>
              <a:t>= </a:t>
            </a:r>
            <a:r>
              <a:rPr lang="cs-CZ" dirty="0" smtClean="0"/>
              <a:t>„odraz </a:t>
            </a:r>
            <a:r>
              <a:rPr lang="cs-CZ" dirty="0"/>
              <a:t>díla v povědomí těch, pro něž je dílo estetickým </a:t>
            </a:r>
            <a:r>
              <a:rPr lang="cs-CZ" dirty="0" smtClean="0"/>
              <a:t>objektem“; představa, že každá doba si u velkých děl jinak konkretizuje celou strukturu takového díla)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21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35368"/>
          </a:xfrm>
        </p:spPr>
        <p:txBody>
          <a:bodyPr/>
          <a:lstStyle/>
          <a:p>
            <a:r>
              <a:rPr lang="cs-CZ" dirty="0" smtClean="0"/>
              <a:t>Akt 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949" y="1845734"/>
            <a:ext cx="10731731" cy="4023360"/>
          </a:xfrm>
        </p:spPr>
        <p:txBody>
          <a:bodyPr>
            <a:normAutofit/>
          </a:bodyPr>
          <a:lstStyle/>
          <a:p>
            <a:r>
              <a:rPr lang="cs-CZ" b="1" dirty="0"/>
              <a:t>Retrospekce</a:t>
            </a:r>
            <a:r>
              <a:rPr lang="cs-CZ" dirty="0"/>
              <a:t> = ohlížení za tím, co již bylo v daném díle </a:t>
            </a:r>
            <a:r>
              <a:rPr lang="cs-CZ" dirty="0" smtClean="0"/>
              <a:t>přečteno</a:t>
            </a:r>
          </a:p>
          <a:p>
            <a:r>
              <a:rPr lang="cs-CZ" b="1" dirty="0" smtClean="0"/>
              <a:t>Anticipace</a:t>
            </a:r>
            <a:r>
              <a:rPr lang="cs-CZ" dirty="0" smtClean="0"/>
              <a:t> = očekávání dalšího plynutí a výsledného směřování textu</a:t>
            </a:r>
          </a:p>
          <a:p>
            <a:endParaRPr lang="cs-CZ" dirty="0" smtClean="0"/>
          </a:p>
          <a:p>
            <a:r>
              <a:rPr lang="cs-CZ" b="1" dirty="0" smtClean="0"/>
              <a:t>Literární konvence </a:t>
            </a:r>
            <a:r>
              <a:rPr lang="cs-CZ" dirty="0" smtClean="0"/>
              <a:t>(Jonathan </a:t>
            </a:r>
            <a:r>
              <a:rPr lang="cs-CZ" dirty="0" err="1" smtClean="0"/>
              <a:t>Culller</a:t>
            </a:r>
            <a:r>
              <a:rPr lang="cs-CZ" dirty="0" smtClean="0"/>
              <a:t>) jsou tím</a:t>
            </a:r>
            <a:r>
              <a:rPr lang="cs-CZ" dirty="0"/>
              <a:t>, co utváří pravidla </a:t>
            </a:r>
            <a:r>
              <a:rPr lang="cs-CZ" dirty="0" smtClean="0"/>
              <a:t>signifikace, tedy </a:t>
            </a:r>
            <a:r>
              <a:rPr lang="cs-CZ" dirty="0"/>
              <a:t>textových operací směřujících k produkci </a:t>
            </a:r>
            <a:r>
              <a:rPr lang="cs-CZ" dirty="0" smtClean="0"/>
              <a:t>významu jednotlivých </a:t>
            </a:r>
            <a:r>
              <a:rPr lang="cs-CZ" dirty="0"/>
              <a:t>textových prvků, ale i celého textu. </a:t>
            </a:r>
            <a:r>
              <a:rPr lang="cs-CZ" dirty="0" smtClean="0"/>
              <a:t>3 </a:t>
            </a:r>
            <a:r>
              <a:rPr lang="cs-CZ" dirty="0"/>
              <a:t>typy konvencí:</a:t>
            </a:r>
          </a:p>
          <a:p>
            <a:r>
              <a:rPr lang="cs-CZ" dirty="0"/>
              <a:t>1) Zásada významnosti (tato konvence nám říká, že to, co </a:t>
            </a:r>
            <a:r>
              <a:rPr lang="cs-CZ" dirty="0" smtClean="0"/>
              <a:t>sděluje literatura</a:t>
            </a:r>
            <a:r>
              <a:rPr lang="cs-CZ" dirty="0"/>
              <a:t>, je nějakým způsobem podstatné pro naše </a:t>
            </a:r>
            <a:r>
              <a:rPr lang="cs-CZ" dirty="0" smtClean="0"/>
              <a:t>postoje k </a:t>
            </a:r>
            <a:r>
              <a:rPr lang="cs-CZ" dirty="0"/>
              <a:t>sobě samým i ke světu</a:t>
            </a:r>
            <a:r>
              <a:rPr lang="cs-CZ" dirty="0" smtClean="0"/>
              <a:t>);</a:t>
            </a:r>
            <a:endParaRPr lang="cs-CZ" dirty="0"/>
          </a:p>
          <a:p>
            <a:r>
              <a:rPr lang="cs-CZ" dirty="0"/>
              <a:t>2) Metaforická koherence (čtenář by měl usilovat o to, aby </a:t>
            </a:r>
            <a:r>
              <a:rPr lang="cs-CZ" dirty="0" smtClean="0"/>
              <a:t>se prostřednictvím </a:t>
            </a:r>
            <a:r>
              <a:rPr lang="cs-CZ" dirty="0"/>
              <a:t>sémantických transformací dobral </a:t>
            </a:r>
            <a:r>
              <a:rPr lang="cs-CZ" dirty="0" smtClean="0"/>
              <a:t>koherence jak </a:t>
            </a:r>
            <a:r>
              <a:rPr lang="cs-CZ" dirty="0"/>
              <a:t>na rovině textového smyslu, tak na rovině výrazové</a:t>
            </a:r>
            <a:r>
              <a:rPr lang="cs-CZ" dirty="0" smtClean="0"/>
              <a:t>);</a:t>
            </a:r>
            <a:endParaRPr lang="cs-CZ" dirty="0"/>
          </a:p>
          <a:p>
            <a:r>
              <a:rPr lang="cs-CZ" dirty="0"/>
              <a:t>3) Tematická jednota (</a:t>
            </a:r>
            <a:r>
              <a:rPr lang="cs-CZ" dirty="0" err="1"/>
              <a:t>sémantizace</a:t>
            </a:r>
            <a:r>
              <a:rPr lang="cs-CZ" dirty="0"/>
              <a:t> jednotlivých prvků </a:t>
            </a:r>
            <a:r>
              <a:rPr lang="cs-CZ" dirty="0" smtClean="0"/>
              <a:t>textu do </a:t>
            </a:r>
            <a:r>
              <a:rPr lang="cs-CZ" dirty="0"/>
              <a:t>souvislých a podstatných entit)</a:t>
            </a:r>
          </a:p>
        </p:txBody>
      </p:sp>
    </p:spTree>
    <p:extLst>
      <p:ext uri="{BB962C8B-B14F-4D97-AF65-F5344CB8AC3E}">
        <p14:creationId xmlns:p14="http://schemas.microsoft.com/office/powerpoint/2010/main" val="260161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9429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Kompetentní vnímání a 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331" y="1845733"/>
            <a:ext cx="10482349" cy="443037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Literární kompetence </a:t>
            </a:r>
            <a:r>
              <a:rPr lang="cs-CZ" dirty="0" smtClean="0"/>
              <a:t>= </a:t>
            </a:r>
            <a:r>
              <a:rPr lang="cs-CZ" dirty="0" smtClean="0"/>
              <a:t>znalost souboru konvencí pro čtení literárních textů (analogická ke znalosti gramatiky pro rozumění danému jazyku): </a:t>
            </a:r>
            <a:r>
              <a:rPr lang="cs-CZ" dirty="0" smtClean="0"/>
              <a:t>„Číst </a:t>
            </a:r>
            <a:r>
              <a:rPr lang="cs-CZ" dirty="0"/>
              <a:t>nějaký text jako literaturu </a:t>
            </a:r>
            <a:r>
              <a:rPr lang="cs-CZ" dirty="0" smtClean="0"/>
              <a:t>neznamená přistupovat </a:t>
            </a:r>
            <a:r>
              <a:rPr lang="cs-CZ" dirty="0"/>
              <a:t>k němu s myslí ve stavu </a:t>
            </a:r>
            <a:r>
              <a:rPr lang="cs-CZ" i="1" dirty="0"/>
              <a:t>tabula rasa</a:t>
            </a:r>
            <a:r>
              <a:rPr lang="cs-CZ" dirty="0"/>
              <a:t>, </a:t>
            </a:r>
            <a:r>
              <a:rPr lang="cs-CZ" dirty="0" smtClean="0"/>
              <a:t>bez jakéhokoli </a:t>
            </a:r>
            <a:r>
              <a:rPr lang="cs-CZ" dirty="0"/>
              <a:t>předběžného očekávání; člověk si musí k textu </a:t>
            </a:r>
            <a:r>
              <a:rPr lang="cs-CZ" dirty="0" smtClean="0"/>
              <a:t>přinést implicitní </a:t>
            </a:r>
            <a:r>
              <a:rPr lang="cs-CZ" dirty="0"/>
              <a:t>porozumění tomu, jak funguje literární </a:t>
            </a:r>
            <a:r>
              <a:rPr lang="cs-CZ" dirty="0" smtClean="0"/>
              <a:t>diskurz, a </a:t>
            </a:r>
            <a:r>
              <a:rPr lang="cs-CZ" dirty="0"/>
              <a:t>toto porozumění mu říká, co vlastně má v textu hledat</a:t>
            </a:r>
            <a:r>
              <a:rPr lang="cs-CZ" dirty="0" smtClean="0"/>
              <a:t>.“ (Jonathan </a:t>
            </a:r>
            <a:r>
              <a:rPr lang="cs-CZ" dirty="0" err="1" smtClean="0"/>
              <a:t>Culler</a:t>
            </a:r>
            <a:r>
              <a:rPr lang="cs-CZ" dirty="0" smtClean="0"/>
              <a:t>: </a:t>
            </a:r>
            <a:r>
              <a:rPr lang="cs-CZ" i="1" dirty="0" err="1" smtClean="0"/>
              <a:t>Structuralist</a:t>
            </a:r>
            <a:r>
              <a:rPr lang="cs-CZ" i="1" dirty="0" smtClean="0"/>
              <a:t> </a:t>
            </a:r>
            <a:r>
              <a:rPr lang="cs-CZ" i="1" dirty="0" err="1" smtClean="0"/>
              <a:t>Poetics</a:t>
            </a:r>
            <a:r>
              <a:rPr lang="cs-CZ" dirty="0" smtClean="0"/>
              <a:t>, 1975)</a:t>
            </a:r>
            <a:endParaRPr lang="cs-CZ" dirty="0" smtClean="0"/>
          </a:p>
          <a:p>
            <a:r>
              <a:rPr lang="cs-CZ" b="1" dirty="0"/>
              <a:t>I</a:t>
            </a:r>
            <a:r>
              <a:rPr lang="cs-CZ" b="1" dirty="0" smtClean="0"/>
              <a:t>nterpretace</a:t>
            </a:r>
            <a:r>
              <a:rPr lang="cs-CZ" dirty="0" smtClean="0"/>
              <a:t> </a:t>
            </a:r>
            <a:r>
              <a:rPr lang="cs-CZ" dirty="0"/>
              <a:t>(a vztah k popisu, analýze a </a:t>
            </a:r>
            <a:r>
              <a:rPr lang="cs-CZ" dirty="0" smtClean="0"/>
              <a:t>výkladu) = </a:t>
            </a:r>
            <a:r>
              <a:rPr lang="cs-CZ" dirty="0" smtClean="0"/>
              <a:t>úsilí přisoudit </a:t>
            </a:r>
            <a:r>
              <a:rPr lang="cs-CZ" dirty="0" smtClean="0"/>
              <a:t>významům, pozorovaným/nalezeným v díle, jednotící </a:t>
            </a:r>
            <a:r>
              <a:rPr lang="cs-CZ" dirty="0" smtClean="0"/>
              <a:t>smysl z hlediska kontextu, v němž se jako vnímatel nacházím</a:t>
            </a:r>
          </a:p>
          <a:p>
            <a:r>
              <a:rPr lang="cs-CZ" dirty="0" smtClean="0"/>
              <a:t>(interpretace je vrcholnou a poslední fází recepce; předchází jí </a:t>
            </a:r>
            <a:r>
              <a:rPr lang="cs-CZ" b="1" dirty="0" smtClean="0"/>
              <a:t>popis</a:t>
            </a:r>
            <a:r>
              <a:rPr lang="cs-CZ" dirty="0" smtClean="0"/>
              <a:t> ( = relativně </a:t>
            </a:r>
            <a:r>
              <a:rPr lang="cs-CZ" dirty="0" err="1" smtClean="0"/>
              <a:t>objektivizovatelný</a:t>
            </a:r>
            <a:r>
              <a:rPr lang="cs-CZ" dirty="0" smtClean="0"/>
              <a:t> a </a:t>
            </a:r>
            <a:r>
              <a:rPr lang="cs-CZ" dirty="0" err="1" smtClean="0"/>
              <a:t>završitelný</a:t>
            </a:r>
            <a:r>
              <a:rPr lang="cs-CZ" dirty="0" smtClean="0"/>
              <a:t> výčet jednotlivých prvků, jež se v daném literárním díle nacházejí), </a:t>
            </a:r>
            <a:r>
              <a:rPr lang="cs-CZ" b="1" dirty="0" smtClean="0"/>
              <a:t>analýza</a:t>
            </a:r>
            <a:r>
              <a:rPr lang="cs-CZ" dirty="0" smtClean="0"/>
              <a:t> (= hledání vazeb a vztahů mezi jednotlivými prvky díla) a </a:t>
            </a:r>
            <a:r>
              <a:rPr lang="cs-CZ" b="1" dirty="0" smtClean="0"/>
              <a:t>výklad</a:t>
            </a:r>
            <a:r>
              <a:rPr lang="cs-CZ" dirty="0" smtClean="0"/>
              <a:t> (= uspořádání jednotlivých prvků a vztahů díla do uceleného konstruktu, v němž se objasní jejich celkové významové směřování)</a:t>
            </a:r>
            <a:endParaRPr lang="cs-CZ" dirty="0" smtClean="0"/>
          </a:p>
          <a:p>
            <a:r>
              <a:rPr lang="cs-CZ" b="1" dirty="0"/>
              <a:t>E</a:t>
            </a:r>
            <a:r>
              <a:rPr lang="cs-CZ" b="1" dirty="0" smtClean="0"/>
              <a:t>stetická hodnota </a:t>
            </a:r>
            <a:r>
              <a:rPr lang="cs-CZ" dirty="0" smtClean="0"/>
              <a:t>(Mukařovský) = rodí se na základě individuálního konkrétního hodnocení, které je ale podmíněno převládající uměleckou tradicí a souborem panujících estetických norem</a:t>
            </a:r>
            <a:endParaRPr lang="cs-CZ" dirty="0"/>
          </a:p>
          <a:p>
            <a:r>
              <a:rPr lang="cs-CZ" dirty="0"/>
              <a:t>(„Prostřednictvím estetické hodnoty působí takto  umění  přímo  na  citový  a volní  poměr  člověka k světu,  zasahujíc  nejzákladnější  regulativ  lidského  </a:t>
            </a:r>
            <a:r>
              <a:rPr lang="cs-CZ" dirty="0" smtClean="0"/>
              <a:t>jednání  </a:t>
            </a:r>
            <a:r>
              <a:rPr lang="cs-CZ" dirty="0"/>
              <a:t>i myšlení,  na  rozdíl  od  vědy  i filozofie,  působících na lidské jednání prostřednictvím myšlenkového procesu</a:t>
            </a:r>
            <a:r>
              <a:rPr lang="cs-CZ" dirty="0" smtClean="0"/>
              <a:t>.“ (Mukařovský: </a:t>
            </a:r>
            <a:r>
              <a:rPr lang="cs-CZ" i="1" dirty="0" smtClean="0"/>
              <a:t>Estetická funkce, norma a hodnota jako sociální fakty</a:t>
            </a:r>
            <a:r>
              <a:rPr lang="cs-CZ" dirty="0" smtClean="0"/>
              <a:t>, 1936)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472848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1827</TotalTime>
  <Words>958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Retrospektiva</vt:lpstr>
      <vt:lpstr>Recipient (vnímatel):  </vt:lpstr>
      <vt:lpstr>Vnímatel – reálně vždy postižen zapomínáním; proto potřebujeme představu ideálního vnímání</vt:lpstr>
      <vt:lpstr>Typy subjektů vnímatele</vt:lpstr>
      <vt:lpstr>Typologie vnímání textu (modely čtení):</vt:lpstr>
      <vt:lpstr>Akt čtení</vt:lpstr>
      <vt:lpstr>Kompetentní vnímání a rozumění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Recipient (vnímatel):  Role vnímatele při vytváření mentálního obrazu textu a výsledného významu a smyslu</dc:title>
  <dc:creator>Bílek Petr prof. PhDr. CSc.</dc:creator>
  <cp:lastModifiedBy>Bílek, Petr</cp:lastModifiedBy>
  <cp:revision>17</cp:revision>
  <dcterms:created xsi:type="dcterms:W3CDTF">2019-11-15T11:03:06Z</dcterms:created>
  <dcterms:modified xsi:type="dcterms:W3CDTF">2020-01-06T10:45:22Z</dcterms:modified>
</cp:coreProperties>
</file>