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4" r:id="rId3"/>
    <p:sldId id="275" r:id="rId4"/>
    <p:sldId id="258" r:id="rId5"/>
    <p:sldId id="284" r:id="rId6"/>
    <p:sldId id="278" r:id="rId7"/>
    <p:sldId id="279" r:id="rId8"/>
    <p:sldId id="280" r:id="rId9"/>
    <p:sldId id="259" r:id="rId10"/>
    <p:sldId id="257" r:id="rId11"/>
    <p:sldId id="261" r:id="rId12"/>
    <p:sldId id="277" r:id="rId13"/>
    <p:sldId id="263" r:id="rId14"/>
    <p:sldId id="264" r:id="rId15"/>
    <p:sldId id="260" r:id="rId16"/>
    <p:sldId id="266" r:id="rId17"/>
    <p:sldId id="267" r:id="rId18"/>
    <p:sldId id="268" r:id="rId19"/>
    <p:sldId id="269" r:id="rId20"/>
    <p:sldId id="270" r:id="rId21"/>
    <p:sldId id="281" r:id="rId22"/>
    <p:sldId id="271" r:id="rId23"/>
    <p:sldId id="283" r:id="rId24"/>
    <p:sldId id="282" r:id="rId25"/>
    <p:sldId id="285"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0"/>
    <p:restoredTop sz="94761"/>
  </p:normalViewPr>
  <p:slideViewPr>
    <p:cSldViewPr snapToGrid="0" snapToObjects="1">
      <p:cViewPr varScale="1">
        <p:scale>
          <a:sx n="71" d="100"/>
          <a:sy n="71" d="100"/>
        </p:scale>
        <p:origin x="168"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CCF96-5560-F148-B505-3EFA3F535A0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C7343D0-4D77-DB4B-ABB9-B21A6FE51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37CAEFB-3DB9-A34B-8FAE-1F13962AF228}"/>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211F4C8D-99F1-5A4D-8ED3-B1A8C43A019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0DA9DD-A4EB-7B42-B19A-89863A14BB34}"/>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373931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32CFB-5A07-E34E-B434-6A1840FDA35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5CB1E55-F0EC-E742-B4E4-09AB424223F4}"/>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FC18A22D-FAA2-1B48-97B5-55105BF067E3}"/>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124B29B4-E542-CC49-B118-62B9381D9B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5A7029-DB8F-3940-808E-870B4651E905}"/>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226083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4739B2A-2850-EE41-9914-086C0ABDBCD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2C06E89-5722-CD40-B2AA-31446FB18439}"/>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901CA069-8B76-4646-8018-407CA5001A99}"/>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475187E6-C121-7042-BE25-6DAFCB4F10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25A52C-DDB7-8D40-A008-36AF570A2ED4}"/>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396889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CFB35-1757-B949-BE5C-7816F748F6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348BE0C-2462-1846-8BED-2875D12168B6}"/>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408F4CAC-156B-B749-A818-58FAB69C5B2A}"/>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BCEAF60C-FBF0-D64B-94EE-D2E905D3EE9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C1D3D1-1183-4F49-B2FB-28C1D7FFAE8A}"/>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22695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57D2E-1E56-0C46-A953-F2F66324B32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FF3BC5F-FB5B-5144-B4B7-7235C04F3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36C2D3AE-8E0B-B04F-8A23-A931A19C1B2E}"/>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2C10231D-8ABA-F04B-8D33-793043737C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E1A54EF-A9AD-D64F-BC8A-64BEBB0B9FF5}"/>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5588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54225-0791-EC43-9205-7E48343D3F1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06411DC-D765-464E-BDD6-EEA0D99911D6}"/>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obsah 3">
            <a:extLst>
              <a:ext uri="{FF2B5EF4-FFF2-40B4-BE49-F238E27FC236}">
                <a16:creationId xmlns:a16="http://schemas.microsoft.com/office/drawing/2014/main" id="{1E572404-B945-0B47-88FE-EFF1D7657201}"/>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2D41E602-E227-5F4C-AFC1-FAECAE41D55F}"/>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6" name="Zástupný symbol pro zápatí 5">
            <a:extLst>
              <a:ext uri="{FF2B5EF4-FFF2-40B4-BE49-F238E27FC236}">
                <a16:creationId xmlns:a16="http://schemas.microsoft.com/office/drawing/2014/main" id="{3C0D8781-4185-BA42-9070-4643F26D160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08D215-24EB-9A42-AFD4-61700692FF2D}"/>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35237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7E0C8-B206-8443-A521-D21D045EFAA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330FE91-314F-3149-8AE9-013B223DC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obsah 3">
            <a:extLst>
              <a:ext uri="{FF2B5EF4-FFF2-40B4-BE49-F238E27FC236}">
                <a16:creationId xmlns:a16="http://schemas.microsoft.com/office/drawing/2014/main" id="{D380A951-51C0-5748-807F-06373009B2E4}"/>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text 4">
            <a:extLst>
              <a:ext uri="{FF2B5EF4-FFF2-40B4-BE49-F238E27FC236}">
                <a16:creationId xmlns:a16="http://schemas.microsoft.com/office/drawing/2014/main" id="{BBE31C4C-314C-DB4D-8684-1D4294BAF5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obsah 5">
            <a:extLst>
              <a:ext uri="{FF2B5EF4-FFF2-40B4-BE49-F238E27FC236}">
                <a16:creationId xmlns:a16="http://schemas.microsoft.com/office/drawing/2014/main" id="{988B5242-9EEC-EB4A-BAE7-201620168042}"/>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2E02521F-85EE-C34D-9E62-65D252C99466}"/>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8" name="Zástupný symbol pro zápatí 7">
            <a:extLst>
              <a:ext uri="{FF2B5EF4-FFF2-40B4-BE49-F238E27FC236}">
                <a16:creationId xmlns:a16="http://schemas.microsoft.com/office/drawing/2014/main" id="{D555873E-AD7E-F448-8536-54B91C32EB4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5138054-925F-494E-AA74-E63D73E13468}"/>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335232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99550-FA65-BB42-8AF3-B16337D480E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AD24478-5903-A84B-BF25-A7E8B5FC9ADF}"/>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4" name="Zástupný symbol pro zápatí 3">
            <a:extLst>
              <a:ext uri="{FF2B5EF4-FFF2-40B4-BE49-F238E27FC236}">
                <a16:creationId xmlns:a16="http://schemas.microsoft.com/office/drawing/2014/main" id="{6916868B-113E-FB45-BA42-BE52E25844F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0085A7A-E352-CD41-AB6F-0A569CA36E82}"/>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124842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6CE318C-11E3-D14A-BC74-DA5A037E946F}"/>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3" name="Zástupný symbol pro zápatí 2">
            <a:extLst>
              <a:ext uri="{FF2B5EF4-FFF2-40B4-BE49-F238E27FC236}">
                <a16:creationId xmlns:a16="http://schemas.microsoft.com/office/drawing/2014/main" id="{BA1B5A93-59F7-4D4D-8494-8A99AAA4177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62965A2-AA22-864D-A1F4-D77E850E56BB}"/>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8776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4F4783-F3CA-C644-92D8-4097C0C9FD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A8930B0-5F5D-1241-9998-CFBB933AB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text 3">
            <a:extLst>
              <a:ext uri="{FF2B5EF4-FFF2-40B4-BE49-F238E27FC236}">
                <a16:creationId xmlns:a16="http://schemas.microsoft.com/office/drawing/2014/main" id="{305CA2B3-CC7A-D347-86CD-4EC57543F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91082ED7-4854-8144-8933-46388934232B}"/>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6" name="Zástupný symbol pro zápatí 5">
            <a:extLst>
              <a:ext uri="{FF2B5EF4-FFF2-40B4-BE49-F238E27FC236}">
                <a16:creationId xmlns:a16="http://schemas.microsoft.com/office/drawing/2014/main" id="{8AA29B9F-4DFF-B34C-8F89-3743D25433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41039C-C6B0-9C40-BDEF-0167F3B74A23}"/>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295210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9C279F-A32A-9E4A-8C86-B9EF9A3ACE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8CDF9DC-FDC4-BB4A-BBF5-0D87F8234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AD7060F-7038-5445-8175-B428AA874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91B2F943-59EE-4443-8A35-7773A2128758}"/>
              </a:ext>
            </a:extLst>
          </p:cNvPr>
          <p:cNvSpPr>
            <a:spLocks noGrp="1"/>
          </p:cNvSpPr>
          <p:nvPr>
            <p:ph type="dt" sz="half" idx="10"/>
          </p:nvPr>
        </p:nvSpPr>
        <p:spPr/>
        <p:txBody>
          <a:bodyPr/>
          <a:lstStyle/>
          <a:p>
            <a:fld id="{1509DC0E-CBC8-B645-9CDE-6913E6C3C057}" type="datetimeFigureOut">
              <a:rPr lang="cs-CZ" smtClean="0"/>
              <a:t>25.02.19</a:t>
            </a:fld>
            <a:endParaRPr lang="cs-CZ"/>
          </a:p>
        </p:txBody>
      </p:sp>
      <p:sp>
        <p:nvSpPr>
          <p:cNvPr id="6" name="Zástupný symbol pro zápatí 5">
            <a:extLst>
              <a:ext uri="{FF2B5EF4-FFF2-40B4-BE49-F238E27FC236}">
                <a16:creationId xmlns:a16="http://schemas.microsoft.com/office/drawing/2014/main" id="{7992DE4A-40B8-E54B-B406-58798CAF4EB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9611AD4-FAC6-D543-A77A-5E3826923D38}"/>
              </a:ext>
            </a:extLst>
          </p:cNvPr>
          <p:cNvSpPr>
            <a:spLocks noGrp="1"/>
          </p:cNvSpPr>
          <p:nvPr>
            <p:ph type="sldNum" sz="quarter" idx="12"/>
          </p:nvPr>
        </p:nvSpPr>
        <p:spPr/>
        <p:txBody>
          <a:bodyPr/>
          <a:lstStyle/>
          <a:p>
            <a:fld id="{85828584-4FA1-2E46-BE88-4FCAAC727B27}" type="slidenum">
              <a:rPr lang="cs-CZ" smtClean="0"/>
              <a:t>‹#›</a:t>
            </a:fld>
            <a:endParaRPr lang="cs-CZ"/>
          </a:p>
        </p:txBody>
      </p:sp>
    </p:spTree>
    <p:extLst>
      <p:ext uri="{BB962C8B-B14F-4D97-AF65-F5344CB8AC3E}">
        <p14:creationId xmlns:p14="http://schemas.microsoft.com/office/powerpoint/2010/main" val="37431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64FAC21-C369-C642-91E0-57D7F909C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E5B868F-2F5D-7A4A-92FE-C8702764D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26BF265B-A6A9-BB48-AE86-A78385928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9DC0E-CBC8-B645-9CDE-6913E6C3C057}" type="datetimeFigureOut">
              <a:rPr lang="cs-CZ" smtClean="0"/>
              <a:t>25.02.19</a:t>
            </a:fld>
            <a:endParaRPr lang="cs-CZ"/>
          </a:p>
        </p:txBody>
      </p:sp>
      <p:sp>
        <p:nvSpPr>
          <p:cNvPr id="5" name="Zástupný symbol pro zápatí 4">
            <a:extLst>
              <a:ext uri="{FF2B5EF4-FFF2-40B4-BE49-F238E27FC236}">
                <a16:creationId xmlns:a16="http://schemas.microsoft.com/office/drawing/2014/main" id="{230F425B-8A44-B041-902D-BAB933F86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602BFFE-B286-0140-B714-2359CA7BA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28584-4FA1-2E46-BE88-4FCAAC727B27}" type="slidenum">
              <a:rPr lang="cs-CZ" smtClean="0"/>
              <a:t>‹#›</a:t>
            </a:fld>
            <a:endParaRPr lang="cs-CZ"/>
          </a:p>
        </p:txBody>
      </p:sp>
    </p:spTree>
    <p:extLst>
      <p:ext uri="{BB962C8B-B14F-4D97-AF65-F5344CB8AC3E}">
        <p14:creationId xmlns:p14="http://schemas.microsoft.com/office/powerpoint/2010/main" val="362669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CD7BD831-8A1C-1949-A038-F545369643D1}"/>
              </a:ext>
            </a:extLst>
          </p:cNvPr>
          <p:cNvPicPr>
            <a:picLocks noGrp="1" noChangeAspect="1"/>
          </p:cNvPicPr>
          <p:nvPr>
            <p:ph idx="1"/>
          </p:nvPr>
        </p:nvPicPr>
        <p:blipFill rotWithShape="1">
          <a:blip r:embed="rId2"/>
          <a:srcRect b="2021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F554DF6-8864-3E44-AB52-5C1CDB7ECC9E}"/>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26. 2. 2019 </a:t>
            </a:r>
            <a:r>
              <a:rPr lang="cs-CZ" sz="3600" dirty="0">
                <a:solidFill>
                  <a:schemeClr val="tx1">
                    <a:lumMod val="85000"/>
                    <a:lumOff val="15000"/>
                  </a:schemeClr>
                </a:solidFill>
                <a:latin typeface="Times New Roman" panose="02020603050405020304" pitchFamily="18" charset="0"/>
                <a:cs typeface="Times New Roman" panose="02020603050405020304" pitchFamily="18" charset="0"/>
              </a:rPr>
              <a:t>Kocour</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v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Hegelově</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filosofii</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zasvěnec</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do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mystérií</a:t>
            </a:r>
            <a:endParaRPr lang="en-US" sz="3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89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5D432-43A2-A84F-9CEA-5A14B963731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Jak moc obskurní?</a:t>
            </a:r>
          </a:p>
        </p:txBody>
      </p:sp>
      <p:sp>
        <p:nvSpPr>
          <p:cNvPr id="3" name="Zástupný obsah 2">
            <a:extLst>
              <a:ext uri="{FF2B5EF4-FFF2-40B4-BE49-F238E27FC236}">
                <a16:creationId xmlns:a16="http://schemas.microsoft.com/office/drawing/2014/main" id="{19479338-29AA-634C-9A6E-A6E16214DB2A}"/>
              </a:ext>
            </a:extLst>
          </p:cNvPr>
          <p:cNvSpPr>
            <a:spLocks noGrp="1"/>
          </p:cNvSpPr>
          <p:nvPr>
            <p:ph idx="1"/>
          </p:nvPr>
        </p:nvSpPr>
        <p:spPr>
          <a:xfrm>
            <a:off x="815788" y="1314170"/>
            <a:ext cx="10515600" cy="4486275"/>
          </a:xfrm>
        </p:spPr>
        <p:txBody>
          <a:bodyPr>
            <a:normAutofit/>
          </a:bodyPr>
          <a:lstStyle/>
          <a:p>
            <a:pPr marL="0" indent="0" algn="just">
              <a:buNone/>
            </a:pPr>
            <a:r>
              <a:rPr lang="cs-CZ" dirty="0" err="1">
                <a:latin typeface="Times New Roman" panose="02020603050405020304" pitchFamily="18" charset="0"/>
                <a:cs typeface="Times New Roman" panose="02020603050405020304" pitchFamily="18" charset="0"/>
              </a:rPr>
              <a:t>Justus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Liebig</a:t>
            </a:r>
            <a:r>
              <a:rPr lang="cs-CZ" dirty="0">
                <a:latin typeface="Times New Roman" panose="02020603050405020304" pitchFamily="18" charset="0"/>
                <a:cs typeface="Times New Roman" panose="02020603050405020304" pitchFamily="18" charset="0"/>
              </a:rPr>
              <a:t> nazývá přírodní filosofii „</a:t>
            </a:r>
            <a:r>
              <a:rPr lang="cs-CZ" b="1" dirty="0">
                <a:latin typeface="Times New Roman" panose="02020603050405020304" pitchFamily="18" charset="0"/>
                <a:cs typeface="Times New Roman" panose="02020603050405020304" pitchFamily="18" charset="0"/>
              </a:rPr>
              <a:t>morem vědy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Reden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und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Abhandlungen</a:t>
            </a:r>
            <a:r>
              <a:rPr lang="cs-CZ" dirty="0">
                <a:latin typeface="Times New Roman" panose="02020603050405020304" pitchFamily="18" charset="0"/>
                <a:cs typeface="Times New Roman" panose="02020603050405020304" pitchFamily="18" charset="0"/>
              </a:rPr>
              <a:t>, 1874, str. 24).</a:t>
            </a:r>
          </a:p>
          <a:p>
            <a:pPr marL="0" indent="0" algn="just">
              <a:buNone/>
            </a:pPr>
            <a:r>
              <a:rPr lang="cs-CZ" dirty="0">
                <a:latin typeface="Times New Roman" panose="02020603050405020304" pitchFamily="18" charset="0"/>
                <a:cs typeface="Times New Roman" panose="02020603050405020304" pitchFamily="18" charset="0"/>
              </a:rPr>
              <a:t>Najdou se ale i zastánci. Thomas Kuhn má za to, že právě tento předpoklad jednoho celku toho sice mnoho zakryl, ale něco odhalil, podle něho se právě díky tomuto přístupu formulovalo zákon zachování energie, a to tak že byl formulován několika vědci současně, ale nezávisle na sobě. Kuhn</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Energy</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Conservation</a:t>
            </a:r>
            <a:r>
              <a:rPr lang="cs-CZ" i="1" dirty="0">
                <a:latin typeface="Times New Roman" panose="02020603050405020304" pitchFamily="18" charset="0"/>
                <a:cs typeface="Times New Roman" panose="02020603050405020304" pitchFamily="18" charset="0"/>
              </a:rPr>
              <a:t> as </a:t>
            </a:r>
            <a:r>
              <a:rPr lang="cs-CZ" i="1" dirty="0" err="1">
                <a:latin typeface="Times New Roman" panose="02020603050405020304" pitchFamily="18" charset="0"/>
                <a:cs typeface="Times New Roman" panose="02020603050405020304" pitchFamily="18" charset="0"/>
              </a:rPr>
              <a:t>an</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Example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of</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Simultaneous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Discovery</a:t>
            </a:r>
            <a:r>
              <a:rPr lang="cs-CZ" dirty="0">
                <a:latin typeface="Times New Roman" panose="02020603050405020304" pitchFamily="18" charset="0"/>
                <a:cs typeface="Times New Roman" panose="02020603050405020304" pitchFamily="18" charset="0"/>
              </a:rPr>
              <a:t>, 1957.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504FD-295D-8C44-9B1B-CAF79758BBB8}"/>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Úrovně přírody</a:t>
            </a:r>
          </a:p>
        </p:txBody>
      </p:sp>
      <p:sp>
        <p:nvSpPr>
          <p:cNvPr id="3" name="Zástupný obsah 2">
            <a:extLst>
              <a:ext uri="{FF2B5EF4-FFF2-40B4-BE49-F238E27FC236}">
                <a16:creationId xmlns:a16="http://schemas.microsoft.com/office/drawing/2014/main" id="{1E8B16FF-76AC-1142-B00D-F0206654CDEE}"/>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Mechanická – témata: čas, prostor, matérie, pohyb a pád</a:t>
            </a:r>
          </a:p>
          <a:p>
            <a:pPr marL="0" indent="0" algn="just">
              <a:buNone/>
            </a:pPr>
            <a:r>
              <a:rPr lang="cs-CZ" dirty="0">
                <a:latin typeface="Times New Roman" panose="02020603050405020304" pitchFamily="18" charset="0"/>
                <a:cs typeface="Times New Roman" panose="02020603050405020304" pitchFamily="18" charset="0"/>
              </a:rPr>
              <a:t>Fyzikální – elementy (vzduch, voda, oheň),meteorologie, elektricita, galvanismus</a:t>
            </a:r>
          </a:p>
          <a:p>
            <a:pPr marL="0" indent="0" algn="just">
              <a:buNone/>
            </a:pPr>
            <a:r>
              <a:rPr lang="cs-CZ" dirty="0">
                <a:latin typeface="Times New Roman" panose="02020603050405020304" pitchFamily="18" charset="0"/>
                <a:cs typeface="Times New Roman" panose="02020603050405020304" pitchFamily="18" charset="0"/>
              </a:rPr>
              <a:t>Organická – pojem organického života, organické subjektivity, tedy i zvířete, pojem rodu, druhu, otázka individuality v přírodě</a:t>
            </a:r>
          </a:p>
          <a:p>
            <a:pPr marL="0" indent="0" algn="just">
              <a:buNone/>
            </a:pPr>
            <a:r>
              <a:rPr lang="cs-CZ" dirty="0">
                <a:latin typeface="Times New Roman" panose="02020603050405020304" pitchFamily="18" charset="0"/>
                <a:cs typeface="Times New Roman" panose="02020603050405020304" pitchFamily="18" charset="0"/>
              </a:rPr>
              <a:t>Sebevražda přírody?! „Cílem přírody je zabít sebe samu“ (</a:t>
            </a:r>
            <a:r>
              <a:rPr lang="cs-CZ" dirty="0" err="1">
                <a:latin typeface="Times New Roman" panose="02020603050405020304" pitchFamily="18" charset="0"/>
                <a:cs typeface="Times New Roman" panose="02020603050405020304" pitchFamily="18" charset="0"/>
              </a:rPr>
              <a:t>Enzyklopädie</a:t>
            </a:r>
            <a:r>
              <a:rPr lang="cs-CZ" dirty="0">
                <a:latin typeface="Times New Roman" panose="02020603050405020304" pitchFamily="18" charset="0"/>
                <a:cs typeface="Times New Roman" panose="02020603050405020304" pitchFamily="18" charset="0"/>
              </a:rPr>
              <a:t>, § 376, str. 538).</a:t>
            </a:r>
          </a:p>
        </p:txBody>
      </p:sp>
    </p:spTree>
    <p:extLst>
      <p:ext uri="{BB962C8B-B14F-4D97-AF65-F5344CB8AC3E}">
        <p14:creationId xmlns:p14="http://schemas.microsoft.com/office/powerpoint/2010/main" val="15149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ED92A-2DD1-154B-96AF-62ADA129421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Východisko Hegelovy filosofie přírody: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Kant a teleologické zákony</a:t>
            </a:r>
          </a:p>
        </p:txBody>
      </p:sp>
      <p:sp>
        <p:nvSpPr>
          <p:cNvPr id="3" name="Zástupný obsah 2">
            <a:extLst>
              <a:ext uri="{FF2B5EF4-FFF2-40B4-BE49-F238E27FC236}">
                <a16:creationId xmlns:a16="http://schemas.microsoft.com/office/drawing/2014/main" id="{7DF14E1E-7D9B-1E47-9009-A71A1BB6E772}"/>
              </a:ext>
            </a:extLst>
          </p:cNvPr>
          <p:cNvSpPr>
            <a:spLocks noGrp="1"/>
          </p:cNvSpPr>
          <p:nvPr>
            <p:ph idx="1"/>
          </p:nvPr>
        </p:nvSpPr>
        <p:spPr/>
        <p:txBody>
          <a:bodyPr/>
          <a:lstStyle/>
          <a:p>
            <a:pPr marL="0" indent="0">
              <a:buNone/>
            </a:pPr>
            <a:r>
              <a:rPr lang="cs-CZ" dirty="0">
                <a:latin typeface="Times New Roman" charset="0"/>
                <a:ea typeface="Times New Roman" charset="0"/>
                <a:cs typeface="Times New Roman" charset="0"/>
              </a:rPr>
              <a:t>„plyne z toho, že je to pouze následek zvláštního uzpůsobení našeho rozvažování, </a:t>
            </a:r>
            <a:r>
              <a:rPr lang="cs-CZ" b="1" dirty="0">
                <a:latin typeface="Times New Roman" charset="0"/>
                <a:ea typeface="Times New Roman" charset="0"/>
                <a:cs typeface="Times New Roman" charset="0"/>
              </a:rPr>
              <a:t>jestliže si produkty přírody představujeme jako možné podle jiného druhu kauzality, než je kauzalita přírodních zákonů matérie</a:t>
            </a:r>
            <a:r>
              <a:rPr lang="cs-CZ" dirty="0">
                <a:latin typeface="Times New Roman" charset="0"/>
                <a:ea typeface="Times New Roman" charset="0"/>
                <a:cs typeface="Times New Roman" charset="0"/>
              </a:rPr>
              <a:t>“ (</a:t>
            </a:r>
            <a:r>
              <a:rPr lang="cs-CZ" i="1" dirty="0">
                <a:latin typeface="Times New Roman" charset="0"/>
                <a:ea typeface="Times New Roman" charset="0"/>
                <a:cs typeface="Times New Roman" charset="0"/>
              </a:rPr>
              <a:t>Kritika soudnosti</a:t>
            </a:r>
            <a:r>
              <a:rPr lang="cs-CZ" dirty="0">
                <a:latin typeface="Times New Roman" charset="0"/>
                <a:ea typeface="Times New Roman" charset="0"/>
                <a:cs typeface="Times New Roman" charset="0"/>
              </a:rPr>
              <a:t>, 235).</a:t>
            </a:r>
          </a:p>
        </p:txBody>
      </p:sp>
    </p:spTree>
    <p:extLst>
      <p:ext uri="{BB962C8B-B14F-4D97-AF65-F5344CB8AC3E}">
        <p14:creationId xmlns:p14="http://schemas.microsoft.com/office/powerpoint/2010/main" val="15822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CF6B9A-8441-244E-A025-A4A1F4FB3053}"/>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Organismus jako předmět „zvláštního druhu“</a:t>
            </a:r>
          </a:p>
        </p:txBody>
      </p:sp>
      <p:sp>
        <p:nvSpPr>
          <p:cNvPr id="3" name="Zástupný obsah 2">
            <a:extLst>
              <a:ext uri="{FF2B5EF4-FFF2-40B4-BE49-F238E27FC236}">
                <a16:creationId xmlns:a16="http://schemas.microsoft.com/office/drawing/2014/main" id="{24DF21D7-7FEF-2E42-8AD0-1A3462CE70CC}"/>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Sám organismus se vyznačuje vlastní spontaneitou, sám generuje vlastní produktivitu, která vychází z jeho centra, tedy ze sebecitu, a organismus tak je a tudíž „principem procesu“. G. W. F. Hegel, </a:t>
            </a:r>
            <a:r>
              <a:rPr lang="cs-CZ" i="1" dirty="0">
                <a:latin typeface="Times New Roman" panose="02020603050405020304" pitchFamily="18" charset="0"/>
                <a:cs typeface="Times New Roman" panose="02020603050405020304" pitchFamily="18" charset="0"/>
              </a:rPr>
              <a:t>Fenomenologie ducha</a:t>
            </a:r>
            <a:r>
              <a:rPr lang="cs-CZ" dirty="0">
                <a:latin typeface="Times New Roman" panose="02020603050405020304" pitchFamily="18" charset="0"/>
                <a:cs typeface="Times New Roman" panose="02020603050405020304" pitchFamily="18" charset="0"/>
              </a:rPr>
              <a:t>, str. 192.</a:t>
            </a:r>
          </a:p>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Zvíře končí sebecitem</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Na úrovni pozorujícího rozumu je organismus, „</a:t>
            </a:r>
            <a:r>
              <a:rPr lang="cs-CZ" b="1" dirty="0">
                <a:latin typeface="Times New Roman" panose="02020603050405020304" pitchFamily="18" charset="0"/>
                <a:cs typeface="Times New Roman" panose="02020603050405020304" pitchFamily="18" charset="0"/>
              </a:rPr>
              <a:t>centrum přírody</a:t>
            </a:r>
            <a:r>
              <a:rPr lang="cs-CZ" dirty="0">
                <a:latin typeface="Times New Roman" panose="02020603050405020304" pitchFamily="18" charset="0"/>
                <a:cs typeface="Times New Roman" panose="02020603050405020304" pitchFamily="18" charset="0"/>
              </a:rPr>
              <a:t>“, bodem obratu: na tom, co Hegel označuje již zmíněným sebecitem, vystupuje specifická duchovnost nebo život přírody. Vědomí sice již poznalo život v podobě vlastních potřeb a pudů, nyní však objevuje živoucnost mimolidského bytí, které je stejně jako lidské myšlení prostoupeno logickými kategoriemi zvláštnosti a obecnosti. </a:t>
            </a:r>
            <a:r>
              <a:rPr lang="cs-CZ" i="1" dirty="0" err="1">
                <a:latin typeface="Times New Roman" panose="02020603050405020304" pitchFamily="18" charset="0"/>
                <a:cs typeface="Times New Roman" panose="02020603050405020304" pitchFamily="18" charset="0"/>
              </a:rPr>
              <a:t>Enzyklopädie</a:t>
            </a:r>
            <a:r>
              <a:rPr lang="cs-CZ" dirty="0">
                <a:latin typeface="Times New Roman" panose="02020603050405020304" pitchFamily="18" charset="0"/>
                <a:cs typeface="Times New Roman" panose="02020603050405020304" pitchFamily="18" charset="0"/>
              </a:rPr>
              <a:t>, II, § 352, str. 435.</a:t>
            </a:r>
          </a:p>
          <a:p>
            <a:pPr marL="0" indent="0" algn="just">
              <a:buNone/>
            </a:pPr>
            <a:r>
              <a:rPr lang="cs-CZ" dirty="0">
                <a:latin typeface="Times New Roman" panose="02020603050405020304" pitchFamily="18" charset="0"/>
                <a:cs typeface="Times New Roman" panose="02020603050405020304" pitchFamily="18" charset="0"/>
              </a:rPr>
              <a:t>V </a:t>
            </a:r>
            <a:r>
              <a:rPr lang="cs-CZ" i="1" dirty="0" err="1">
                <a:latin typeface="Times New Roman" panose="02020603050405020304" pitchFamily="18" charset="0"/>
                <a:cs typeface="Times New Roman" panose="02020603050405020304" pitchFamily="18" charset="0"/>
              </a:rPr>
              <a:t>Enzyklopädie</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přisuzuje Hegel zvířeti dokonce subjektivitu, zvíře je podle něho „vpravdě subjektivní jednotou“. </a:t>
            </a:r>
            <a:r>
              <a:rPr lang="cs-CZ" i="1" dirty="0" err="1">
                <a:latin typeface="Times New Roman" panose="02020603050405020304" pitchFamily="18" charset="0"/>
                <a:cs typeface="Times New Roman" panose="02020603050405020304" pitchFamily="18" charset="0"/>
              </a:rPr>
              <a:t>Enzyklopädie</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II, str. 430.</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34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FA6DB-D1D8-EE4B-B194-8938DE563DA9}"/>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Organismus ne navzdory kauzalitě,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ale jejím prostřednictvím</a:t>
            </a:r>
          </a:p>
        </p:txBody>
      </p:sp>
      <p:sp>
        <p:nvSpPr>
          <p:cNvPr id="3" name="Zástupný obsah 2">
            <a:extLst>
              <a:ext uri="{FF2B5EF4-FFF2-40B4-BE49-F238E27FC236}">
                <a16:creationId xmlns:a16="http://schemas.microsoft.com/office/drawing/2014/main" id="{DC9C57E9-D8B7-F945-B78D-3A5BDBD6914E}"/>
              </a:ext>
            </a:extLst>
          </p:cNvPr>
          <p:cNvSpPr>
            <a:spLocks noGrp="1"/>
          </p:cNvSpPr>
          <p:nvPr>
            <p:ph idx="1"/>
          </p:nvPr>
        </p:nvSpPr>
        <p:spPr>
          <a:xfrm>
            <a:off x="551328" y="1696618"/>
            <a:ext cx="10515600" cy="4351338"/>
          </a:xfrm>
        </p:spPr>
        <p:txBody>
          <a:bodyPr/>
          <a:lstStyle/>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To, co je živoucí, neumožňuje příčině, aby došla svého účinku, a tudíž ji jako příčinu překonává</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Organismus reinterpretuje vzruch na podnět, reakci na odpověď. Jeho vztah k prostředí není pouhá reakce, ale je vztahem, který je zároveň chováním (</a:t>
            </a:r>
            <a:r>
              <a:rPr lang="cs-CZ" dirty="0" err="1">
                <a:latin typeface="Times New Roman" panose="02020603050405020304" pitchFamily="18" charset="0"/>
                <a:cs typeface="Times New Roman" panose="02020603050405020304" pitchFamily="18" charset="0"/>
              </a:rPr>
              <a:t>Verhalten</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Teprve v tomto smyslu je organismus nikoliv střída dvou sil, které obě organismus překračují, ale je „absolutním sporem“ díky jeho schopnosti sebe sama uchovat, a to dokonce na půdě mechanického působení.</a:t>
            </a:r>
            <a:r>
              <a:rPr lang="cs-CZ" dirty="0">
                <a:effectLst/>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G. W. F. Hegel, </a:t>
            </a:r>
            <a:r>
              <a:rPr lang="cs-CZ" i="1" dirty="0" err="1">
                <a:latin typeface="Times New Roman" panose="02020603050405020304" pitchFamily="18" charset="0"/>
                <a:cs typeface="Times New Roman" panose="02020603050405020304" pitchFamily="18" charset="0"/>
              </a:rPr>
              <a:t>Wissenschaft</a:t>
            </a:r>
            <a:r>
              <a:rPr lang="cs-CZ" i="1" dirty="0">
                <a:latin typeface="Times New Roman" panose="02020603050405020304" pitchFamily="18" charset="0"/>
                <a:cs typeface="Times New Roman" panose="02020603050405020304" pitchFamily="18" charset="0"/>
              </a:rPr>
              <a:t> der Logik,</a:t>
            </a:r>
            <a:r>
              <a:rPr lang="cs-CZ" dirty="0">
                <a:latin typeface="Times New Roman" panose="02020603050405020304" pitchFamily="18" charset="0"/>
                <a:cs typeface="Times New Roman" panose="02020603050405020304" pitchFamily="18" charset="0"/>
              </a:rPr>
              <a:t> II, str. 228.</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6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7578EF-1D6D-2749-97EC-927D8FC9632C}"/>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Organismus jako „</a:t>
            </a:r>
            <a:r>
              <a:rPr lang="cs-CZ" dirty="0" err="1">
                <a:latin typeface="Times New Roman" panose="02020603050405020304" pitchFamily="18" charset="0"/>
                <a:cs typeface="Times New Roman" panose="02020603050405020304" pitchFamily="18" charset="0"/>
              </a:rPr>
              <a:t>diremce</a:t>
            </a:r>
            <a:r>
              <a:rPr lang="cs-CZ" dirty="0">
                <a:latin typeface="Times New Roman" panose="02020603050405020304" pitchFamily="18" charset="0"/>
                <a:cs typeface="Times New Roman" panose="02020603050405020304" pitchFamily="18" charset="0"/>
              </a:rPr>
              <a:t> v sobě samé“</a:t>
            </a:r>
          </a:p>
        </p:txBody>
      </p:sp>
      <p:sp>
        <p:nvSpPr>
          <p:cNvPr id="3" name="Zástupný obsah 2">
            <a:extLst>
              <a:ext uri="{FF2B5EF4-FFF2-40B4-BE49-F238E27FC236}">
                <a16:creationId xmlns:a16="http://schemas.microsoft.com/office/drawing/2014/main" id="{584F2B30-0538-C943-937A-B2364EF611F4}"/>
              </a:ext>
            </a:extLst>
          </p:cNvPr>
          <p:cNvSpPr>
            <a:spLocks noGrp="1"/>
          </p:cNvSpPr>
          <p:nvPr>
            <p:ph idx="1"/>
          </p:nvPr>
        </p:nvSpPr>
        <p:spPr>
          <a:xfrm>
            <a:off x="981636" y="1556684"/>
            <a:ext cx="10515600" cy="4351338"/>
          </a:xfrm>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Organismus se vymezuje vůči prostředí, což je podmínkou jeho existence, zároveň však podněcuje potřebu je překonat a znovuustavit jednotu. </a:t>
            </a:r>
          </a:p>
          <a:p>
            <a:pPr marL="0" indent="0" algn="just">
              <a:buNone/>
            </a:pPr>
            <a:r>
              <a:rPr lang="cs-CZ" dirty="0">
                <a:latin typeface="Times New Roman" panose="02020603050405020304" pitchFamily="18" charset="0"/>
                <a:cs typeface="Times New Roman" panose="02020603050405020304" pitchFamily="18" charset="0"/>
              </a:rPr>
              <a:t>Hegel z tohoto hlediska uchopuje organismus jako </a:t>
            </a:r>
            <a:r>
              <a:rPr lang="cs-CZ" b="1" dirty="0">
                <a:latin typeface="Times New Roman" panose="02020603050405020304" pitchFamily="18" charset="0"/>
                <a:cs typeface="Times New Roman" panose="02020603050405020304" pitchFamily="18" charset="0"/>
              </a:rPr>
              <a:t>prostor strádání, nedostatku, bolesti</a:t>
            </a:r>
            <a:r>
              <a:rPr lang="cs-CZ" dirty="0">
                <a:latin typeface="Times New Roman" panose="02020603050405020304" pitchFamily="18" charset="0"/>
                <a:cs typeface="Times New Roman" panose="02020603050405020304" pitchFamily="18" charset="0"/>
              </a:rPr>
              <a:t>.</a:t>
            </a:r>
            <a:r>
              <a:rPr lang="cs-CZ" baseline="30000"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Aby byl, musí se ze svého prostředí vyčlenit, neboť na tomto vymezení spočívá jeho specifická organická svoboda. Jenže toto </a:t>
            </a:r>
            <a:r>
              <a:rPr lang="cs-CZ" dirty="0" err="1">
                <a:latin typeface="Times New Roman" panose="02020603050405020304" pitchFamily="18" charset="0"/>
                <a:cs typeface="Times New Roman" panose="02020603050405020304" pitchFamily="18" charset="0"/>
              </a:rPr>
              <a:t>sebevymezení</a:t>
            </a:r>
            <a:r>
              <a:rPr lang="cs-CZ" dirty="0">
                <a:latin typeface="Times New Roman" panose="02020603050405020304" pitchFamily="18" charset="0"/>
                <a:cs typeface="Times New Roman" panose="02020603050405020304" pitchFamily="18" charset="0"/>
              </a:rPr>
              <a:t> je nutně zároveň i sebeodcizení, neboť jako organické jsoucno je živý pouze v souvislosti se svým prostředím. </a:t>
            </a:r>
          </a:p>
          <a:p>
            <a:pPr marL="0" indent="0" algn="just">
              <a:buNone/>
            </a:pPr>
            <a:r>
              <a:rPr lang="cs-CZ" dirty="0">
                <a:latin typeface="Times New Roman" panose="02020603050405020304" pitchFamily="18" charset="0"/>
                <a:cs typeface="Times New Roman" panose="02020603050405020304" pitchFamily="18" charset="0"/>
              </a:rPr>
              <a:t>Právě tento paradoxní vztah k sobě samému a toto sebeodcizení zakládá jeho zvláštní pohyb, který Hegel označuje jako nedostatek či touhu a který pojímá jako „</a:t>
            </a:r>
            <a:r>
              <a:rPr lang="cs-CZ" b="1" dirty="0" err="1">
                <a:latin typeface="Times New Roman" panose="02020603050405020304" pitchFamily="18" charset="0"/>
                <a:cs typeface="Times New Roman" panose="02020603050405020304" pitchFamily="18" charset="0"/>
              </a:rPr>
              <a:t>předpojmové</a:t>
            </a:r>
            <a:r>
              <a:rPr lang="cs-CZ" b="1" dirty="0">
                <a:latin typeface="Times New Roman" panose="02020603050405020304" pitchFamily="18" charset="0"/>
                <a:cs typeface="Times New Roman" panose="02020603050405020304" pitchFamily="18" charset="0"/>
              </a:rPr>
              <a:t> vyjádření“ subjektivity</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CB428F-EC30-4245-928B-A92A80A3A717}"/>
              </a:ext>
            </a:extLst>
          </p:cNvPr>
          <p:cNvSpPr>
            <a:spLocks noGrp="1"/>
          </p:cNvSpPr>
          <p:nvPr>
            <p:ph type="title"/>
          </p:nvPr>
        </p:nvSpPr>
        <p:spPr/>
        <p:txBody>
          <a:bodyPr/>
          <a:lstStyle/>
          <a:p>
            <a:pPr algn="ctr"/>
            <a:r>
              <a:rPr lang="cs-CZ" dirty="0">
                <a:latin typeface="Times" pitchFamily="2" charset="0"/>
              </a:rPr>
              <a:t>Obecná individualita</a:t>
            </a:r>
          </a:p>
        </p:txBody>
      </p:sp>
      <p:sp>
        <p:nvSpPr>
          <p:cNvPr id="3" name="Zástupný obsah 2">
            <a:extLst>
              <a:ext uri="{FF2B5EF4-FFF2-40B4-BE49-F238E27FC236}">
                <a16:creationId xmlns:a16="http://schemas.microsoft.com/office/drawing/2014/main" id="{8E0FCB2E-2FC3-1F41-86AA-41EC20442C4C}"/>
              </a:ext>
            </a:extLst>
          </p:cNvPr>
          <p:cNvSpPr>
            <a:spLocks noGrp="1"/>
          </p:cNvSpPr>
          <p:nvPr>
            <p:ph idx="1"/>
          </p:nvPr>
        </p:nvSpPr>
        <p:spPr/>
        <p:txBody>
          <a:bodyPr/>
          <a:lstStyle/>
          <a:p>
            <a:pPr marL="0" indent="0" algn="just">
              <a:buNone/>
            </a:pPr>
            <a:r>
              <a:rPr lang="cs-CZ" dirty="0">
                <a:latin typeface="Times" pitchFamily="2" charset="0"/>
              </a:rPr>
              <a:t>Organismu disponuje „obecnou individualitou“, resp. „obecnou subjektivitou“. Tato bazální individualita je výsledkem ozvláštnění druhu do konkrétních reprezentantů. Individuální organismus však proto nepředstavuje sebevědomou individualitu, která by byla schopná jednání, ale jen </a:t>
            </a:r>
            <a:r>
              <a:rPr lang="cs-CZ" dirty="0" err="1">
                <a:latin typeface="Times" pitchFamily="2" charset="0"/>
              </a:rPr>
              <a:t>sebecítící</a:t>
            </a:r>
            <a:r>
              <a:rPr lang="cs-CZ" dirty="0">
                <a:latin typeface="Times" pitchFamily="2" charset="0"/>
              </a:rPr>
              <a:t> individualitu.</a:t>
            </a:r>
            <a:endParaRPr lang="cs-CZ" dirty="0">
              <a:effectLst/>
              <a:latin typeface="Times" pitchFamily="2" charset="0"/>
            </a:endParaRPr>
          </a:p>
          <a:p>
            <a:pPr marL="0" indent="0" algn="just">
              <a:buNone/>
            </a:pPr>
            <a:endParaRPr lang="cs-CZ" dirty="0">
              <a:latin typeface="Times" pitchFamily="2" charset="0"/>
            </a:endParaRPr>
          </a:p>
        </p:txBody>
      </p:sp>
    </p:spTree>
    <p:extLst>
      <p:ext uri="{BB962C8B-B14F-4D97-AF65-F5344CB8AC3E}">
        <p14:creationId xmlns:p14="http://schemas.microsoft.com/office/powerpoint/2010/main" val="33315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1012F-F382-A24C-8549-7466F75C6D33}"/>
              </a:ext>
            </a:extLst>
          </p:cNvPr>
          <p:cNvSpPr>
            <a:spLocks noGrp="1"/>
          </p:cNvSpPr>
          <p:nvPr>
            <p:ph type="title"/>
          </p:nvPr>
        </p:nvSpPr>
        <p:spPr>
          <a:xfrm>
            <a:off x="4965430" y="629268"/>
            <a:ext cx="6586491" cy="1286160"/>
          </a:xfrm>
        </p:spPr>
        <p:txBody>
          <a:bodyPr anchor="b">
            <a:normAutofit/>
          </a:bodyPr>
          <a:lstStyle/>
          <a:p>
            <a:r>
              <a:rPr lang="cs-CZ" sz="4100">
                <a:latin typeface="Times New Roman" panose="02020603050405020304" pitchFamily="18" charset="0"/>
                <a:cs typeface="Times New Roman" panose="02020603050405020304" pitchFamily="18" charset="0"/>
              </a:rPr>
              <a:t>Nekonečnost živočicha a jeho absolutní idealismus</a:t>
            </a:r>
          </a:p>
        </p:txBody>
      </p:sp>
      <p:pic>
        <p:nvPicPr>
          <p:cNvPr id="4" name="Obrázek 3" descr="Obsah obrázku text&#10;&#10;&#10;&#10;Popis se vygeneroval automaticky.">
            <a:extLst>
              <a:ext uri="{FF2B5EF4-FFF2-40B4-BE49-F238E27FC236}">
                <a16:creationId xmlns:a16="http://schemas.microsoft.com/office/drawing/2014/main" id="{A9DC2C44-5825-9248-A8AF-12AAECE92702}"/>
              </a:ext>
            </a:extLst>
          </p:cNvPr>
          <p:cNvPicPr>
            <a:picLocks noChangeAspect="1"/>
          </p:cNvPicPr>
          <p:nvPr/>
        </p:nvPicPr>
        <p:blipFill rotWithShape="1">
          <a:blip r:embed="rId2"/>
          <a:srcRect r="740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73FACC0-9154-BE4F-926F-B86BFCD8162C}"/>
              </a:ext>
            </a:extLst>
          </p:cNvPr>
          <p:cNvSpPr>
            <a:spLocks noGrp="1"/>
          </p:cNvSpPr>
          <p:nvPr>
            <p:ph idx="1"/>
          </p:nvPr>
        </p:nvSpPr>
        <p:spPr>
          <a:xfrm>
            <a:off x="4965431" y="2438400"/>
            <a:ext cx="6586489" cy="3785419"/>
          </a:xfrm>
        </p:spPr>
        <p:txBody>
          <a:bodyPr>
            <a:normAutofit lnSpcReduction="10000"/>
          </a:bodyPr>
          <a:lstStyle/>
          <a:p>
            <a:pPr marL="0" indent="0" algn="just">
              <a:buNone/>
            </a:pPr>
            <a:r>
              <a:rPr lang="cs-CZ" sz="2000" dirty="0">
                <a:latin typeface="Times New Roman" panose="02020603050405020304" pitchFamily="18" charset="0"/>
                <a:cs typeface="Times New Roman" panose="02020603050405020304" pitchFamily="18" charset="0"/>
              </a:rPr>
              <a:t>Organismus sice pociťuje nedostatek a touhu, je ale ještě příliš ponořen v obecném, nekonečném životě rodu, než aby si byl vědom vlastní konečnosti. Zvíře a rostlina jsou z tohoto hlediska „nekonečnější“ než vědomí, protože spočívají v nekonečné touze nebo v nekonečném cyklu elementárního živlu. Protože zde nepovstává pravá, ale jen obecná individualita, můžeme zvířecí organismus jako nekonečný či snad i nesmrtelný, tak jak to činil Schopenhauer ve vztahu ke svému pudlovi </a:t>
            </a:r>
            <a:r>
              <a:rPr lang="cs-CZ" sz="2000" dirty="0" err="1">
                <a:latin typeface="Times New Roman" panose="02020603050405020304" pitchFamily="18" charset="0"/>
                <a:cs typeface="Times New Roman" panose="02020603050405020304" pitchFamily="18" charset="0"/>
              </a:rPr>
              <a:t>Athmanovi</a:t>
            </a:r>
            <a:r>
              <a:rPr lang="cs-CZ" sz="2000" dirty="0">
                <a:latin typeface="Times New Roman" panose="02020603050405020304" pitchFamily="18" charset="0"/>
                <a:cs typeface="Times New Roman" panose="02020603050405020304" pitchFamily="18" charset="0"/>
              </a:rPr>
              <a:t>, tedy „životnímu dechu“. Kdykoliv se pudl nechoval způsobile, urážel jej Schopenhauer oslovením: „</a:t>
            </a:r>
            <a:r>
              <a:rPr lang="cs-CZ" sz="2000" dirty="0" err="1">
                <a:latin typeface="Times New Roman" panose="02020603050405020304" pitchFamily="18" charset="0"/>
                <a:cs typeface="Times New Roman" panose="02020603050405020304" pitchFamily="18" charset="0"/>
              </a:rPr>
              <a:t>Du</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Mensch</a:t>
            </a:r>
            <a:r>
              <a:rPr lang="cs-CZ" sz="2000" dirty="0">
                <a:latin typeface="Times New Roman" panose="02020603050405020304" pitchFamily="18" charset="0"/>
                <a:cs typeface="Times New Roman" panose="02020603050405020304" pitchFamily="18" charset="0"/>
              </a:rPr>
              <a:t>“.</a:t>
            </a:r>
          </a:p>
          <a:p>
            <a:pPr marL="0" indent="0" algn="just">
              <a:buNone/>
            </a:pPr>
            <a:r>
              <a:rPr lang="cs-CZ" sz="2000" dirty="0">
                <a:latin typeface="Times New Roman" panose="02020603050405020304" pitchFamily="18" charset="0"/>
                <a:cs typeface="Times New Roman" panose="02020603050405020304" pitchFamily="18" charset="0"/>
              </a:rPr>
              <a:t>Život zvířete je „absolutní idealismus“ – bezprostřední subjektivita přechází v objektivitu.  </a:t>
            </a:r>
            <a:r>
              <a:rPr lang="cs-CZ" sz="2000" i="1" dirty="0" err="1">
                <a:latin typeface="Times New Roman" panose="02020603050405020304" pitchFamily="18" charset="0"/>
                <a:cs typeface="Times New Roman" panose="02020603050405020304" pitchFamily="18" charset="0"/>
              </a:rPr>
              <a:t>Enzyklopädie</a:t>
            </a:r>
            <a:r>
              <a:rPr lang="cs-CZ" sz="2000" dirty="0">
                <a:latin typeface="Times New Roman" panose="02020603050405020304" pitchFamily="18" charset="0"/>
                <a:cs typeface="Times New Roman" panose="02020603050405020304" pitchFamily="18" charset="0"/>
              </a:rPr>
              <a:t>, II, § 350, str. 430.</a:t>
            </a:r>
          </a:p>
          <a:p>
            <a:pPr marL="0" indent="0" algn="just">
              <a:buNone/>
            </a:pP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8EE27-3E62-6F4F-BE44-3DD16E140781}"/>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Příroda nemá dějiny.</a:t>
            </a:r>
          </a:p>
        </p:txBody>
      </p:sp>
      <p:sp>
        <p:nvSpPr>
          <p:cNvPr id="3" name="Zástupný obsah 2">
            <a:extLst>
              <a:ext uri="{FF2B5EF4-FFF2-40B4-BE49-F238E27FC236}">
                <a16:creationId xmlns:a16="http://schemas.microsoft.com/office/drawing/2014/main" id="{98C5AE5C-A246-C040-8320-1FA8A0FB712C}"/>
              </a:ext>
            </a:extLst>
          </p:cNvPr>
          <p:cNvSpPr>
            <a:spLocks noGrp="1"/>
          </p:cNvSpPr>
          <p:nvPr>
            <p:ph idx="1"/>
          </p:nvPr>
        </p:nvSpPr>
        <p:spPr/>
        <p:txBody>
          <a:bodyPr>
            <a:normAutofit/>
          </a:bodyPr>
          <a:lstStyle/>
          <a:p>
            <a:pPr marL="0" indent="0" algn="just">
              <a:buNone/>
            </a:pPr>
            <a:r>
              <a:rPr lang="cs-CZ" dirty="0">
                <a:latin typeface="Times" pitchFamily="2" charset="0"/>
              </a:rPr>
              <a:t>Tento nadbytek bytí je tedy dán tím, že příroda spočívá v sobě samé, v sobě samé se „</a:t>
            </a:r>
            <a:r>
              <a:rPr lang="cs-CZ" dirty="0" err="1">
                <a:latin typeface="Times" pitchFamily="2" charset="0"/>
              </a:rPr>
              <a:t>zahnizďuje</a:t>
            </a:r>
            <a:r>
              <a:rPr lang="cs-CZ" dirty="0">
                <a:latin typeface="Times" pitchFamily="2" charset="0"/>
              </a:rPr>
              <a:t>“ a vinou toho je statická.</a:t>
            </a:r>
          </a:p>
          <a:p>
            <a:pPr marL="0" indent="0" algn="just">
              <a:buNone/>
            </a:pPr>
            <a:r>
              <a:rPr lang="cs-CZ" dirty="0">
                <a:latin typeface="Times" pitchFamily="2" charset="0"/>
              </a:rPr>
              <a:t>Příroda nemá dějiny a její cykličnost neprorazí žádná událost. V přírodě neexistuje novost, jen cykly. Zvíře je pro Hegela předvídatelné.</a:t>
            </a:r>
          </a:p>
          <a:p>
            <a:pPr marL="0" indent="0" algn="just">
              <a:buNone/>
            </a:pPr>
            <a:r>
              <a:rPr lang="cs-CZ" dirty="0">
                <a:latin typeface="Times" pitchFamily="2" charset="0"/>
              </a:rPr>
              <a:t>„Ale organická příroda nemá dějiny, z výše všeobecnosti, totiž života, klesá bezprostředně do jednotlivosti jsoucna a momenty jednoduché určenosti a jednotlivého života, sloučené v této skutečnosti, vytvářejí vznikání jen jako nahodilý pohyb.“ </a:t>
            </a:r>
            <a:r>
              <a:rPr lang="cs-CZ" i="1" dirty="0">
                <a:latin typeface="Times" pitchFamily="2" charset="0"/>
              </a:rPr>
              <a:t>Fenomenologie ducha</a:t>
            </a:r>
            <a:r>
              <a:rPr lang="cs-CZ" dirty="0">
                <a:latin typeface="Times" pitchFamily="2" charset="0"/>
              </a:rPr>
              <a:t>, str. 214. </a:t>
            </a:r>
          </a:p>
          <a:p>
            <a:pPr marL="0" indent="0" algn="just">
              <a:buNone/>
            </a:pPr>
            <a:endParaRPr lang="cs-CZ" dirty="0">
              <a:latin typeface="Times" pitchFamily="2" charset="0"/>
            </a:endParaRPr>
          </a:p>
          <a:p>
            <a:pPr marL="0" indent="0" algn="just">
              <a:buNone/>
            </a:pPr>
            <a:endParaRPr lang="cs-CZ" dirty="0">
              <a:latin typeface="Times" pitchFamily="2" charset="0"/>
            </a:endParaRPr>
          </a:p>
          <a:p>
            <a:pPr marL="0" indent="0" algn="just">
              <a:buNone/>
            </a:pPr>
            <a:endParaRPr lang="cs-CZ" dirty="0">
              <a:latin typeface="Times" pitchFamily="2" charset="0"/>
            </a:endParaRPr>
          </a:p>
        </p:txBody>
      </p:sp>
    </p:spTree>
    <p:extLst>
      <p:ext uri="{BB962C8B-B14F-4D97-AF65-F5344CB8AC3E}">
        <p14:creationId xmlns:p14="http://schemas.microsoft.com/office/powerpoint/2010/main" val="11652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3F9566-635A-7642-9EB6-A0A22907D0C1}"/>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Kultura: příroda, která umí vydržet smrt</a:t>
            </a:r>
          </a:p>
        </p:txBody>
      </p:sp>
      <p:sp>
        <p:nvSpPr>
          <p:cNvPr id="3" name="Zástupný obsah 2">
            <a:extLst>
              <a:ext uri="{FF2B5EF4-FFF2-40B4-BE49-F238E27FC236}">
                <a16:creationId xmlns:a16="http://schemas.microsoft.com/office/drawing/2014/main" id="{78A7EF04-3D5B-0D41-ABC8-971B9D45092D}"/>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Statičnost souvisí s tím, že byl Hegel přesvědčen, že příroda sestává ze stupňů, nikoliv z procesů. Proč? </a:t>
            </a:r>
          </a:p>
          <a:p>
            <a:pPr marL="0" indent="0" algn="just">
              <a:buNone/>
            </a:pPr>
            <a:r>
              <a:rPr lang="cs-CZ" dirty="0">
                <a:latin typeface="Times New Roman" panose="02020603050405020304" pitchFamily="18" charset="0"/>
                <a:cs typeface="Times New Roman" panose="02020603050405020304" pitchFamily="18" charset="0"/>
              </a:rPr>
              <a:t>Nedisponuje dostatečně negativitou. </a:t>
            </a:r>
          </a:p>
          <a:p>
            <a:pPr marL="0" indent="0" algn="just">
              <a:buNone/>
            </a:pPr>
            <a:r>
              <a:rPr lang="cs-CZ" dirty="0">
                <a:latin typeface="Times New Roman" panose="02020603050405020304" pitchFamily="18" charset="0"/>
                <a:cs typeface="Times New Roman" panose="02020603050405020304" pitchFamily="18" charset="0"/>
              </a:rPr>
              <a:t>„Leč nikoli život, který se leká smrti a zachovává se čistým od vší zkázy, nýbrž život, který umí vydržeti smrt a v ní se udržeti, jest život ducha.“ Hegel, </a:t>
            </a:r>
            <a:r>
              <a:rPr lang="cs-CZ" i="1" dirty="0">
                <a:latin typeface="Times New Roman" panose="02020603050405020304" pitchFamily="18" charset="0"/>
                <a:cs typeface="Times New Roman" panose="02020603050405020304" pitchFamily="18" charset="0"/>
              </a:rPr>
              <a:t>Fenomenologie ducha</a:t>
            </a:r>
            <a:r>
              <a:rPr lang="cs-CZ" dirty="0">
                <a:latin typeface="Times New Roman" panose="02020603050405020304" pitchFamily="18" charset="0"/>
                <a:cs typeface="Times New Roman" panose="02020603050405020304" pitchFamily="18" charset="0"/>
              </a:rPr>
              <a:t>, str. 70.</a:t>
            </a:r>
          </a:p>
          <a:p>
            <a:pPr marL="0" indent="0" algn="just">
              <a:buNone/>
            </a:pPr>
            <a:r>
              <a:rPr lang="cs-CZ" dirty="0">
                <a:latin typeface="Times New Roman" panose="02020603050405020304" pitchFamily="18" charset="0"/>
                <a:cs typeface="Times New Roman" panose="02020603050405020304" pitchFamily="18" charset="0"/>
              </a:rPr>
              <a:t>Příroda není schopna zadržet negativitu.</a:t>
            </a:r>
          </a:p>
          <a:p>
            <a:pPr marL="0" indent="0" algn="just">
              <a:buNone/>
            </a:pPr>
            <a:r>
              <a:rPr lang="cs-CZ" dirty="0">
                <a:latin typeface="Times New Roman" panose="02020603050405020304" pitchFamily="18" charset="0"/>
                <a:cs typeface="Times New Roman" panose="02020603050405020304" pitchFamily="18" charset="0"/>
              </a:rPr>
              <a:t>Příroda není schopna </a:t>
            </a:r>
            <a:r>
              <a:rPr lang="cs-CZ" dirty="0" err="1">
                <a:latin typeface="Times New Roman" panose="02020603050405020304" pitchFamily="18" charset="0"/>
                <a:cs typeface="Times New Roman" panose="02020603050405020304" pitchFamily="18" charset="0"/>
              </a:rPr>
              <a:t>zniternit</a:t>
            </a:r>
            <a:r>
              <a:rPr lang="cs-CZ" dirty="0">
                <a:latin typeface="Times New Roman" panose="02020603050405020304" pitchFamily="18" charset="0"/>
                <a:cs typeface="Times New Roman" panose="02020603050405020304" pitchFamily="18" charset="0"/>
              </a:rPr>
              <a:t> svou pozici.</a:t>
            </a:r>
          </a:p>
        </p:txBody>
      </p:sp>
    </p:spTree>
    <p:extLst>
      <p:ext uri="{BB962C8B-B14F-4D97-AF65-F5344CB8AC3E}">
        <p14:creationId xmlns:p14="http://schemas.microsoft.com/office/powerpoint/2010/main" val="11681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669195-5109-5A45-B0D2-CC0B71D85A4F}"/>
              </a:ext>
            </a:extLst>
          </p:cNvPr>
          <p:cNvSpPr>
            <a:spLocks noGrp="1"/>
          </p:cNvSpPr>
          <p:nvPr>
            <p:ph type="title"/>
          </p:nvPr>
        </p:nvSpPr>
        <p:spPr>
          <a:xfrm>
            <a:off x="655320" y="365125"/>
            <a:ext cx="5120114" cy="1692794"/>
          </a:xfrm>
        </p:spPr>
        <p:txBody>
          <a:bodyPr>
            <a:normAutofit/>
          </a:bodyPr>
          <a:lstStyle/>
          <a:p>
            <a:r>
              <a:rPr lang="cs-CZ" dirty="0">
                <a:latin typeface="Times New Roman" panose="02020603050405020304" pitchFamily="18" charset="0"/>
                <a:cs typeface="Times New Roman" panose="02020603050405020304" pitchFamily="18" charset="0"/>
              </a:rPr>
              <a:t>Češi překladatelé</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55F3455E-3401-B64F-A0C1-9FE7334AEC38}"/>
              </a:ext>
            </a:extLst>
          </p:cNvPr>
          <p:cNvSpPr>
            <a:spLocks noGrp="1"/>
          </p:cNvSpPr>
          <p:nvPr>
            <p:ph idx="1"/>
          </p:nvPr>
        </p:nvSpPr>
        <p:spPr>
          <a:xfrm>
            <a:off x="655321" y="2575034"/>
            <a:ext cx="5120113" cy="3462228"/>
          </a:xfrm>
        </p:spPr>
        <p:txBody>
          <a:bodyPr>
            <a:normAutofit/>
          </a:bodyPr>
          <a:lstStyle/>
          <a:p>
            <a:pPr marL="0" indent="0" algn="just">
              <a:buNone/>
            </a:pPr>
            <a:r>
              <a:rPr lang="cs-CZ" sz="1800" dirty="0">
                <a:latin typeface="Times New Roman" panose="02020603050405020304" pitchFamily="18" charset="0"/>
                <a:cs typeface="Times New Roman" panose="02020603050405020304" pitchFamily="18" charset="0"/>
              </a:rPr>
              <a:t>„v absolutnu, které je A = A, že však něco takového vůbec neexistuje, nýbrž v něm je prý všecko jedno. Postaviti toto jediné vědění, že v absolutnu je si všecko rovno, proti rozlišujícímu a naplněnému nebo naplnění hledajícímu a požadujícímu poznávání – čili vydávati absolutno za noc, v níž, jak se říká, </a:t>
            </a:r>
            <a:r>
              <a:rPr lang="cs-CZ" sz="1800" b="1" dirty="0">
                <a:latin typeface="Times New Roman" panose="02020603050405020304" pitchFamily="18" charset="0"/>
                <a:cs typeface="Times New Roman" panose="02020603050405020304" pitchFamily="18" charset="0"/>
              </a:rPr>
              <a:t>je každá kočka černá</a:t>
            </a:r>
            <a:r>
              <a:rPr lang="cs-CZ" sz="1800" dirty="0">
                <a:latin typeface="Times New Roman" panose="02020603050405020304" pitchFamily="18" charset="0"/>
                <a:cs typeface="Times New Roman" panose="02020603050405020304" pitchFamily="18" charset="0"/>
              </a:rPr>
              <a:t>, toť naivnost poznání, které vyšlo na prázdno.“</a:t>
            </a:r>
          </a:p>
        </p:txBody>
      </p:sp>
      <p:pic>
        <p:nvPicPr>
          <p:cNvPr id="4" name="Obrázek 3">
            <a:extLst>
              <a:ext uri="{FF2B5EF4-FFF2-40B4-BE49-F238E27FC236}">
                <a16:creationId xmlns:a16="http://schemas.microsoft.com/office/drawing/2014/main" id="{FE7897AE-9495-8347-9D88-95FE4B0878D4}"/>
              </a:ext>
            </a:extLst>
          </p:cNvPr>
          <p:cNvPicPr>
            <a:picLocks noChangeAspect="1"/>
          </p:cNvPicPr>
          <p:nvPr/>
        </p:nvPicPr>
        <p:blipFill rotWithShape="1">
          <a:blip r:embed="rId2"/>
          <a:srcRect l="12453" r="26100"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317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C86E0-BE85-8745-8019-4D089C5B7A9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Darwin: Příroda dějiny samozřejmě má.</a:t>
            </a:r>
            <a:endParaRPr lang="cs-CZ" dirty="0"/>
          </a:p>
        </p:txBody>
      </p:sp>
      <p:sp>
        <p:nvSpPr>
          <p:cNvPr id="3" name="Zástupný obsah 2">
            <a:extLst>
              <a:ext uri="{FF2B5EF4-FFF2-40B4-BE49-F238E27FC236}">
                <a16:creationId xmlns:a16="http://schemas.microsoft.com/office/drawing/2014/main" id="{979D4A59-D3D8-0E44-A02E-AB1BEF3CB808}"/>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Boj o přežití, který nacházíme na úrovni dějin, přesadil Darwin do přírody samé, a tím formuloval evoluční teorii, která se vyvíjí přes rozdíl ve smrtelnosti: vyšší počet úmrtnosti v jedné skupině, vede k tomu, že vymře a přežijí ti, u nichž je nižší míra úmrtnosti. Na tomto základě mohl říct, že vývoj a novost – variace – vzniká i v přírodě. Jak? Novost vzniká skrze konfliktu.</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9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2C51C-2085-9942-91FC-7EDC2084B49E}"/>
              </a:ext>
            </a:extLst>
          </p:cNvPr>
          <p:cNvSpPr>
            <a:spLocks noGrp="1"/>
          </p:cNvSpPr>
          <p:nvPr>
            <p:ph type="title"/>
          </p:nvPr>
        </p:nvSpPr>
        <p:spPr>
          <a:xfrm>
            <a:off x="655320" y="365125"/>
            <a:ext cx="5120114" cy="1692794"/>
          </a:xfrm>
        </p:spPr>
        <p:txBody>
          <a:bodyPr>
            <a:normAutofit/>
          </a:bodyPr>
          <a:lstStyle/>
          <a:p>
            <a:r>
              <a:rPr lang="cs-CZ" dirty="0">
                <a:latin typeface="Times New Roman" panose="02020603050405020304" pitchFamily="18" charset="0"/>
                <a:cs typeface="Times New Roman" panose="02020603050405020304" pitchFamily="18" charset="0"/>
              </a:rPr>
              <a:t>Bajka o včelkách</a:t>
            </a:r>
            <a:endParaRPr lang="cs-CZ"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65A3944-3418-FE40-8689-5148A9924D5F}"/>
              </a:ext>
            </a:extLst>
          </p:cNvPr>
          <p:cNvSpPr>
            <a:spLocks noGrp="1"/>
          </p:cNvSpPr>
          <p:nvPr>
            <p:ph idx="1"/>
          </p:nvPr>
        </p:nvSpPr>
        <p:spPr>
          <a:xfrm>
            <a:off x="655321" y="2316480"/>
            <a:ext cx="5120113" cy="3462228"/>
          </a:xfrm>
        </p:spPr>
        <p:txBody>
          <a:bodyPr>
            <a:normAutofit/>
          </a:bodyPr>
          <a:lstStyle/>
          <a:p>
            <a:pPr marL="0" indent="0">
              <a:buNone/>
            </a:pPr>
            <a:r>
              <a:rPr lang="cs-CZ" sz="1800" dirty="0">
                <a:latin typeface="Times New Roman" panose="02020603050405020304" pitchFamily="18" charset="0"/>
                <a:cs typeface="Times New Roman" panose="02020603050405020304" pitchFamily="18" charset="0"/>
              </a:rPr>
              <a:t>Bernard </a:t>
            </a:r>
            <a:r>
              <a:rPr lang="cs-CZ" sz="1800" dirty="0" err="1">
                <a:latin typeface="Times New Roman" panose="02020603050405020304" pitchFamily="18" charset="0"/>
                <a:cs typeface="Times New Roman" panose="02020603050405020304" pitchFamily="18" charset="0"/>
              </a:rPr>
              <a:t>Mandeville</a:t>
            </a:r>
            <a:r>
              <a:rPr lang="cs-CZ" sz="1800" dirty="0">
                <a:latin typeface="Times New Roman" panose="02020603050405020304" pitchFamily="18" charset="0"/>
                <a:cs typeface="Times New Roman" panose="02020603050405020304" pitchFamily="18" charset="0"/>
              </a:rPr>
              <a:t> – </a:t>
            </a:r>
            <a:r>
              <a:rPr lang="cs-CZ" sz="1800" i="1" dirty="0">
                <a:latin typeface="Times New Roman" panose="02020603050405020304" pitchFamily="18" charset="0"/>
                <a:cs typeface="Times New Roman" panose="02020603050405020304" pitchFamily="18" charset="0"/>
              </a:rPr>
              <a:t>Bajka o včelkách aneb Soukromé neřesti, veřejné blaho</a:t>
            </a:r>
            <a:r>
              <a:rPr lang="cs-CZ" sz="1800" dirty="0">
                <a:latin typeface="Times New Roman" panose="02020603050405020304" pitchFamily="18" charset="0"/>
                <a:cs typeface="Times New Roman" panose="02020603050405020304" pitchFamily="18" charset="0"/>
              </a:rPr>
              <a:t> (1714): „Každá část celku kypěla neřestí, však celek sám se topil ve štěstí. … I ten nejhorší z celého zástupu, pomáhá společenskému vzestupu. … Zanechte reptání: to jen blázni sní, že možné hnízdo postaví bez hřešení, že užívat budou moci všech darů života, a po </a:t>
            </a:r>
            <a:r>
              <a:rPr lang="cs-CZ" sz="1800" b="1" dirty="0">
                <a:latin typeface="Times New Roman" panose="02020603050405020304" pitchFamily="18" charset="0"/>
                <a:cs typeface="Times New Roman" panose="02020603050405020304" pitchFamily="18" charset="0"/>
              </a:rPr>
              <a:t>vyhraném boji pokojně uléhat do kouta</a:t>
            </a:r>
            <a:r>
              <a:rPr lang="cs-CZ" sz="1800" dirty="0">
                <a:latin typeface="Times New Roman" panose="02020603050405020304" pitchFamily="18" charset="0"/>
                <a:cs typeface="Times New Roman" panose="02020603050405020304" pitchFamily="18" charset="0"/>
              </a:rPr>
              <a:t>, to vše bez podvodů a neřestí! Kdo si toto myslí, sní a šlape všem jiným po štěstí.“</a:t>
            </a:r>
          </a:p>
        </p:txBody>
      </p:sp>
      <p:pic>
        <p:nvPicPr>
          <p:cNvPr id="4" name="Obrázek 3">
            <a:extLst>
              <a:ext uri="{FF2B5EF4-FFF2-40B4-BE49-F238E27FC236}">
                <a16:creationId xmlns:a16="http://schemas.microsoft.com/office/drawing/2014/main" id="{9CFA0239-A36C-1745-85E3-30DAD8214D40}"/>
              </a:ext>
            </a:extLst>
          </p:cNvPr>
          <p:cNvPicPr>
            <a:picLocks noChangeAspect="1"/>
          </p:cNvPicPr>
          <p:nvPr/>
        </p:nvPicPr>
        <p:blipFill rotWithShape="1">
          <a:blip r:embed="rId2"/>
          <a:srcRect l="20638" r="2758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211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9B6D8-F908-9441-9C23-29825227C4E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Dějiny jsou dějinami, protože jsou jatka</a:t>
            </a:r>
          </a:p>
        </p:txBody>
      </p:sp>
      <p:sp>
        <p:nvSpPr>
          <p:cNvPr id="3" name="Zástupný obsah 2">
            <a:extLst>
              <a:ext uri="{FF2B5EF4-FFF2-40B4-BE49-F238E27FC236}">
                <a16:creationId xmlns:a16="http://schemas.microsoft.com/office/drawing/2014/main" id="{FE0AF870-E4A1-0C46-8D7A-593DFD4DFB2B}"/>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Ve všech těchto událostech a náhodách spatřujeme především lidské činy a utrpení, všude se setkáváme s lidstvím … Tu nás dějiny přitahují svou krásou, svobodou a bohatstvím, tu energií, díky které se může prosadit i neřest. Tu zas vidíme obsáhlejší masu obecného zájmu, jak se těžkopádněji pohybuje vpřed a vydává se nekonečnému komplexu nepatrných příhod, v nichž se rozptyluje, a tu za nesmírného vydání sil vzniká cosi bezvýznamného, naopak tu z čehosi zdánlivě bezvýznamného cosi ohromného… Obecnou myšlenkou, kategorií, která se v této neklidné střídě individuí a národů… zprvu ukazuje, je změna vůbec. K</a:t>
            </a:r>
            <a:r>
              <a:rPr lang="cs-CZ" b="1" dirty="0">
                <a:latin typeface="Times New Roman" panose="02020603050405020304" pitchFamily="18" charset="0"/>
                <a:cs typeface="Times New Roman" panose="02020603050405020304" pitchFamily="18" charset="0"/>
              </a:rPr>
              <a:t> tomu abychom uchopili tuto změnu z její negativní stránky, nás navádí pohled na ruiny někdejšího skvost</a:t>
            </a:r>
            <a:r>
              <a:rPr lang="cs-CZ" dirty="0">
                <a:latin typeface="Times New Roman" panose="02020603050405020304" pitchFamily="18" charset="0"/>
                <a:cs typeface="Times New Roman" panose="02020603050405020304" pitchFamily="18" charset="0"/>
              </a:rPr>
              <a:t>u. V kom by rozvaleniny </a:t>
            </a:r>
            <a:r>
              <a:rPr lang="cs-CZ" dirty="0" err="1">
                <a:latin typeface="Times New Roman" panose="02020603050405020304" pitchFamily="18" charset="0"/>
                <a:cs typeface="Times New Roman" panose="02020603050405020304" pitchFamily="18" charset="0"/>
              </a:rPr>
              <a:t>Karthága</a:t>
            </a:r>
            <a:r>
              <a:rPr lang="cs-CZ" dirty="0">
                <a:latin typeface="Times New Roman" panose="02020603050405020304" pitchFamily="18" charset="0"/>
                <a:cs typeface="Times New Roman" panose="02020603050405020304" pitchFamily="18" charset="0"/>
              </a:rPr>
              <a:t>, Pamíry, Persepole, Římu nepodnítily úvahy o pomíjivosti říší i lidí, dokonce smutek nad někdejším mocným a bohatým životem. … avšak nejbližší určení, které se pojí se změnou, je, že změna, která je zánikem, je zároveň </a:t>
            </a:r>
            <a:r>
              <a:rPr lang="cs-CZ" i="1" dirty="0">
                <a:latin typeface="Times New Roman" panose="02020603050405020304" pitchFamily="18" charset="0"/>
                <a:cs typeface="Times New Roman" panose="02020603050405020304" pitchFamily="18" charset="0"/>
              </a:rPr>
              <a:t>vznikem nového života, že ze života vzniká smrt, ale ze smrti život</a:t>
            </a:r>
            <a:r>
              <a:rPr lang="cs-CZ" dirty="0">
                <a:latin typeface="Times New Roman" panose="02020603050405020304" pitchFamily="18" charset="0"/>
                <a:cs typeface="Times New Roman" panose="02020603050405020304" pitchFamily="18" charset="0"/>
              </a:rPr>
              <a:t>. Hegel</a:t>
            </a:r>
            <a:r>
              <a:rPr lang="cs-CZ" i="1" dirty="0">
                <a:latin typeface="Times New Roman" panose="02020603050405020304" pitchFamily="18" charset="0"/>
                <a:cs typeface="Times New Roman" panose="02020603050405020304" pitchFamily="18" charset="0"/>
              </a:rPr>
              <a:t>, Filosofie dějin</a:t>
            </a:r>
            <a:r>
              <a:rPr lang="cs-CZ" dirty="0">
                <a:latin typeface="Times New Roman" panose="02020603050405020304" pitchFamily="18" charset="0"/>
                <a:cs typeface="Times New Roman" panose="02020603050405020304" pitchFamily="18" charset="0"/>
              </a:rPr>
              <a:t>, 2004, str. 21.</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4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F3A969-012E-324B-BD1E-42511440F04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Dějiny jako jatka</a:t>
            </a:r>
          </a:p>
        </p:txBody>
      </p:sp>
      <p:sp>
        <p:nvSpPr>
          <p:cNvPr id="3" name="Zástupný obsah 2">
            <a:extLst>
              <a:ext uri="{FF2B5EF4-FFF2-40B4-BE49-F238E27FC236}">
                <a16:creationId xmlns:a16="http://schemas.microsoft.com/office/drawing/2014/main" id="{CE0A2944-7A89-8A4B-AA63-8208A3D24B21}"/>
              </a:ext>
            </a:extLst>
          </p:cNvPr>
          <p:cNvSpPr>
            <a:spLocks noGrp="1"/>
          </p:cNvSpPr>
          <p:nvPr>
            <p:ph idx="1"/>
          </p:nvPr>
        </p:nvSpPr>
        <p:spPr/>
        <p:txBody>
          <a:bodyPr/>
          <a:lstStyle/>
          <a:p>
            <a:pPr marL="0" indent="0" algn="just">
              <a:buNone/>
            </a:pPr>
            <a:r>
              <a:rPr lang="cs-CZ" i="1" dirty="0">
                <a:latin typeface="Times New Roman" panose="02020603050405020304" pitchFamily="18" charset="0"/>
                <a:cs typeface="Times New Roman" panose="02020603050405020304" pitchFamily="18" charset="0"/>
              </a:rPr>
              <a:t>„Ale tím, že hledíme na dějiny jako na jatka</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na nichž padly za oběť štěstí národů, moudrost států a ctnost jednotlivců, vyvstává v mysli nutně i otázka, čemu, jakému poslednímu účelu byly tyto nesmírné oběti přineseny</a:t>
            </a:r>
            <a:r>
              <a:rPr lang="cs-CZ" dirty="0">
                <a:latin typeface="Times New Roman" panose="02020603050405020304" pitchFamily="18" charset="0"/>
                <a:cs typeface="Times New Roman" panose="02020603050405020304" pitchFamily="18" charset="0"/>
              </a:rPr>
              <a:t>.“ G. W. F. Hegel, </a:t>
            </a:r>
            <a:r>
              <a:rPr lang="cs-CZ" i="1" dirty="0">
                <a:latin typeface="Times New Roman" panose="02020603050405020304" pitchFamily="18" charset="0"/>
                <a:cs typeface="Times New Roman" panose="02020603050405020304" pitchFamily="18" charset="0"/>
              </a:rPr>
              <a:t>Filosofie dějin</a:t>
            </a:r>
            <a:r>
              <a:rPr lang="cs-CZ" dirty="0">
                <a:latin typeface="Times New Roman" panose="02020603050405020304" pitchFamily="18" charset="0"/>
                <a:cs typeface="Times New Roman" panose="02020603050405020304" pitchFamily="18" charset="0"/>
              </a:rPr>
              <a:t>, přel. M. Váňa, Pelhřimov 2004, str. 21.</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72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A934B-6857-0648-84BA-B5D922849777}"/>
              </a:ext>
            </a:extLst>
          </p:cNvPr>
          <p:cNvSpPr>
            <a:spLocks noGrp="1"/>
          </p:cNvSpPr>
          <p:nvPr>
            <p:ph type="title"/>
          </p:nvPr>
        </p:nvSpPr>
        <p:spPr>
          <a:xfrm>
            <a:off x="762001" y="803325"/>
            <a:ext cx="5314536" cy="1325563"/>
          </a:xfrm>
        </p:spPr>
        <p:txBody>
          <a:bodyPr>
            <a:normAutofit/>
          </a:bodyPr>
          <a:lstStyle/>
          <a:p>
            <a:r>
              <a:rPr lang="cs-CZ" dirty="0">
                <a:latin typeface="Times New Roman" panose="02020603050405020304" pitchFamily="18" charset="0"/>
                <a:cs typeface="Times New Roman" panose="02020603050405020304" pitchFamily="18" charset="0"/>
              </a:rPr>
              <a:t>Příroda má dějiny, protože je jatkami.</a:t>
            </a:r>
          </a:p>
        </p:txBody>
      </p:sp>
      <p:sp>
        <p:nvSpPr>
          <p:cNvPr id="3" name="Zástupný obsah 2">
            <a:extLst>
              <a:ext uri="{FF2B5EF4-FFF2-40B4-BE49-F238E27FC236}">
                <a16:creationId xmlns:a16="http://schemas.microsoft.com/office/drawing/2014/main" id="{8EFEDB46-D8F7-8A40-A8A3-3C4F82F518EC}"/>
              </a:ext>
            </a:extLst>
          </p:cNvPr>
          <p:cNvSpPr>
            <a:spLocks noGrp="1"/>
          </p:cNvSpPr>
          <p:nvPr>
            <p:ph idx="1"/>
          </p:nvPr>
        </p:nvSpPr>
        <p:spPr>
          <a:xfrm>
            <a:off x="762000" y="2279018"/>
            <a:ext cx="5314543" cy="3375920"/>
          </a:xfrm>
        </p:spPr>
        <p:txBody>
          <a:bodyPr anchor="t">
            <a:normAutofit/>
          </a:bodyPr>
          <a:lstStyle/>
          <a:p>
            <a:pPr marL="0" indent="0">
              <a:buNone/>
            </a:pPr>
            <a:r>
              <a:rPr lang="cs-CZ" sz="1800" dirty="0">
                <a:latin typeface="Times New Roman" panose="02020603050405020304" pitchFamily="18" charset="0"/>
                <a:cs typeface="Times New Roman" panose="02020603050405020304" pitchFamily="18" charset="0"/>
              </a:rPr>
              <a:t>Darwin v roce 1951 píše: „Ponižujeme našeho stvořitele, když si jej představujeme jako pána zástupů plazících se parazitů a červů, kteří postupně zaplavili celý svět. Najednou chápeme, že nejvyšší dobro, které si můžeme představit, tedy vznik vyšších živočichů, je přímým výsledkem smrti, hladu, drancování a </a:t>
            </a:r>
            <a:r>
              <a:rPr lang="cs-CZ" sz="1800" b="1" dirty="0">
                <a:latin typeface="Times New Roman" panose="02020603050405020304" pitchFamily="18" charset="0"/>
                <a:cs typeface="Times New Roman" panose="02020603050405020304" pitchFamily="18" charset="0"/>
              </a:rPr>
              <a:t>skryté války uvnitř přírody</a:t>
            </a:r>
            <a:r>
              <a:rPr lang="cs-CZ" sz="1800" dirty="0">
                <a:latin typeface="Times New Roman" panose="02020603050405020304" pitchFamily="18" charset="0"/>
                <a:cs typeface="Times New Roman" panose="02020603050405020304" pitchFamily="18" charset="0"/>
              </a:rPr>
              <a:t>.“</a:t>
            </a:r>
          </a:p>
          <a:p>
            <a:pPr marL="0" indent="0">
              <a:buNone/>
            </a:pPr>
            <a:r>
              <a:rPr lang="cs-CZ" sz="1800" dirty="0">
                <a:latin typeface="Times New Roman" panose="02020603050405020304" pitchFamily="18" charset="0"/>
                <a:cs typeface="Times New Roman" panose="02020603050405020304" pitchFamily="18" charset="0"/>
              </a:rPr>
              <a:t>Citováno v J. Neffe, </a:t>
            </a:r>
            <a:r>
              <a:rPr lang="cs-CZ" sz="1800" i="1" dirty="0">
                <a:latin typeface="Times New Roman" panose="02020603050405020304" pitchFamily="18" charset="0"/>
                <a:cs typeface="Times New Roman" panose="02020603050405020304" pitchFamily="18" charset="0"/>
              </a:rPr>
              <a:t>Darwin. </a:t>
            </a:r>
            <a:r>
              <a:rPr lang="cs-CZ" sz="1800" i="1" dirty="0" err="1">
                <a:latin typeface="Times New Roman" panose="02020603050405020304" pitchFamily="18" charset="0"/>
                <a:cs typeface="Times New Roman" panose="02020603050405020304" pitchFamily="18" charset="0"/>
              </a:rPr>
              <a:t>Das</a:t>
            </a:r>
            <a:r>
              <a:rPr lang="cs-CZ" sz="1800" i="1" dirty="0">
                <a:latin typeface="Times New Roman" panose="02020603050405020304" pitchFamily="18" charset="0"/>
                <a:cs typeface="Times New Roman" panose="02020603050405020304" pitchFamily="18" charset="0"/>
              </a:rPr>
              <a:t> </a:t>
            </a:r>
            <a:r>
              <a:rPr lang="cs-CZ" sz="1800" i="1" dirty="0" err="1">
                <a:latin typeface="Times New Roman" panose="02020603050405020304" pitchFamily="18" charset="0"/>
                <a:cs typeface="Times New Roman" panose="02020603050405020304" pitchFamily="18" charset="0"/>
              </a:rPr>
              <a:t>Abenteuer</a:t>
            </a:r>
            <a:r>
              <a:rPr lang="cs-CZ" sz="1800" i="1" dirty="0">
                <a:latin typeface="Times New Roman" panose="02020603050405020304" pitchFamily="18" charset="0"/>
                <a:cs typeface="Times New Roman" panose="02020603050405020304" pitchFamily="18" charset="0"/>
              </a:rPr>
              <a:t> des </a:t>
            </a:r>
            <a:r>
              <a:rPr lang="cs-CZ" sz="1800" i="1" dirty="0" err="1">
                <a:latin typeface="Times New Roman" panose="02020603050405020304" pitchFamily="18" charset="0"/>
                <a:cs typeface="Times New Roman" panose="02020603050405020304" pitchFamily="18" charset="0"/>
              </a:rPr>
              <a:t>Lebens</a:t>
            </a:r>
            <a:r>
              <a:rPr lang="cs-CZ" sz="1800" dirty="0">
                <a:latin typeface="Times New Roman" panose="02020603050405020304" pitchFamily="18" charset="0"/>
                <a:cs typeface="Times New Roman" panose="02020603050405020304" pitchFamily="18" charset="0"/>
              </a:rPr>
              <a:t>, 2008, 356.</a:t>
            </a:r>
          </a:p>
          <a:p>
            <a:pPr marL="0" indent="0">
              <a:buNone/>
            </a:pPr>
            <a:endParaRPr lang="cs-CZ" sz="1800" dirty="0">
              <a:latin typeface="Times New Roman" panose="02020603050405020304" pitchFamily="18" charset="0"/>
              <a:cs typeface="Times New Roman" panose="02020603050405020304" pitchFamily="18" charset="0"/>
            </a:endParaRPr>
          </a:p>
          <a:p>
            <a:pPr marL="0" indent="0">
              <a:buNone/>
            </a:pPr>
            <a:endParaRPr lang="cs-CZ"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ázek 3">
            <a:extLst>
              <a:ext uri="{FF2B5EF4-FFF2-40B4-BE49-F238E27FC236}">
                <a16:creationId xmlns:a16="http://schemas.microsoft.com/office/drawing/2014/main" id="{DE459724-2BC8-214F-935E-2C146541CF50}"/>
              </a:ext>
            </a:extLst>
          </p:cNvPr>
          <p:cNvPicPr>
            <a:picLocks noChangeAspect="1"/>
          </p:cNvPicPr>
          <p:nvPr/>
        </p:nvPicPr>
        <p:blipFill rotWithShape="1">
          <a:blip r:embed="rId2"/>
          <a:srcRect l="5435" r="11085"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44216164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D8643B-9A04-D94C-90AF-5D4751F8BAB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 přesto nemá příroda dějiny?</a:t>
            </a:r>
          </a:p>
        </p:txBody>
      </p:sp>
      <p:sp>
        <p:nvSpPr>
          <p:cNvPr id="3" name="Zástupný obsah 2">
            <a:extLst>
              <a:ext uri="{FF2B5EF4-FFF2-40B4-BE49-F238E27FC236}">
                <a16:creationId xmlns:a16="http://schemas.microsoft.com/office/drawing/2014/main" id="{0E7D5A71-AF70-984B-8AD7-AE0AB56BF414}"/>
              </a:ext>
            </a:extLst>
          </p:cNvPr>
          <p:cNvSpPr>
            <a:spLocks noGrp="1"/>
          </p:cNvSpPr>
          <p:nvPr>
            <p:ph idx="1"/>
          </p:nvPr>
        </p:nvSpPr>
        <p:spPr/>
        <p:txBody>
          <a:bodyPr/>
          <a:lstStyle/>
          <a:p>
            <a:pPr marL="0" indent="0">
              <a:buNone/>
            </a:pPr>
            <a:r>
              <a:rPr lang="cs-CZ" dirty="0"/>
              <a:t>Vývoj, který sledujeme v přírodě, je výrazně pomalejší než na úrovni lidských společenství. Krev teče pomaleji než informace. Zdá se tedy, že kultura se rozvíjí spíše po vzoru </a:t>
            </a:r>
            <a:r>
              <a:rPr lang="cs-CZ" dirty="0" err="1"/>
              <a:t>Lamarcka</a:t>
            </a:r>
            <a:r>
              <a:rPr lang="cs-CZ" dirty="0"/>
              <a:t> – jsou předávány získané informace než podle Darwina. </a:t>
            </a:r>
          </a:p>
        </p:txBody>
      </p:sp>
    </p:spTree>
    <p:extLst>
      <p:ext uri="{BB962C8B-B14F-4D97-AF65-F5344CB8AC3E}">
        <p14:creationId xmlns:p14="http://schemas.microsoft.com/office/powerpoint/2010/main" val="46484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85EEA-B1C4-114E-BC50-AF1FE08531EA}"/>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Kocour mystagog</a:t>
            </a:r>
          </a:p>
        </p:txBody>
      </p:sp>
      <p:sp>
        <p:nvSpPr>
          <p:cNvPr id="3" name="Zástupný obsah 2">
            <a:extLst>
              <a:ext uri="{FF2B5EF4-FFF2-40B4-BE49-F238E27FC236}">
                <a16:creationId xmlns:a16="http://schemas.microsoft.com/office/drawing/2014/main" id="{B1B39D23-1CAE-B84D-AD0E-8B2009C60E4B}"/>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„V tomto ohledu může býti řečeno těm, kdo tvrdí onu pravdu a jistotu reality smyslových předmětů, že by měli být posláni zpět do nejnižší školy moudrosti, totiž do starých eleusinských mysterií </a:t>
            </a:r>
            <a:r>
              <a:rPr lang="cs-CZ" dirty="0" err="1">
                <a:latin typeface="Times New Roman" panose="02020603050405020304" pitchFamily="18" charset="0"/>
                <a:cs typeface="Times New Roman" panose="02020603050405020304" pitchFamily="18" charset="0"/>
              </a:rPr>
              <a:t>Cerery</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Baccha</a:t>
            </a:r>
            <a:r>
              <a:rPr lang="cs-CZ" dirty="0">
                <a:latin typeface="Times New Roman" panose="02020603050405020304" pitchFamily="18" charset="0"/>
                <a:cs typeface="Times New Roman" panose="02020603050405020304" pitchFamily="18" charset="0"/>
              </a:rPr>
              <a:t>, a že by se měli teprve naučit tajemství pojídání chleba a pití vína; neboť ten, kdo je zasvěcen do těchto tajemství, nedospívá pouze k pochybnosti o bytí smyslových věcí, nýbrž k zoufání nad ním, a realizuje jednak sám jejich nicotu, jednak vidí, jak tato jejich nicota je realizována. </a:t>
            </a:r>
            <a:r>
              <a:rPr lang="cs-CZ" b="1" dirty="0">
                <a:latin typeface="Times New Roman" panose="02020603050405020304" pitchFamily="18" charset="0"/>
                <a:cs typeface="Times New Roman" panose="02020603050405020304" pitchFamily="18" charset="0"/>
              </a:rPr>
              <a:t>Ani zvířata nejsou z této moudrosti vyloučena, nýbrž ukazuje se naopak, že jsou do ní nejhloub zasvěcena; </a:t>
            </a:r>
            <a:r>
              <a:rPr lang="cs-CZ" dirty="0">
                <a:latin typeface="Times New Roman" panose="02020603050405020304" pitchFamily="18" charset="0"/>
                <a:cs typeface="Times New Roman" panose="02020603050405020304" pitchFamily="18" charset="0"/>
              </a:rPr>
              <a:t>neboť nezůstávají státi před smyslovými věcmi jako něčím, co jest o sobě, nýbrž zoufajíce nad touto realitou v úplné jistotě o jejich nicotnosti, </a:t>
            </a:r>
            <a:r>
              <a:rPr lang="cs-CZ" b="1" dirty="0">
                <a:latin typeface="Times New Roman" panose="02020603050405020304" pitchFamily="18" charset="0"/>
                <a:cs typeface="Times New Roman" panose="02020603050405020304" pitchFamily="18" charset="0"/>
              </a:rPr>
              <a:t>berou si je bez okolků a požívají je</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a celá příroda slaví</a:t>
            </a:r>
            <a:r>
              <a:rPr lang="cs-CZ" dirty="0">
                <a:latin typeface="Times New Roman" panose="02020603050405020304" pitchFamily="18" charset="0"/>
                <a:cs typeface="Times New Roman" panose="02020603050405020304" pitchFamily="18" charset="0"/>
              </a:rPr>
              <a:t>, tak jako zvířata, tyto </a:t>
            </a:r>
            <a:r>
              <a:rPr lang="cs-CZ" b="1" dirty="0">
                <a:latin typeface="Times New Roman" panose="02020603050405020304" pitchFamily="18" charset="0"/>
                <a:cs typeface="Times New Roman" panose="02020603050405020304" pitchFamily="18" charset="0"/>
              </a:rPr>
              <a:t>zřejmé mysterie</a:t>
            </a:r>
            <a:r>
              <a:rPr lang="cs-CZ" dirty="0">
                <a:latin typeface="Times New Roman" panose="02020603050405020304" pitchFamily="18" charset="0"/>
                <a:cs typeface="Times New Roman" panose="02020603050405020304" pitchFamily="18" charset="0"/>
              </a:rPr>
              <a:t>, které učí, co je pravda smyslových věcí.“</a:t>
            </a:r>
          </a:p>
        </p:txBody>
      </p:sp>
    </p:spTree>
    <p:extLst>
      <p:ext uri="{BB962C8B-B14F-4D97-AF65-F5344CB8AC3E}">
        <p14:creationId xmlns:p14="http://schemas.microsoft.com/office/powerpoint/2010/main" val="241368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EEF053-8D16-E047-91F2-4F6DD9D16ABD}"/>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Přírodní filosofie v devatenáctém století</a:t>
            </a:r>
          </a:p>
        </p:txBody>
      </p:sp>
      <p:sp>
        <p:nvSpPr>
          <p:cNvPr id="3" name="Zástupný obsah 2">
            <a:extLst>
              <a:ext uri="{FF2B5EF4-FFF2-40B4-BE49-F238E27FC236}">
                <a16:creationId xmlns:a16="http://schemas.microsoft.com/office/drawing/2014/main" id="{87AE299E-F81A-0241-9226-ACCFE80ED22E}"/>
              </a:ext>
            </a:extLst>
          </p:cNvPr>
          <p:cNvSpPr>
            <a:spLocks noGrp="1"/>
          </p:cNvSpPr>
          <p:nvPr>
            <p:ph idx="1"/>
          </p:nvPr>
        </p:nvSpPr>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Přírodní filosofie vznikla v devatenáctém století a na devatenácté století je omezená. Bytostně souvisí s kantovskou filosofií. Jestliže my spoluvytváříme svět našimi kategoriemi, spoluvytváříme i přírodu, tudíž musí mít příroda podobný systém jako naše mysl. Takže vlastně můžeme přírodě docela dobře porozumět.</a:t>
            </a:r>
          </a:p>
          <a:p>
            <a:pPr marL="0" indent="0" algn="just">
              <a:buNone/>
            </a:pPr>
            <a:r>
              <a:rPr lang="cs-CZ" dirty="0">
                <a:latin typeface="Times New Roman" panose="02020603050405020304" pitchFamily="18" charset="0"/>
                <a:cs typeface="Times New Roman" panose="02020603050405020304" pitchFamily="18" charset="0"/>
              </a:rPr>
              <a:t>Pracuje se tedy s předpokladem, že by na základě lidských mohutností mělo být možné postihnout v přírodě řád, který je analogický buď lidskému tělu (Novalis nebo Schopenhauer) nebo lidské mysli. Hegel tak hledá v přírodě analogické struktury k mysli a předpokládá, že tak jako je řád v mysli, je řád i v přírodě, a to nevyhnutelně, protože příroda je nahlížená člověkem. </a:t>
            </a:r>
          </a:p>
        </p:txBody>
      </p:sp>
    </p:spTree>
    <p:extLst>
      <p:ext uri="{BB962C8B-B14F-4D97-AF65-F5344CB8AC3E}">
        <p14:creationId xmlns:p14="http://schemas.microsoft.com/office/powerpoint/2010/main" val="99818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DAA27-7C1D-CE4C-B44F-27FA39C68968}"/>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333CC7EC-6206-7349-B0B2-F0218E086B09}"/>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Podstatným předpokladem sdíleným napříč přírodní filosofií je, že příroda i rozum vyvěrají z jednoho zdroje. </a:t>
            </a:r>
          </a:p>
          <a:p>
            <a:pPr marL="0" indent="0" algn="just">
              <a:buNone/>
            </a:pPr>
            <a:r>
              <a:rPr lang="cs-CZ" dirty="0">
                <a:latin typeface="Times New Roman" panose="02020603050405020304" pitchFamily="18" charset="0"/>
                <a:cs typeface="Times New Roman" panose="02020603050405020304" pitchFamily="18" charset="0"/>
              </a:rPr>
              <a:t>Spekuluje o tom Kant, Schelling, Novalis, Goethe i Erasmus Darwin, praotec Charlese Darwina, který bude rovněž hledat jednu dynamiku napříč přírodou.</a:t>
            </a:r>
          </a:p>
        </p:txBody>
      </p:sp>
    </p:spTree>
    <p:extLst>
      <p:ext uri="{BB962C8B-B14F-4D97-AF65-F5344CB8AC3E}">
        <p14:creationId xmlns:p14="http://schemas.microsoft.com/office/powerpoint/2010/main" val="5616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243C8-663E-3C4B-9E9D-657960D9880A}"/>
              </a:ext>
            </a:extLst>
          </p:cNvPr>
          <p:cNvSpPr>
            <a:spLocks noGrp="1"/>
          </p:cNvSpPr>
          <p:nvPr>
            <p:ph type="title"/>
          </p:nvPr>
        </p:nvSpPr>
        <p:spPr>
          <a:xfrm>
            <a:off x="655320" y="365125"/>
            <a:ext cx="5120114" cy="1692794"/>
          </a:xfrm>
        </p:spPr>
        <p:txBody>
          <a:bodyPr>
            <a:normAutofit/>
          </a:bodyPr>
          <a:lstStyle/>
          <a:p>
            <a:r>
              <a:rPr lang="cs-CZ">
                <a:latin typeface="Times New Roman" panose="02020603050405020304" pitchFamily="18" charset="0"/>
                <a:cs typeface="Times New Roman" panose="02020603050405020304" pitchFamily="18" charset="0"/>
              </a:rPr>
              <a:t>Novalisova přírodní filosofie</a:t>
            </a:r>
          </a:p>
        </p:txBody>
      </p:sp>
      <p:cxnSp>
        <p:nvCxnSpPr>
          <p:cNvPr id="11"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5AB9675-DC4C-E649-9A1A-BA2BD5AFA551}"/>
              </a:ext>
            </a:extLst>
          </p:cNvPr>
          <p:cNvSpPr>
            <a:spLocks noGrp="1"/>
          </p:cNvSpPr>
          <p:nvPr>
            <p:ph idx="1"/>
          </p:nvPr>
        </p:nvSpPr>
        <p:spPr>
          <a:xfrm>
            <a:off x="655321" y="2575034"/>
            <a:ext cx="5120113" cy="3462228"/>
          </a:xfrm>
        </p:spPr>
        <p:txBody>
          <a:bodyPr>
            <a:noAutofit/>
          </a:bodyPr>
          <a:lstStyle/>
          <a:p>
            <a:pPr marL="0" indent="0" algn="just">
              <a:buNone/>
            </a:pPr>
            <a:r>
              <a:rPr lang="cs-CZ" sz="2200" dirty="0">
                <a:latin typeface="Times New Roman" panose="02020603050405020304" pitchFamily="18" charset="0"/>
                <a:cs typeface="Times New Roman" panose="02020603050405020304" pitchFamily="18" charset="0"/>
              </a:rPr>
              <a:t>„Individuum žije v celku a celek v individuu. V poezii vzniká nejvyšší sympatie a </a:t>
            </a:r>
            <a:r>
              <a:rPr lang="cs-CZ" sz="2200" dirty="0" err="1">
                <a:latin typeface="Times New Roman" panose="02020603050405020304" pitchFamily="18" charset="0"/>
                <a:cs typeface="Times New Roman" panose="02020603050405020304" pitchFamily="18" charset="0"/>
              </a:rPr>
              <a:t>koaktivita</a:t>
            </a:r>
            <a:r>
              <a:rPr lang="cs-CZ" sz="2200" dirty="0">
                <a:latin typeface="Times New Roman" panose="02020603050405020304" pitchFamily="18" charset="0"/>
                <a:cs typeface="Times New Roman" panose="02020603050405020304" pitchFamily="18" charset="0"/>
              </a:rPr>
              <a:t>, nejniternější společenství konečného a nekonečného“ (NS 2, 553).</a:t>
            </a:r>
          </a:p>
          <a:p>
            <a:pPr marL="0" indent="0" algn="just">
              <a:buNone/>
            </a:pPr>
            <a:r>
              <a:rPr lang="cs-CZ" sz="2200" dirty="0">
                <a:latin typeface="Times New Roman" panose="02020603050405020304" pitchFamily="18" charset="0"/>
                <a:cs typeface="Times New Roman" panose="02020603050405020304" pitchFamily="18" charset="0"/>
              </a:rPr>
              <a:t>„Orgány myšlení jsou rozmnožovacími ústrojími světa i pohlavními údy přírody.“ (NS 3, 476)</a:t>
            </a:r>
          </a:p>
          <a:p>
            <a:pPr marL="0" indent="0" algn="just">
              <a:buNone/>
            </a:pPr>
            <a:r>
              <a:rPr lang="de" sz="1600" dirty="0">
                <a:latin typeface="Times New Roman" panose="02020603050405020304" pitchFamily="18" charset="0"/>
                <a:cs typeface="Times New Roman" panose="02020603050405020304" pitchFamily="18" charset="0"/>
              </a:rPr>
              <a:t>Novalis, </a:t>
            </a:r>
            <a:r>
              <a:rPr lang="de" sz="1600" i="1" dirty="0">
                <a:latin typeface="Times New Roman" panose="02020603050405020304" pitchFamily="18" charset="0"/>
                <a:cs typeface="Times New Roman" panose="02020603050405020304" pitchFamily="18" charset="0"/>
              </a:rPr>
              <a:t>Schriften. Die Werke Friedrich von Hardenbergs</a:t>
            </a:r>
            <a:r>
              <a:rPr lang="de" sz="1600" dirty="0">
                <a:latin typeface="Times New Roman" panose="02020603050405020304" pitchFamily="18" charset="0"/>
                <a:cs typeface="Times New Roman" panose="02020603050405020304" pitchFamily="18" charset="0"/>
              </a:rPr>
              <a:t>, </a:t>
            </a:r>
            <a:r>
              <a:rPr lang="de" sz="1600" dirty="0" err="1">
                <a:latin typeface="Times New Roman" panose="02020603050405020304" pitchFamily="18" charset="0"/>
                <a:cs typeface="Times New Roman" panose="02020603050405020304" pitchFamily="18" charset="0"/>
              </a:rPr>
              <a:t>vyd</a:t>
            </a:r>
            <a:r>
              <a:rPr lang="de" sz="1600" dirty="0">
                <a:latin typeface="Times New Roman" panose="02020603050405020304" pitchFamily="18" charset="0"/>
                <a:cs typeface="Times New Roman" panose="02020603050405020304" pitchFamily="18" charset="0"/>
              </a:rPr>
              <a:t>. P. Kluckhohn </a:t>
            </a:r>
            <a:r>
              <a:rPr lang="de" sz="1600" dirty="0" err="1">
                <a:latin typeface="Times New Roman" panose="02020603050405020304" pitchFamily="18" charset="0"/>
                <a:cs typeface="Times New Roman" panose="02020603050405020304" pitchFamily="18" charset="0"/>
              </a:rPr>
              <a:t>aj</a:t>
            </a:r>
            <a:r>
              <a:rPr lang="de" sz="1600" dirty="0">
                <a:latin typeface="Times New Roman" panose="02020603050405020304" pitchFamily="18" charset="0"/>
                <a:cs typeface="Times New Roman" panose="02020603050405020304" pitchFamily="18" charset="0"/>
              </a:rPr>
              <a:t>., </a:t>
            </a:r>
            <a:r>
              <a:rPr lang="de" sz="1600" dirty="0" err="1">
                <a:latin typeface="Times New Roman" panose="02020603050405020304" pitchFamily="18" charset="0"/>
                <a:cs typeface="Times New Roman" panose="02020603050405020304" pitchFamily="18" charset="0"/>
              </a:rPr>
              <a:t>sv</a:t>
            </a:r>
            <a:r>
              <a:rPr lang="de" sz="1600" dirty="0">
                <a:latin typeface="Times New Roman" panose="02020603050405020304" pitchFamily="18" charset="0"/>
                <a:cs typeface="Times New Roman" panose="02020603050405020304" pitchFamily="18" charset="0"/>
              </a:rPr>
              <a:t>. 2, 1977.</a:t>
            </a:r>
          </a:p>
          <a:p>
            <a:pPr marL="0" indent="0" algn="just">
              <a:buNone/>
            </a:pPr>
            <a:endParaRPr lang="cs-CZ" sz="2200" dirty="0">
              <a:latin typeface="Times New Roman" panose="02020603050405020304" pitchFamily="18" charset="0"/>
              <a:cs typeface="Times New Roman" panose="02020603050405020304" pitchFamily="18" charset="0"/>
            </a:endParaRPr>
          </a:p>
          <a:p>
            <a:pPr marL="0" indent="0" algn="just">
              <a:buNone/>
            </a:pPr>
            <a:endParaRPr lang="cs-CZ" sz="2200" dirty="0">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EE5A6A9D-E631-C240-87BB-093212D5B780}"/>
              </a:ext>
            </a:extLst>
          </p:cNvPr>
          <p:cNvPicPr>
            <a:picLocks noChangeAspect="1"/>
          </p:cNvPicPr>
          <p:nvPr/>
        </p:nvPicPr>
        <p:blipFill rotWithShape="1">
          <a:blip r:embed="rId2"/>
          <a:srcRect t="15269" r="-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857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4813EC-6DE8-7645-AEC1-50F78E5C0102}"/>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Fichtovský</a:t>
            </a:r>
            <a:r>
              <a:rPr lang="cs-CZ" dirty="0">
                <a:latin typeface="Times New Roman" panose="02020603050405020304" pitchFamily="18" charset="0"/>
                <a:cs typeface="Times New Roman" panose="02020603050405020304" pitchFamily="18" charset="0"/>
              </a:rPr>
              <a:t> výchovný přístup</a:t>
            </a:r>
          </a:p>
        </p:txBody>
      </p:sp>
      <p:sp>
        <p:nvSpPr>
          <p:cNvPr id="3" name="Zástupný obsah 2">
            <a:extLst>
              <a:ext uri="{FF2B5EF4-FFF2-40B4-BE49-F238E27FC236}">
                <a16:creationId xmlns:a16="http://schemas.microsoft.com/office/drawing/2014/main" id="{7633CE37-EF2E-C041-AC2A-A66E1352A3D2}"/>
              </a:ext>
            </a:extLst>
          </p:cNvPr>
          <p:cNvSpPr>
            <a:spLocks noGrp="1"/>
          </p:cNvSpPr>
          <p:nvPr>
            <p:ph idx="1"/>
          </p:nvPr>
        </p:nvSpPr>
        <p:spPr/>
        <p:txBody>
          <a:bodyPr>
            <a:normAutofit fontScale="92500" lnSpcReduction="10000"/>
          </a:bodyPr>
          <a:lstStyle/>
          <a:p>
            <a:pPr marL="0" indent="0" algn="just">
              <a:buNone/>
            </a:pPr>
            <a:r>
              <a:rPr lang="cs-CZ" dirty="0" err="1">
                <a:latin typeface="Times" pitchFamily="2" charset="0"/>
                <a:cs typeface="Times New Roman" panose="02020603050405020304" pitchFamily="18" charset="0"/>
              </a:rPr>
              <a:t>Fichte</a:t>
            </a:r>
            <a:r>
              <a:rPr lang="cs-CZ" dirty="0">
                <a:latin typeface="Times" pitchFamily="2" charset="0"/>
                <a:cs typeface="Times New Roman" panose="02020603050405020304" pitchFamily="18" charset="0"/>
              </a:rPr>
              <a:t>: „Podrobit si vše nerozumné, svobodně a podle vlastních zákonů je ovládnout je posledním účelem člověka.“</a:t>
            </a:r>
            <a:r>
              <a:rPr lang="cs-CZ" dirty="0">
                <a:latin typeface="Times" pitchFamily="2" charset="0"/>
                <a:cs typeface="Times New Roman" charset="0"/>
              </a:rPr>
              <a:t> S</a:t>
            </a:r>
            <a:r>
              <a:rPr lang="cs-CZ" dirty="0">
                <a:latin typeface="Times" pitchFamily="2" charset="0"/>
                <a:ea typeface="Times New Roman" charset="0"/>
                <a:cs typeface="Times New Roman" charset="0"/>
              </a:rPr>
              <a:t> pokračujícím sjednocením „postupně zeslábnou výbuchy surového přírodního násilí, které dojdou úplného vyčerpání“. </a:t>
            </a:r>
            <a:endParaRPr lang="cs-CZ" dirty="0">
              <a:latin typeface="Times" pitchFamily="2" charset="0"/>
              <a:cs typeface="Times New Roman" panose="02020603050405020304" pitchFamily="18" charset="0"/>
            </a:endParaRPr>
          </a:p>
          <a:p>
            <a:pPr marL="0" indent="0" algn="just">
              <a:buNone/>
            </a:pPr>
            <a:r>
              <a:rPr lang="cs-CZ" dirty="0">
                <a:latin typeface="Times" pitchFamily="2" charset="0"/>
                <a:cs typeface="Times New Roman" panose="02020603050405020304" pitchFamily="18" charset="0"/>
              </a:rPr>
              <a:t>Novalis: „Příroda se má stát morální. Jsme její vychovatelé – její morální tangenty – její morální popudy.“ (NS 3, 252) Tato myšlenka je spjata s </a:t>
            </a:r>
            <a:r>
              <a:rPr lang="cs-CZ" dirty="0" err="1">
                <a:latin typeface="Times" pitchFamily="2" charset="0"/>
                <a:cs typeface="Times New Roman" panose="02020603050405020304" pitchFamily="18" charset="0"/>
              </a:rPr>
              <a:t>biblickým</a:t>
            </a:r>
            <a:r>
              <a:rPr lang="cs-CZ" dirty="0">
                <a:latin typeface="Times" pitchFamily="2" charset="0"/>
                <a:cs typeface="Times New Roman" panose="02020603050405020304" pitchFamily="18" charset="0"/>
              </a:rPr>
              <a:t> příslibem dominium </a:t>
            </a:r>
            <a:r>
              <a:rPr lang="cs-CZ" dirty="0" err="1">
                <a:latin typeface="Times" pitchFamily="2" charset="0"/>
                <a:cs typeface="Times New Roman" panose="02020603050405020304" pitchFamily="18" charset="0"/>
              </a:rPr>
              <a:t>terrae</a:t>
            </a:r>
            <a:r>
              <a:rPr lang="cs-CZ" dirty="0">
                <a:latin typeface="Times" pitchFamily="2" charset="0"/>
                <a:cs typeface="Times New Roman" panose="02020603050405020304" pitchFamily="18" charset="0"/>
              </a:rPr>
              <a:t>: „Máme poslání: jsme povoláni vzdělávat zemi.“ (NS 2, 427)</a:t>
            </a:r>
          </a:p>
          <a:p>
            <a:pPr marL="0" indent="0" algn="just">
              <a:buNone/>
            </a:pPr>
            <a:r>
              <a:rPr lang="cs-CZ" dirty="0">
                <a:latin typeface="Times" pitchFamily="2" charset="0"/>
              </a:rPr>
              <a:t>Hegel: „Rozum se zprvu ve skutečnosti jen tuší či zná o ní vůbec jen to, že je </a:t>
            </a:r>
            <a:r>
              <a:rPr lang="cs-CZ" i="1" dirty="0">
                <a:latin typeface="Times" pitchFamily="2" charset="0"/>
              </a:rPr>
              <a:t>jeho</a:t>
            </a:r>
            <a:r>
              <a:rPr lang="cs-CZ" dirty="0">
                <a:latin typeface="Times" pitchFamily="2" charset="0"/>
              </a:rPr>
              <a:t>, a v tomto smyslu postupuje k tomu, aby se uvázal v držení majetku, kterým si je jist; na všech vrcholcích i ve všech hlubinách vztyčuje znamení svrchovanosti rozumu.“ </a:t>
            </a:r>
            <a:r>
              <a:rPr lang="cs-CZ" i="1" dirty="0">
                <a:latin typeface="Times" pitchFamily="2" charset="0"/>
              </a:rPr>
              <a:t>Fenomenologie ducha</a:t>
            </a:r>
            <a:r>
              <a:rPr lang="cs-CZ" dirty="0">
                <a:latin typeface="Times" pitchFamily="2" charset="0"/>
              </a:rPr>
              <a:t>, str. 185. </a:t>
            </a:r>
          </a:p>
          <a:p>
            <a:pPr marL="0" indent="0" algn="just">
              <a:buNone/>
            </a:pPr>
            <a:endParaRPr lang="cs-CZ" dirty="0">
              <a:latin typeface="Times" pitchFamily="2" charset="0"/>
              <a:cs typeface="Times New Roman" panose="02020603050405020304" pitchFamily="18" charset="0"/>
            </a:endParaRPr>
          </a:p>
        </p:txBody>
      </p:sp>
    </p:spTree>
    <p:extLst>
      <p:ext uri="{BB962C8B-B14F-4D97-AF65-F5344CB8AC3E}">
        <p14:creationId xmlns:p14="http://schemas.microsoft.com/office/powerpoint/2010/main" val="26371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77CDF-BE58-B74D-B1C0-ED1453B145B4}"/>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Schellingovsko</a:t>
            </a:r>
            <a:r>
              <a:rPr lang="cs-CZ" dirty="0">
                <a:latin typeface="Times New Roman" panose="02020603050405020304" pitchFamily="18" charset="0"/>
                <a:cs typeface="Times New Roman" panose="02020603050405020304" pitchFamily="18" charset="0"/>
              </a:rPr>
              <a:t>-hegelovská větev navazující na Kanta</a:t>
            </a:r>
          </a:p>
        </p:txBody>
      </p:sp>
      <p:sp>
        <p:nvSpPr>
          <p:cNvPr id="3" name="Zástupný obsah 2">
            <a:extLst>
              <a:ext uri="{FF2B5EF4-FFF2-40B4-BE49-F238E27FC236}">
                <a16:creationId xmlns:a16="http://schemas.microsoft.com/office/drawing/2014/main" id="{25D5888C-A3BA-254E-B9C8-D90EB5B774D3}"/>
              </a:ext>
            </a:extLst>
          </p:cNvPr>
          <p:cNvSpPr>
            <a:spLocks noGrp="1"/>
          </p:cNvSpPr>
          <p:nvPr>
            <p:ph idx="1"/>
          </p:nvPr>
        </p:nvSpPr>
        <p:spPr>
          <a:xfrm>
            <a:off x="587188" y="1502896"/>
            <a:ext cx="10515600" cy="4351338"/>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Díky pojmu účelu uvažuje Kant o možnosti „nadsmyslového substrátu“ či o „jednotě nadsmyslového principu“, který je niternou součástí přírody samé. Vposled však předpoklad takového substrátu zavrhuje a niternou účelnost představí z technického hlediska. Rozvažování předpokládá, že přírodu konstruuje „nejvyšší architekt“, a účely by tak vposled byly vloženy do materiálu „zvnějšku“. I. Kant, </a:t>
            </a:r>
            <a:r>
              <a:rPr lang="cs-CZ" i="1" dirty="0">
                <a:latin typeface="Times New Roman" panose="02020603050405020304" pitchFamily="18" charset="0"/>
                <a:cs typeface="Times New Roman" panose="02020603050405020304" pitchFamily="18" charset="0"/>
              </a:rPr>
              <a:t>Kritika soudnosti</a:t>
            </a:r>
            <a:r>
              <a:rPr lang="cs-CZ" dirty="0">
                <a:latin typeface="Times New Roman" panose="02020603050405020304" pitchFamily="18" charset="0"/>
                <a:cs typeface="Times New Roman" panose="02020603050405020304" pitchFamily="18" charset="0"/>
              </a:rPr>
              <a:t>, str. 39 aj. </a:t>
            </a:r>
            <a:r>
              <a:rPr lang="cs-CZ" dirty="0" err="1">
                <a:latin typeface="Times New Roman" panose="02020603050405020304" pitchFamily="18" charset="0"/>
                <a:cs typeface="Times New Roman" panose="02020603050405020304" pitchFamily="18" charset="0"/>
              </a:rPr>
              <a:t>Tamt</a:t>
            </a:r>
            <a:r>
              <a:rPr lang="cs-CZ" dirty="0">
                <a:latin typeface="Times New Roman" panose="02020603050405020304" pitchFamily="18" charset="0"/>
                <a:cs typeface="Times New Roman" panose="02020603050405020304" pitchFamily="18" charset="0"/>
              </a:rPr>
              <a:t>., str. 201.</a:t>
            </a:r>
          </a:p>
          <a:p>
            <a:pPr marL="0" indent="0" algn="just">
              <a:buNone/>
            </a:pPr>
            <a:r>
              <a:rPr lang="cs-CZ" dirty="0">
                <a:latin typeface="Times New Roman" panose="02020603050405020304" pitchFamily="18" charset="0"/>
                <a:cs typeface="Times New Roman" panose="02020603050405020304" pitchFamily="18" charset="0"/>
              </a:rPr>
              <a:t>„Existuje jediná síla, jediný tep, jediný život, </a:t>
            </a:r>
            <a:r>
              <a:rPr lang="cs-CZ" b="1" dirty="0">
                <a:latin typeface="Times New Roman" panose="02020603050405020304" pitchFamily="18" charset="0"/>
                <a:cs typeface="Times New Roman" panose="02020603050405020304" pitchFamily="18" charset="0"/>
              </a:rPr>
              <a:t>střída zadržování a usilování</a:t>
            </a:r>
            <a:r>
              <a:rPr lang="cs-CZ" dirty="0">
                <a:latin typeface="Times New Roman" panose="02020603050405020304" pitchFamily="18" charset="0"/>
                <a:cs typeface="Times New Roman" panose="02020603050405020304" pitchFamily="18" charset="0"/>
              </a:rPr>
              <a:t>.“ G. L. </a:t>
            </a:r>
            <a:r>
              <a:rPr lang="cs-CZ" dirty="0" err="1">
                <a:latin typeface="Times New Roman" panose="02020603050405020304" pitchFamily="18" charset="0"/>
                <a:cs typeface="Times New Roman" panose="02020603050405020304" pitchFamily="18" charset="0"/>
              </a:rPr>
              <a:t>Plitt</a:t>
            </a:r>
            <a:r>
              <a:rPr lang="cs-CZ" dirty="0">
                <a:latin typeface="Times New Roman" panose="02020603050405020304" pitchFamily="18" charset="0"/>
                <a:cs typeface="Times New Roman" panose="02020603050405020304" pitchFamily="18" charset="0"/>
              </a:rPr>
              <a:t> (vyd.), </a:t>
            </a:r>
            <a:r>
              <a:rPr lang="cs-CZ" i="1" dirty="0" err="1">
                <a:latin typeface="Times New Roman" panose="02020603050405020304" pitchFamily="18" charset="0"/>
                <a:cs typeface="Times New Roman" panose="02020603050405020304" pitchFamily="18" charset="0"/>
              </a:rPr>
              <a:t>Aus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Schellings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Leben</a:t>
            </a:r>
            <a:r>
              <a:rPr lang="cs-CZ" i="1" dirty="0">
                <a:latin typeface="Times New Roman" panose="02020603050405020304" pitchFamily="18" charset="0"/>
                <a:cs typeface="Times New Roman" panose="02020603050405020304" pitchFamily="18" charset="0"/>
              </a:rPr>
              <a:t> in </a:t>
            </a:r>
            <a:r>
              <a:rPr lang="cs-CZ" i="1" dirty="0" err="1">
                <a:latin typeface="Times New Roman" panose="02020603050405020304" pitchFamily="18" charset="0"/>
                <a:cs typeface="Times New Roman" panose="02020603050405020304" pitchFamily="18" charset="0"/>
              </a:rPr>
              <a:t>Briefen</a:t>
            </a:r>
            <a:r>
              <a:rPr lang="cs-CZ" dirty="0">
                <a:latin typeface="Times New Roman" panose="02020603050405020304" pitchFamily="18" charset="0"/>
                <a:cs typeface="Times New Roman" panose="02020603050405020304" pitchFamily="18" charset="0"/>
              </a:rPr>
              <a:t>, I, str. 287.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6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16CF7F-D937-8942-AD6A-44EA56911F8B}"/>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Schopenhauerova</a:t>
            </a:r>
            <a:r>
              <a:rPr lang="cs-CZ" dirty="0">
                <a:latin typeface="Times New Roman" panose="02020603050405020304" pitchFamily="18" charset="0"/>
                <a:cs typeface="Times New Roman" panose="02020603050405020304" pitchFamily="18" charset="0"/>
              </a:rPr>
              <a:t> přírodní filosofie: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Svět jako </a:t>
            </a:r>
            <a:r>
              <a:rPr lang="cs-CZ" dirty="0" err="1">
                <a:latin typeface="Times New Roman" panose="02020603050405020304" pitchFamily="18" charset="0"/>
                <a:cs typeface="Times New Roman" panose="02020603050405020304" pitchFamily="18" charset="0"/>
              </a:rPr>
              <a:t>makranthropos</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F02B784-361E-B543-B199-2697F547BC3D}"/>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„Z druhé strany nelze přehlédnout, že ve všech idejích, tj. ve všech silách anorganické přírody a ve všech tvarech přírody organické, je </a:t>
            </a:r>
            <a:r>
              <a:rPr lang="cs-CZ" i="1" dirty="0">
                <a:latin typeface="Times New Roman" panose="02020603050405020304" pitchFamily="18" charset="0"/>
                <a:cs typeface="Times New Roman" panose="02020603050405020304" pitchFamily="18" charset="0"/>
              </a:rPr>
              <a:t>jedna a táž vůle</a:t>
            </a:r>
            <a:r>
              <a:rPr lang="cs-CZ" dirty="0">
                <a:latin typeface="Times New Roman" panose="02020603050405020304" pitchFamily="18" charset="0"/>
                <a:cs typeface="Times New Roman" panose="02020603050405020304" pitchFamily="18" charset="0"/>
              </a:rPr>
              <a:t>, která se zjevuje, tj. vstupuje do formy představy, do objektivity. Její jednota se proto musí dát poznat i vnitřní příbuzností mezi všemi jejími projevy. Tato jednota se ukazuje na vyšších stupních objektivity vůle, kde je celý jev zřetelnější, tedy v rostlinné a živočišné říši prostřednictvím analogie obecně pronikající všemi formami, základním typem, který se nalézá ve všech jevech, a tudíž je to vedoucí princip výtečných zoologických systémů, vzniklých v tomto století u Francouzů. Nejúplněji se prokazuje ve srovnávací anatomii. Jeho nalezení bylo také hlavní záležitostí nebo jistě nejchvályhodnější snahou přírodních filosofů </a:t>
            </a:r>
            <a:r>
              <a:rPr lang="cs-CZ" dirty="0" err="1">
                <a:latin typeface="Times New Roman" panose="02020603050405020304" pitchFamily="18" charset="0"/>
                <a:cs typeface="Times New Roman" panose="02020603050405020304" pitchFamily="18" charset="0"/>
              </a:rPr>
              <a:t>Schellingovy</a:t>
            </a:r>
            <a:r>
              <a:rPr lang="cs-CZ" dirty="0">
                <a:latin typeface="Times New Roman" panose="02020603050405020304" pitchFamily="18" charset="0"/>
                <a:cs typeface="Times New Roman" panose="02020603050405020304" pitchFamily="18" charset="0"/>
              </a:rPr>
              <a:t> školy, kteří v tom vůbec mají mnoho zásluh, i když zároveň v mnoha případech znetvořili svůj </a:t>
            </a:r>
            <a:r>
              <a:rPr lang="cs-CZ" b="1" dirty="0">
                <a:latin typeface="Times New Roman" panose="02020603050405020304" pitchFamily="18" charset="0"/>
                <a:cs typeface="Times New Roman" panose="02020603050405020304" pitchFamily="18" charset="0"/>
              </a:rPr>
              <a:t>lov po analogiích v přírodě</a:t>
            </a:r>
            <a:r>
              <a:rPr lang="cs-CZ" dirty="0">
                <a:latin typeface="Times New Roman" panose="02020603050405020304" pitchFamily="18" charset="0"/>
                <a:cs typeface="Times New Roman" panose="02020603050405020304" pitchFamily="18" charset="0"/>
              </a:rPr>
              <a:t> na pouhé vtipkování.“ </a:t>
            </a:r>
            <a:r>
              <a:rPr lang="cs-CZ" i="1" dirty="0">
                <a:latin typeface="Times New Roman" panose="02020603050405020304" pitchFamily="18" charset="0"/>
                <a:cs typeface="Times New Roman" panose="02020603050405020304" pitchFamily="18" charset="0"/>
              </a:rPr>
              <a:t>Svět jako vůle a představa</a:t>
            </a:r>
            <a:r>
              <a:rPr lang="cs-CZ" dirty="0">
                <a:latin typeface="Times New Roman" panose="02020603050405020304" pitchFamily="18" charset="0"/>
                <a:cs typeface="Times New Roman" panose="02020603050405020304" pitchFamily="18" charset="0"/>
              </a:rPr>
              <a:t>, 1996, str. 126.</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95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2218</Words>
  <Application>Microsoft Macintosh PowerPoint</Application>
  <PresentationFormat>Širokoúhlá obrazovka</PresentationFormat>
  <Paragraphs>77</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Calibri Light</vt:lpstr>
      <vt:lpstr>Times</vt:lpstr>
      <vt:lpstr>Times New Roman</vt:lpstr>
      <vt:lpstr>Motiv Office</vt:lpstr>
      <vt:lpstr>26. 2. 2019 Kocour v Hegelově filosofii: zasvěnec do mystérií</vt:lpstr>
      <vt:lpstr>Češi překladatelé</vt:lpstr>
      <vt:lpstr>Kocour mystagog</vt:lpstr>
      <vt:lpstr>Přírodní filosofie v devatenáctém století</vt:lpstr>
      <vt:lpstr>Prezentace aplikace PowerPoint</vt:lpstr>
      <vt:lpstr>Novalisova přírodní filosofie</vt:lpstr>
      <vt:lpstr>Fichtovský výchovný přístup</vt:lpstr>
      <vt:lpstr>Schellingovsko-hegelovská větev navazující na Kanta</vt:lpstr>
      <vt:lpstr>Schopenhauerova přírodní filosofie:  Svět jako makranthropos</vt:lpstr>
      <vt:lpstr>Jak moc obskurní?</vt:lpstr>
      <vt:lpstr>Úrovně přírody</vt:lpstr>
      <vt:lpstr>Východisko Hegelovy filosofie přírody:  Kant a teleologické zákony</vt:lpstr>
      <vt:lpstr>Organismus jako předmět „zvláštního druhu“</vt:lpstr>
      <vt:lpstr>Organismus ne navzdory kauzalitě,  ale jejím prostřednictvím</vt:lpstr>
      <vt:lpstr>Organismus jako „diremce v sobě samé“</vt:lpstr>
      <vt:lpstr>Obecná individualita</vt:lpstr>
      <vt:lpstr>Nekonečnost živočicha a jeho absolutní idealismus</vt:lpstr>
      <vt:lpstr>Příroda nemá dějiny.</vt:lpstr>
      <vt:lpstr>Kultura: příroda, která umí vydržet smrt</vt:lpstr>
      <vt:lpstr>Darwin: Příroda dějiny samozřejmě má.</vt:lpstr>
      <vt:lpstr>Bajka o včelkách</vt:lpstr>
      <vt:lpstr>Dějiny jsou dějinami, protože jsou jatka</vt:lpstr>
      <vt:lpstr>Dějiny jako jatka</vt:lpstr>
      <vt:lpstr>Příroda má dějiny, protože je jatkami.</vt:lpstr>
      <vt:lpstr>A přesto nemá příroda dějiny?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2. 2019 Kocour v Hegelově filosofii: zasvěnec do mystérií</dc:title>
  <dc:creator>Matějčková, Tereza</dc:creator>
  <cp:lastModifiedBy>Matějčková, Tereza</cp:lastModifiedBy>
  <cp:revision>5</cp:revision>
  <dcterms:created xsi:type="dcterms:W3CDTF">2019-02-25T16:40:18Z</dcterms:created>
  <dcterms:modified xsi:type="dcterms:W3CDTF">2019-02-26T16:06:58Z</dcterms:modified>
</cp:coreProperties>
</file>