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65" r:id="rId6"/>
    <p:sldId id="267" r:id="rId7"/>
    <p:sldId id="268" r:id="rId8"/>
    <p:sldId id="269" r:id="rId9"/>
    <p:sldId id="270" r:id="rId10"/>
    <p:sldId id="271" r:id="rId11"/>
    <p:sldId id="274" r:id="rId12"/>
    <p:sldId id="295" r:id="rId13"/>
    <p:sldId id="294" r:id="rId14"/>
    <p:sldId id="291" r:id="rId15"/>
    <p:sldId id="292" r:id="rId16"/>
    <p:sldId id="289" r:id="rId17"/>
    <p:sldId id="290" r:id="rId18"/>
    <p:sldId id="272" r:id="rId19"/>
    <p:sldId id="275" r:id="rId20"/>
    <p:sldId id="276" r:id="rId21"/>
    <p:sldId id="277" r:id="rId22"/>
    <p:sldId id="280" r:id="rId23"/>
    <p:sldId id="29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8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inteligence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PhDr. Kateřina Jančaříková, Ph.D.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r>
              <a:rPr lang="cs-CZ" sz="3200"/>
              <a:t>Příklady položek:</a:t>
            </a:r>
            <a:endParaRPr lang="en-US" sz="32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5181600"/>
          </a:xfrm>
        </p:spPr>
        <p:txBody>
          <a:bodyPr/>
          <a:lstStyle/>
          <a:p>
            <a:pPr>
              <a:buFontTx/>
              <a:buNone/>
            </a:pPr>
            <a:r>
              <a:rPr lang="cs-CZ"/>
              <a:t>Raven</a:t>
            </a:r>
          </a:p>
          <a:p>
            <a:pPr>
              <a:buFontTx/>
              <a:buNone/>
            </a:pPr>
            <a:endParaRPr lang="cs-CZ"/>
          </a:p>
          <a:p>
            <a:pPr>
              <a:buFontTx/>
              <a:buNone/>
            </a:pPr>
            <a:endParaRPr lang="cs-CZ"/>
          </a:p>
          <a:p>
            <a:pPr>
              <a:buFontTx/>
              <a:buNone/>
            </a:pPr>
            <a:endParaRPr lang="cs-CZ"/>
          </a:p>
          <a:p>
            <a:pPr>
              <a:buFontTx/>
              <a:buNone/>
            </a:pPr>
            <a:endParaRPr lang="cs-CZ"/>
          </a:p>
          <a:p>
            <a:pPr>
              <a:buFontTx/>
              <a:buNone/>
            </a:pPr>
            <a:endParaRPr lang="cs-CZ"/>
          </a:p>
          <a:p>
            <a:pPr>
              <a:buFontTx/>
              <a:buNone/>
            </a:pPr>
            <a:r>
              <a:rPr lang="cs-CZ"/>
              <a:t>Wechsler</a:t>
            </a:r>
            <a:endParaRPr lang="en-US"/>
          </a:p>
        </p:txBody>
      </p:sp>
      <p:pic>
        <p:nvPicPr>
          <p:cNvPr id="11268" name="Picture 4" descr="C:\Documents and Settings\Vlastník\Plocha\Hradec\mat\Rav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447800"/>
            <a:ext cx="3276600" cy="2955925"/>
          </a:xfrm>
          <a:prstGeom prst="rect">
            <a:avLst/>
          </a:prstGeom>
          <a:noFill/>
        </p:spPr>
      </p:pic>
      <p:pic>
        <p:nvPicPr>
          <p:cNvPr id="11269" name="Picture 5" descr="C:\Documents and Settings\Vlastník\Plocha\Hradec\mat\Wechsl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5334000"/>
            <a:ext cx="4643438" cy="11541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Skeptický pohled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133600"/>
            <a:ext cx="8229600" cy="4267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Skór</a:t>
            </a:r>
            <a:r>
              <a:rPr lang="cs-CZ" dirty="0" smtClean="0"/>
              <a:t>e</a:t>
            </a:r>
            <a:r>
              <a:rPr lang="en-US" dirty="0" smtClean="0"/>
              <a:t> </a:t>
            </a:r>
            <a:r>
              <a:rPr lang="cs-CZ" dirty="0"/>
              <a:t>v testech inteligence </a:t>
            </a:r>
            <a:r>
              <a:rPr lang="en-US" dirty="0" err="1"/>
              <a:t>bývá</a:t>
            </a:r>
            <a:r>
              <a:rPr lang="en-US" dirty="0"/>
              <a:t> </a:t>
            </a:r>
            <a:r>
              <a:rPr lang="cs-CZ" dirty="0"/>
              <a:t>obvykle </a:t>
            </a:r>
            <a:r>
              <a:rPr lang="en-US" dirty="0" err="1"/>
              <a:t>vyšší</a:t>
            </a:r>
            <a:r>
              <a:rPr lang="en-US" dirty="0"/>
              <a:t>, </a:t>
            </a:r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/>
              <a:t>máme</a:t>
            </a:r>
            <a:r>
              <a:rPr lang="en-US" dirty="0"/>
              <a:t> </a:t>
            </a:r>
            <a:r>
              <a:rPr lang="en-US" dirty="0" err="1"/>
              <a:t>zkušenost</a:t>
            </a:r>
            <a:r>
              <a:rPr lang="en-US" dirty="0"/>
              <a:t> s </a:t>
            </a:r>
            <a:r>
              <a:rPr lang="en-US" dirty="0" err="1"/>
              <a:t>vyplňováním</a:t>
            </a:r>
            <a:r>
              <a:rPr lang="en-US" dirty="0"/>
              <a:t> </a:t>
            </a:r>
            <a:r>
              <a:rPr lang="cs-CZ" dirty="0"/>
              <a:t>tohoto typu testů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Odlišné kulturní </a:t>
            </a:r>
            <a:r>
              <a:rPr lang="cs-CZ" dirty="0" smtClean="0"/>
              <a:t>hodnoty – různé výsledky v testech.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/>
              <a:t>Rozdíl v IQ mezi bělochy a Afro-Američany v USA</a:t>
            </a:r>
            <a:endParaRPr lang="en-US" sz="320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5604" name="Picture 4" descr="H:\bell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209800"/>
            <a:ext cx="5867400" cy="36560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cs-CZ" b="1"/>
              <a:t>Zneužití testování inteligence</a:t>
            </a:r>
            <a:endParaRPr lang="en-US" b="1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876800"/>
          </a:xfrm>
        </p:spPr>
        <p:txBody>
          <a:bodyPr/>
          <a:lstStyle/>
          <a:p>
            <a:r>
              <a:rPr lang="cs-CZ" b="1" dirty="0" smtClean="0">
                <a:cs typeface="Times New Roman" pitchFamily="18" charset="0"/>
              </a:rPr>
              <a:t>Eugenika</a:t>
            </a:r>
            <a:r>
              <a:rPr lang="cs-CZ" dirty="0" smtClean="0">
                <a:cs typeface="Times New Roman" pitchFamily="18" charset="0"/>
              </a:rPr>
              <a:t> - věda o vylepšování rasy </a:t>
            </a:r>
          </a:p>
          <a:p>
            <a:r>
              <a:rPr lang="cs-CZ" dirty="0" smtClean="0">
                <a:cs typeface="Times New Roman" pitchFamily="18" charset="0"/>
              </a:rPr>
              <a:t>počátky okolo poloviny 19. století = &gt; nacismus.</a:t>
            </a:r>
          </a:p>
          <a:p>
            <a:r>
              <a:rPr lang="cs-CZ" dirty="0" smtClean="0">
                <a:cs typeface="Times New Roman" pitchFamily="18" charset="0"/>
              </a:rPr>
              <a:t>F. Galton</a:t>
            </a:r>
          </a:p>
          <a:p>
            <a:pPr lvl="1"/>
            <a:r>
              <a:rPr lang="cs-CZ" sz="3200" dirty="0" smtClean="0">
                <a:cs typeface="Times New Roman" pitchFamily="18" charset="0"/>
              </a:rPr>
              <a:t>kniha Dědičný génius (1869),</a:t>
            </a:r>
          </a:p>
          <a:p>
            <a:pPr lvl="1"/>
            <a:r>
              <a:rPr lang="cs-CZ" sz="3200" dirty="0" smtClean="0">
                <a:cs typeface="Times New Roman" pitchFamily="18" charset="0"/>
              </a:rPr>
              <a:t>Nadaní mají “méněcenným” zabránit plodit děti.</a:t>
            </a:r>
          </a:p>
          <a:p>
            <a:pPr>
              <a:buFontTx/>
              <a:buNone/>
            </a:pPr>
            <a:endParaRPr lang="en-US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Teorie rozličných inteligencí </a:t>
            </a:r>
            <a:br>
              <a:rPr lang="cs-CZ" dirty="0" smtClean="0"/>
            </a:br>
            <a:r>
              <a:rPr lang="cs-CZ" dirty="0" smtClean="0"/>
              <a:t>Howarda Gardnera (1999)</a:t>
            </a:r>
            <a:endParaRPr lang="en-US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7772400" cy="4319588"/>
          </a:xfrm>
        </p:spPr>
        <p:txBody>
          <a:bodyPr/>
          <a:lstStyle/>
          <a:p>
            <a:pPr eaLnBrk="1" hangingPunct="1"/>
            <a:r>
              <a:rPr lang="cs-CZ" smtClean="0"/>
              <a:t>Celková inteligence se skládá ze spektra jednotlivých inteligencí.</a:t>
            </a:r>
          </a:p>
          <a:p>
            <a:pPr eaLnBrk="1" hangingPunct="1"/>
            <a:r>
              <a:rPr lang="cs-CZ" smtClean="0"/>
              <a:t>Mezi jednotlivými skupinami jsou nízké korelace.</a:t>
            </a:r>
          </a:p>
          <a:p>
            <a:pPr eaLnBrk="1" hangingPunct="1"/>
            <a:r>
              <a:rPr lang="cs-CZ" smtClean="0"/>
              <a:t>Po úrazu mozku nebo mozkové příhodě může dojít ke ztrátě projevů jedné inteligence (= existuje pro ni pravděpodobně centrum v mozku).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Spektrum inteligencí</a:t>
            </a:r>
            <a:endParaRPr 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68313" y="1981200"/>
            <a:ext cx="8207375" cy="4687888"/>
          </a:xfrm>
        </p:spPr>
        <p:txBody>
          <a:bodyPr/>
          <a:lstStyle/>
          <a:p>
            <a:pPr eaLnBrk="1" hangingPunct="1"/>
            <a:r>
              <a:rPr lang="cs-CZ" smtClean="0"/>
              <a:t>jazyková (lingvistická) inteligence,</a:t>
            </a:r>
            <a:endParaRPr lang="en-US" smtClean="0"/>
          </a:p>
          <a:p>
            <a:pPr eaLnBrk="1" hangingPunct="1"/>
            <a:r>
              <a:rPr lang="cs-CZ" smtClean="0"/>
              <a:t>logicko-matematická inteligence,</a:t>
            </a:r>
            <a:endParaRPr lang="en-US" smtClean="0"/>
          </a:p>
          <a:p>
            <a:pPr eaLnBrk="1" hangingPunct="1"/>
            <a:r>
              <a:rPr lang="cs-CZ" smtClean="0"/>
              <a:t>pohybová inteligence,</a:t>
            </a:r>
            <a:endParaRPr lang="en-US" smtClean="0"/>
          </a:p>
          <a:p>
            <a:pPr eaLnBrk="1" hangingPunct="1"/>
            <a:r>
              <a:rPr lang="cs-CZ" smtClean="0"/>
              <a:t>hudební inteligence,</a:t>
            </a:r>
            <a:endParaRPr lang="en-US" smtClean="0"/>
          </a:p>
          <a:p>
            <a:pPr eaLnBrk="1" hangingPunct="1"/>
            <a:r>
              <a:rPr lang="cs-CZ" smtClean="0"/>
              <a:t>výtvarná inteligence,</a:t>
            </a:r>
            <a:endParaRPr lang="en-US" smtClean="0"/>
          </a:p>
          <a:p>
            <a:pPr eaLnBrk="1" hangingPunct="1"/>
            <a:r>
              <a:rPr lang="cs-CZ" smtClean="0"/>
              <a:t>prostorovou inteligence, </a:t>
            </a:r>
            <a:endParaRPr lang="en-US" smtClean="0"/>
          </a:p>
          <a:p>
            <a:pPr eaLnBrk="1" hangingPunct="1"/>
            <a:r>
              <a:rPr lang="cs-CZ" smtClean="0"/>
              <a:t>personální inteligence (1983) a později i </a:t>
            </a:r>
            <a:endParaRPr lang="en-US" smtClean="0"/>
          </a:p>
          <a:p>
            <a:pPr eaLnBrk="1" hangingPunct="1"/>
            <a:r>
              <a:rPr lang="cs-CZ" smtClean="0"/>
              <a:t>přírodovědná inteligence (1996).</a:t>
            </a: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cs typeface="Times New Roman" pitchFamily="18" charset="0"/>
              </a:rPr>
              <a:t>E. L. Thorndike </a:t>
            </a:r>
            <a:r>
              <a:rPr lang="cs-CZ" b="1" dirty="0" smtClean="0">
                <a:cs typeface="Times New Roman" pitchFamily="18" charset="0"/>
              </a:rPr>
              <a:t>(</a:t>
            </a:r>
            <a:r>
              <a:rPr lang="en-US" b="1" dirty="0" smtClean="0">
                <a:cs typeface="Times New Roman" pitchFamily="18" charset="0"/>
              </a:rPr>
              <a:t>1903</a:t>
            </a:r>
            <a:r>
              <a:rPr lang="cs-CZ" b="1" dirty="0" smtClean="0">
                <a:cs typeface="Times New Roman" pitchFamily="18" charset="0"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600" dirty="0" smtClean="0">
                <a:cs typeface="Times New Roman" pitchFamily="18" charset="0"/>
              </a:rPr>
              <a:t>Definuje tři základní druhy inteligence</a:t>
            </a:r>
            <a:r>
              <a:rPr lang="cs-CZ" sz="3600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cs-CZ" sz="3600" b="1" dirty="0" smtClean="0">
                <a:cs typeface="Times New Roman" pitchFamily="18" charset="0"/>
              </a:rPr>
              <a:t>Abstraktní inteligence </a:t>
            </a:r>
            <a:r>
              <a:rPr lang="cs-CZ" sz="3600" dirty="0" smtClean="0">
                <a:cs typeface="Times New Roman" pitchFamily="18" charset="0"/>
              </a:rPr>
              <a:t>(verbální a symbolické operace).</a:t>
            </a:r>
          </a:p>
          <a:p>
            <a:pPr lvl="1">
              <a:lnSpc>
                <a:spcPct val="90000"/>
              </a:lnSpc>
            </a:pPr>
            <a:r>
              <a:rPr lang="cs-CZ" sz="3600" b="1" dirty="0" smtClean="0">
                <a:cs typeface="Times New Roman" pitchFamily="18" charset="0"/>
              </a:rPr>
              <a:t>Mechanická inteligence </a:t>
            </a:r>
            <a:r>
              <a:rPr lang="cs-CZ" sz="3600" dirty="0" smtClean="0">
                <a:cs typeface="Times New Roman" pitchFamily="18" charset="0"/>
              </a:rPr>
              <a:t>(schopnost operování s předměty).</a:t>
            </a:r>
          </a:p>
          <a:p>
            <a:pPr lvl="1">
              <a:lnSpc>
                <a:spcPct val="90000"/>
              </a:lnSpc>
            </a:pPr>
            <a:r>
              <a:rPr lang="cs-CZ" sz="3600" b="1" dirty="0" smtClean="0">
                <a:cs typeface="Times New Roman" pitchFamily="18" charset="0"/>
              </a:rPr>
              <a:t>Sociální inteligence </a:t>
            </a:r>
            <a:r>
              <a:rPr lang="cs-CZ" sz="3600" dirty="0" smtClean="0">
                <a:cs typeface="Times New Roman" pitchFamily="18" charset="0"/>
              </a:rPr>
              <a:t>(schopnost komunikovat s lidmi).</a:t>
            </a:r>
            <a:endParaRPr lang="cs-CZ" sz="3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cs typeface="Times New Roman" pitchFamily="18" charset="0"/>
              </a:rPr>
              <a:t>R. B. </a:t>
            </a:r>
            <a:r>
              <a:rPr lang="en-US" b="1" dirty="0" err="1" smtClean="0">
                <a:cs typeface="Times New Roman" pitchFamily="18" charset="0"/>
              </a:rPr>
              <a:t>Catell</a:t>
            </a:r>
            <a:r>
              <a:rPr lang="en-US" b="1" dirty="0" smtClean="0">
                <a:cs typeface="Times New Roman" pitchFamily="18" charset="0"/>
              </a:rPr>
              <a:t> </a:t>
            </a:r>
            <a:r>
              <a:rPr lang="cs-CZ" b="1" dirty="0" smtClean="0">
                <a:cs typeface="Times New Roman" pitchFamily="18" charset="0"/>
              </a:rPr>
              <a:t>(</a:t>
            </a:r>
            <a:r>
              <a:rPr lang="en-US" b="1" dirty="0" smtClean="0">
                <a:cs typeface="Times New Roman" pitchFamily="18" charset="0"/>
              </a:rPr>
              <a:t>1941</a:t>
            </a:r>
            <a:r>
              <a:rPr lang="cs-CZ" b="1" dirty="0" smtClean="0">
                <a:cs typeface="Times New Roman" pitchFamily="18" charset="0"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800" dirty="0" smtClean="0">
                <a:cs typeface="Times New Roman" pitchFamily="18" charset="0"/>
              </a:rPr>
              <a:t>Zavedl pojmy fluidní a krystalická (krystalizovaná) inteligence</a:t>
            </a:r>
          </a:p>
          <a:p>
            <a:pPr lvl="1">
              <a:lnSpc>
                <a:spcPct val="90000"/>
              </a:lnSpc>
            </a:pPr>
            <a:r>
              <a:rPr lang="cs-CZ" b="1" dirty="0" smtClean="0">
                <a:cs typeface="Times New Roman" pitchFamily="18" charset="0"/>
              </a:rPr>
              <a:t>Fluidní inteligence </a:t>
            </a:r>
            <a:r>
              <a:rPr lang="cs-CZ" dirty="0" smtClean="0">
                <a:cs typeface="Times New Roman" pitchFamily="18" charset="0"/>
              </a:rPr>
              <a:t>- je vrozená, určená nadáním jedince (v oblasti nervových předpokladů poznávacího zpracování vnímaných vztahů).</a:t>
            </a:r>
          </a:p>
          <a:p>
            <a:pPr lvl="1">
              <a:lnSpc>
                <a:spcPct val="90000"/>
              </a:lnSpc>
            </a:pPr>
            <a:r>
              <a:rPr lang="cs-CZ" b="1" dirty="0" smtClean="0">
                <a:cs typeface="Times New Roman" pitchFamily="18" charset="0"/>
              </a:rPr>
              <a:t>Krystalická inteligence </a:t>
            </a:r>
            <a:r>
              <a:rPr lang="cs-CZ" dirty="0" smtClean="0">
                <a:cs typeface="Times New Roman" pitchFamily="18" charset="0"/>
              </a:rPr>
              <a:t>- je závislá na úrovni vzdělání a získaných zkušenostech (má těsnější vztah k paměti a naučeným způsobům logického usuzování.</a:t>
            </a:r>
            <a:endParaRPr lang="cs-CZ" dirty="0" smtClean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>
            <a:normAutofit fontScale="90000"/>
          </a:bodyPr>
          <a:lstStyle/>
          <a:p>
            <a:r>
              <a:rPr lang="cs-CZ" sz="3200"/>
              <a:t>Vztah mezi fluidní a krystalickou inteligencí (Cattel)</a:t>
            </a:r>
            <a:endParaRPr lang="en-US" sz="32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0" y="1524000"/>
            <a:ext cx="8915400" cy="4953000"/>
          </a:xfrm>
        </p:spPr>
        <p:txBody>
          <a:bodyPr/>
          <a:lstStyle/>
          <a:p>
            <a:pPr lvl="1"/>
            <a:r>
              <a:rPr lang="en-US" sz="2000" b="1" i="1">
                <a:cs typeface="Times New Roman" pitchFamily="18" charset="0"/>
              </a:rPr>
              <a:t>Fluidní inteligence</a:t>
            </a:r>
            <a:r>
              <a:rPr lang="en-US" sz="2000">
                <a:cs typeface="Times New Roman" pitchFamily="18" charset="0"/>
              </a:rPr>
              <a:t> - je vrozená, určená nadáním jedince (v oblasti nervových předpokladů poznávacího zpracování vnímaných vztahů)</a:t>
            </a:r>
          </a:p>
          <a:p>
            <a:pPr lvl="1"/>
            <a:r>
              <a:rPr lang="en-US" sz="2000" b="1" i="1">
                <a:cs typeface="Times New Roman" pitchFamily="18" charset="0"/>
              </a:rPr>
              <a:t>Krystalická</a:t>
            </a:r>
            <a:r>
              <a:rPr lang="en-US" sz="2000" b="1">
                <a:cs typeface="Times New Roman" pitchFamily="18" charset="0"/>
              </a:rPr>
              <a:t> </a:t>
            </a:r>
            <a:r>
              <a:rPr lang="en-US" sz="2000" b="1" i="1">
                <a:cs typeface="Times New Roman" pitchFamily="18" charset="0"/>
              </a:rPr>
              <a:t>inteligence</a:t>
            </a:r>
            <a:r>
              <a:rPr lang="en-US" sz="2000">
                <a:cs typeface="Times New Roman" pitchFamily="18" charset="0"/>
              </a:rPr>
              <a:t> - je závislá na úrovni vzdělání a získaných</a:t>
            </a:r>
            <a:r>
              <a:rPr lang="cs-CZ" sz="2000"/>
              <a:t> zk</a:t>
            </a:r>
            <a:r>
              <a:rPr lang="en-US" sz="2000">
                <a:cs typeface="Times New Roman" pitchFamily="18" charset="0"/>
              </a:rPr>
              <a:t>ušenostech.</a:t>
            </a:r>
            <a:r>
              <a:rPr lang="en-US">
                <a:cs typeface="Times New Roman" pitchFamily="18" charset="0"/>
              </a:rPr>
              <a:t>	</a:t>
            </a:r>
          </a:p>
        </p:txBody>
      </p:sp>
      <p:pic>
        <p:nvPicPr>
          <p:cNvPr id="12293" name="Picture 5" descr="C:\Documents and Settings\Vlastník\Plocha\Hradec\mat\fluid_krist intteligen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971800"/>
            <a:ext cx="5410200" cy="3735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90600"/>
          </a:xfrm>
        </p:spPr>
        <p:txBody>
          <a:bodyPr/>
          <a:lstStyle/>
          <a:p>
            <a:r>
              <a:rPr lang="en-US" b="1">
                <a:cs typeface="Times New Roman" pitchFamily="18" charset="0"/>
              </a:rPr>
              <a:t>Sociální inteligence</a:t>
            </a:r>
            <a:r>
              <a:rPr lang="en-US"/>
              <a:t>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686800" cy="5257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err="1">
                <a:cs typeface="Times New Roman" pitchFamily="18" charset="0"/>
              </a:rPr>
              <a:t>Schopnost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moudrého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jednání</a:t>
            </a:r>
            <a:r>
              <a:rPr lang="en-US" dirty="0">
                <a:cs typeface="Times New Roman" pitchFamily="18" charset="0"/>
              </a:rPr>
              <a:t> v </a:t>
            </a:r>
            <a:r>
              <a:rPr lang="en-US" dirty="0" err="1">
                <a:cs typeface="Times New Roman" pitchFamily="18" charset="0"/>
              </a:rPr>
              <a:t>mezilidských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vztazích</a:t>
            </a:r>
            <a:r>
              <a:rPr lang="cs-CZ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1. </a:t>
            </a:r>
            <a:r>
              <a:rPr lang="en-US" dirty="0" err="1" smtClean="0">
                <a:cs typeface="Times New Roman" pitchFamily="18" charset="0"/>
              </a:rPr>
              <a:t>Schopnost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psychologicky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přiměřeného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posuzování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druhých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osob</a:t>
            </a:r>
            <a:r>
              <a:rPr lang="cs-CZ" dirty="0" smtClean="0"/>
              <a:t>.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2. </a:t>
            </a:r>
            <a:r>
              <a:rPr lang="cs-CZ" dirty="0" smtClean="0"/>
              <a:t>S</a:t>
            </a:r>
            <a:r>
              <a:rPr lang="en-US" dirty="0" err="1" smtClean="0">
                <a:cs typeface="Times New Roman" pitchFamily="18" charset="0"/>
              </a:rPr>
              <a:t>chopnost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psychologicky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přiměřeného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jednání</a:t>
            </a:r>
            <a:r>
              <a:rPr lang="en-US" dirty="0" smtClean="0">
                <a:cs typeface="Times New Roman" pitchFamily="18" charset="0"/>
              </a:rPr>
              <a:t> s </a:t>
            </a:r>
            <a:r>
              <a:rPr lang="en-US" dirty="0" err="1" smtClean="0">
                <a:cs typeface="Times New Roman" pitchFamily="18" charset="0"/>
              </a:rPr>
              <a:t>druhými</a:t>
            </a:r>
            <a:r>
              <a:rPr lang="cs-CZ" dirty="0" smtClean="0"/>
              <a:t>.</a:t>
            </a:r>
            <a:endParaRPr lang="en-US" dirty="0" smtClean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err="1">
                <a:cs typeface="Times New Roman" pitchFamily="18" charset="0"/>
              </a:rPr>
              <a:t>Jedinci</a:t>
            </a:r>
            <a:r>
              <a:rPr lang="en-US" dirty="0">
                <a:cs typeface="Times New Roman" pitchFamily="18" charset="0"/>
              </a:rPr>
              <a:t> s </a:t>
            </a:r>
            <a:r>
              <a:rPr lang="en-US" dirty="0" err="1">
                <a:cs typeface="Times New Roman" pitchFamily="18" charset="0"/>
              </a:rPr>
              <a:t>vysokou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cs-CZ" dirty="0" smtClean="0">
                <a:cs typeface="Times New Roman" pitchFamily="18" charset="0"/>
              </a:rPr>
              <a:t>g </a:t>
            </a:r>
            <a:r>
              <a:rPr lang="en-US" dirty="0" err="1" smtClean="0">
                <a:cs typeface="Times New Roman" pitchFamily="18" charset="0"/>
              </a:rPr>
              <a:t>inteligenc</a:t>
            </a:r>
            <a:r>
              <a:rPr lang="cs-CZ" dirty="0" smtClean="0">
                <a:cs typeface="Times New Roman" pitchFamily="18" charset="0"/>
              </a:rPr>
              <a:t>í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nemusí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být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také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vysoce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sociálně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inteligentní</a:t>
            </a:r>
            <a:r>
              <a:rPr lang="cs-CZ" dirty="0"/>
              <a:t>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cs-CZ" dirty="0" smtClean="0"/>
              <a:t>	</a:t>
            </a:r>
            <a:r>
              <a:rPr lang="cs-CZ" dirty="0" smtClean="0"/>
              <a:t>Termín „inteligence“ poprvé použil v 19. století filosof H. Spencer.</a:t>
            </a:r>
          </a:p>
          <a:p>
            <a:r>
              <a:rPr lang="cs-CZ" dirty="0" smtClean="0"/>
              <a:t>Je to schopnost </a:t>
            </a:r>
            <a:r>
              <a:rPr lang="cs-CZ" dirty="0" smtClean="0"/>
              <a:t>přizpůsobit se novým životním podmínkám a úkolům </a:t>
            </a:r>
            <a:r>
              <a:rPr lang="cs-CZ" dirty="0" smtClean="0"/>
              <a:t>užitím  </a:t>
            </a:r>
            <a:r>
              <a:rPr lang="cs-CZ" dirty="0" smtClean="0"/>
              <a:t>myšlenkových prostředků odpovídajících </a:t>
            </a:r>
            <a:r>
              <a:rPr lang="cs-CZ" dirty="0" smtClean="0"/>
              <a:t>účelu (</a:t>
            </a:r>
            <a:r>
              <a:rPr lang="cs-CZ" dirty="0" smtClean="0"/>
              <a:t>Stern, 1911</a:t>
            </a:r>
            <a:r>
              <a:rPr lang="cs-CZ" dirty="0" smtClean="0"/>
              <a:t>).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cs typeface="Times New Roman" pitchFamily="18" charset="0"/>
              </a:rPr>
              <a:t>Sociální obratnost</a:t>
            </a:r>
            <a:br>
              <a:rPr lang="en-US">
                <a:cs typeface="Times New Roman" pitchFamily="18" charset="0"/>
              </a:rPr>
            </a:br>
            <a:endParaRPr lang="en-US">
              <a:cs typeface="Times New Roman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5344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smtClean="0">
                <a:cs typeface="Times New Roman" pitchFamily="18" charset="0"/>
              </a:rPr>
              <a:t> Sociálně obratný člověk dokáže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>
                <a:cs typeface="Times New Roman" pitchFamily="18" charset="0"/>
              </a:rPr>
              <a:t>navazovat kontakty,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>
                <a:cs typeface="Times New Roman" pitchFamily="18" charset="0"/>
              </a:rPr>
              <a:t>vést rozhovory,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>
                <a:cs typeface="Times New Roman" pitchFamily="18" charset="0"/>
              </a:rPr>
              <a:t>udržovat průběh interakce,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>
                <a:cs typeface="Times New Roman" pitchFamily="18" charset="0"/>
              </a:rPr>
              <a:t>přesvědčovat,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>
                <a:cs typeface="Times New Roman" pitchFamily="18" charset="0"/>
              </a:rPr>
              <a:t>měnit emocionální stavy druhých ,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>
                <a:cs typeface="Times New Roman" pitchFamily="18" charset="0"/>
              </a:rPr>
              <a:t>měnit osobnost druhého (výchova dětí, psychoterapie).</a:t>
            </a:r>
          </a:p>
          <a:p>
            <a:pPr>
              <a:lnSpc>
                <a:spcPct val="90000"/>
              </a:lnSpc>
            </a:pPr>
            <a:endParaRPr lang="cs-CZ" sz="2800" dirty="0"/>
          </a:p>
          <a:p>
            <a:pPr>
              <a:lnSpc>
                <a:spcPct val="90000"/>
              </a:lnSpc>
            </a:pPr>
            <a:r>
              <a:rPr lang="cs-CZ" sz="2800" dirty="0" smtClean="0">
                <a:cs typeface="Times New Roman" pitchFamily="18" charset="0"/>
              </a:rPr>
              <a:t>Sociálně obratný člověk dovede na základě psychologicky správné analýzy situace použít psychologicky adekvátní techniky, aby dosáhl svých záměrů.</a:t>
            </a:r>
            <a:r>
              <a:rPr lang="cs-CZ" sz="2800" dirty="0" smtClean="0"/>
              <a:t> </a:t>
            </a:r>
            <a:endParaRPr lang="cs-CZ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b="1">
                <a:cs typeface="Times New Roman" pitchFamily="18" charset="0"/>
              </a:rPr>
              <a:t>Emoční inteligence</a:t>
            </a:r>
            <a:r>
              <a:rPr lang="en-US">
                <a:cs typeface="Times New Roman" pitchFamily="18" charset="0"/>
              </a:rPr>
              <a:t>	</a:t>
            </a:r>
            <a:r>
              <a:rPr lang="en-US"/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219200"/>
            <a:ext cx="8991600" cy="5410200"/>
          </a:xfrm>
        </p:spPr>
        <p:txBody>
          <a:bodyPr/>
          <a:lstStyle/>
          <a:p>
            <a:r>
              <a:rPr lang="cs-CZ" sz="1800" dirty="0"/>
              <a:t>P. Salovey a J.D. Mayer (1990). Emotional intelligence. </a:t>
            </a:r>
            <a:r>
              <a:rPr lang="cs-CZ" sz="1800" i="1" dirty="0"/>
              <a:t>Imagination, Cognition, and Personality</a:t>
            </a:r>
            <a:r>
              <a:rPr lang="cs-CZ" sz="1800" dirty="0"/>
              <a:t>, 9, 185-211.</a:t>
            </a:r>
          </a:p>
          <a:p>
            <a:r>
              <a:rPr lang="cs-CZ" sz="1800" dirty="0"/>
              <a:t>D. Golemann (1995). Emotional intelligence. New York, Bantam</a:t>
            </a:r>
            <a:r>
              <a:rPr lang="cs-CZ" sz="2000" dirty="0"/>
              <a:t>.</a:t>
            </a:r>
            <a:endParaRPr lang="cs-CZ" sz="2800" dirty="0"/>
          </a:p>
          <a:p>
            <a:r>
              <a:rPr lang="cs-CZ" sz="2800" dirty="0">
                <a:cs typeface="Times New Roman" pitchFamily="18" charset="0"/>
              </a:rPr>
              <a:t>Do určité míry souvisí se sociální inteligencí.</a:t>
            </a:r>
          </a:p>
          <a:p>
            <a:pPr lvl="1"/>
            <a:r>
              <a:rPr lang="cs-CZ" sz="2400" dirty="0">
                <a:cs typeface="Times New Roman" pitchFamily="18" charset="0"/>
              </a:rPr>
              <a:t>1. </a:t>
            </a:r>
            <a:r>
              <a:rPr lang="cs-CZ" sz="2400" b="1" dirty="0"/>
              <a:t>Sebeuvědomění </a:t>
            </a:r>
            <a:r>
              <a:rPr lang="cs-CZ" sz="2400" dirty="0"/>
              <a:t>- poznání</a:t>
            </a:r>
            <a:r>
              <a:rPr lang="cs-CZ" sz="2400" dirty="0">
                <a:cs typeface="Times New Roman" pitchFamily="18" charset="0"/>
              </a:rPr>
              <a:t> vlastních emocí</a:t>
            </a:r>
            <a:r>
              <a:rPr lang="cs-CZ" sz="2400" dirty="0"/>
              <a:t>, předností i nedostatků.</a:t>
            </a:r>
          </a:p>
          <a:p>
            <a:pPr lvl="1"/>
            <a:r>
              <a:rPr lang="cs-CZ" sz="2400" dirty="0">
                <a:cs typeface="Times New Roman" pitchFamily="18" charset="0"/>
              </a:rPr>
              <a:t>2. </a:t>
            </a:r>
            <a:r>
              <a:rPr lang="cs-CZ" sz="2400" b="1" dirty="0"/>
              <a:t>Seberegulace</a:t>
            </a:r>
            <a:r>
              <a:rPr lang="cs-CZ" sz="2400" dirty="0"/>
              <a:t> - z</a:t>
            </a:r>
            <a:r>
              <a:rPr lang="cs-CZ" sz="2400" dirty="0">
                <a:cs typeface="Times New Roman" pitchFamily="18" charset="0"/>
              </a:rPr>
              <a:t>vládání emocí</a:t>
            </a:r>
            <a:r>
              <a:rPr lang="cs-CZ" sz="2400" dirty="0"/>
              <a:t> a okamžitých impulsů,</a:t>
            </a:r>
            <a:r>
              <a:rPr lang="cs-CZ" sz="2400" dirty="0">
                <a:cs typeface="Times New Roman" pitchFamily="18" charset="0"/>
              </a:rPr>
              <a:t> organizace vlastního života</a:t>
            </a:r>
            <a:r>
              <a:rPr lang="cs-CZ" sz="2400" dirty="0"/>
              <a:t>.</a:t>
            </a:r>
          </a:p>
          <a:p>
            <a:pPr lvl="1"/>
            <a:r>
              <a:rPr lang="cs-CZ" sz="2400" dirty="0">
                <a:cs typeface="Times New Roman" pitchFamily="18" charset="0"/>
              </a:rPr>
              <a:t>3. </a:t>
            </a:r>
            <a:r>
              <a:rPr lang="cs-CZ" sz="2400" b="1" dirty="0"/>
              <a:t>Motivace</a:t>
            </a:r>
            <a:r>
              <a:rPr lang="cs-CZ" sz="2400" dirty="0"/>
              <a:t> - s</a:t>
            </a:r>
            <a:r>
              <a:rPr lang="cs-CZ" sz="2400" dirty="0">
                <a:cs typeface="Times New Roman" pitchFamily="18" charset="0"/>
              </a:rPr>
              <a:t>chopnost sebe sám motivovat - schopnost setrvat u řešení úlohy</a:t>
            </a:r>
            <a:r>
              <a:rPr lang="cs-CZ" sz="2400" dirty="0"/>
              <a:t>.</a:t>
            </a:r>
          </a:p>
          <a:p>
            <a:pPr lvl="1"/>
            <a:r>
              <a:rPr lang="cs-CZ" sz="2400" dirty="0">
                <a:cs typeface="Times New Roman" pitchFamily="18" charset="0"/>
              </a:rPr>
              <a:t>4. </a:t>
            </a:r>
            <a:r>
              <a:rPr lang="cs-CZ" sz="2400" b="1" dirty="0"/>
              <a:t>Empatie</a:t>
            </a:r>
            <a:r>
              <a:rPr lang="cs-CZ" sz="2400" dirty="0"/>
              <a:t> - v</a:t>
            </a:r>
            <a:r>
              <a:rPr lang="cs-CZ" sz="2400" dirty="0">
                <a:cs typeface="Times New Roman" pitchFamily="18" charset="0"/>
              </a:rPr>
              <a:t>nímavost k emocím </a:t>
            </a:r>
            <a:r>
              <a:rPr lang="cs-CZ" sz="2400" dirty="0"/>
              <a:t>a potřebám </a:t>
            </a:r>
            <a:r>
              <a:rPr lang="cs-CZ" sz="2400" dirty="0">
                <a:cs typeface="Times New Roman" pitchFamily="18" charset="0"/>
              </a:rPr>
              <a:t>jiných lidí</a:t>
            </a:r>
            <a:r>
              <a:rPr lang="cs-CZ" sz="2400" dirty="0"/>
              <a:t>.</a:t>
            </a:r>
            <a:r>
              <a:rPr lang="cs-CZ" sz="2400" dirty="0">
                <a:cs typeface="Times New Roman" pitchFamily="18" charset="0"/>
              </a:rPr>
              <a:t> </a:t>
            </a:r>
          </a:p>
          <a:p>
            <a:pPr lvl="1"/>
            <a:r>
              <a:rPr lang="cs-CZ" sz="2400" dirty="0">
                <a:cs typeface="Times New Roman" pitchFamily="18" charset="0"/>
              </a:rPr>
              <a:t>5. </a:t>
            </a:r>
            <a:r>
              <a:rPr lang="cs-CZ" sz="2400" b="1" dirty="0"/>
              <a:t>Sociální dovednosti</a:t>
            </a:r>
            <a:r>
              <a:rPr lang="cs-CZ" sz="2400" dirty="0"/>
              <a:t> - a</a:t>
            </a:r>
            <a:r>
              <a:rPr lang="cs-CZ" sz="2400" dirty="0">
                <a:cs typeface="Times New Roman" pitchFamily="18" charset="0"/>
              </a:rPr>
              <a:t>ngažovanost v kontaktu s druhými lidmi</a:t>
            </a:r>
            <a:r>
              <a:rPr lang="cs-CZ" sz="2400" dirty="0"/>
              <a:t>,</a:t>
            </a:r>
            <a:r>
              <a:rPr lang="cs-CZ" sz="2400" dirty="0">
                <a:cs typeface="Times New Roman" pitchFamily="18" charset="0"/>
              </a:rPr>
              <a:t>  umění mezilidských vztahů</a:t>
            </a:r>
            <a:r>
              <a:rPr lang="cs-CZ" sz="2400" dirty="0"/>
              <a:t>.</a:t>
            </a:r>
            <a:r>
              <a:rPr lang="cs-CZ" sz="2400" dirty="0">
                <a:cs typeface="Times New Roman" pitchFamily="18" charset="0"/>
              </a:rPr>
              <a:t>		</a:t>
            </a:r>
          </a:p>
          <a:p>
            <a:endParaRPr lang="cs-CZ" sz="2400" dirty="0"/>
          </a:p>
          <a:p>
            <a:endParaRPr lang="cs-CZ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cs-CZ" sz="3600" b="1"/>
              <a:t>Úloha emoční inteligence</a:t>
            </a:r>
            <a:endParaRPr lang="en-US" sz="3600" b="1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990600"/>
            <a:ext cx="8382000" cy="5334000"/>
          </a:xfrm>
        </p:spPr>
        <p:txBody>
          <a:bodyPr>
            <a:normAutofit lnSpcReduction="10000"/>
          </a:bodyPr>
          <a:lstStyle/>
          <a:p>
            <a:r>
              <a:rPr lang="cs-CZ" sz="2800"/>
              <a:t>Úspěch v práci nezávisí jen na všeobecné inteligenci nebo profesionálních dovednostech</a:t>
            </a:r>
          </a:p>
          <a:p>
            <a:r>
              <a:rPr lang="cs-CZ" sz="2800"/>
              <a:t>Emoční inteligence je v pracovním prostředí velmi důležitá.</a:t>
            </a:r>
          </a:p>
          <a:p>
            <a:r>
              <a:rPr lang="cs-CZ" sz="2800"/>
              <a:t>Čím je práce složitější, tím je důležitější emocionální inteligence.</a:t>
            </a:r>
          </a:p>
          <a:p>
            <a:r>
              <a:rPr lang="cs-CZ" sz="2800"/>
              <a:t>Nejde jen o to být příjemný na jiné, ale využít konstruktivní způsob v případě, kdy se objeví problém.</a:t>
            </a:r>
          </a:p>
          <a:p>
            <a:r>
              <a:rPr lang="cs-CZ" sz="2800"/>
              <a:t>Emoční inteligenci se můžeme naučit, není dána jen geneticky.</a:t>
            </a:r>
          </a:p>
          <a:p>
            <a:r>
              <a:rPr lang="cs-CZ" sz="2800"/>
              <a:t>S věkem se emocionální inteligence zlepšuje.</a:t>
            </a:r>
          </a:p>
          <a:p>
            <a:endParaRPr lang="en-US" sz="28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PhDr. </a:t>
            </a:r>
            <a:r>
              <a:rPr lang="cs-CZ" smtClean="0"/>
              <a:t>Kateřina Jančaříková, Ph.D.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Různá pojetí </a:t>
            </a:r>
            <a:r>
              <a:rPr lang="cs-CZ" dirty="0"/>
              <a:t>inteligence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077200" cy="4572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N</a:t>
            </a:r>
            <a:r>
              <a:rPr lang="cs-CZ" sz="3600" dirty="0" smtClean="0">
                <a:cs typeface="Times New Roman" pitchFamily="18" charset="0"/>
              </a:rPr>
              <a:t>ení shodný názor na to, zda</a:t>
            </a:r>
            <a:r>
              <a:rPr lang="cs-CZ" sz="3600" dirty="0" smtClean="0"/>
              <a:t>:</a:t>
            </a:r>
          </a:p>
          <a:p>
            <a:pPr marL="971550" lvl="1" indent="-514350">
              <a:buAutoNum type="arabicPeriod"/>
            </a:pPr>
            <a:r>
              <a:rPr lang="cs-CZ" sz="3600" dirty="0" smtClean="0">
                <a:cs typeface="Times New Roman" pitchFamily="18" charset="0"/>
              </a:rPr>
              <a:t>se jedná o jednotno</a:t>
            </a:r>
            <a:r>
              <a:rPr lang="cs-CZ" sz="3600" dirty="0" smtClean="0"/>
              <a:t>litou</a:t>
            </a:r>
            <a:r>
              <a:rPr lang="cs-CZ" sz="3600" dirty="0" smtClean="0">
                <a:cs typeface="Times New Roman" pitchFamily="18" charset="0"/>
              </a:rPr>
              <a:t> vlastnost (g – inteligence) nebo</a:t>
            </a:r>
          </a:p>
          <a:p>
            <a:pPr marL="971550" lvl="1" indent="-514350">
              <a:buAutoNum type="arabicPeriod"/>
            </a:pPr>
            <a:r>
              <a:rPr lang="cs-CZ" sz="3600" dirty="0" smtClean="0">
                <a:cs typeface="Times New Roman" pitchFamily="18" charset="0"/>
              </a:rPr>
              <a:t>komplex dílčích vlastností.</a:t>
            </a:r>
            <a:endParaRPr lang="cs-CZ" sz="3600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Globální inteligence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cs typeface="Times New Roman" pitchFamily="18" charset="0"/>
              </a:rPr>
              <a:t>Ch. Spearman (1904)  </a:t>
            </a:r>
          </a:p>
          <a:p>
            <a:pPr lvl="1"/>
            <a:r>
              <a:rPr lang="cs-CZ" sz="3600" dirty="0" smtClean="0">
                <a:cs typeface="Times New Roman" pitchFamily="18" charset="0"/>
              </a:rPr>
              <a:t>Inteligence je jednotná a nedělitelná schopnost.</a:t>
            </a:r>
          </a:p>
          <a:p>
            <a:pPr lvl="1"/>
            <a:r>
              <a:rPr lang="cs-CZ" sz="3600" b="1" dirty="0" smtClean="0">
                <a:cs typeface="Times New Roman" pitchFamily="18" charset="0"/>
              </a:rPr>
              <a:t>faktor obecné inteligence – </a:t>
            </a:r>
            <a:r>
              <a:rPr lang="cs-CZ" sz="3600" b="1" dirty="0" smtClean="0">
                <a:solidFill>
                  <a:schemeClr val="accent2"/>
                </a:solidFill>
                <a:cs typeface="Times New Roman" pitchFamily="18" charset="0"/>
              </a:rPr>
              <a:t>g faktor</a:t>
            </a:r>
          </a:p>
          <a:p>
            <a:pPr lvl="1"/>
            <a:r>
              <a:rPr lang="cs-CZ" sz="3600" dirty="0" smtClean="0">
                <a:cs typeface="Times New Roman" pitchFamily="18" charset="0"/>
              </a:rPr>
              <a:t>chápání vztahů (příčinných, účelových, funkčních, strukturních atd.)</a:t>
            </a:r>
            <a:r>
              <a:rPr lang="cs-CZ" sz="3600" dirty="0" smtClean="0"/>
              <a:t>.</a:t>
            </a:r>
            <a:endParaRPr lang="cs-CZ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cs typeface="Times New Roman" pitchFamily="18" charset="0"/>
              </a:rPr>
              <a:t>Měření inteligence  (IQ testy)</a:t>
            </a:r>
            <a:endParaRPr lang="cs-CZ" b="1" dirty="0">
              <a:cs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	</a:t>
            </a:r>
            <a:r>
              <a:rPr lang="cs-CZ" dirty="0" smtClean="0"/>
              <a:t>D</a:t>
            </a:r>
            <a:r>
              <a:rPr lang="cs-CZ" dirty="0" smtClean="0">
                <a:cs typeface="Times New Roman" pitchFamily="18" charset="0"/>
              </a:rPr>
              <a:t>iagnostika intelektuální úrovně dětí (i dospělých). </a:t>
            </a:r>
          </a:p>
          <a:p>
            <a:pPr>
              <a:lnSpc>
                <a:spcPct val="90000"/>
              </a:lnSpc>
            </a:pPr>
            <a:r>
              <a:rPr lang="cs-CZ" dirty="0" smtClean="0">
                <a:cs typeface="Times New Roman" pitchFamily="18" charset="0"/>
              </a:rPr>
              <a:t>A. Binet, T. Simon </a:t>
            </a:r>
            <a:r>
              <a:rPr lang="cs-CZ" dirty="0" smtClean="0"/>
              <a:t>- </a:t>
            </a:r>
            <a:r>
              <a:rPr lang="cs-CZ" dirty="0" smtClean="0">
                <a:cs typeface="Times New Roman" pitchFamily="18" charset="0"/>
              </a:rPr>
              <a:t>první praktické testy. </a:t>
            </a:r>
          </a:p>
          <a:p>
            <a:pPr>
              <a:lnSpc>
                <a:spcPct val="90000"/>
              </a:lnSpc>
            </a:pPr>
            <a:r>
              <a:rPr lang="cs-CZ" dirty="0" smtClean="0">
                <a:cs typeface="Times New Roman" pitchFamily="18" charset="0"/>
              </a:rPr>
              <a:t>1905 škála na měření inteligence, 1911 revize.  </a:t>
            </a:r>
            <a:endParaRPr lang="cs-CZ" dirty="0"/>
          </a:p>
          <a:p>
            <a:pPr>
              <a:lnSpc>
                <a:spcPct val="90000"/>
              </a:lnSpc>
              <a:buFontTx/>
              <a:buNone/>
            </a:pPr>
            <a:r>
              <a:rPr lang="cs-CZ" dirty="0"/>
              <a:t>	</a:t>
            </a:r>
            <a:r>
              <a:rPr lang="cs-CZ" dirty="0" smtClean="0">
                <a:cs typeface="Times New Roman" pitchFamily="18" charset="0"/>
              </a:rPr>
              <a:t>Porovnání daného dítěte a průměrného výkonu normálních dětí</a:t>
            </a:r>
            <a:r>
              <a:rPr lang="cs-CZ" dirty="0" smtClean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dirty="0"/>
              <a:t>	</a:t>
            </a:r>
            <a:r>
              <a:rPr lang="cs-CZ" dirty="0" smtClean="0"/>
              <a:t>I</a:t>
            </a:r>
            <a:r>
              <a:rPr lang="cs-CZ" dirty="0" smtClean="0">
                <a:cs typeface="Times New Roman" pitchFamily="18" charset="0"/>
              </a:rPr>
              <a:t>nteligence zaostalých dětí - děti reagují stejně jako děti normální o něco mladší</a:t>
            </a:r>
            <a:r>
              <a:rPr lang="cs-CZ" dirty="0" smtClean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dirty="0"/>
              <a:t>	</a:t>
            </a:r>
            <a:endParaRPr lang="cs-CZ" dirty="0" smtClean="0"/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 IQ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cs typeface="Times New Roman" pitchFamily="18" charset="0"/>
              </a:rPr>
              <a:t>W. Stern </a:t>
            </a:r>
            <a:endParaRPr lang="cs-CZ"/>
          </a:p>
          <a:p>
            <a:endParaRPr lang="cs-CZ"/>
          </a:p>
          <a:p>
            <a:endParaRPr lang="en-US"/>
          </a:p>
        </p:txBody>
      </p:sp>
      <p:pic>
        <p:nvPicPr>
          <p:cNvPr id="8196" name="Picture 4" descr="C:\Documents and Settings\Vlastník\Plocha\Hradec\mat\vypocet I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895600"/>
            <a:ext cx="5410200" cy="1501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381000"/>
          </a:xfrm>
        </p:spPr>
        <p:txBody>
          <a:bodyPr>
            <a:normAutofit fontScale="90000"/>
          </a:bodyPr>
          <a:lstStyle/>
          <a:p>
            <a:r>
              <a:rPr lang="cs-CZ" sz="2800" b="1">
                <a:latin typeface="Verdana" pitchFamily="34" charset="0"/>
              </a:rPr>
              <a:t>Stupně celkové rozumové výkonnosti</a:t>
            </a:r>
            <a:br>
              <a:rPr lang="cs-CZ" sz="2800" b="1">
                <a:latin typeface="Verdana" pitchFamily="34" charset="0"/>
              </a:rPr>
            </a:br>
            <a:endParaRPr lang="en-US" sz="2800" b="1">
              <a:latin typeface="Verdana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686800" cy="5410200"/>
          </a:xfrm>
        </p:spPr>
        <p:txBody>
          <a:bodyPr>
            <a:normAutofit lnSpcReduction="10000"/>
          </a:bodyPr>
          <a:lstStyle/>
          <a:p>
            <a:pPr marL="609600" indent="-609600" algn="ctr">
              <a:spcBef>
                <a:spcPct val="50000"/>
              </a:spcBef>
              <a:buFontTx/>
              <a:buNone/>
            </a:pPr>
            <a:endParaRPr lang="cs-CZ" sz="1800" b="1" dirty="0">
              <a:latin typeface="Verdana" pitchFamily="34" charset="0"/>
            </a:endParaRPr>
          </a:p>
          <a:p>
            <a:pPr marL="609600" indent="-609600">
              <a:spcBef>
                <a:spcPct val="50000"/>
              </a:spcBef>
              <a:buFontTx/>
              <a:buAutoNum type="arabicPeriod"/>
            </a:pPr>
            <a:r>
              <a:rPr lang="cs-CZ" sz="2400" b="1" dirty="0">
                <a:latin typeface="Verdana" pitchFamily="34" charset="0"/>
              </a:rPr>
              <a:t>144 a </a:t>
            </a:r>
            <a:r>
              <a:rPr lang="cs-CZ" sz="2400" b="1" dirty="0" smtClean="0">
                <a:latin typeface="Verdana" pitchFamily="34" charset="0"/>
              </a:rPr>
              <a:t>více ...velmi </a:t>
            </a:r>
            <a:r>
              <a:rPr lang="cs-CZ" sz="2400" b="1" dirty="0">
                <a:latin typeface="Verdana" pitchFamily="34" charset="0"/>
              </a:rPr>
              <a:t>vysoká</a:t>
            </a:r>
          </a:p>
          <a:p>
            <a:pPr marL="609600" indent="-609600">
              <a:spcBef>
                <a:spcPct val="50000"/>
              </a:spcBef>
              <a:buFontTx/>
              <a:buAutoNum type="arabicPeriod"/>
            </a:pPr>
            <a:r>
              <a:rPr lang="cs-CZ" sz="2400" b="1" dirty="0">
                <a:latin typeface="Verdana" pitchFamily="34" charset="0"/>
              </a:rPr>
              <a:t>120 – </a:t>
            </a:r>
            <a:r>
              <a:rPr lang="cs-CZ" sz="2400" b="1" dirty="0" smtClean="0">
                <a:latin typeface="Verdana" pitchFamily="34" charset="0"/>
              </a:rPr>
              <a:t>139 ...vysoká</a:t>
            </a:r>
            <a:endParaRPr lang="cs-CZ" sz="2400" b="1" dirty="0">
              <a:latin typeface="Verdana" pitchFamily="34" charset="0"/>
            </a:endParaRPr>
          </a:p>
          <a:p>
            <a:pPr marL="609600" indent="-609600">
              <a:spcBef>
                <a:spcPct val="50000"/>
              </a:spcBef>
              <a:buFontTx/>
              <a:buAutoNum type="arabicPeriod"/>
            </a:pPr>
            <a:r>
              <a:rPr lang="cs-CZ" sz="2400" b="1" dirty="0">
                <a:latin typeface="Verdana" pitchFamily="34" charset="0"/>
              </a:rPr>
              <a:t>110 – </a:t>
            </a:r>
            <a:r>
              <a:rPr lang="cs-CZ" sz="2400" b="1" dirty="0" smtClean="0">
                <a:latin typeface="Verdana" pitchFamily="34" charset="0"/>
              </a:rPr>
              <a:t>119 ...nadprůměrná</a:t>
            </a:r>
            <a:endParaRPr lang="cs-CZ" sz="2400" b="1" dirty="0">
              <a:latin typeface="Verdana" pitchFamily="34" charset="0"/>
            </a:endParaRPr>
          </a:p>
          <a:p>
            <a:pPr marL="609600" indent="-609600">
              <a:spcBef>
                <a:spcPct val="50000"/>
              </a:spcBef>
              <a:buFontTx/>
              <a:buAutoNum type="arabicPeriod"/>
            </a:pPr>
            <a:r>
              <a:rPr lang="cs-CZ" sz="2400" b="1" dirty="0">
                <a:latin typeface="Verdana" pitchFamily="34" charset="0"/>
              </a:rPr>
              <a:t>  90 – </a:t>
            </a:r>
            <a:r>
              <a:rPr lang="cs-CZ" sz="2400" b="1" dirty="0" smtClean="0">
                <a:latin typeface="Verdana" pitchFamily="34" charset="0"/>
              </a:rPr>
              <a:t>109 ...průměrná</a:t>
            </a:r>
            <a:endParaRPr lang="cs-CZ" sz="2400" b="1" dirty="0">
              <a:latin typeface="Verdana" pitchFamily="34" charset="0"/>
            </a:endParaRPr>
          </a:p>
          <a:p>
            <a:pPr marL="609600" indent="-609600">
              <a:spcBef>
                <a:spcPct val="50000"/>
              </a:spcBef>
              <a:buFontTx/>
              <a:buAutoNum type="arabicPeriod"/>
            </a:pPr>
            <a:r>
              <a:rPr lang="cs-CZ" sz="2400" b="1" dirty="0">
                <a:latin typeface="Verdana" pitchFamily="34" charset="0"/>
              </a:rPr>
              <a:t>  80 </a:t>
            </a:r>
            <a:r>
              <a:rPr lang="cs-CZ" sz="2400" b="1" dirty="0" smtClean="0">
                <a:latin typeface="Verdana" pitchFamily="34" charset="0"/>
              </a:rPr>
              <a:t>–  89 ....podprůměrná</a:t>
            </a:r>
            <a:endParaRPr lang="cs-CZ" sz="2400" b="1" dirty="0">
              <a:latin typeface="Verdana" pitchFamily="34" charset="0"/>
            </a:endParaRPr>
          </a:p>
          <a:p>
            <a:pPr marL="609600" indent="-609600">
              <a:spcBef>
                <a:spcPct val="50000"/>
              </a:spcBef>
              <a:buFontTx/>
              <a:buAutoNum type="arabicPeriod"/>
            </a:pPr>
            <a:r>
              <a:rPr lang="cs-CZ" sz="2400" b="1" dirty="0">
                <a:latin typeface="Verdana" pitchFamily="34" charset="0"/>
              </a:rPr>
              <a:t>  70 </a:t>
            </a:r>
            <a:r>
              <a:rPr lang="cs-CZ" sz="2400" b="1" dirty="0" smtClean="0">
                <a:latin typeface="Verdana" pitchFamily="34" charset="0"/>
              </a:rPr>
              <a:t>–  79 ....hraniční </a:t>
            </a:r>
          </a:p>
          <a:p>
            <a:pPr marL="609600" indent="-609600">
              <a:spcBef>
                <a:spcPct val="50000"/>
              </a:spcBef>
              <a:buFontTx/>
              <a:buAutoNum type="arabicPeriod"/>
            </a:pPr>
            <a:r>
              <a:rPr lang="cs-CZ" sz="2400" b="1" dirty="0" smtClean="0">
                <a:latin typeface="Verdana" pitchFamily="34" charset="0"/>
              </a:rPr>
              <a:t>  </a:t>
            </a:r>
            <a:r>
              <a:rPr lang="cs-CZ" sz="2400" b="1" dirty="0">
                <a:latin typeface="Verdana" pitchFamily="34" charset="0"/>
              </a:rPr>
              <a:t>50 </a:t>
            </a:r>
            <a:r>
              <a:rPr lang="cs-CZ" sz="2400" b="1" dirty="0" smtClean="0">
                <a:latin typeface="Verdana" pitchFamily="34" charset="0"/>
              </a:rPr>
              <a:t>–  69....</a:t>
            </a:r>
            <a:r>
              <a:rPr lang="cs-CZ" sz="2400" b="1" dirty="0">
                <a:latin typeface="Verdana" pitchFamily="34" charset="0"/>
              </a:rPr>
              <a:t>	lehká </a:t>
            </a:r>
            <a:r>
              <a:rPr lang="cs-CZ" sz="2400" b="1" dirty="0" smtClean="0">
                <a:latin typeface="Verdana" pitchFamily="34" charset="0"/>
              </a:rPr>
              <a:t>slabomyslnost (debilita)</a:t>
            </a:r>
            <a:endParaRPr lang="cs-CZ" sz="2400" b="1" dirty="0">
              <a:latin typeface="Verdana" pitchFamily="34" charset="0"/>
            </a:endParaRPr>
          </a:p>
          <a:p>
            <a:pPr marL="609600" indent="-609600">
              <a:spcBef>
                <a:spcPct val="50000"/>
              </a:spcBef>
              <a:buFontTx/>
              <a:buAutoNum type="arabicPeriod"/>
            </a:pPr>
            <a:r>
              <a:rPr lang="cs-CZ" sz="2400" b="1" dirty="0">
                <a:latin typeface="Verdana" pitchFamily="34" charset="0"/>
              </a:rPr>
              <a:t>  20 </a:t>
            </a:r>
            <a:r>
              <a:rPr lang="cs-CZ" sz="2400" b="1" dirty="0" smtClean="0">
                <a:latin typeface="Verdana" pitchFamily="34" charset="0"/>
              </a:rPr>
              <a:t>– 49 ....</a:t>
            </a:r>
            <a:r>
              <a:rPr lang="cs-CZ" sz="2400" b="1" dirty="0">
                <a:latin typeface="Verdana" pitchFamily="34" charset="0"/>
              </a:rPr>
              <a:t>	střední </a:t>
            </a:r>
            <a:r>
              <a:rPr lang="cs-CZ" sz="2400" b="1" dirty="0" smtClean="0">
                <a:latin typeface="Verdana" pitchFamily="34" charset="0"/>
              </a:rPr>
              <a:t>slabomyslnost           (imbecilita)</a:t>
            </a:r>
            <a:endParaRPr lang="cs-CZ" sz="2400" b="1" dirty="0">
              <a:latin typeface="Verdana" pitchFamily="34" charset="0"/>
            </a:endParaRPr>
          </a:p>
          <a:p>
            <a:pPr marL="609600" indent="-609600">
              <a:spcBef>
                <a:spcPct val="50000"/>
              </a:spcBef>
              <a:buFontTx/>
              <a:buAutoNum type="arabicPeriod"/>
            </a:pPr>
            <a:r>
              <a:rPr lang="cs-CZ" sz="2400" b="1" dirty="0" smtClean="0">
                <a:latin typeface="Verdana" pitchFamily="34" charset="0"/>
              </a:rPr>
              <a:t>pod 20 ....těžká slabomyslnost (idiocie)</a:t>
            </a:r>
            <a:endParaRPr lang="cs-CZ" sz="2400" b="1" dirty="0">
              <a:latin typeface="Verdana" pitchFamily="34" charset="0"/>
            </a:endParaRPr>
          </a:p>
          <a:p>
            <a:pPr marL="609600" indent="-609600">
              <a:spcBef>
                <a:spcPct val="50000"/>
              </a:spcBef>
              <a:buFontTx/>
              <a:buNone/>
            </a:pPr>
            <a:endParaRPr lang="cs-CZ" sz="1800" b="1" dirty="0">
              <a:latin typeface="Verdana" pitchFamily="34" charset="0"/>
            </a:endParaRPr>
          </a:p>
          <a:p>
            <a:pPr marL="609600" indent="-609600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Rozložení IQ v populaci</a:t>
            </a: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4581" name="Picture 5" descr="C:\Documents and Settings\Vlastník\Plocha\Hradec\PSY1 Engl\bell curve I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057400"/>
            <a:ext cx="7696200" cy="3946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162800" cy="685800"/>
          </a:xfrm>
        </p:spPr>
        <p:txBody>
          <a:bodyPr>
            <a:normAutofit fontScale="90000"/>
          </a:bodyPr>
          <a:lstStyle/>
          <a:p>
            <a:r>
              <a:rPr lang="en-US" b="1">
                <a:cs typeface="Times New Roman" pitchFamily="18" charset="0"/>
              </a:rPr>
              <a:t>Testy</a:t>
            </a:r>
            <a:r>
              <a:rPr lang="cs-CZ" b="1"/>
              <a:t> inteligence</a:t>
            </a:r>
            <a:r>
              <a:rPr lang="en-US" b="1">
                <a:cs typeface="Times New Roman" pitchFamily="18" charset="0"/>
              </a:rPr>
              <a:t/>
            </a:r>
            <a:br>
              <a:rPr lang="en-US" b="1">
                <a:cs typeface="Times New Roman" pitchFamily="18" charset="0"/>
              </a:rPr>
            </a:br>
            <a:endParaRPr lang="en-US" b="1">
              <a:cs typeface="Times New Roman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19200"/>
            <a:ext cx="822960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cs typeface="Times New Roman" pitchFamily="18" charset="0"/>
              </a:rPr>
              <a:t> </a:t>
            </a:r>
            <a:endParaRPr lang="cs-CZ" dirty="0" smtClean="0"/>
          </a:p>
          <a:p>
            <a:r>
              <a:rPr lang="cs-CZ" dirty="0" smtClean="0">
                <a:cs typeface="Times New Roman" pitchFamily="18" charset="0"/>
              </a:rPr>
              <a:t>Obsahují standardizované podněty.</a:t>
            </a:r>
          </a:p>
          <a:p>
            <a:r>
              <a:rPr lang="cs-CZ" dirty="0" smtClean="0">
                <a:cs typeface="Times New Roman" pitchFamily="18" charset="0"/>
              </a:rPr>
              <a:t>Dílčí úkoly vyžadující verbální a výkonové reakce činnostního druhu, např. paměť pro čísla, řešení aritmetických příkladů z paměti, sestavování obrazců podle předlohy, sestavení figury z částí, doplňování obrázků aj.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</TotalTime>
  <Words>668</Words>
  <Application>Microsoft Office PowerPoint</Application>
  <PresentationFormat>On-screen Show (4:3)</PresentationFormat>
  <Paragraphs>118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Trek</vt:lpstr>
      <vt:lpstr>Teorie inteligence</vt:lpstr>
      <vt:lpstr>Inteligence</vt:lpstr>
      <vt:lpstr>Různá pojetí inteligence</vt:lpstr>
      <vt:lpstr>Globální inteligence</vt:lpstr>
      <vt:lpstr>Měření inteligence  (IQ testy)</vt:lpstr>
      <vt:lpstr>Výpočet IQ</vt:lpstr>
      <vt:lpstr>Stupně celkové rozumové výkonnosti </vt:lpstr>
      <vt:lpstr>Rozložení IQ v populaci</vt:lpstr>
      <vt:lpstr>Testy inteligence </vt:lpstr>
      <vt:lpstr>Příklady položek:</vt:lpstr>
      <vt:lpstr>Skeptický pohled</vt:lpstr>
      <vt:lpstr>Rozdíl v IQ mezi bělochy a Afro-Američany v USA</vt:lpstr>
      <vt:lpstr>Zneužití testování inteligence</vt:lpstr>
      <vt:lpstr>Teorie rozličných inteligencí  Howarda Gardnera (1999)</vt:lpstr>
      <vt:lpstr>Spektrum inteligencí</vt:lpstr>
      <vt:lpstr>E. L. Thorndike (1903)</vt:lpstr>
      <vt:lpstr>R. B. Catell (1941)</vt:lpstr>
      <vt:lpstr>Vztah mezi fluidní a krystalickou inteligencí (Cattel)</vt:lpstr>
      <vt:lpstr>Sociální inteligence </vt:lpstr>
      <vt:lpstr>Sociální obratnost </vt:lpstr>
      <vt:lpstr>Emoční inteligence  </vt:lpstr>
      <vt:lpstr>Úloha emoční inteligence</vt:lpstr>
      <vt:lpstr>Děkuji za pozornost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ineligence</dc:title>
  <dc:creator>Katka</dc:creator>
  <cp:lastModifiedBy>Kateřina Jančaříková</cp:lastModifiedBy>
  <cp:revision>10</cp:revision>
  <dcterms:created xsi:type="dcterms:W3CDTF">2006-08-16T00:00:00Z</dcterms:created>
  <dcterms:modified xsi:type="dcterms:W3CDTF">2014-11-26T20:34:28Z</dcterms:modified>
</cp:coreProperties>
</file>