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77" r:id="rId5"/>
    <p:sldId id="262" r:id="rId6"/>
    <p:sldId id="257" r:id="rId7"/>
    <p:sldId id="259" r:id="rId8"/>
    <p:sldId id="258" r:id="rId9"/>
    <p:sldId id="270" r:id="rId10"/>
    <p:sldId id="265" r:id="rId11"/>
    <p:sldId id="276" r:id="rId12"/>
    <p:sldId id="264" r:id="rId13"/>
    <p:sldId id="275" r:id="rId14"/>
    <p:sldId id="260" r:id="rId15"/>
    <p:sldId id="278" r:id="rId16"/>
    <p:sldId id="273" r:id="rId17"/>
    <p:sldId id="26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B72A7-83D3-40F5-9652-0FDC547A899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12DB9AF-DE66-41AE-963C-74859B10181D}">
      <dgm:prSet/>
      <dgm:spPr/>
      <dgm:t>
        <a:bodyPr/>
        <a:lstStyle/>
        <a:p>
          <a:pPr rtl="0"/>
          <a:r>
            <a:rPr lang="cs-CZ" dirty="0">
              <a:latin typeface="Bahnschrift Light" panose="020B0502040204020203" pitchFamily="34" charset="0"/>
            </a:rPr>
            <a:t>Jedna ze základních emocí </a:t>
          </a:r>
          <a:endParaRPr lang="en-US" dirty="0">
            <a:latin typeface="Bahnschrift Light" panose="020B0502040204020203" pitchFamily="34" charset="0"/>
          </a:endParaRPr>
        </a:p>
      </dgm:t>
    </dgm:pt>
    <dgm:pt modelId="{40FB603C-20D2-422F-B3A8-AF629E698B34}" type="parTrans" cxnId="{EB5E8159-D051-4063-9A06-28CC7C5EE30C}">
      <dgm:prSet/>
      <dgm:spPr/>
      <dgm:t>
        <a:bodyPr/>
        <a:lstStyle/>
        <a:p>
          <a:endParaRPr lang="en-US"/>
        </a:p>
      </dgm:t>
    </dgm:pt>
    <dgm:pt modelId="{ED237325-44E4-438C-B408-E8F73AF12E41}" type="sibTrans" cxnId="{EB5E8159-D051-4063-9A06-28CC7C5EE30C}">
      <dgm:prSet/>
      <dgm:spPr/>
      <dgm:t>
        <a:bodyPr/>
        <a:lstStyle/>
        <a:p>
          <a:endParaRPr lang="en-US"/>
        </a:p>
      </dgm:t>
    </dgm:pt>
    <dgm:pt modelId="{8708C7CD-7D17-49B3-BB25-30BB0A320521}">
      <dgm:prSet/>
      <dgm:spPr/>
      <dgm:t>
        <a:bodyPr/>
        <a:lstStyle/>
        <a:p>
          <a:r>
            <a:rPr lang="cs-CZ" dirty="0">
              <a:latin typeface="Bahnschrift Light" panose="020B0502040204020203" pitchFamily="34" charset="0"/>
            </a:rPr>
            <a:t>Reakce na skutečnost</a:t>
          </a:r>
          <a:endParaRPr lang="en-US" dirty="0">
            <a:latin typeface="Bahnschrift Light" panose="020B0502040204020203" pitchFamily="34" charset="0"/>
          </a:endParaRPr>
        </a:p>
      </dgm:t>
    </dgm:pt>
    <dgm:pt modelId="{8DA4CF04-AB59-44AF-B95F-89C477CC8939}" type="parTrans" cxnId="{24443E62-2DE1-43E8-A671-913F87B89645}">
      <dgm:prSet/>
      <dgm:spPr/>
      <dgm:t>
        <a:bodyPr/>
        <a:lstStyle/>
        <a:p>
          <a:endParaRPr lang="en-US"/>
        </a:p>
      </dgm:t>
    </dgm:pt>
    <dgm:pt modelId="{5F727BE1-C68C-4A5C-A1B0-97A87F5BAD50}" type="sibTrans" cxnId="{24443E62-2DE1-43E8-A671-913F87B89645}">
      <dgm:prSet/>
      <dgm:spPr/>
      <dgm:t>
        <a:bodyPr/>
        <a:lstStyle/>
        <a:p>
          <a:endParaRPr lang="en-US"/>
        </a:p>
      </dgm:t>
    </dgm:pt>
    <dgm:pt modelId="{9EA26975-5F9B-4BC0-ACE2-5665027B3D64}">
      <dgm:prSet/>
      <dgm:spPr/>
      <dgm:t>
        <a:bodyPr/>
        <a:lstStyle/>
        <a:p>
          <a:r>
            <a:rPr lang="cs-CZ" dirty="0">
              <a:latin typeface="Bahnschrift Light" panose="020B0502040204020203" pitchFamily="34" charset="0"/>
            </a:rPr>
            <a:t>Doprovázená úsměvem, smíchem</a:t>
          </a:r>
          <a:endParaRPr lang="en-US" dirty="0">
            <a:latin typeface="Bahnschrift Light" panose="020B0502040204020203" pitchFamily="34" charset="0"/>
          </a:endParaRPr>
        </a:p>
      </dgm:t>
    </dgm:pt>
    <dgm:pt modelId="{5D2C6C34-F109-4282-9C59-700F7B3BBE12}" type="parTrans" cxnId="{C9E257DA-FDB8-45E7-A6AF-18F330F7C664}">
      <dgm:prSet/>
      <dgm:spPr/>
      <dgm:t>
        <a:bodyPr/>
        <a:lstStyle/>
        <a:p>
          <a:endParaRPr lang="en-US"/>
        </a:p>
      </dgm:t>
    </dgm:pt>
    <dgm:pt modelId="{57AD23B4-E92A-4F92-8F28-63E13A06E4C1}" type="sibTrans" cxnId="{C9E257DA-FDB8-45E7-A6AF-18F330F7C664}">
      <dgm:prSet/>
      <dgm:spPr/>
      <dgm:t>
        <a:bodyPr/>
        <a:lstStyle/>
        <a:p>
          <a:endParaRPr lang="en-US"/>
        </a:p>
      </dgm:t>
    </dgm:pt>
    <dgm:pt modelId="{7D758980-EADF-43CD-A380-4754FFB4114D}">
      <dgm:prSet/>
      <dgm:spPr/>
      <dgm:t>
        <a:bodyPr/>
        <a:lstStyle/>
        <a:p>
          <a:pPr rtl="0"/>
          <a:r>
            <a:rPr lang="cs-CZ" dirty="0">
              <a:latin typeface="Bahnschrift Light" panose="020B0502040204020203" pitchFamily="34" charset="0"/>
            </a:rPr>
            <a:t>Slabší – spokojenost, silnější – extáze</a:t>
          </a:r>
          <a:endParaRPr lang="en-US" dirty="0">
            <a:latin typeface="Bahnschrift Light" panose="020B0502040204020203" pitchFamily="34" charset="0"/>
          </a:endParaRPr>
        </a:p>
      </dgm:t>
    </dgm:pt>
    <dgm:pt modelId="{1C5A12D2-55D3-4FC3-A7B7-1FE53E016F1C}" type="parTrans" cxnId="{F85C9595-1F68-4651-BF56-B6AEF251466A}">
      <dgm:prSet/>
      <dgm:spPr/>
      <dgm:t>
        <a:bodyPr/>
        <a:lstStyle/>
        <a:p>
          <a:endParaRPr lang="en-US"/>
        </a:p>
      </dgm:t>
    </dgm:pt>
    <dgm:pt modelId="{189375C0-22C5-423C-86D3-2E0205B2CD19}" type="sibTrans" cxnId="{F85C9595-1F68-4651-BF56-B6AEF251466A}">
      <dgm:prSet/>
      <dgm:spPr/>
      <dgm:t>
        <a:bodyPr/>
        <a:lstStyle/>
        <a:p>
          <a:endParaRPr lang="en-US"/>
        </a:p>
      </dgm:t>
    </dgm:pt>
    <dgm:pt modelId="{95130E03-6FC9-42F9-9C22-D09675600E51}">
      <dgm:prSet/>
      <dgm:spPr/>
      <dgm:t>
        <a:bodyPr/>
        <a:lstStyle/>
        <a:p>
          <a:pPr rtl="0"/>
          <a:r>
            <a:rPr lang="cs-CZ" dirty="0">
              <a:latin typeface="Bahnschrift Light" panose="020B0502040204020203" pitchFamily="34" charset="0"/>
            </a:rPr>
            <a:t>Opak – smutek </a:t>
          </a:r>
          <a:endParaRPr lang="en-US" dirty="0">
            <a:latin typeface="Bahnschrift Light" panose="020B0502040204020203" pitchFamily="34" charset="0"/>
          </a:endParaRPr>
        </a:p>
      </dgm:t>
    </dgm:pt>
    <dgm:pt modelId="{68740481-1D6F-45B3-830F-A59D8B303FE0}" type="parTrans" cxnId="{DCD887AE-C519-48A0-9F7A-3DB5BED4CD7B}">
      <dgm:prSet/>
      <dgm:spPr/>
      <dgm:t>
        <a:bodyPr/>
        <a:lstStyle/>
        <a:p>
          <a:endParaRPr lang="en-US"/>
        </a:p>
      </dgm:t>
    </dgm:pt>
    <dgm:pt modelId="{2E3DD598-68E3-49BF-881C-A0812A22D04D}" type="sibTrans" cxnId="{DCD887AE-C519-48A0-9F7A-3DB5BED4CD7B}">
      <dgm:prSet/>
      <dgm:spPr/>
      <dgm:t>
        <a:bodyPr/>
        <a:lstStyle/>
        <a:p>
          <a:endParaRPr lang="en-US"/>
        </a:p>
      </dgm:t>
    </dgm:pt>
    <dgm:pt modelId="{DEF2E99A-4858-4803-884E-CCA7F132305A}">
      <dgm:prSet/>
      <dgm:spPr/>
      <dgm:t>
        <a:bodyPr/>
        <a:lstStyle/>
        <a:p>
          <a:r>
            <a:rPr lang="cs-CZ" dirty="0">
              <a:latin typeface="Bahnschrift Light" panose="020B0502040204020203" pitchFamily="34" charset="0"/>
            </a:rPr>
            <a:t>Trvalá, intenzivní forma radosti – pocit štěstí</a:t>
          </a:r>
          <a:endParaRPr lang="en-US" dirty="0">
            <a:latin typeface="Bahnschrift Light" panose="020B0502040204020203" pitchFamily="34" charset="0"/>
          </a:endParaRPr>
        </a:p>
      </dgm:t>
    </dgm:pt>
    <dgm:pt modelId="{EDC38AD0-5045-4A4B-9136-5135186E7A3B}" type="parTrans" cxnId="{CF94EA2E-F3AD-47C1-A359-568684CBF473}">
      <dgm:prSet/>
      <dgm:spPr/>
      <dgm:t>
        <a:bodyPr/>
        <a:lstStyle/>
        <a:p>
          <a:endParaRPr lang="en-US"/>
        </a:p>
      </dgm:t>
    </dgm:pt>
    <dgm:pt modelId="{345D9572-B06E-4E28-A792-9C70F4407B99}" type="sibTrans" cxnId="{CF94EA2E-F3AD-47C1-A359-568684CBF473}">
      <dgm:prSet/>
      <dgm:spPr/>
      <dgm:t>
        <a:bodyPr/>
        <a:lstStyle/>
        <a:p>
          <a:endParaRPr lang="en-US"/>
        </a:p>
      </dgm:t>
    </dgm:pt>
    <dgm:pt modelId="{38C53B41-2DFF-49B6-B659-1A341E1D73F5}" type="pres">
      <dgm:prSet presAssocID="{B56B72A7-83D3-40F5-9652-0FDC547A899C}" presName="vert0" presStyleCnt="0">
        <dgm:presLayoutVars>
          <dgm:dir/>
          <dgm:animOne val="branch"/>
          <dgm:animLvl val="lvl"/>
        </dgm:presLayoutVars>
      </dgm:prSet>
      <dgm:spPr/>
    </dgm:pt>
    <dgm:pt modelId="{8196AE7C-575F-4181-AA73-66F2BD55FB72}" type="pres">
      <dgm:prSet presAssocID="{F12DB9AF-DE66-41AE-963C-74859B10181D}" presName="thickLine" presStyleLbl="alignNode1" presStyleIdx="0" presStyleCnt="6"/>
      <dgm:spPr/>
    </dgm:pt>
    <dgm:pt modelId="{B27B56DB-2884-4940-A1A6-BE00E368789A}" type="pres">
      <dgm:prSet presAssocID="{F12DB9AF-DE66-41AE-963C-74859B10181D}" presName="horz1" presStyleCnt="0"/>
      <dgm:spPr/>
    </dgm:pt>
    <dgm:pt modelId="{B637D1D3-E323-4A5C-A5A6-D967E697A418}" type="pres">
      <dgm:prSet presAssocID="{F12DB9AF-DE66-41AE-963C-74859B10181D}" presName="tx1" presStyleLbl="revTx" presStyleIdx="0" presStyleCnt="6"/>
      <dgm:spPr/>
    </dgm:pt>
    <dgm:pt modelId="{C60258C3-02FF-4E32-895D-BE86D955ED15}" type="pres">
      <dgm:prSet presAssocID="{F12DB9AF-DE66-41AE-963C-74859B10181D}" presName="vert1" presStyleCnt="0"/>
      <dgm:spPr/>
    </dgm:pt>
    <dgm:pt modelId="{F496F5EA-40D1-4D42-A21A-3CB36E5CB7F8}" type="pres">
      <dgm:prSet presAssocID="{8708C7CD-7D17-49B3-BB25-30BB0A320521}" presName="thickLine" presStyleLbl="alignNode1" presStyleIdx="1" presStyleCnt="6"/>
      <dgm:spPr/>
    </dgm:pt>
    <dgm:pt modelId="{41B15533-34DB-4F26-B18F-E4934700EB87}" type="pres">
      <dgm:prSet presAssocID="{8708C7CD-7D17-49B3-BB25-30BB0A320521}" presName="horz1" presStyleCnt="0"/>
      <dgm:spPr/>
    </dgm:pt>
    <dgm:pt modelId="{135DF854-7D8B-41E9-8DF7-058BD79896D5}" type="pres">
      <dgm:prSet presAssocID="{8708C7CD-7D17-49B3-BB25-30BB0A320521}" presName="tx1" presStyleLbl="revTx" presStyleIdx="1" presStyleCnt="6"/>
      <dgm:spPr/>
    </dgm:pt>
    <dgm:pt modelId="{5E607EA0-43E4-4138-8132-42A27C2DE848}" type="pres">
      <dgm:prSet presAssocID="{8708C7CD-7D17-49B3-BB25-30BB0A320521}" presName="vert1" presStyleCnt="0"/>
      <dgm:spPr/>
    </dgm:pt>
    <dgm:pt modelId="{1422CEF3-A7D8-4476-B91A-071C011056DC}" type="pres">
      <dgm:prSet presAssocID="{9EA26975-5F9B-4BC0-ACE2-5665027B3D64}" presName="thickLine" presStyleLbl="alignNode1" presStyleIdx="2" presStyleCnt="6"/>
      <dgm:spPr/>
    </dgm:pt>
    <dgm:pt modelId="{53A05D43-8B6D-46FB-BA5B-0BEC4CC0257E}" type="pres">
      <dgm:prSet presAssocID="{9EA26975-5F9B-4BC0-ACE2-5665027B3D64}" presName="horz1" presStyleCnt="0"/>
      <dgm:spPr/>
    </dgm:pt>
    <dgm:pt modelId="{B77E3763-03A7-4C1D-95D9-BD69699344BC}" type="pres">
      <dgm:prSet presAssocID="{9EA26975-5F9B-4BC0-ACE2-5665027B3D64}" presName="tx1" presStyleLbl="revTx" presStyleIdx="2" presStyleCnt="6"/>
      <dgm:spPr/>
    </dgm:pt>
    <dgm:pt modelId="{D77BB791-EFD9-4453-B0FC-11C9800DFD73}" type="pres">
      <dgm:prSet presAssocID="{9EA26975-5F9B-4BC0-ACE2-5665027B3D64}" presName="vert1" presStyleCnt="0"/>
      <dgm:spPr/>
    </dgm:pt>
    <dgm:pt modelId="{845CDBB3-ED93-4EB6-92FA-AABF8708C0BE}" type="pres">
      <dgm:prSet presAssocID="{7D758980-EADF-43CD-A380-4754FFB4114D}" presName="thickLine" presStyleLbl="alignNode1" presStyleIdx="3" presStyleCnt="6"/>
      <dgm:spPr/>
    </dgm:pt>
    <dgm:pt modelId="{250A3018-D1D9-46C3-833A-4273C4D9B829}" type="pres">
      <dgm:prSet presAssocID="{7D758980-EADF-43CD-A380-4754FFB4114D}" presName="horz1" presStyleCnt="0"/>
      <dgm:spPr/>
    </dgm:pt>
    <dgm:pt modelId="{DC62A28C-B450-4D34-B24B-C3CD07180E83}" type="pres">
      <dgm:prSet presAssocID="{7D758980-EADF-43CD-A380-4754FFB4114D}" presName="tx1" presStyleLbl="revTx" presStyleIdx="3" presStyleCnt="6"/>
      <dgm:spPr/>
    </dgm:pt>
    <dgm:pt modelId="{F8A8F993-C9AD-47D8-B7A3-4A7A3B5EBD3A}" type="pres">
      <dgm:prSet presAssocID="{7D758980-EADF-43CD-A380-4754FFB4114D}" presName="vert1" presStyleCnt="0"/>
      <dgm:spPr/>
    </dgm:pt>
    <dgm:pt modelId="{A8373D77-D126-4671-94F2-126B289C141C}" type="pres">
      <dgm:prSet presAssocID="{95130E03-6FC9-42F9-9C22-D09675600E51}" presName="thickLine" presStyleLbl="alignNode1" presStyleIdx="4" presStyleCnt="6"/>
      <dgm:spPr/>
    </dgm:pt>
    <dgm:pt modelId="{A5A7099F-65F7-4866-BC0E-7D824F167AEB}" type="pres">
      <dgm:prSet presAssocID="{95130E03-6FC9-42F9-9C22-D09675600E51}" presName="horz1" presStyleCnt="0"/>
      <dgm:spPr/>
    </dgm:pt>
    <dgm:pt modelId="{C9AD5C80-BA15-4ABC-91BD-DD8891C6C829}" type="pres">
      <dgm:prSet presAssocID="{95130E03-6FC9-42F9-9C22-D09675600E51}" presName="tx1" presStyleLbl="revTx" presStyleIdx="4" presStyleCnt="6"/>
      <dgm:spPr/>
    </dgm:pt>
    <dgm:pt modelId="{E2C14067-AEEA-4516-9D7F-E96C0E8BAF25}" type="pres">
      <dgm:prSet presAssocID="{95130E03-6FC9-42F9-9C22-D09675600E51}" presName="vert1" presStyleCnt="0"/>
      <dgm:spPr/>
    </dgm:pt>
    <dgm:pt modelId="{D4D775C6-A943-4F96-8192-DE7B7BEA5F1A}" type="pres">
      <dgm:prSet presAssocID="{DEF2E99A-4858-4803-884E-CCA7F132305A}" presName="thickLine" presStyleLbl="alignNode1" presStyleIdx="5" presStyleCnt="6"/>
      <dgm:spPr/>
    </dgm:pt>
    <dgm:pt modelId="{E775BC7F-17C4-40CA-997B-4C2991A44CEF}" type="pres">
      <dgm:prSet presAssocID="{DEF2E99A-4858-4803-884E-CCA7F132305A}" presName="horz1" presStyleCnt="0"/>
      <dgm:spPr/>
    </dgm:pt>
    <dgm:pt modelId="{B1FAE96D-8FEE-4DC6-94FD-3991AB1DF26E}" type="pres">
      <dgm:prSet presAssocID="{DEF2E99A-4858-4803-884E-CCA7F132305A}" presName="tx1" presStyleLbl="revTx" presStyleIdx="5" presStyleCnt="6"/>
      <dgm:spPr/>
    </dgm:pt>
    <dgm:pt modelId="{CE0CAA36-63D5-492D-A681-4C9A03D3B83A}" type="pres">
      <dgm:prSet presAssocID="{DEF2E99A-4858-4803-884E-CCA7F132305A}" presName="vert1" presStyleCnt="0"/>
      <dgm:spPr/>
    </dgm:pt>
  </dgm:ptLst>
  <dgm:cxnLst>
    <dgm:cxn modelId="{DCAD5C11-0ABF-451A-99E6-58DF9910CB66}" type="presOf" srcId="{8708C7CD-7D17-49B3-BB25-30BB0A320521}" destId="{135DF854-7D8B-41E9-8DF7-058BD79896D5}" srcOrd="0" destOrd="0" presId="urn:microsoft.com/office/officeart/2008/layout/LinedList"/>
    <dgm:cxn modelId="{CF94EA2E-F3AD-47C1-A359-568684CBF473}" srcId="{B56B72A7-83D3-40F5-9652-0FDC547A899C}" destId="{DEF2E99A-4858-4803-884E-CCA7F132305A}" srcOrd="5" destOrd="0" parTransId="{EDC38AD0-5045-4A4B-9136-5135186E7A3B}" sibTransId="{345D9572-B06E-4E28-A792-9C70F4407B99}"/>
    <dgm:cxn modelId="{BB379D30-F8A6-4414-9243-B9FDAF628632}" type="presOf" srcId="{B56B72A7-83D3-40F5-9652-0FDC547A899C}" destId="{38C53B41-2DFF-49B6-B659-1A341E1D73F5}" srcOrd="0" destOrd="0" presId="urn:microsoft.com/office/officeart/2008/layout/LinedList"/>
    <dgm:cxn modelId="{A64C7937-156E-4A24-9776-561FE431D1F5}" type="presOf" srcId="{F12DB9AF-DE66-41AE-963C-74859B10181D}" destId="{B637D1D3-E323-4A5C-A5A6-D967E697A418}" srcOrd="0" destOrd="0" presId="urn:microsoft.com/office/officeart/2008/layout/LinedList"/>
    <dgm:cxn modelId="{2FB9AA3A-52D3-4B59-BE64-F50611D30D2C}" type="presOf" srcId="{7D758980-EADF-43CD-A380-4754FFB4114D}" destId="{DC62A28C-B450-4D34-B24B-C3CD07180E83}" srcOrd="0" destOrd="0" presId="urn:microsoft.com/office/officeart/2008/layout/LinedList"/>
    <dgm:cxn modelId="{24443E62-2DE1-43E8-A671-913F87B89645}" srcId="{B56B72A7-83D3-40F5-9652-0FDC547A899C}" destId="{8708C7CD-7D17-49B3-BB25-30BB0A320521}" srcOrd="1" destOrd="0" parTransId="{8DA4CF04-AB59-44AF-B95F-89C477CC8939}" sibTransId="{5F727BE1-C68C-4A5C-A1B0-97A87F5BAD50}"/>
    <dgm:cxn modelId="{EB5E8159-D051-4063-9A06-28CC7C5EE30C}" srcId="{B56B72A7-83D3-40F5-9652-0FDC547A899C}" destId="{F12DB9AF-DE66-41AE-963C-74859B10181D}" srcOrd="0" destOrd="0" parTransId="{40FB603C-20D2-422F-B3A8-AF629E698B34}" sibTransId="{ED237325-44E4-438C-B408-E8F73AF12E41}"/>
    <dgm:cxn modelId="{47F2F57D-FDDC-4B64-BCA1-606DF2B8E510}" type="presOf" srcId="{DEF2E99A-4858-4803-884E-CCA7F132305A}" destId="{B1FAE96D-8FEE-4DC6-94FD-3991AB1DF26E}" srcOrd="0" destOrd="0" presId="urn:microsoft.com/office/officeart/2008/layout/LinedList"/>
    <dgm:cxn modelId="{9B196783-3933-4750-8881-6F285A818074}" type="presOf" srcId="{95130E03-6FC9-42F9-9C22-D09675600E51}" destId="{C9AD5C80-BA15-4ABC-91BD-DD8891C6C829}" srcOrd="0" destOrd="0" presId="urn:microsoft.com/office/officeart/2008/layout/LinedList"/>
    <dgm:cxn modelId="{20129187-CC1D-4A3F-BBF4-3BBBA04A5CED}" type="presOf" srcId="{9EA26975-5F9B-4BC0-ACE2-5665027B3D64}" destId="{B77E3763-03A7-4C1D-95D9-BD69699344BC}" srcOrd="0" destOrd="0" presId="urn:microsoft.com/office/officeart/2008/layout/LinedList"/>
    <dgm:cxn modelId="{F85C9595-1F68-4651-BF56-B6AEF251466A}" srcId="{B56B72A7-83D3-40F5-9652-0FDC547A899C}" destId="{7D758980-EADF-43CD-A380-4754FFB4114D}" srcOrd="3" destOrd="0" parTransId="{1C5A12D2-55D3-4FC3-A7B7-1FE53E016F1C}" sibTransId="{189375C0-22C5-423C-86D3-2E0205B2CD19}"/>
    <dgm:cxn modelId="{DCD887AE-C519-48A0-9F7A-3DB5BED4CD7B}" srcId="{B56B72A7-83D3-40F5-9652-0FDC547A899C}" destId="{95130E03-6FC9-42F9-9C22-D09675600E51}" srcOrd="4" destOrd="0" parTransId="{68740481-1D6F-45B3-830F-A59D8B303FE0}" sibTransId="{2E3DD598-68E3-49BF-881C-A0812A22D04D}"/>
    <dgm:cxn modelId="{C9E257DA-FDB8-45E7-A6AF-18F330F7C664}" srcId="{B56B72A7-83D3-40F5-9652-0FDC547A899C}" destId="{9EA26975-5F9B-4BC0-ACE2-5665027B3D64}" srcOrd="2" destOrd="0" parTransId="{5D2C6C34-F109-4282-9C59-700F7B3BBE12}" sibTransId="{57AD23B4-E92A-4F92-8F28-63E13A06E4C1}"/>
    <dgm:cxn modelId="{14E0AA04-3A57-4DBB-9EF1-07921EB61D6B}" type="presParOf" srcId="{38C53B41-2DFF-49B6-B659-1A341E1D73F5}" destId="{8196AE7C-575F-4181-AA73-66F2BD55FB72}" srcOrd="0" destOrd="0" presId="urn:microsoft.com/office/officeart/2008/layout/LinedList"/>
    <dgm:cxn modelId="{6C1E81D1-F520-4DAF-84D1-E8F40E176E71}" type="presParOf" srcId="{38C53B41-2DFF-49B6-B659-1A341E1D73F5}" destId="{B27B56DB-2884-4940-A1A6-BE00E368789A}" srcOrd="1" destOrd="0" presId="urn:microsoft.com/office/officeart/2008/layout/LinedList"/>
    <dgm:cxn modelId="{48043353-D674-46AE-9C1C-D2C4BEB5722F}" type="presParOf" srcId="{B27B56DB-2884-4940-A1A6-BE00E368789A}" destId="{B637D1D3-E323-4A5C-A5A6-D967E697A418}" srcOrd="0" destOrd="0" presId="urn:microsoft.com/office/officeart/2008/layout/LinedList"/>
    <dgm:cxn modelId="{0E5BB2A3-EE52-45A4-9CE9-80583BAD9B47}" type="presParOf" srcId="{B27B56DB-2884-4940-A1A6-BE00E368789A}" destId="{C60258C3-02FF-4E32-895D-BE86D955ED15}" srcOrd="1" destOrd="0" presId="urn:microsoft.com/office/officeart/2008/layout/LinedList"/>
    <dgm:cxn modelId="{2179DEE7-49F7-48E6-AF33-9E58967019DD}" type="presParOf" srcId="{38C53B41-2DFF-49B6-B659-1A341E1D73F5}" destId="{F496F5EA-40D1-4D42-A21A-3CB36E5CB7F8}" srcOrd="2" destOrd="0" presId="urn:microsoft.com/office/officeart/2008/layout/LinedList"/>
    <dgm:cxn modelId="{AA1DB2E2-157C-4062-BD35-799CB2FF6F1D}" type="presParOf" srcId="{38C53B41-2DFF-49B6-B659-1A341E1D73F5}" destId="{41B15533-34DB-4F26-B18F-E4934700EB87}" srcOrd="3" destOrd="0" presId="urn:microsoft.com/office/officeart/2008/layout/LinedList"/>
    <dgm:cxn modelId="{DFA54E12-D783-495E-8A05-72C577D724C2}" type="presParOf" srcId="{41B15533-34DB-4F26-B18F-E4934700EB87}" destId="{135DF854-7D8B-41E9-8DF7-058BD79896D5}" srcOrd="0" destOrd="0" presId="urn:microsoft.com/office/officeart/2008/layout/LinedList"/>
    <dgm:cxn modelId="{A8FA5200-FA3E-41B2-AAC3-A37EBA7B4511}" type="presParOf" srcId="{41B15533-34DB-4F26-B18F-E4934700EB87}" destId="{5E607EA0-43E4-4138-8132-42A27C2DE848}" srcOrd="1" destOrd="0" presId="urn:microsoft.com/office/officeart/2008/layout/LinedList"/>
    <dgm:cxn modelId="{3DF9D837-B0EF-43F5-94BD-3C64B8B3FADF}" type="presParOf" srcId="{38C53B41-2DFF-49B6-B659-1A341E1D73F5}" destId="{1422CEF3-A7D8-4476-B91A-071C011056DC}" srcOrd="4" destOrd="0" presId="urn:microsoft.com/office/officeart/2008/layout/LinedList"/>
    <dgm:cxn modelId="{1D792AAE-7ADE-48C0-BE7B-A58201D37543}" type="presParOf" srcId="{38C53B41-2DFF-49B6-B659-1A341E1D73F5}" destId="{53A05D43-8B6D-46FB-BA5B-0BEC4CC0257E}" srcOrd="5" destOrd="0" presId="urn:microsoft.com/office/officeart/2008/layout/LinedList"/>
    <dgm:cxn modelId="{A45375AA-6FD5-4848-BCC3-F661FA7D0710}" type="presParOf" srcId="{53A05D43-8B6D-46FB-BA5B-0BEC4CC0257E}" destId="{B77E3763-03A7-4C1D-95D9-BD69699344BC}" srcOrd="0" destOrd="0" presId="urn:microsoft.com/office/officeart/2008/layout/LinedList"/>
    <dgm:cxn modelId="{3C6FDA8E-4A49-4E97-BD12-94A812F7EEAD}" type="presParOf" srcId="{53A05D43-8B6D-46FB-BA5B-0BEC4CC0257E}" destId="{D77BB791-EFD9-4453-B0FC-11C9800DFD73}" srcOrd="1" destOrd="0" presId="urn:microsoft.com/office/officeart/2008/layout/LinedList"/>
    <dgm:cxn modelId="{1E41C385-73D1-4F8D-9010-2213CCDDAABD}" type="presParOf" srcId="{38C53B41-2DFF-49B6-B659-1A341E1D73F5}" destId="{845CDBB3-ED93-4EB6-92FA-AABF8708C0BE}" srcOrd="6" destOrd="0" presId="urn:microsoft.com/office/officeart/2008/layout/LinedList"/>
    <dgm:cxn modelId="{F9009B08-A3E2-45EF-814E-671C26E809DA}" type="presParOf" srcId="{38C53B41-2DFF-49B6-B659-1A341E1D73F5}" destId="{250A3018-D1D9-46C3-833A-4273C4D9B829}" srcOrd="7" destOrd="0" presId="urn:microsoft.com/office/officeart/2008/layout/LinedList"/>
    <dgm:cxn modelId="{09FD50A0-C3AF-475C-9F27-C72F8FDF4374}" type="presParOf" srcId="{250A3018-D1D9-46C3-833A-4273C4D9B829}" destId="{DC62A28C-B450-4D34-B24B-C3CD07180E83}" srcOrd="0" destOrd="0" presId="urn:microsoft.com/office/officeart/2008/layout/LinedList"/>
    <dgm:cxn modelId="{ADCAD000-AFA8-4C18-83D0-E1F34E99ECD5}" type="presParOf" srcId="{250A3018-D1D9-46C3-833A-4273C4D9B829}" destId="{F8A8F993-C9AD-47D8-B7A3-4A7A3B5EBD3A}" srcOrd="1" destOrd="0" presId="urn:microsoft.com/office/officeart/2008/layout/LinedList"/>
    <dgm:cxn modelId="{F0C05A89-AF19-41B8-9ABB-D06744C0982D}" type="presParOf" srcId="{38C53B41-2DFF-49B6-B659-1A341E1D73F5}" destId="{A8373D77-D126-4671-94F2-126B289C141C}" srcOrd="8" destOrd="0" presId="urn:microsoft.com/office/officeart/2008/layout/LinedList"/>
    <dgm:cxn modelId="{8BD79E00-24CC-4F0B-9987-772F85FC6111}" type="presParOf" srcId="{38C53B41-2DFF-49B6-B659-1A341E1D73F5}" destId="{A5A7099F-65F7-4866-BC0E-7D824F167AEB}" srcOrd="9" destOrd="0" presId="urn:microsoft.com/office/officeart/2008/layout/LinedList"/>
    <dgm:cxn modelId="{FC2ED21D-08A7-463B-9DE1-98B176D49A1C}" type="presParOf" srcId="{A5A7099F-65F7-4866-BC0E-7D824F167AEB}" destId="{C9AD5C80-BA15-4ABC-91BD-DD8891C6C829}" srcOrd="0" destOrd="0" presId="urn:microsoft.com/office/officeart/2008/layout/LinedList"/>
    <dgm:cxn modelId="{F93F1FB9-BD88-41DF-8C62-B20205E53BEA}" type="presParOf" srcId="{A5A7099F-65F7-4866-BC0E-7D824F167AEB}" destId="{E2C14067-AEEA-4516-9D7F-E96C0E8BAF25}" srcOrd="1" destOrd="0" presId="urn:microsoft.com/office/officeart/2008/layout/LinedList"/>
    <dgm:cxn modelId="{97B8AA2D-2E60-4991-82A1-832984AFA221}" type="presParOf" srcId="{38C53B41-2DFF-49B6-B659-1A341E1D73F5}" destId="{D4D775C6-A943-4F96-8192-DE7B7BEA5F1A}" srcOrd="10" destOrd="0" presId="urn:microsoft.com/office/officeart/2008/layout/LinedList"/>
    <dgm:cxn modelId="{71F3E413-113F-4184-A9B6-15F3DA9D125E}" type="presParOf" srcId="{38C53B41-2DFF-49B6-B659-1A341E1D73F5}" destId="{E775BC7F-17C4-40CA-997B-4C2991A44CEF}" srcOrd="11" destOrd="0" presId="urn:microsoft.com/office/officeart/2008/layout/LinedList"/>
    <dgm:cxn modelId="{84653D8C-FF2A-4A2D-BBAB-9C700530A3E2}" type="presParOf" srcId="{E775BC7F-17C4-40CA-997B-4C2991A44CEF}" destId="{B1FAE96D-8FEE-4DC6-94FD-3991AB1DF26E}" srcOrd="0" destOrd="0" presId="urn:microsoft.com/office/officeart/2008/layout/LinedList"/>
    <dgm:cxn modelId="{A60CAB14-45E5-4D3B-9A70-BE580C4B99D3}" type="presParOf" srcId="{E775BC7F-17C4-40CA-997B-4C2991A44CEF}" destId="{CE0CAA36-63D5-492D-A681-4C9A03D3B8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6AE7C-575F-4181-AA73-66F2BD55FB72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7D1D3-E323-4A5C-A5A6-D967E697A418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Jedna ze základních emocí 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2703"/>
        <a:ext cx="6900512" cy="921789"/>
      </dsp:txXfrm>
    </dsp:sp>
    <dsp:sp modelId="{F496F5EA-40D1-4D42-A21A-3CB36E5CB7F8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DF854-7D8B-41E9-8DF7-058BD79896D5}">
      <dsp:nvSpPr>
        <dsp:cNvPr id="0" name=""/>
        <dsp:cNvSpPr/>
      </dsp:nvSpPr>
      <dsp:spPr>
        <a:xfrm>
          <a:off x="0" y="92449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Reakce na skutečnost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924492"/>
        <a:ext cx="6900512" cy="921789"/>
      </dsp:txXfrm>
    </dsp:sp>
    <dsp:sp modelId="{1422CEF3-A7D8-4476-B91A-071C011056DC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E3763-03A7-4C1D-95D9-BD69699344BC}">
      <dsp:nvSpPr>
        <dsp:cNvPr id="0" name=""/>
        <dsp:cNvSpPr/>
      </dsp:nvSpPr>
      <dsp:spPr>
        <a:xfrm>
          <a:off x="0" y="1846281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Doprovázená úsměvem, smíchem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1846281"/>
        <a:ext cx="6900512" cy="921789"/>
      </dsp:txXfrm>
    </dsp:sp>
    <dsp:sp modelId="{845CDBB3-ED93-4EB6-92FA-AABF8708C0BE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2A28C-B450-4D34-B24B-C3CD07180E83}">
      <dsp:nvSpPr>
        <dsp:cNvPr id="0" name=""/>
        <dsp:cNvSpPr/>
      </dsp:nvSpPr>
      <dsp:spPr>
        <a:xfrm>
          <a:off x="0" y="2768070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Slabší – spokojenost, silnější – extáze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2768070"/>
        <a:ext cx="6900512" cy="921789"/>
      </dsp:txXfrm>
    </dsp:sp>
    <dsp:sp modelId="{A8373D77-D126-4671-94F2-126B289C141C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D5C80-BA15-4ABC-91BD-DD8891C6C829}">
      <dsp:nvSpPr>
        <dsp:cNvPr id="0" name=""/>
        <dsp:cNvSpPr/>
      </dsp:nvSpPr>
      <dsp:spPr>
        <a:xfrm>
          <a:off x="0" y="368985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Opak – smutek 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3689859"/>
        <a:ext cx="6900512" cy="921789"/>
      </dsp:txXfrm>
    </dsp:sp>
    <dsp:sp modelId="{D4D775C6-A943-4F96-8192-DE7B7BEA5F1A}">
      <dsp:nvSpPr>
        <dsp:cNvPr id="0" name=""/>
        <dsp:cNvSpPr/>
      </dsp:nvSpPr>
      <dsp:spPr>
        <a:xfrm>
          <a:off x="0" y="4611648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AE96D-8FEE-4DC6-94FD-3991AB1DF26E}">
      <dsp:nvSpPr>
        <dsp:cNvPr id="0" name=""/>
        <dsp:cNvSpPr/>
      </dsp:nvSpPr>
      <dsp:spPr>
        <a:xfrm>
          <a:off x="0" y="461164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latin typeface="Bahnschrift Light" panose="020B0502040204020203" pitchFamily="34" charset="0"/>
            </a:rPr>
            <a:t>Trvalá, intenzivní forma radosti – pocit štěstí</a:t>
          </a:r>
          <a:endParaRPr lang="en-US" sz="2600" kern="1200" dirty="0">
            <a:latin typeface="Bahnschrift Light" panose="020B0502040204020203" pitchFamily="34" charset="0"/>
          </a:endParaRPr>
        </a:p>
      </dsp:txBody>
      <dsp:txXfrm>
        <a:off x="0" y="4611648"/>
        <a:ext cx="6900512" cy="92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25.05.2022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readthesign.com/cs.cz/search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eadthesign.com/cs.cz/search/" TargetMode="External"/><Relationship Id="rId2" Type="http://schemas.openxmlformats.org/officeDocument/2006/relationships/hyperlink" Target="https://www.dictio.info/cs/translate/czj/text/radost/czj-298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port.cz/kniha/emoce-v-marketingu-2321/" TargetMode="External"/><Relationship Id="rId2" Type="http://schemas.openxmlformats.org/officeDocument/2006/relationships/hyperlink" Target="https://ssjc.ujc.cas.cz/search.php?hledej=Hledat&amp;heslo=emoce&amp;sti=EMPTY&amp;where=hesla&amp;hsubstr=n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space.cuni.cz/bitstream/handle/20.500.11956/81878/BPTX_2013_2_11210_0_382079_0_150190.pdf?sequence=1&amp;isAllowed=y" TargetMode="External"/><Relationship Id="rId5" Type="http://schemas.openxmlformats.org/officeDocument/2006/relationships/hyperlink" Target="https://books.google.cz/books?hl=cs&amp;lr=&amp;id=w30mEAAAQBAJ&amp;oi=fnd&amp;pg=PA7&amp;dq=emoce+radost+-+spokojenost&amp;ots=FkJvOBC_lz&amp;sig=LWpMfUo4l2J3BctRIqMEg7GfiD4&amp;redir_esc=y#v=onepage&amp;q&amp;f=false" TargetMode="External"/><Relationship Id="rId4" Type="http://schemas.openxmlformats.org/officeDocument/2006/relationships/hyperlink" Target="https://books.google.cz/books?hl=cs&amp;lr=&amp;id=65DuGYiEueAC&amp;oi=fnd&amp;pg=PA9&amp;dq=definice+&#353;t&#283;st%C3%AD&amp;ots=ynCKgRiONK&amp;sig=guIqA7sE1-qzkLQsU44ty_NRHCQ&amp;redir_esc=y#v=onepage&amp;q=definice%20&#353;t&#283;st%C3%AD&amp;f=fals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readthesign.com/cs.cz/search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4" descr="Sparklers na skleněné sklenici">
            <a:extLst>
              <a:ext uri="{FF2B5EF4-FFF2-40B4-BE49-F238E27FC236}">
                <a16:creationId xmlns:a16="http://schemas.microsoft.com/office/drawing/2014/main" id="{C81DD8AE-23FD-764F-A19C-DE6480AC1E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232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6824693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Light" panose="020B0502040204020203" pitchFamily="34" charset="0"/>
                <a:ea typeface="Calibri Light"/>
                <a:cs typeface="Calibri Light"/>
              </a:rPr>
              <a:t>Konceptualizace emoce radost v ČZJ</a:t>
            </a:r>
            <a:endParaRPr lang="cs-CZ" sz="4400" b="1" dirty="0">
              <a:solidFill>
                <a:schemeClr val="accent4">
                  <a:lumMod val="60000"/>
                  <a:lumOff val="4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cs-CZ" sz="2000" dirty="0">
                <a:latin typeface="Bahnschrift Light" panose="020B0502040204020203" pitchFamily="34" charset="0"/>
                <a:ea typeface="Calibri"/>
                <a:cs typeface="Calibri"/>
              </a:rPr>
              <a:t>Bonczková Weronika</a:t>
            </a:r>
          </a:p>
          <a:p>
            <a:pPr algn="l"/>
            <a:r>
              <a:rPr lang="cs-CZ" sz="2000" dirty="0">
                <a:latin typeface="Bahnschrift Light" panose="020B0502040204020203" pitchFamily="34" charset="0"/>
                <a:ea typeface="Calibri"/>
                <a:cs typeface="Calibri"/>
              </a:rPr>
              <a:t>Hrdličková Monika</a:t>
            </a:r>
          </a:p>
          <a:p>
            <a:pPr algn="l"/>
            <a:r>
              <a:rPr lang="cs-CZ" sz="2000" dirty="0">
                <a:latin typeface="Bahnschrift Light" panose="020B0502040204020203" pitchFamily="34" charset="0"/>
                <a:ea typeface="Calibri"/>
                <a:cs typeface="Calibri"/>
              </a:rPr>
              <a:t>Jandová Eliška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64C39B-D9A6-A169-8EDD-63EEBD278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Štěst</a:t>
            </a:r>
            <a:r>
              <a:rPr lang="cs-CZ" sz="5400" dirty="0">
                <a:cs typeface="Calibri Light"/>
              </a:rPr>
              <a:t>í</a:t>
            </a:r>
            <a:endParaRPr lang="cs-CZ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ABC988-D116-A0DB-1185-17F3B502C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/>
              </a:rPr>
              <a:t>"Jev, který má vztah k našim snahám, cílům, nadějím, k našemu očekávání"</a:t>
            </a:r>
          </a:p>
          <a:p>
            <a:pPr marL="0" indent="0">
              <a:buNone/>
            </a:pPr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/>
              </a:rPr>
              <a:t>"Vztah, který má určitou intenzitu, dobu a četnost výskytu"</a:t>
            </a:r>
          </a:p>
          <a:p>
            <a:pPr marL="0" indent="0">
              <a:buNone/>
            </a:pPr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/>
              </a:rPr>
              <a:t>Příklady: radost z toho, že jsme něco nečekaně vyhráli - krátkodobá</a:t>
            </a:r>
          </a:p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/>
              </a:rPr>
              <a:t>Paní XY prožila šťastný život</a:t>
            </a:r>
          </a:p>
          <a:p>
            <a:pPr marL="0" indent="0">
              <a:buNone/>
            </a:pPr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/>
              </a:rPr>
              <a:t>ČZJ: </a:t>
            </a:r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  <a:hlinkClick r:id="rId2"/>
              </a:rPr>
              <a:t>https://www.spreadthesign.com/cs.cz/search/</a:t>
            </a:r>
            <a:endParaRPr lang="cs-CZ" sz="22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pPr marL="0" indent="0">
              <a:buNone/>
            </a:pPr>
            <a:endParaRPr lang="cs-CZ" sz="2200" dirty="0">
              <a:ea typeface="+mn-lt"/>
              <a:cs typeface="+mn-lt"/>
            </a:endParaRPr>
          </a:p>
          <a:p>
            <a:pPr marL="0" indent="0">
              <a:buNone/>
            </a:pPr>
            <a:endParaRPr lang="cs-CZ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7019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EDFDF6-B3BA-9256-3AAD-D47536AAF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RADOST v ASL</a:t>
            </a:r>
            <a:endParaRPr lang="cs-CZ" dirty="0">
              <a:latin typeface="Bahnschrift Light" panose="020B0502040204020203" pitchFamily="34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F62571-070B-7032-7E0B-B12FE643C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400" dirty="0">
                <a:latin typeface="Bahnschrift Light" panose="020B0502040204020203" pitchFamily="34" charset="0"/>
                <a:cs typeface="Calibri"/>
              </a:rPr>
              <a:t>metafory ve znakových jazycích mohou být ikonicky reprezentované jak jediným parametrem znaku, tak i několika ikonicko-metaforickými parametry tohoto znaku </a:t>
            </a:r>
            <a:endParaRPr lang="en-US" sz="24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400" dirty="0" err="1">
                <a:latin typeface="Bahnschrift Light" panose="020B0502040204020203" pitchFamily="34" charset="0"/>
                <a:cs typeface="Calibri"/>
              </a:rPr>
              <a:t>Taubová</a:t>
            </a:r>
            <a:r>
              <a:rPr lang="cs-CZ" sz="2400" dirty="0">
                <a:latin typeface="Bahnschrift Light" panose="020B0502040204020203" pitchFamily="34" charset="0"/>
                <a:cs typeface="Calibri"/>
              </a:rPr>
              <a:t> uvádí, že existují znaky, u kterých jsou tvar ruky, místo artikulace i pohyb motivovány různými metaforami</a:t>
            </a:r>
            <a:endParaRPr lang="en-US" sz="24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400" dirty="0" err="1">
                <a:latin typeface="Bahnschrift Light" panose="020B0502040204020203" pitchFamily="34" charset="0"/>
                <a:cs typeface="Calibri"/>
              </a:rPr>
              <a:t>Taub</a:t>
            </a:r>
            <a:r>
              <a:rPr lang="cs-CZ" sz="2400" dirty="0">
                <a:latin typeface="Bahnschrift Light" panose="020B0502040204020203" pitchFamily="34" charset="0"/>
                <a:cs typeface="Calibri"/>
              </a:rPr>
              <a:t> toto dokládá </a:t>
            </a:r>
            <a:r>
              <a:rPr lang="cs-CZ" sz="2400" dirty="0" err="1">
                <a:latin typeface="Bahnschrift Light" panose="020B0502040204020203" pitchFamily="34" charset="0"/>
                <a:cs typeface="Calibri"/>
              </a:rPr>
              <a:t>ananlýzou</a:t>
            </a:r>
            <a:r>
              <a:rPr lang="cs-CZ" sz="2400" dirty="0">
                <a:latin typeface="Bahnschrift Light" panose="020B0502040204020203" pitchFamily="34" charset="0"/>
                <a:cs typeface="Calibri"/>
              </a:rPr>
              <a:t> znaků SAD (smutný), HAPPY (šťastný), THRILL (vzrušený) a EXCITED (nadšený)</a:t>
            </a:r>
          </a:p>
          <a:p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endParaRPr lang="cs-CZ" sz="2200" dirty="0">
              <a:latin typeface="Bahnschrift Light" panose="020B0502040204020203" pitchFamily="34" charset="0"/>
              <a:cs typeface="Calibri"/>
            </a:endParaRPr>
          </a:p>
          <a:p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Language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from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the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Body: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Iconicity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and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Metaphor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in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American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Sign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Language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Sarah F.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Taubové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(2001)</a:t>
            </a:r>
            <a:endParaRPr lang="en-US" sz="9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pPr lvl="1"/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Multiple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Metaphorical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</a:t>
            </a:r>
            <a:r>
              <a:rPr lang="cs-CZ" sz="900" dirty="0" err="1">
                <a:latin typeface="Bahnschrift Light" panose="020B0502040204020203" pitchFamily="34" charset="0"/>
                <a:cs typeface="Calibri"/>
              </a:rPr>
              <a:t>Parameters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 in a Single Sign s. 125-135</a:t>
            </a:r>
            <a:endParaRPr lang="en-US" sz="9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900" dirty="0" err="1">
                <a:latin typeface="Bahnschrift Light" panose="020B0502040204020203" pitchFamily="34" charset="0"/>
                <a:ea typeface="+mn-lt"/>
                <a:cs typeface="+mn-lt"/>
              </a:rPr>
              <a:t>Gardelková</a:t>
            </a: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 </a:t>
            </a:r>
            <a:r>
              <a:rPr lang="cs-CZ" sz="900" dirty="0">
                <a:latin typeface="Bahnschrift Light" panose="020B0502040204020203" pitchFamily="34" charset="0"/>
                <a:cs typeface="Calibri"/>
              </a:rPr>
              <a:t>, Konceptualizace emocí v českém znakovém jazyce (Na příkladu hněvu) str.39</a:t>
            </a:r>
            <a:endParaRPr lang="cs-CZ" sz="9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25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29F77D-A66B-9A01-ECAB-7C626674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481" y="640080"/>
            <a:ext cx="6839343" cy="1481328"/>
          </a:xfrm>
        </p:spPr>
        <p:txBody>
          <a:bodyPr anchor="b"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Happy - ASL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BB8800-1DD2-FFD0-A9B8-F32A17A87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481" y="2660904"/>
            <a:ext cx="7081797" cy="3547872"/>
          </a:xfrm>
        </p:spPr>
        <p:txBody>
          <a:bodyPr anchor="t">
            <a:normAutofit/>
          </a:bodyPr>
          <a:lstStyle/>
          <a:p>
            <a:r>
              <a:rPr lang="cs-CZ" sz="3200" dirty="0">
                <a:latin typeface="Bahnschrift Light" panose="020B0502040204020203" pitchFamily="34" charset="0"/>
                <a:cs typeface="Calibri"/>
              </a:rPr>
              <a:t>Pohyb směrem nahoru</a:t>
            </a:r>
          </a:p>
          <a:p>
            <a:r>
              <a:rPr lang="cs-CZ" sz="3200" dirty="0">
                <a:latin typeface="Bahnschrift Light" panose="020B0502040204020203" pitchFamily="34" charset="0"/>
                <a:cs typeface="Calibri"/>
              </a:rPr>
              <a:t>Realizují se metafory </a:t>
            </a:r>
          </a:p>
          <a:p>
            <a:pPr lvl="1">
              <a:spcBef>
                <a:spcPts val="1000"/>
              </a:spcBef>
            </a:pPr>
            <a:r>
              <a:rPr lang="cs-CZ" sz="3200" dirty="0">
                <a:latin typeface="Bahnschrift Light" panose="020B0502040204020203" pitchFamily="34" charset="0"/>
                <a:cs typeface="Calibri"/>
              </a:rPr>
              <a:t>pozitivní emoce jsou nahoře</a:t>
            </a:r>
          </a:p>
          <a:p>
            <a:pPr lvl="1">
              <a:spcBef>
                <a:spcPts val="1000"/>
              </a:spcBef>
            </a:pPr>
            <a:r>
              <a:rPr lang="cs-CZ" sz="3200" dirty="0">
                <a:latin typeface="Bahnschrift Light" panose="020B0502040204020203" pitchFamily="34" charset="0"/>
                <a:cs typeface="Calibri"/>
              </a:rPr>
              <a:t>sídlem emocí je hruď</a:t>
            </a:r>
          </a:p>
          <a:p>
            <a:pPr lvl="1">
              <a:spcBef>
                <a:spcPts val="1000"/>
              </a:spcBef>
            </a:pPr>
            <a:endParaRPr lang="cs-CZ" sz="3200" dirty="0">
              <a:latin typeface="Bahnschrift Light" panose="020B0502040204020203" pitchFamily="34" charset="0"/>
              <a:cs typeface="Calibri"/>
            </a:endParaRPr>
          </a:p>
          <a:p>
            <a:pPr lvl="1">
              <a:spcBef>
                <a:spcPts val="1000"/>
              </a:spcBef>
            </a:pP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((</a:t>
            </a:r>
            <a:r>
              <a:rPr lang="cs-CZ" sz="900" dirty="0" err="1">
                <a:latin typeface="Bahnschrift Light" panose="020B0502040204020203" pitchFamily="34" charset="0"/>
                <a:ea typeface="+mn-lt"/>
                <a:cs typeface="+mn-lt"/>
              </a:rPr>
              <a:t>Taub</a:t>
            </a: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 2001, s. 127-128). </a:t>
            </a:r>
            <a:r>
              <a:rPr lang="cs-CZ" sz="900" dirty="0" err="1">
                <a:latin typeface="Bahnschrift Light" panose="020B0502040204020203" pitchFamily="34" charset="0"/>
                <a:ea typeface="+mn-lt"/>
                <a:cs typeface="+mn-lt"/>
              </a:rPr>
              <a:t>Gardelková</a:t>
            </a: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 , str. 40)</a:t>
            </a:r>
          </a:p>
        </p:txBody>
      </p:sp>
      <p:pic>
        <p:nvPicPr>
          <p:cNvPr id="9" name="Obrázek 9" descr="Obsah obrázku text, osoba, muž, černá&#10;&#10;Popis se vygeneroval automaticky.">
            <a:extLst>
              <a:ext uri="{FF2B5EF4-FFF2-40B4-BE49-F238E27FC236}">
                <a16:creationId xmlns:a16="http://schemas.microsoft.com/office/drawing/2014/main" id="{B62BD89A-B05C-F0AC-FCF2-9E07A6546A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3623"/>
          <a:stretch/>
        </p:blipFill>
        <p:spPr>
          <a:xfrm>
            <a:off x="7934991" y="1378989"/>
            <a:ext cx="3946082" cy="410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47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9A357A-7F9A-0F82-0136-922D2DDCC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THRILL - ASL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4F53D-0C31-EB71-76C9-ABE75616B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dirty="0">
                <a:latin typeface="Bahnschrift Light" panose="020B0502040204020203" pitchFamily="34" charset="0"/>
                <a:cs typeface="Calibri"/>
              </a:rPr>
              <a:t>Stejné metafory jako u ŠŤASTNÝ</a:t>
            </a:r>
          </a:p>
          <a:p>
            <a:r>
              <a:rPr lang="cs-CZ" dirty="0">
                <a:latin typeface="Bahnschrift Light" panose="020B0502040204020203" pitchFamily="34" charset="0"/>
                <a:cs typeface="Calibri"/>
              </a:rPr>
              <a:t>+ metafora POCIŤOVÁNÍ JE DOTÝKÁNÍ SE </a:t>
            </a:r>
          </a:p>
          <a:p>
            <a:r>
              <a:rPr lang="cs-CZ" dirty="0">
                <a:latin typeface="Bahnschrift Light" panose="020B0502040204020203" pitchFamily="34" charset="0"/>
                <a:cs typeface="Calibri"/>
              </a:rPr>
              <a:t>Parametr pohybu formou prudkého táhlého dotyku hrudi nahoru</a:t>
            </a:r>
          </a:p>
          <a:p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((</a:t>
            </a:r>
            <a:r>
              <a:rPr lang="cs-CZ" sz="900" dirty="0" err="1">
                <a:latin typeface="Bahnschrift Light" panose="020B0502040204020203" pitchFamily="34" charset="0"/>
                <a:ea typeface="+mn-lt"/>
                <a:cs typeface="+mn-lt"/>
              </a:rPr>
              <a:t>Taub</a:t>
            </a: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 2001, s. 130-131). </a:t>
            </a:r>
            <a:r>
              <a:rPr lang="cs-CZ" sz="900" dirty="0" err="1">
                <a:latin typeface="Bahnschrift Light" panose="020B0502040204020203" pitchFamily="34" charset="0"/>
                <a:ea typeface="+mn-lt"/>
                <a:cs typeface="+mn-lt"/>
              </a:rPr>
              <a:t>Gardelková</a:t>
            </a:r>
            <a:r>
              <a:rPr lang="cs-CZ" sz="900" dirty="0">
                <a:latin typeface="Bahnschrift Light" panose="020B0502040204020203" pitchFamily="34" charset="0"/>
                <a:ea typeface="+mn-lt"/>
                <a:cs typeface="+mn-lt"/>
              </a:rPr>
              <a:t>  str. 41)</a:t>
            </a:r>
          </a:p>
        </p:txBody>
      </p:sp>
      <p:pic>
        <p:nvPicPr>
          <p:cNvPr id="5" name="Obrázek 5" descr="Obsah obrázku text&#10;&#10;Popis se vygeneroval automaticky.">
            <a:extLst>
              <a:ext uri="{FF2B5EF4-FFF2-40B4-BE49-F238E27FC236}">
                <a16:creationId xmlns:a16="http://schemas.microsoft.com/office/drawing/2014/main" id="{A62CC5D6-2D10-63BE-43FA-36CE19E38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0707" y="640080"/>
            <a:ext cx="5458968" cy="326173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FD4137E-4AD5-F042-5241-8D56810C5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7022" y="4017322"/>
            <a:ext cx="2546748" cy="245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6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B15B5A1-296E-DC4D-3CE0-F032A6BC1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Radost v českém znakovém jazyce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278D2D-1411-FDEB-9F0C-6AD657D32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cs-CZ" sz="2200" dirty="0">
              <a:cs typeface="Calibri"/>
            </a:endParaRPr>
          </a:p>
          <a:p>
            <a:endParaRPr lang="cs-CZ" sz="2400" dirty="0">
              <a:cs typeface="Calibri"/>
            </a:endParaRPr>
          </a:p>
          <a:p>
            <a:r>
              <a:rPr lang="cs-CZ" sz="2400" dirty="0">
                <a:latin typeface="Bahnschrift Light" panose="020B0502040204020203" pitchFamily="34" charset="0"/>
                <a:ea typeface="Calibri"/>
                <a:cs typeface="Calibri"/>
              </a:rPr>
              <a:t>Radost 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  <a:hlinkClick r:id="rId2"/>
              </a:rPr>
              <a:t>https://www.dictio.info/cs/translate/czj/text/radost/czj-2984</a:t>
            </a:r>
            <a:endParaRPr lang="cs-CZ" sz="24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400" dirty="0">
                <a:latin typeface="Bahnschrift Light" panose="020B0502040204020203" pitchFamily="34" charset="0"/>
                <a:ea typeface="Calibri"/>
                <a:cs typeface="Calibri"/>
              </a:rPr>
              <a:t>Spokojenost 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  <a:hlinkClick r:id="rId3"/>
              </a:rPr>
              <a:t>https://www.spreadthesign.com/cs.cz/search/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 </a:t>
            </a:r>
            <a:endParaRPr lang="cs-CZ" sz="2400" dirty="0">
              <a:latin typeface="Bahnschrift Light" panose="020B0502040204020203" pitchFamily="34" charset="0"/>
              <a:ea typeface="Calibri"/>
              <a:cs typeface="Calibri"/>
            </a:endParaRP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Euforie 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  <a:hlinkClick r:id="rId3"/>
              </a:rPr>
              <a:t>https://www.spreadthesign.com/cs.cz/search/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Triumf 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  <a:hlinkClick r:id="rId3"/>
              </a:rPr>
              <a:t>https://www.spreadthesign.com/cs.cz/search/</a:t>
            </a:r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...</a:t>
            </a:r>
          </a:p>
          <a:p>
            <a:endParaRPr lang="cs-CZ" sz="2200" dirty="0">
              <a:ea typeface="+mn-lt"/>
              <a:cs typeface="+mn-lt"/>
            </a:endParaRPr>
          </a:p>
          <a:p>
            <a:endParaRPr lang="cs-CZ" sz="2200" dirty="0">
              <a:ea typeface="+mn-lt"/>
              <a:cs typeface="+mn-lt"/>
            </a:endParaRPr>
          </a:p>
          <a:p>
            <a:endParaRPr lang="cs-CZ" sz="22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9362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7C2B2D-E8EF-FEB5-8C92-578922090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Radost v ČZJ - naše myšlenka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C531F5-2254-442C-73F3-D0BDD13D8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sz="22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motivace pro znak radost by mohla být podobná jako v ASL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pozitivní emoce jako jsou bavit, těšit a radost v ČZJ - znakovány na hrudi </a:t>
            </a:r>
            <a:endParaRPr lang="cs-CZ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“zahřálo mě to u srdce.” = “Udělalo mi to radost.” </a:t>
            </a:r>
            <a:endParaRPr lang="cs-CZ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srdce v hrudi. </a:t>
            </a:r>
            <a:endParaRPr lang="cs-CZ" dirty="0">
              <a:latin typeface="Bahnschrift Light" panose="020B0502040204020203" pitchFamily="34" charset="0"/>
              <a:cs typeface="Calibri"/>
            </a:endParaRPr>
          </a:p>
          <a:p>
            <a:endParaRPr lang="cs-CZ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0359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13D9B4-C123-CE5B-B731-4CB71906B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005" y="1923617"/>
            <a:ext cx="5561938" cy="251351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Light" panose="020B0502040204020203" pitchFamily="34" charset="0"/>
                <a:cs typeface="Calibri Light"/>
              </a:rPr>
              <a:t>Děkujeme za pozornost!</a:t>
            </a:r>
          </a:p>
        </p:txBody>
      </p:sp>
      <p:sp>
        <p:nvSpPr>
          <p:cNvPr id="30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4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D75618-1E3D-3D23-B303-21D4772AD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Bahnschrift Light" panose="020B0502040204020203" pitchFamily="34" charset="0"/>
                <a:cs typeface="Calibri Light"/>
              </a:rPr>
              <a:t>Zdroje</a:t>
            </a:r>
            <a:endParaRPr lang="cs-CZ" dirty="0">
              <a:latin typeface="Bahnschrift Light" panose="020B0502040204020203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4A257F-A0DC-2C9F-9247-E7AC21647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117" y="1825625"/>
            <a:ext cx="10515600" cy="4351338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cs-CZ" dirty="0">
                <a:ea typeface="+mn-lt"/>
                <a:cs typeface="+mn-lt"/>
              </a:rPr>
              <a:t>Konceptualizace emocí v českém znakovém jazyce (Na příkladu hněvu) - Bc. Barbora </a:t>
            </a:r>
            <a:r>
              <a:rPr lang="cs-CZ" dirty="0" err="1">
                <a:ea typeface="+mn-lt"/>
                <a:cs typeface="+mn-lt"/>
              </a:rPr>
              <a:t>Gardelková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Slovník spisovné češtiny</a:t>
            </a:r>
          </a:p>
          <a:p>
            <a:pPr lvl="1"/>
            <a:r>
              <a:rPr lang="cs-CZ" dirty="0">
                <a:ea typeface="+mn-lt"/>
                <a:cs typeface="+mn-lt"/>
                <a:hlinkClick r:id="rId2"/>
              </a:rPr>
              <a:t>https://ssjc.ujc.cas.cz/search.php?hledej=Hledat&amp;heslo=emoce&amp;sti=EMPTY&amp;where=hesla&amp;hsubstr=no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P. Hartl, H. Hartlová (2000) - Psychologický slovník. Portál.</a:t>
            </a:r>
          </a:p>
          <a:p>
            <a:r>
              <a:rPr lang="cs-CZ" dirty="0">
                <a:ea typeface="+mn-lt"/>
                <a:cs typeface="+mn-lt"/>
              </a:rPr>
              <a:t>Vysekalová, J. Emoce v marketingu: Jak oslovit srdce zákazníka [online]. Praha: Grada </a:t>
            </a:r>
            <a:r>
              <a:rPr lang="cs-CZ" dirty="0" err="1">
                <a:ea typeface="+mn-lt"/>
                <a:cs typeface="+mn-lt"/>
              </a:rPr>
              <a:t>Publishing</a:t>
            </a:r>
            <a:r>
              <a:rPr lang="cs-CZ" dirty="0">
                <a:ea typeface="+mn-lt"/>
                <a:cs typeface="+mn-lt"/>
              </a:rPr>
              <a:t>, 2014 cit. 17.5.2022 URL: </a:t>
            </a:r>
            <a:r>
              <a:rPr lang="cs-CZ" u="sng" dirty="0">
                <a:ea typeface="+mn-lt"/>
                <a:cs typeface="+mn-lt"/>
                <a:hlinkClick r:id="rId3"/>
              </a:rPr>
              <a:t>https://www.bookport.cz/kniha/emoce-v-marketingu-2321/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Křivohlavý</a:t>
            </a:r>
            <a:r>
              <a:rPr lang="cs-CZ" dirty="0">
                <a:cs typeface="Calibri"/>
              </a:rPr>
              <a:t>, Jaro. (2013). Psychologie pocitů štěstí: současný stav poznání. Grada. Načteno z: </a:t>
            </a:r>
            <a:r>
              <a:rPr lang="cs-CZ" dirty="0">
                <a:ea typeface="+mn-lt"/>
                <a:cs typeface="+mn-lt"/>
                <a:hlinkClick r:id="rId4"/>
              </a:rPr>
              <a:t>https://books.google.cz/books?hl=cs&amp;lr=&amp;id=65DuGYiEueAC&amp;oi=fnd&amp;pg=PA9&amp;dq=definice+štěst%C3%AD&amp;ots=ynCKgRiONK&amp;sig=guIqA7sE1-qzkLQsU44ty_NRHCQ&amp;redir_esc=y#v=onepage&amp;q=definice%20štěst%C3%AD&amp;f=false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Křivohlavý, Jaro. (2004). Pozitivní psychologie: odpouštění, smiřování, překonávání negativních emocí, radost, naděje. Načteno z: </a:t>
            </a:r>
            <a:r>
              <a:rPr lang="cs-CZ" u="sng" dirty="0">
                <a:ea typeface="+mn-lt"/>
                <a:cs typeface="+mn-lt"/>
                <a:hlinkClick r:id="rId5"/>
              </a:rPr>
              <a:t>https://books.google.cz/books?hl=cs&amp;lr=&amp;id=w30mEAAAQBAJ&amp;oi=fnd&amp;pg=PA7&amp;dq=emoce+radost+-+spokojenost&amp;ots=FkJvOBC_lz&amp;sig=LWpMfUo4l2J3BctRIqMEg7GfiD4&amp;redir_esc=y#v=onepage&amp;q&amp;f=false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Darwin, C. (1964). Výraz emocí u člověka a u zvířat. (Vyd. české 1., 280 s.) Praha: Československá akademie věd</a:t>
            </a:r>
            <a:endParaRPr lang="cs-CZ" u="sng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Křivohlavý, J. (2010). Pozitivní psychologie. (Vyd. 2., 195 s.) Praha: Portál.</a:t>
            </a:r>
            <a:endParaRPr lang="cs-CZ" dirty="0">
              <a:cs typeface="Calibri"/>
            </a:endParaRPr>
          </a:p>
          <a:p>
            <a:r>
              <a:rPr lang="cs-CZ" dirty="0" err="1">
                <a:ea typeface="+mn-lt"/>
                <a:cs typeface="+mn-lt"/>
              </a:rPr>
              <a:t>Ribot</a:t>
            </a:r>
            <a:r>
              <a:rPr lang="cs-CZ" dirty="0">
                <a:ea typeface="+mn-lt"/>
                <a:cs typeface="+mn-lt"/>
              </a:rPr>
              <a:t>, T. (1939). La psychologie des </a:t>
            </a:r>
            <a:r>
              <a:rPr lang="cs-CZ" dirty="0" err="1">
                <a:ea typeface="+mn-lt"/>
                <a:cs typeface="+mn-lt"/>
              </a:rPr>
              <a:t>sentiments</a:t>
            </a:r>
            <a:r>
              <a:rPr lang="cs-CZ" dirty="0">
                <a:ea typeface="+mn-lt"/>
                <a:cs typeface="+mn-lt"/>
              </a:rPr>
              <a:t>. (15. </a:t>
            </a:r>
            <a:r>
              <a:rPr lang="cs-CZ" dirty="0" err="1">
                <a:ea typeface="+mn-lt"/>
                <a:cs typeface="+mn-lt"/>
              </a:rPr>
              <a:t>éd</a:t>
            </a:r>
            <a:r>
              <a:rPr lang="cs-CZ" dirty="0">
                <a:ea typeface="+mn-lt"/>
                <a:cs typeface="+mn-lt"/>
              </a:rPr>
              <a:t>., </a:t>
            </a:r>
            <a:r>
              <a:rPr lang="cs-CZ" dirty="0" err="1">
                <a:ea typeface="+mn-lt"/>
                <a:cs typeface="+mn-lt"/>
              </a:rPr>
              <a:t>viii</a:t>
            </a:r>
            <a:r>
              <a:rPr lang="cs-CZ" dirty="0">
                <a:ea typeface="+mn-lt"/>
                <a:cs typeface="+mn-lt"/>
              </a:rPr>
              <a:t>, 452 p.) Paris: </a:t>
            </a:r>
            <a:r>
              <a:rPr lang="cs-CZ" dirty="0" err="1">
                <a:ea typeface="+mn-lt"/>
                <a:cs typeface="+mn-lt"/>
              </a:rPr>
              <a:t>Alcan</a:t>
            </a:r>
            <a:r>
              <a:rPr lang="cs-CZ" dirty="0">
                <a:ea typeface="+mn-lt"/>
                <a:cs typeface="+mn-lt"/>
              </a:rPr>
              <a:t>.</a:t>
            </a:r>
            <a:endParaRPr lang="cs-CZ" dirty="0">
              <a:cs typeface="Calibri"/>
            </a:endParaRPr>
          </a:p>
          <a:p>
            <a:r>
              <a:rPr lang="cs-CZ" dirty="0">
                <a:cs typeface="Calibri"/>
              </a:rPr>
              <a:t>BOUBELOVÁ, Adéla. </a:t>
            </a:r>
            <a:r>
              <a:rPr lang="cs-CZ" i="1" dirty="0">
                <a:cs typeface="Calibri"/>
              </a:rPr>
              <a:t>Psychologie radosti</a:t>
            </a:r>
            <a:r>
              <a:rPr lang="cs-CZ" dirty="0">
                <a:cs typeface="Calibri"/>
              </a:rPr>
              <a:t>. Bakalářská práce. Praha: 2015 (vid. 20.5.2022). Univerzita Karlova, Filozofická fakulta, </a:t>
            </a:r>
            <a:r>
              <a:rPr lang="cs-CZ" dirty="0">
                <a:ea typeface="+mn-lt"/>
                <a:cs typeface="+mn-lt"/>
              </a:rPr>
              <a:t>Vedoucí práce: PhDr. Pavel Uhlář. s. 56. Dostupné z: </a:t>
            </a:r>
            <a:r>
              <a:rPr lang="cs-CZ" dirty="0">
                <a:ea typeface="+mn-lt"/>
                <a:cs typeface="+mn-lt"/>
                <a:hlinkClick r:id="rId6"/>
              </a:rPr>
              <a:t>https://dspace.cuni.cz/</a:t>
            </a:r>
            <a:r>
              <a:rPr lang="cs-CZ" dirty="0" err="1">
                <a:ea typeface="+mn-lt"/>
                <a:cs typeface="+mn-lt"/>
                <a:hlinkClick r:id="rId6"/>
              </a:rPr>
              <a:t>bitstream</a:t>
            </a:r>
            <a:r>
              <a:rPr lang="cs-CZ" dirty="0">
                <a:ea typeface="+mn-lt"/>
                <a:cs typeface="+mn-lt"/>
                <a:hlinkClick r:id="rId6"/>
              </a:rPr>
              <a:t>/handle/20.500.11956/81878/BPTX_2013_2_11210_0_382079_0_150190.pdf?sequence=1&amp;isAllowed=y</a:t>
            </a:r>
            <a:r>
              <a:rPr lang="cs-CZ" dirty="0">
                <a:ea typeface="+mn-lt"/>
                <a:cs typeface="+mn-lt"/>
              </a:rPr>
              <a:t>. </a:t>
            </a:r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029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Rychlé poznámky na Veselý obličej">
            <a:extLst>
              <a:ext uri="{FF2B5EF4-FFF2-40B4-BE49-F238E27FC236}">
                <a16:creationId xmlns:a16="http://schemas.microsoft.com/office/drawing/2014/main" id="{57EA9FA9-809B-070B-DCBC-8D689785BB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9782" r="-2" b="582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3A25DD-BAC3-1B01-75C6-D0CE1E0D5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  <a:latin typeface="Bahnschrift Light" panose="020B0502040204020203" pitchFamily="34" charset="0"/>
              </a:rPr>
              <a:t>Co je </a:t>
            </a:r>
            <a:r>
              <a:rPr lang="en-US" sz="6000" dirty="0" err="1">
                <a:solidFill>
                  <a:srgbClr val="FFFFFF"/>
                </a:solidFill>
                <a:latin typeface="Bahnschrift Light" panose="020B0502040204020203" pitchFamily="34" charset="0"/>
              </a:rPr>
              <a:t>emoce</a:t>
            </a:r>
            <a:r>
              <a:rPr lang="en-US" sz="6000" dirty="0">
                <a:solidFill>
                  <a:srgbClr val="FFFFFF"/>
                </a:solidFill>
                <a:latin typeface="Bahnschrift Light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374071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3465FF-B14D-F72C-A9A0-2294ACF91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 sz="36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3600" dirty="0">
                <a:latin typeface="Bahnschrift Light" panose="020B0502040204020203" pitchFamily="34" charset="0"/>
                <a:ea typeface="+mn-lt"/>
                <a:cs typeface="+mn-lt"/>
              </a:rPr>
              <a:t>“Každý ví, co jsou to emoce až do doby, kdy se emoce pokusí definovat”</a:t>
            </a:r>
            <a:endParaRPr lang="cs-CZ" dirty="0">
              <a:latin typeface="Bahnschrift Light" panose="020B0502040204020203" pitchFamily="34" charset="0"/>
            </a:endParaRPr>
          </a:p>
          <a:p>
            <a:pPr marL="0" indent="0">
              <a:buNone/>
            </a:pPr>
            <a:r>
              <a:rPr lang="cs-CZ" sz="2200" dirty="0">
                <a:latin typeface="Bahnschrift Light" panose="020B0502040204020203" pitchFamily="34" charset="0"/>
                <a:cs typeface="Calibri" panose="020F0502020204030204"/>
              </a:rPr>
              <a:t>                                                                                                                                           </a:t>
            </a:r>
            <a:r>
              <a:rPr lang="cs-CZ" sz="2400" dirty="0">
                <a:latin typeface="Bahnschrift Light" panose="020B0502040204020203" pitchFamily="34" charset="0"/>
                <a:cs typeface="Calibri" panose="020F0502020204030204"/>
              </a:rPr>
              <a:t>- </a:t>
            </a:r>
            <a:r>
              <a:rPr lang="cs-CZ" sz="2400" dirty="0" err="1">
                <a:latin typeface="Bahnschrift Light" panose="020B0502040204020203" pitchFamily="34" charset="0"/>
                <a:ea typeface="+mn-lt"/>
                <a:cs typeface="+mn-lt"/>
              </a:rPr>
              <a:t>H.E.Jones</a:t>
            </a:r>
            <a:endParaRPr lang="cs-CZ" sz="2400" dirty="0">
              <a:latin typeface="Bahnschrift Light" panose="020B0502040204020203" pitchFamily="34" charset="0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6818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86725-E6EF-C4A4-386F-BC7E94FAF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emoce jsou evoluční výhodou primárně sloužící k sebezáchově</a:t>
            </a:r>
          </a:p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mají adaptační význam </a:t>
            </a:r>
          </a:p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vývoj emocí u lidí napomohl vývoji lidstva</a:t>
            </a:r>
          </a:p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emoce nám pomáhají v okamžiku vyvolat nasbírané zkušenosti a zároveň zhodnotit nové situace a lidi</a:t>
            </a:r>
          </a:p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zdůraznil evoluční přínos výrazu emocí – zvyšuje vyjádření emocí šanci na přežití</a:t>
            </a:r>
          </a:p>
          <a:p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usnadňuje komunikaci s ostatními členy druhu </a:t>
            </a:r>
          </a:p>
          <a:p>
            <a:pPr marL="0" indent="0">
              <a:buNone/>
            </a:pPr>
            <a:r>
              <a:rPr lang="cs-CZ" dirty="0">
                <a:latin typeface="Bahnschrift Light" panose="020B0502040204020203" pitchFamily="34" charset="0"/>
                <a:ea typeface="+mn-lt"/>
                <a:cs typeface="+mn-lt"/>
              </a:rPr>
              <a:t>								(Darwin, 1964).</a:t>
            </a:r>
            <a:endParaRPr lang="cs-CZ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76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9207D4-2AC5-8FF9-98A8-D1D6531B7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Emoce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A9D3A9-6B7B-18DB-7076-09A021E12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200" i="1" dirty="0">
                <a:latin typeface="Bahnschrift Light" panose="020B0502040204020203" pitchFamily="34" charset="0"/>
                <a:ea typeface="+mn-lt"/>
                <a:cs typeface="+mn-lt"/>
              </a:rPr>
              <a:t>duševní pohnutí, citový vzruch; dojetí, vzrušení</a:t>
            </a:r>
            <a:endParaRPr lang="cs-CZ" sz="22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200" i="1" dirty="0">
                <a:latin typeface="Bahnschrift Light" panose="020B0502040204020203" pitchFamily="34" charset="0"/>
                <a:ea typeface="+mn-lt"/>
                <a:cs typeface="+mn-lt"/>
              </a:rPr>
              <a:t>                                                                                        (Slovník spisovné češtiny)</a:t>
            </a:r>
            <a:endParaRPr lang="cs-CZ" sz="22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širší pojem než cit, zastřešující subjektivní zážitky libosti a nelibosti provázené </a:t>
            </a:r>
            <a:r>
              <a:rPr lang="cs-CZ" sz="2200" dirty="0" err="1">
                <a:latin typeface="Bahnschrift Light" panose="020B0502040204020203" pitchFamily="34" charset="0"/>
                <a:ea typeface="+mn-lt"/>
                <a:cs typeface="+mn-lt"/>
              </a:rPr>
              <a:t>fyziol</a:t>
            </a:r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. změnami, motorickými projevy (gestikulace, mimika), stavy menší či větší pohotovosti a zaměřenosti (láska strach, nenávist aj.) 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lze u nich zjišťovat směr přibližování či vzdalování, intenzitu a čas trvání</a:t>
            </a:r>
            <a:endParaRPr lang="cs-CZ" sz="2200" i="1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sz="2200" i="1" dirty="0">
                <a:latin typeface="Bahnschrift Light" panose="020B0502040204020203" pitchFamily="34" charset="0"/>
                <a:ea typeface="+mn-lt"/>
                <a:cs typeface="+mn-lt"/>
              </a:rPr>
              <a:t>                                                                                        (Hartl P. &amp; Hartlová H., 2000)</a:t>
            </a:r>
          </a:p>
        </p:txBody>
      </p:sp>
    </p:spTree>
    <p:extLst>
      <p:ext uri="{BB962C8B-B14F-4D97-AF65-F5344CB8AC3E}">
        <p14:creationId xmlns:p14="http://schemas.microsoft.com/office/powerpoint/2010/main" val="221025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6F0140-8139-739C-938D-71B68040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cs-CZ" sz="4600" dirty="0">
                <a:latin typeface="Bahnschrift Light" panose="020B0502040204020203" pitchFamily="34" charset="0"/>
                <a:cs typeface="Calibri Light"/>
              </a:rPr>
              <a:t>Radost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Zástupný obsah 2">
            <a:extLst>
              <a:ext uri="{FF2B5EF4-FFF2-40B4-BE49-F238E27FC236}">
                <a16:creationId xmlns:a16="http://schemas.microsoft.com/office/drawing/2014/main" id="{F97D605C-EB10-09A0-DC8D-FB8DE1BF6D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37937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836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8D80EAF-C9A1-4BED-68E2-46A6EDB7D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Projevy radosti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575DEC-52B8-C24E-F421-2EA660BEB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200" b="1" dirty="0">
                <a:latin typeface="Bahnschrift Light" panose="020B0502040204020203" pitchFamily="34" charset="0"/>
                <a:ea typeface="+mn-lt"/>
                <a:cs typeface="+mn-lt"/>
              </a:rPr>
              <a:t>Fyziologické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Rozšíření vlásečnic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Zrychlení srdečního tepu, trávení, dýchání</a:t>
            </a:r>
            <a:endParaRPr lang="cs-CZ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Prokrvení tkání a zvýšená tělesná teplota mají za následek červenání </a:t>
            </a:r>
            <a:endParaRPr lang="cs-CZ" dirty="0">
              <a:latin typeface="Bahnschrift Light" panose="020B0502040204020203" pitchFamily="34" charset="0"/>
              <a:cs typeface="Calibri"/>
            </a:endParaRP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Neurologické a hormonální projevy – endorfiny</a:t>
            </a:r>
          </a:p>
          <a:p>
            <a:pPr marL="0" indent="0">
              <a:buNone/>
            </a:pPr>
            <a:r>
              <a:rPr lang="cs-CZ" sz="2200" b="1" dirty="0">
                <a:latin typeface="Bahnschrift Light" panose="020B0502040204020203" pitchFamily="34" charset="0"/>
                <a:ea typeface="+mn-lt"/>
                <a:cs typeface="+mn-lt"/>
              </a:rPr>
              <a:t>Behaviorální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Motorika: výrazná </a:t>
            </a:r>
          </a:p>
          <a:p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Výraz: lehce rozpoznatelný, lesknoucí se oči, smích/ úsměv, </a:t>
            </a:r>
          </a:p>
          <a:p>
            <a:r>
              <a:rPr lang="cs-CZ" sz="2200" dirty="0" err="1">
                <a:latin typeface="Bahnschrift Light" panose="020B0502040204020203" pitchFamily="34" charset="0"/>
                <a:ea typeface="+mn-lt"/>
                <a:cs typeface="+mn-lt"/>
              </a:rPr>
              <a:t>Dymanogenie</a:t>
            </a:r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 - všechny projevy radosti (</a:t>
            </a:r>
            <a:r>
              <a:rPr lang="cs-CZ" sz="2200" dirty="0" err="1">
                <a:latin typeface="Bahnschrift Light" panose="020B0502040204020203" pitchFamily="34" charset="0"/>
                <a:ea typeface="+mn-lt"/>
                <a:cs typeface="+mn-lt"/>
              </a:rPr>
              <a:t>Ribot</a:t>
            </a:r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, 1939)</a:t>
            </a:r>
          </a:p>
          <a:p>
            <a:r>
              <a:rPr lang="cs-CZ" sz="2200" dirty="0" err="1">
                <a:latin typeface="Bahnschrift Light" panose="020B0502040204020203" pitchFamily="34" charset="0"/>
                <a:ea typeface="+mn-lt"/>
                <a:cs typeface="+mn-lt"/>
              </a:rPr>
              <a:t>Ribot</a:t>
            </a:r>
            <a:r>
              <a:rPr lang="cs-CZ" sz="2200" dirty="0">
                <a:latin typeface="Bahnschrift Light" panose="020B0502040204020203" pitchFamily="34" charset="0"/>
                <a:ea typeface="+mn-lt"/>
                <a:cs typeface="+mn-lt"/>
              </a:rPr>
              <a:t> – radost aktivní a pasivní</a:t>
            </a:r>
          </a:p>
          <a:p>
            <a:endParaRPr lang="cs-CZ" sz="2200" u="sng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731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969985-BDE7-9F7E-D2AB-BB7E70B52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ea typeface="Calibri Light"/>
                <a:cs typeface="Calibri Light"/>
              </a:rPr>
              <a:t>Radost - související pojmy 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7839E2-E4EE-4413-E3BF-716BD1810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Štěstí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Spokojenost, pohoda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Potěšení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Útěcha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Úleva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Vzrušení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Euforie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Překvapení </a:t>
            </a:r>
          </a:p>
          <a:p>
            <a:r>
              <a:rPr lang="cs-CZ" sz="2400" dirty="0">
                <a:latin typeface="Bahnschrift Light" panose="020B0502040204020203" pitchFamily="34" charset="0"/>
                <a:ea typeface="+mn-lt"/>
                <a:cs typeface="+mn-lt"/>
              </a:rPr>
              <a:t>Naděje – doufat</a:t>
            </a:r>
          </a:p>
          <a:p>
            <a:r>
              <a:rPr lang="cs-CZ" sz="2400" dirty="0">
                <a:latin typeface="Bahnschrift Light" panose="020B0502040204020203" pitchFamily="34" charset="0"/>
                <a:cs typeface="Calibri"/>
              </a:rPr>
              <a:t>Triumf</a:t>
            </a:r>
            <a:endParaRPr lang="cs-CZ" sz="2400" dirty="0">
              <a:latin typeface="Bahnschrift Light" panose="020B0502040204020203" pitchFamily="34" charset="0"/>
              <a:ea typeface="Calibri"/>
              <a:cs typeface="Calibri"/>
            </a:endParaRPr>
          </a:p>
          <a:p>
            <a:pPr marL="0" indent="0">
              <a:buNone/>
            </a:pPr>
            <a:endParaRPr lang="cs-CZ" sz="1900" dirty="0">
              <a:ea typeface="+mn-lt"/>
              <a:cs typeface="+mn-lt"/>
            </a:endParaRPr>
          </a:p>
          <a:p>
            <a:endParaRPr lang="cs-CZ" sz="1900" dirty="0">
              <a:ea typeface="Calibri"/>
              <a:cs typeface="Calibri"/>
            </a:endParaRPr>
          </a:p>
          <a:p>
            <a:endParaRPr lang="cs-CZ" sz="19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594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88AC003-2665-A1C1-C65E-08E9E45C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Bahnschrift Light" panose="020B0502040204020203" pitchFamily="34" charset="0"/>
                <a:cs typeface="Calibri Light"/>
              </a:rPr>
              <a:t>Naděje</a:t>
            </a:r>
            <a:endParaRPr lang="cs-CZ" sz="5400" dirty="0">
              <a:latin typeface="Bahnschrift Light" panose="020B0502040204020203" pitchFamily="34" charset="0"/>
            </a:endParaRP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D2955E-5B83-1EBE-3571-7DBAEF6DD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"Důvěra či víra v něco příznivého"</a:t>
            </a:r>
          </a:p>
          <a:p>
            <a:pPr marL="0" indent="0">
              <a:buNone/>
            </a:pPr>
            <a:endParaRPr lang="cs-CZ" sz="20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"Emoční postoj charakteristický očekáváním něčeho příznivého, např. o výsledku léčby" </a:t>
            </a:r>
          </a:p>
          <a:p>
            <a:pPr marL="0" indent="0">
              <a:buNone/>
            </a:pPr>
            <a:endParaRPr lang="cs-CZ" sz="20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"K cíli zaměřená aktivita" </a:t>
            </a:r>
          </a:p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- jíme a cílem je nasytit se (pochutnat si, zahnat hlad atp.)</a:t>
            </a:r>
          </a:p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- učíme se ve škole a cílem je něco se naučit (udělat zkoušku, postoupit do vyššího ročníku atp.)</a:t>
            </a:r>
          </a:p>
          <a:p>
            <a:pPr marL="0" indent="0">
              <a:buNone/>
            </a:pPr>
            <a:endParaRPr lang="cs-CZ" sz="2000" dirty="0">
              <a:latin typeface="Bahnschrift Light" panose="020B0502040204020203" pitchFamily="34" charset="0"/>
              <a:cs typeface="Calibri"/>
            </a:endParaRPr>
          </a:p>
          <a:p>
            <a:pPr marL="0" indent="0">
              <a:buNone/>
            </a:pPr>
            <a:r>
              <a:rPr lang="cs-CZ" sz="2000" dirty="0">
                <a:latin typeface="Bahnschrift Light" panose="020B0502040204020203" pitchFamily="34" charset="0"/>
                <a:cs typeface="Calibri"/>
              </a:rPr>
              <a:t>ČZJ: </a:t>
            </a:r>
            <a:r>
              <a:rPr lang="cs-CZ" sz="2000" dirty="0">
                <a:latin typeface="Bahnschrift Light" panose="020B0502040204020203" pitchFamily="34" charset="0"/>
                <a:ea typeface="+mn-lt"/>
                <a:cs typeface="+mn-lt"/>
                <a:hlinkClick r:id="rId2"/>
              </a:rPr>
              <a:t>https://www.spreadthesign.com/cs.cz/search/</a:t>
            </a:r>
            <a:endParaRPr lang="cs-CZ" sz="2000" dirty="0">
              <a:latin typeface="Bahnschrift Light" panose="020B0502040204020203" pitchFamily="34" charset="0"/>
              <a:ea typeface="+mn-lt"/>
              <a:cs typeface="+mn-lt"/>
            </a:endParaRPr>
          </a:p>
          <a:p>
            <a:pPr marL="0" indent="0">
              <a:buNone/>
            </a:pPr>
            <a:endParaRPr lang="cs-CZ" sz="20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56482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1166</Words>
  <Application>Microsoft Office PowerPoint</Application>
  <PresentationFormat>Širokoúhlá obrazovka</PresentationFormat>
  <Paragraphs>120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Bahnschrift Light</vt:lpstr>
      <vt:lpstr>Calibri</vt:lpstr>
      <vt:lpstr>Calibri Light</vt:lpstr>
      <vt:lpstr>Motiv systému Office</vt:lpstr>
      <vt:lpstr>Konceptualizace emoce radost v ČZJ</vt:lpstr>
      <vt:lpstr>Co je emoce?</vt:lpstr>
      <vt:lpstr>Prezentace aplikace PowerPoint</vt:lpstr>
      <vt:lpstr>Prezentace aplikace PowerPoint</vt:lpstr>
      <vt:lpstr>Emoce</vt:lpstr>
      <vt:lpstr>Radost </vt:lpstr>
      <vt:lpstr>Projevy radosti</vt:lpstr>
      <vt:lpstr>Radost - související pojmy </vt:lpstr>
      <vt:lpstr>Naděje</vt:lpstr>
      <vt:lpstr>Štěstí</vt:lpstr>
      <vt:lpstr>RADOST v ASL</vt:lpstr>
      <vt:lpstr>Happy - ASL</vt:lpstr>
      <vt:lpstr>THRILL - ASL</vt:lpstr>
      <vt:lpstr>Radost v českém znakovém jazyce</vt:lpstr>
      <vt:lpstr>Radost v ČZJ - naše myšlenka</vt:lpstr>
      <vt:lpstr>Děkujeme za pozornost!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Weronika Bonczková</dc:creator>
  <cp:lastModifiedBy>Vaňková, Irena</cp:lastModifiedBy>
  <cp:revision>63</cp:revision>
  <dcterms:created xsi:type="dcterms:W3CDTF">2022-05-01T08:45:09Z</dcterms:created>
  <dcterms:modified xsi:type="dcterms:W3CDTF">2022-05-25T15:48:17Z</dcterms:modified>
</cp:coreProperties>
</file>