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F127CA-98EC-2B41-C42E-C1C16B3B65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5F38F0-5C83-3A61-63E5-C2078FC67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C94B7D0-4C5F-6929-E17D-8A5F508C8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30222-12A9-4FFC-AAAE-52C43535DFE3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C75ECD-DE5F-2E05-5ED4-FA266A0D1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A124D7-93D8-5D49-14EA-F518A9D70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61E36-8D94-4BB1-BCF5-529BBBDE07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579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9D48BE-CE33-0D52-A4CA-93CBB0AED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6D27C60-F363-2E06-1680-6DCBFDD7B0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BC9BC4-F75B-579B-1725-EA61F9A69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30222-12A9-4FFC-AAAE-52C43535DFE3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A7F982-9F4F-C957-DC25-F70C0ADCF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88FF5E-B7A5-2F6A-7AF6-A1979EC6D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61E36-8D94-4BB1-BCF5-529BBBDE07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754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30FEA6E-BD24-15AF-F18C-7AB97CDCC3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7D7FF03-A5E3-494D-83DB-74F15A5B4A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02F276-946E-357C-8A7A-027A42D273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30222-12A9-4FFC-AAAE-52C43535DFE3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FAB947-2D1D-579D-2F89-D3B2B1211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FA27EE3-BD8B-94E2-5B1E-62DE4E144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61E36-8D94-4BB1-BCF5-529BBBDE07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58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F1B7E4-6676-DC7F-45E0-C475B094E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51A041F-EB3E-1B3F-0F1E-4650DF9586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A07860D-6900-72E7-3F09-1E31E197D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30222-12A9-4FFC-AAAE-52C43535DFE3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AB301D-3511-232D-FAC0-FD7855FD2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F05C6E-C1D9-F95F-FF5D-57276B0D3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61E36-8D94-4BB1-BCF5-529BBBDE07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367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FAE3FE-3B1A-589C-DA56-9096598CD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F8CD5AC-616E-21FA-0CEF-99ED4F62AC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C44C04-7EB0-15B5-7990-D97BACBF8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30222-12A9-4FFC-AAAE-52C43535DFE3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076278-0AC6-09F7-EB34-AC7447CF2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C51AFDA-1204-DA1C-B778-C2352057F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61E36-8D94-4BB1-BCF5-529BBBDE07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277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FB62F8-EA38-51E5-E439-D117C5A7E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6C10E93-2DE6-6411-15B4-C8B0BA8C76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181B86F-F360-A4DC-E306-ECBE4DCF26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416BB37-1CDE-A290-149A-D0A4B923C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30222-12A9-4FFC-AAAE-52C43535DFE3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4F83116-2155-3350-1D65-CF70369AA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47D458C-E264-998A-5334-98C215308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61E36-8D94-4BB1-BCF5-529BBBDE07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3418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E5F949-EC8C-A34A-662E-A2BDC0AE4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1884807-8460-38B7-77D4-73E3557252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9D1F4FA-36EB-2D31-2B69-5EDC24EAAC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9FB5323-0085-7169-F64E-8F00BB2F4E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444CCC5-3E15-6075-248A-984C709BD2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4996DC3B-2FF6-81A4-13EC-076ED5E56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30222-12A9-4FFC-AAAE-52C43535DFE3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3BF18D7-205A-5281-19DE-7C47FDC00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E6F1FCB-E8A3-B083-2BB0-88F043CCC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61E36-8D94-4BB1-BCF5-529BBBDE07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946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CE2CE6-645F-3BE8-4589-FD5B6DD98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A4A6CFC-4C68-EDD2-BCAF-39695106A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30222-12A9-4FFC-AAAE-52C43535DFE3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5DA4A3F-C57C-48E9-CA0D-FEB320CBD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2B32F04-E5CB-78D7-B7AF-747ECB5B3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61E36-8D94-4BB1-BCF5-529BBBDE07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1599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C39BA3D-3569-1BDD-DDFB-E5815AB21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30222-12A9-4FFC-AAAE-52C43535DFE3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A45F7DB-07B4-FF27-980D-587235629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68D27CC-120F-9515-920F-95B3FBD05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61E36-8D94-4BB1-BCF5-529BBBDE07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518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862788-F57D-5E63-C2CA-1D45CF448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A7310B4-B50C-BBC1-AECE-046743E13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29FEE2F-4080-9C66-2D2B-486B6D9B7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88E0C5E-C0FF-209C-9CCD-EDAD03209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30222-12A9-4FFC-AAAE-52C43535DFE3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F60268-810E-A291-2269-5E8B51BF3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302D83F-C5C6-80FD-0254-C8AE46CD2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61E36-8D94-4BB1-BCF5-529BBBDE07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840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20B49C-FC6E-A4AA-770E-F935D2BA9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FD9E3F2-4171-CC04-D32F-B05FD916AD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8632CE9-24F3-493D-1536-E782D0C9A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8659658-37D0-706A-CE91-2942E2639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30222-12A9-4FFC-AAAE-52C43535DFE3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B98ABD2-0F28-C4BC-F3A8-292048BAF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CD43EE3-CD13-72E0-AD3D-7DB912D14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161E36-8D94-4BB1-BCF5-529BBBDE07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501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06A6934-0DB5-F096-5B64-1D780937A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8EC4CF1-C833-E71A-9DE0-2C5618960F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BCE6D67-6956-3DE5-950A-F2A962632D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30222-12A9-4FFC-AAAE-52C43535DFE3}" type="datetimeFigureOut">
              <a:rPr lang="cs-CZ" smtClean="0"/>
              <a:t>02.08.2023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D73DD3F-EB63-8DC7-A5E2-A3C2A9DA19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844EE4-4A6B-5F08-D9BE-E1BB96C3AE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61E36-8D94-4BB1-BCF5-529BBBDE073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617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6F8DC1-DF4F-D74E-E009-0DBAD0ED50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Média středověké slovesné komunikace, tzv. orální literatura </a:t>
            </a:r>
            <a:endParaRPr lang="cs-CZ" sz="4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B962CD4-C046-C91D-96DE-0EDA9D22A0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36455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555F47-CB98-3D6E-6B05-E8C88D132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E855F1-B110-C300-E857-4B199B55F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5308"/>
          </a:xfrm>
        </p:spPr>
        <p:txBody>
          <a:bodyPr>
            <a:normAutofit lnSpcReduction="10000"/>
          </a:bodyPr>
          <a:lstStyle/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Font typeface="Wingdings" panose="05000000000000000000" pitchFamily="2" charset="2"/>
              <a:buChar char=""/>
            </a:pPr>
            <a:r>
              <a:rPr lang="cs-CZ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audiovizuální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způsob vnímání psaného textu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orální dimenze psaných textů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auralita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tvorba textu diktováním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vnímání textu poslechem (předčítání, recitace, zpěv)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u grafického záznamu nemusí být důležitá přehlednost (kniha určená k uchovávání textu vs. kniha určená k četbě)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výzdoba knihy jako mnemotechnická pomůcka     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výuka poslechem a opakováním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lectio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memoratio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disputatio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disputace jako základní způsob vědecké komunikace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9426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555F47-CB98-3D6E-6B05-E8C88D132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E855F1-B110-C300-E857-4B199B55F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→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význam mluveného slova v náboženství (rituál), při výkonu moci, při předávání vědění 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1000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555F47-CB98-3D6E-6B05-E8C88D132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Charakteristické rysy orálně založeného myšlení</a:t>
            </a:r>
            <a:r>
              <a:rPr lang="cs-CZ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(W. </a:t>
            </a:r>
            <a:r>
              <a:rPr lang="cs-CZ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Ong</a:t>
            </a:r>
            <a:r>
              <a:rPr lang="cs-CZ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E855F1-B110-C300-E857-4B199B55F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přiřazování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kumulativnost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„mnohomluvnost“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konzervativnost a tradicionalismus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blízkost přirozenému světu (viz funkční synkretismus slovesnosti)   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orientace na společenství a vnější okolí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„těžká“ literární postava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epizodická struktura dějové linie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význam rétoriky </a:t>
            </a:r>
          </a:p>
        </p:txBody>
      </p:sp>
    </p:spTree>
    <p:extLst>
      <p:ext uri="{BB962C8B-B14F-4D97-AF65-F5344CB8AC3E}">
        <p14:creationId xmlns:p14="http://schemas.microsoft.com/office/powerpoint/2010/main" val="2523174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555F47-CB98-3D6E-6B05-E8C88D132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E855F1-B110-C300-E857-4B199B55F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Aurální povaha středověkého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vernakulárního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písemnictví (J. 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Vilikovský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):  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kontaktní jazykové prostředky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oslovování posluchače, výzvy k utišení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úvodní formule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ujišťování o krátkosti, stručnosti vyprávění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upozornění na počátek nové epizody, na digresi apod.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opakování určitých slovních obratů a spojení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zvýrazňování zvukové kvality slova (verš, rytmus, rým, rytmické klausule, …)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 existence středověké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vizuální poezie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43049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555F47-CB98-3D6E-6B05-E8C88D132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Základní studijní literatura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E855F1-B110-C300-E857-4B199B55F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Horálek, Karel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Literatura a ústní tradice v české kultuře 10. století.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Acta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Universitatis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Carolinae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Philologica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2/3 – Slavica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Pragensia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13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Ong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Walter Jackson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5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Technologizace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slova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Karolinum, Praha 2006.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Šmahel, František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Od středověku k novověku.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Modi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5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legendi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 vivendi. In: týž: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Mezi středověkem a renesancí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Argo, Praha 2002.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5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Vilikovský</a:t>
            </a:r>
            <a:r>
              <a:rPr lang="cs-CZ" sz="15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Jan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Poznámky o slohu a hodnocení staročeské poezie. In: týž: </a:t>
            </a:r>
            <a:r>
              <a:rPr lang="cs-CZ" sz="15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Písemnictví českého středověku</a:t>
            </a:r>
            <a:r>
              <a:rPr lang="cs-CZ" sz="1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Universum, Praha 1948.</a:t>
            </a:r>
          </a:p>
        </p:txBody>
      </p:sp>
    </p:spTree>
    <p:extLst>
      <p:ext uri="{BB962C8B-B14F-4D97-AF65-F5344CB8AC3E}">
        <p14:creationId xmlns:p14="http://schemas.microsoft.com/office/powerpoint/2010/main" val="3837676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555F47-CB98-3D6E-6B05-E8C88D132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Další doporučená literatura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E855F1-B110-C300-E857-4B199B55F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7517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Assman</a:t>
            </a:r>
            <a:r>
              <a:rPr lang="cs-CZ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Jan – </a:t>
            </a:r>
            <a:r>
              <a:rPr lang="cs-CZ" sz="1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Assman</a:t>
            </a:r>
            <a:r>
              <a:rPr lang="cs-CZ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Aleida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Archeologie literární komunikace. In: M. </a:t>
            </a:r>
            <a:r>
              <a:rPr lang="cs-CZ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Pechlivanos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 al. (</a:t>
            </a:r>
            <a:r>
              <a:rPr lang="cs-CZ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eds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.): </a:t>
            </a:r>
            <a:r>
              <a:rPr lang="cs-CZ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Úvod do literární vědy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Herrmann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&amp; synové, Praha 1999, s. 200–205.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Baďurová, Anežka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Historické knižní fondy v ČR a současný stav jejich knihovnického zpracování. </a:t>
            </a:r>
            <a:r>
              <a:rPr lang="cs-CZ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Sborník archivních prací 53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2003, č. 2, s. 641–648.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Doležel, Lubomír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Ústní a psaná literatura. In: týž: </a:t>
            </a:r>
            <a:r>
              <a:rPr lang="cs-CZ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Studie z české literatury a poetiky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Trost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Praha 2008, s. 241–254.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Dragoun, Michal – Marek, Jindřich – </a:t>
            </a:r>
            <a:r>
              <a:rPr lang="cs-CZ" sz="1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Boldan</a:t>
            </a:r>
            <a:r>
              <a:rPr lang="cs-CZ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Kamil – Studničková, Milada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Knižní kultura českého středověku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Scriptorium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Dolní Břežany 2020.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Frynta, Emanuel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Zastřená tvář poezie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Nakladatelství Franze Kafky, Praha 1993.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Gurevič</a:t>
            </a:r>
            <a:r>
              <a:rPr lang="cs-CZ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Aron </a:t>
            </a:r>
            <a:r>
              <a:rPr lang="cs-CZ" sz="1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Jakovlevič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Nebe, peklo, svět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H&amp;H, Praha 1998.    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Hlaváček, Ivan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Knihy a knihovny v českém středověku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Karolinum, Praha 2005.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Hlaváček, Ivan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Středověké soupisy knih a knihoven v českých zemích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Univerzita Karlova, Praha 1966.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Jakobi-</a:t>
            </a:r>
            <a:r>
              <a:rPr lang="cs-CZ" sz="1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Mirwald</a:t>
            </a:r>
            <a:r>
              <a:rPr lang="cs-CZ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Christine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Das</a:t>
            </a:r>
            <a:r>
              <a:rPr lang="cs-CZ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mittelalterliche</a:t>
            </a:r>
            <a:r>
              <a:rPr lang="cs-CZ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Buch. </a:t>
            </a:r>
            <a:r>
              <a:rPr lang="cs-CZ" sz="1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Funktion</a:t>
            </a:r>
            <a:r>
              <a:rPr lang="cs-CZ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und</a:t>
            </a:r>
            <a:r>
              <a:rPr lang="cs-CZ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Ausstattung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Reclam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Stuttgart 2004.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Poláčková, Eliška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Verbum </a:t>
            </a:r>
            <a:r>
              <a:rPr lang="cs-CZ" sz="1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caro</a:t>
            </a:r>
            <a:r>
              <a:rPr lang="cs-CZ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factum</a:t>
            </a:r>
            <a:r>
              <a:rPr lang="cs-CZ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</a:t>
            </a:r>
            <a:r>
              <a:rPr lang="cs-CZ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Performativita</a:t>
            </a:r>
            <a:r>
              <a:rPr lang="cs-CZ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bohemikální</a:t>
            </a:r>
            <a:r>
              <a:rPr lang="cs-CZ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literatury 14. století pohledem divadelní vědy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cs-CZ" sz="1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Filosofia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Praha 2019.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Scholes</a:t>
            </a:r>
            <a:r>
              <a:rPr lang="cs-CZ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Robert – </a:t>
            </a:r>
            <a:r>
              <a:rPr lang="cs-CZ" sz="1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Kellogg</a:t>
            </a:r>
            <a:r>
              <a:rPr lang="cs-CZ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Robert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Povaha vyprávění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Host, Brno 2002.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Šmahel, František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Ceny rukopisných knih v Čechách do r. 1500. </a:t>
            </a:r>
            <a:r>
              <a:rPr lang="cs-CZ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Sborník historický 14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1966, s. 5–23.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Šmahel, František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Nahlédnutí do středověku. Mluva písma a četba obrazů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Karolinum, Praha 2017.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Tobolka, Zdeněk Václav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cs-CZ" sz="1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Kniha, její vznik a vývoj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Orbis, Praha 1949.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439911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555F47-CB98-3D6E-6B05-E8C88D132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Středověké chápání slovesného umění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E855F1-B110-C300-E857-4B199B55F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slovesnost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vs.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literatura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středověké pojetí slovesnosti – slovo jako sluchový vjem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středověká kultura je sice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chirografická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ale s výrazným zastoupením 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orality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(mluvnosti) – fenomén sekundární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orality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(W.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Ong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192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555F47-CB98-3D6E-6B05-E8C88D132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E855F1-B110-C300-E857-4B199B55F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nákladná výroba kniha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vzácný materiál (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pergamen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papír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dlouhá doba výroby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výroba inkoustu, psacího náčiní, …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pojetí knihy jako prestižního vizuálního díla (kaligrafie, knižní malba, výzdoba knižních desek, umělecká vazba, …) – kniha jako součást chrámového pokladu 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vysoká úroveň knižní malby v Čechách za vlády Václava IV.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kniha jako luxusní zboží, jako statusový symbol </a:t>
            </a:r>
          </a:p>
          <a:p>
            <a:pPr marL="0" indent="0"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0277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555F47-CB98-3D6E-6B05-E8C88D132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E855F1-B110-C300-E857-4B199B55F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značná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negramotnost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čtení a psaní jako vysoce kvalifikovaná a specializovaná činnost sociologicky vymezené skupiny osob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kniha jako materiální věc vs. kniha jako myšlenkové dílo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litterati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docti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vs.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illitterati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(idiotie)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litteratus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clericus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klerik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– privilegovaný vztah kléru k písmu a vzdělanosti na základě ukotvení křesťanského náboženství ve slově, písmu, knize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fenomén laické gramotnosti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2639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555F47-CB98-3D6E-6B05-E8C88D132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E855F1-B110-C300-E857-4B199B55F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klášterní a katedrální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skriptoria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knihovny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nejvýznamnější česká středověká skriptoria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342900" lvl="0" indent="-34290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svatojiřské</a:t>
            </a:r>
          </a:p>
          <a:p>
            <a:pPr marL="342900" lvl="0" indent="-34290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sázavské</a:t>
            </a:r>
          </a:p>
          <a:p>
            <a:pPr marL="342900" lvl="0" indent="-34290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olomoucké (Jindřich Zdík)</a:t>
            </a:r>
          </a:p>
          <a:p>
            <a:pPr marL="342900" lvl="0" indent="-34290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skriptoria Arnošta z Pardubic a Jana ze Středy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katedrálové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scriptores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/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notares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cathedralici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/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cathedrales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soupisy knih a knihoven (od 2. poloviny 13. století)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 osobní knihovny (od konce 13. století) 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obrovský vzrůst potřeby knih po založení pražské univerzity 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5042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555F47-CB98-3D6E-6B05-E8C88D132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E855F1-B110-C300-E857-4B199B55F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Funkce knihovny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 uchovávání knih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 reprezentaci vlastníka </a:t>
            </a:r>
          </a:p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 četbě a studiu (studovna) – se vznikem mendikantských řádů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kniha jako opora paměti (tezaurace)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kniha jako zdroj vědění, učebnice (scholastika knihu používá)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5113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555F47-CB98-3D6E-6B05-E8C88D132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Orální charakter středověké kultury</a:t>
            </a:r>
            <a:endParaRPr lang="cs-CZ" sz="30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E855F1-B110-C300-E857-4B199B55F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orální literatura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(Albert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Bates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Lord) / ústní literatura (Lubomír Doležel) /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orální slovesnost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(Walter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Ong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„rehabilitace“ orální slovesnosti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Milman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Parry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W.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Ong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v evropských literaturách dokladem starověké a středověké ústní slovesnosti především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hrdinské eposy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rozdíly mezi orálním a písemným vyjadřováním i myšlením: orální slovesnost je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formulická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formule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skupina slov, která se pravidelně opakuje v určitém metrickém vzorci a slouží k vyjádření určité myšlenky; základní prvek výstavy veršů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1994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555F47-CB98-3D6E-6B05-E8C88D132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E855F1-B110-C300-E857-4B199B55F4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- formulová konstituce myšlení v orální kultuře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specifika recepce orální slovesnosti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improvizace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předávány jednotlivé prvky písně (zápletka, epizody, pojetí postavy, znalost historických událostí, tradiční motivy, …)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případné zápisy dodatečné, často v několikerých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variantách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tabLst>
                <a:tab pos="457200" algn="l"/>
              </a:tabLs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neexistuje „definitivní“ tvar díla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orální slovesnost není autorským dílem v moderním slova smyslu – každá performance je samostatným tvůrčím činem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slovo se nepovažuje za soukromé vlastnictví (společné sdílení tradice)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otázka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českého hrdinského eposu / epických písní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967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555F47-CB98-3D6E-6B05-E8C88D132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E855F1-B110-C300-E857-4B199B55F4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cs-CZ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audiovizuální vnímání výtvarného díla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„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pictura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scriptura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laicorum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 – obraz ve veřejném prostoru jako „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biblia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picta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aditivní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sekvenciální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vnímání obrazu („čtení příběhu“)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„mluvící obrazy“ (mluvící pásky)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51908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1168</Words>
  <Application>Microsoft Office PowerPoint</Application>
  <PresentationFormat>Širokoúhlá obrazovka</PresentationFormat>
  <Paragraphs>135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Média středověké slovesné komunikace, tzv. orální literatura </vt:lpstr>
      <vt:lpstr>Středověké chápání slovesného umění</vt:lpstr>
      <vt:lpstr>Prezentace aplikace PowerPoint</vt:lpstr>
      <vt:lpstr>Prezentace aplikace PowerPoint</vt:lpstr>
      <vt:lpstr>Prezentace aplikace PowerPoint</vt:lpstr>
      <vt:lpstr>Prezentace aplikace PowerPoint</vt:lpstr>
      <vt:lpstr>Orální charakter středověké kultury</vt:lpstr>
      <vt:lpstr>Prezentace aplikace PowerPoint</vt:lpstr>
      <vt:lpstr>Prezentace aplikace PowerPoint</vt:lpstr>
      <vt:lpstr>Prezentace aplikace PowerPoint</vt:lpstr>
      <vt:lpstr>Prezentace aplikace PowerPoint</vt:lpstr>
      <vt:lpstr>Charakteristické rysy orálně založeného myšlení (W. Ong)</vt:lpstr>
      <vt:lpstr>Prezentace aplikace PowerPoint</vt:lpstr>
      <vt:lpstr>Základní studijní literatura</vt:lpstr>
      <vt:lpstr>Další doporučená 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Média středověké slovesné komunikace, tzv. orální literatura </dc:title>
  <dc:creator>Činčurová, Bára</dc:creator>
  <cp:lastModifiedBy>Činčurová, Bára</cp:lastModifiedBy>
  <cp:revision>2</cp:revision>
  <dcterms:created xsi:type="dcterms:W3CDTF">2023-08-01T14:41:27Z</dcterms:created>
  <dcterms:modified xsi:type="dcterms:W3CDTF">2023-08-02T16:56:08Z</dcterms:modified>
</cp:coreProperties>
</file>