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11AC0-EC5A-4C50-9DD4-E69FDABC3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377525-AB5B-45ED-AEA6-9E804073F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D1D17B-E29C-4093-8B7B-A21D8B48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41D53F-1DE9-470E-8B51-2129BB8D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ADAD4D-F2D5-447F-9CB2-A5B5ED03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5B179-8A8E-479D-9329-DB071199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F67B61-B539-4850-A069-1ACEEAD16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86F4E9-F169-4DDC-A4D9-6FC0ABA0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47087C-5583-47E8-8C1F-CAAD2E29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A2BD50-42E4-462E-ACD9-263B9F41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6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E28C150-176D-4875-A557-967F81EDF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CEA410-FA7D-48D6-8668-677FBE0A5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E9949-5BEC-49ED-88F7-98E6A574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D441F0-25C3-434C-BCD4-B0CE1C6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6AB83D-9508-4FDD-802C-9779CAF5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30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6E81D-ECE2-487C-B57D-78B277CE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56FF2-E467-4AF7-89D2-934216A7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E4980-A2AB-4FE4-B785-509E28E4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28662-A199-4825-9EAC-8E256FAC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1B67B-F9EA-4635-BA52-627B42B9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304F0-7488-4E3C-AB08-6EE97616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C6CE97-383B-4626-9757-7A772588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2AB5E-EC39-4B91-91B7-A540D6EA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B25EC4-5331-4335-8930-FAE38A01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07BFFE-6578-489C-ACD0-6C66398A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9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E00FA-1FE6-4A81-97B0-8D00FE4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B87B7B-369C-4ED1-9028-0ABE846B5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E6A572-A671-4102-9166-1DB2C8E5F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96EE84-8E4E-4260-A9DB-83A1A987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7272F3-67A8-47A4-9206-C6ACD633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51FE1E-5D1E-41D5-9159-AC03E760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21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54718-A67B-42CB-9DEC-7EB88C4D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0A9E7F-33CF-46CC-83E5-7D479B04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AD87F0-AEB0-4B91-8F6A-0A815A2F6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1B582D-19A1-40E8-893F-97902F5C0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60F197-C429-4A60-AD84-78AB25B9A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2CFE03-F646-4136-81B3-7DE49474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DD87A1B-3185-4A2A-A62A-B8DBCED7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0F2127-FD9B-4E4F-80D3-C6CE3830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FE3BF-FEBE-43FF-BD38-547A8FAD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08F6EF-6D2E-4915-80A7-04B857AA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66492A-1EF0-4CAF-9C22-EA8AFE6B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979E4A-8F80-43B2-B779-7D8C9057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63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6859FC-7010-41AA-B356-DB055A98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BA48A2-0596-41C6-AAED-791BF23E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8DE6BF-02EE-494F-B3E7-BCC634F9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85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98836-FCA2-41D1-8C5C-BFBB70F0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40999-762F-4D74-AB9B-D180A608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FB6060-1D3E-4A14-AD4D-DF6FDB8D2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754F17-FABA-40E6-8755-50C805C9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F979E6-F613-4BD0-A762-272DD0BB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AC3323-4349-4846-B69E-E1C5305B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85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3CC00-ABB3-4563-B7BF-E55D9322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F0BBC6-3D47-44EA-8569-EC1CA7028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59795-C063-4CE7-8B0B-E8E13962C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736E25-3F41-480C-8474-5F676FA0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8E83C0-E74B-4A82-9043-3EC5EFEF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0651B4-207A-44D2-8B1B-ECCD99B5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28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15FFA7-333D-4EE3-9A0F-0983F6EE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33586C-8E1E-46AF-BCCD-1BB3A9CD6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B1A17-9931-4A3D-879F-3E549AE1E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6687-FC9C-4394-AE70-9927C3C38381}" type="datetimeFigureOut">
              <a:rPr lang="cs-CZ" smtClean="0"/>
              <a:t>30. 9. 2020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A716E-9850-44F3-9D14-16E18111A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9408A7-D836-4B4D-B9CD-526DC51D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91C6-46B7-4AA2-8FC7-2F6CC5AC1F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" Type="http://schemas.openxmlformats.org/officeDocument/2006/relationships/image" Target="../media/image10.emf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52834-F1AB-4FB1-BD4B-BF19A81C3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Vizuální gramotnost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308EB5-998D-49C8-8248-BA638FFC8708}"/>
              </a:ext>
            </a:extLst>
          </p:cNvPr>
          <p:cNvSpPr txBox="1"/>
          <p:nvPr/>
        </p:nvSpPr>
        <p:spPr>
          <a:xfrm>
            <a:off x="3124106" y="5758205"/>
            <a:ext cx="6473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20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Schönau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et al. (2020): Towards a revised Model of the CEFR-VC. 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C15DFEE-C117-477D-994C-BE74C32D8267}"/>
              </a:ext>
            </a:extLst>
          </p:cNvPr>
          <p:cNvSpPr txBox="1"/>
          <p:nvPr/>
        </p:nvSpPr>
        <p:spPr>
          <a:xfrm>
            <a:off x="269748" y="278202"/>
            <a:ext cx="794980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Na vybraných místech v Riegrových sadech jsme připravili labyrinty kolemjdoucím.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některých labyrintech čekají na chodce připravené úkoly nebo nástrahy.</a:t>
            </a:r>
          </a:p>
          <a:p>
            <a:endParaRPr lang="cs-CZ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Někdo spěchá, ani si nevšimne, jaké cesty mu život připravuje, jiný se zastaví a projde skrz. Co vy?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E4C6DB-A8E0-4F91-8EE8-C164DC54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768" y="220128"/>
            <a:ext cx="2729484" cy="20527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BD86E9-46C2-4D46-8198-F4E838086BDA}"/>
              </a:ext>
            </a:extLst>
          </p:cNvPr>
          <p:cNvSpPr txBox="1"/>
          <p:nvPr/>
        </p:nvSpPr>
        <p:spPr>
          <a:xfrm>
            <a:off x="9192768" y="1829472"/>
            <a:ext cx="294894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3200" b="0" i="0" u="none" strike="noStrike" baseline="0" dirty="0">
              <a:latin typeface="Garamond" panose="02020404030301010803" pitchFamily="18" charset="0"/>
            </a:endParaRPr>
          </a:p>
          <a:p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Hodne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krat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jsem se tu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stratil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ale bylo to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zabavni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hodne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krat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jsem se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stratil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u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portalu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a u minotauru ale nakonec jsem to dal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Stepan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. jej Ben Největší překážka pro mě byla že jsem nevěděl jaký vchod si mám vybrat (Václav) </a:t>
            </a:r>
            <a:endParaRPr lang="cs-CZ" sz="1800" b="0" i="0" u="none" strike="noStrike" baseline="0" dirty="0">
              <a:latin typeface="Garamond" panose="02020404030301010803" pitchFamily="18" charset="0"/>
            </a:endParaRPr>
          </a:p>
          <a:p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autor.Karel.bylo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to těžké ale mě se to 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libí.Když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chcete najít překážky tak to záleží z jaké strany .</a:t>
            </a:r>
            <a:r>
              <a:rPr lang="cs-CZ" sz="1800" b="0" i="1" u="none" strike="noStrike" baseline="0" dirty="0" err="1">
                <a:latin typeface="Garamond" panose="02020404030301010803" pitchFamily="18" charset="0"/>
              </a:rPr>
              <a:t>autoři,Karel</a:t>
            </a:r>
            <a:r>
              <a:rPr lang="cs-CZ" sz="1800" b="0" i="1" u="none" strike="noStrike" baseline="0" dirty="0">
                <a:latin typeface="Garamond" panose="02020404030301010803" pitchFamily="18" charset="0"/>
              </a:rPr>
              <a:t> a Filip autor Karel. 3o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F15701-F1CD-4C03-AD0E-2F5E889A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8" y="2086583"/>
            <a:ext cx="3775660" cy="285182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E3BA209-035F-4CED-A3A8-BA840A1BACC9}"/>
              </a:ext>
            </a:extLst>
          </p:cNvPr>
          <p:cNvSpPr txBox="1"/>
          <p:nvPr/>
        </p:nvSpPr>
        <p:spPr>
          <a:xfrm rot="10800000" flipV="1">
            <a:off x="169264" y="4946298"/>
            <a:ext cx="281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1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kdyš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jsem ho dělala sama jsem zabloudila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maja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C899F83-E4E6-47BB-97E1-52AE6E16C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925" y="3105762"/>
            <a:ext cx="4190326" cy="31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59A012B-D486-4787-A42D-557E55F19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619" y="0"/>
            <a:ext cx="7205669" cy="68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3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289C44B-3FD8-490B-900D-801175BAE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83" y="1"/>
            <a:ext cx="6985637" cy="683451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AF17413-FA08-4A3B-A477-EFE7E9BD7B13}"/>
              </a:ext>
            </a:extLst>
          </p:cNvPr>
          <p:cNvSpPr txBox="1"/>
          <p:nvPr/>
        </p:nvSpPr>
        <p:spPr>
          <a:xfrm>
            <a:off x="749808" y="969264"/>
            <a:ext cx="2692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Nehierarchické</a:t>
            </a:r>
            <a:endParaRPr lang="cs-CZ" dirty="0"/>
          </a:p>
          <a:p>
            <a:r>
              <a:rPr lang="cs-CZ" dirty="0"/>
              <a:t>Typické pro oblast vizuality</a:t>
            </a:r>
          </a:p>
          <a:p>
            <a:r>
              <a:rPr lang="cs-CZ" dirty="0"/>
              <a:t>Dynamický charakter</a:t>
            </a:r>
          </a:p>
          <a:p>
            <a:r>
              <a:rPr lang="cs-CZ" dirty="0"/>
              <a:t>Vzájemné vztahy</a:t>
            </a:r>
          </a:p>
        </p:txBody>
      </p:sp>
    </p:spTree>
    <p:extLst>
      <p:ext uri="{BB962C8B-B14F-4D97-AF65-F5344CB8AC3E}">
        <p14:creationId xmlns:p14="http://schemas.microsoft.com/office/powerpoint/2010/main" val="286505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F2F5A4D-707E-4F3A-AE0C-DB458B0C9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321170"/>
              </p:ext>
            </p:extLst>
          </p:nvPr>
        </p:nvGraphicFramePr>
        <p:xfrm>
          <a:off x="36576" y="0"/>
          <a:ext cx="12155423" cy="8221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3416">
                  <a:extLst>
                    <a:ext uri="{9D8B030D-6E8A-4147-A177-3AD203B41FA5}">
                      <a16:colId xmlns:a16="http://schemas.microsoft.com/office/drawing/2014/main" val="3284921783"/>
                    </a:ext>
                  </a:extLst>
                </a:gridCol>
                <a:gridCol w="4792007">
                  <a:extLst>
                    <a:ext uri="{9D8B030D-6E8A-4147-A177-3AD203B41FA5}">
                      <a16:colId xmlns:a16="http://schemas.microsoft.com/office/drawing/2014/main" val="77033940"/>
                    </a:ext>
                  </a:extLst>
                </a:gridCol>
              </a:tblGrid>
              <a:tr h="410214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cs-CZ" sz="2400" b="1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u="none" strike="noStrike" dirty="0">
                          <a:effectLst/>
                          <a:latin typeface="Garamond" panose="02020404030301010803" pitchFamily="18" charset="0"/>
                        </a:rPr>
                        <a:t>     Produkce:</a:t>
                      </a: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-vytváření vizuálních představ (na základě pozorování,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mentálního obrazu, zkušenosti či pocitu)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-vizuální zkoumání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-tvorba obrazů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-prezentace/sdílení obrazů 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-posouzení obrazů a procesu jejich vzniku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tvořit, navrhnout, představit si,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     experimentovat, realizovat</a:t>
                      </a:r>
                      <a:endParaRPr lang="cs-CZ" sz="2400" b="0" i="0" u="none" strike="noStrike" dirty="0">
                        <a:effectLst/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 marL="144851" marR="144851" marT="72425" marB="72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cs-CZ" sz="2400" b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Recepce: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-vnímání obrazů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-zkoumání obrazů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-posouzení obrazů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-komunikace o obrazech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analyzovat, komunikovat,  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popsat,  vcítit se/chápat,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esteticky vnímat,     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interpretovat, posuzovat,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vnímat, prezentovat, použít</a:t>
                      </a:r>
                      <a:endParaRPr lang="cs-CZ" sz="2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44851" marR="144851" marT="72425" marB="72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63737"/>
                  </a:ext>
                </a:extLst>
              </a:tr>
              <a:tr h="2755857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Reflexe: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-procesu učení (</a:t>
                      </a:r>
                      <a:r>
                        <a:rPr lang="cs-CZ" sz="2400" b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metakognice</a:t>
                      </a: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, divergence a nepředvídatelnost kreativního procesu)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-během procesů produkce, recepce i po nich</a:t>
                      </a:r>
                      <a:endParaRPr lang="cs-CZ" sz="2400" b="0" u="none" strike="noStrike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		</a:t>
                      </a:r>
                      <a:endParaRPr lang="cs-CZ" sz="29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44851" marR="144851" marT="72425" marB="72425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1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26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93F0EB7-1F61-4683-BFAD-D1F38F0DD67E}"/>
              </a:ext>
            </a:extLst>
          </p:cNvPr>
          <p:cNvSpPr txBox="1"/>
          <p:nvPr/>
        </p:nvSpPr>
        <p:spPr>
          <a:xfrm>
            <a:off x="2902458" y="2596567"/>
            <a:ext cx="7668408" cy="2448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Znalost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Dovednost (výtvarná, kognitivní)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ostoj (emoční</a:t>
            </a:r>
            <a:r>
              <a:rPr lang="cs-CZ" sz="440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názorový)</a:t>
            </a:r>
            <a:endParaRPr lang="cs-CZ" sz="4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C43C02-5947-45B6-966B-9C39B0BDA7EC}"/>
              </a:ext>
            </a:extLst>
          </p:cNvPr>
          <p:cNvSpPr txBox="1"/>
          <p:nvPr/>
        </p:nvSpPr>
        <p:spPr>
          <a:xfrm>
            <a:off x="0" y="781488"/>
            <a:ext cx="12192000" cy="8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Kompetence</a:t>
            </a:r>
          </a:p>
        </p:txBody>
      </p:sp>
    </p:spTree>
    <p:extLst>
      <p:ext uri="{BB962C8B-B14F-4D97-AF65-F5344CB8AC3E}">
        <p14:creationId xmlns:p14="http://schemas.microsoft.com/office/powerpoint/2010/main" val="3673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A3094AF-D987-4B24-B6C8-D6D40FC67754}"/>
              </a:ext>
            </a:extLst>
          </p:cNvPr>
          <p:cNvSpPr txBox="1"/>
          <p:nvPr/>
        </p:nvSpPr>
        <p:spPr>
          <a:xfrm>
            <a:off x="164117" y="435146"/>
            <a:ext cx="60944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Václav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Cílek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, Labyrinty světa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4.B Labyrinty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Labyrinty jsou starověké stavby s nepřehlednou spletí chodeb, z nichž je obtížné najít východ. Takový palác, známý též jako 'Dům dvojité sekery', vystavěl podle báje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Daidalos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v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Knósu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na Krétě králi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Mínóovi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Ten do něho zavřel Minotaura. Pamatujete si z loňska konec této pověsti?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Labyrint je buď stavba, v níž jsme se ocitli, anebo situace, kterou zrovna prožíváme. Bludiště a labyrinty jsou někdy kolem nás, ale jindy jsou uvnitř nás. Někteří lidé svět projíždějí v automobilu s dobrou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gpskou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Nebloudí ve světě, ale o to zranitelnější jsou, když bloudí sami v sobě, kde jim žádná technologie nepomáhá. (Václav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Cílek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, Labyrinty světa)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Namaluj labyrint. Cesta labyrintem je jako Tvoje cesta životem. Uvažuj, s jakými překážkami se setkáváš. Pro překážky vymysli a vytvoř jednoduché symboly. Umísti je do labyrintu na obtížná místa.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6E6D11-152A-409C-A926-D264508B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70" y="877824"/>
            <a:ext cx="3451852" cy="17299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A04B24-1066-415C-88CC-808B4AD7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395" y="734273"/>
            <a:ext cx="1985067" cy="19528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E3E5E2-994C-4310-B524-7E9FFE497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902" y="2766494"/>
            <a:ext cx="1973719" cy="18612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37093A-75F2-45C3-BEFB-3D486AE68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904" y="2766494"/>
            <a:ext cx="1854558" cy="18612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2934AB3-9DAC-4802-BC0D-FE93874F0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554" y="4786423"/>
            <a:ext cx="1985067" cy="20080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670FCB-C9CC-48F2-8B7B-91C1030E0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2816" y="4786423"/>
            <a:ext cx="1985067" cy="20715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490CC7-1A77-4754-8307-998F25D70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208" y="4786423"/>
            <a:ext cx="1455644" cy="20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F282DFC-31EE-4B46-933C-0BD0439F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7" y="414196"/>
            <a:ext cx="2472744" cy="17834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BEE315-8269-43C8-BA00-0EB8C3CA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79" y="414196"/>
            <a:ext cx="1313645" cy="17834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746212-D2FD-43B4-A40B-FB24E53D5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956" y="414196"/>
            <a:ext cx="1313645" cy="17834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1CDB42-3262-415A-932F-95BEC9E987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555"/>
          <a:stretch/>
        </p:blipFill>
        <p:spPr>
          <a:xfrm>
            <a:off x="5622457" y="414196"/>
            <a:ext cx="1850901" cy="17834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BEFBF3-D477-46E4-974B-5D2EDBB59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65" y="2469714"/>
            <a:ext cx="2112135" cy="15953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7DBFC7-60E7-4091-A949-3DD46F9CE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9315" y="2446363"/>
            <a:ext cx="2112135" cy="159533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7C637CD-D25D-411C-B7AB-35260F035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252" y="2435796"/>
            <a:ext cx="2135090" cy="15953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B929A25-62F3-4B58-9928-4785957521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144" y="2429099"/>
            <a:ext cx="2184163" cy="16298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9C86BC2-3DA9-44C3-BA5E-67EEFEA500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065" y="4261337"/>
            <a:ext cx="1596980" cy="21984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7A2DE4D-18A5-4473-BC17-2756D6660B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2166" y="4261337"/>
            <a:ext cx="2987899" cy="219845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E2B8D8F-52A7-4872-8F16-074D856E13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3827" y="2435796"/>
            <a:ext cx="2205459" cy="160305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EDBFE6-CAAB-4219-8DDC-77893D1575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6308" y="381425"/>
            <a:ext cx="2516660" cy="18453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F123E2-25F4-4672-97D5-A7A85BBFDD2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7988"/>
          <a:stretch/>
        </p:blipFill>
        <p:spPr>
          <a:xfrm>
            <a:off x="1862255" y="4261337"/>
            <a:ext cx="2369701" cy="218246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DCF92CA-6120-43D9-A9A7-A430FE5933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6686" y="4261337"/>
            <a:ext cx="1662597" cy="228997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9DEF784-9F2B-43C1-94E1-6BA9CEBE41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1731" y="417379"/>
            <a:ext cx="1339403" cy="180934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7FB1285-6D95-418E-8EE4-C3AF109011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8645" y="4261338"/>
            <a:ext cx="2889461" cy="2182466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69F78AA8-19CA-420E-94A2-5D45A83DA810}"/>
              </a:ext>
            </a:extLst>
          </p:cNvPr>
          <p:cNvSpPr txBox="1"/>
          <p:nvPr/>
        </p:nvSpPr>
        <p:spPr>
          <a:xfrm>
            <a:off x="155065" y="288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4.B</a:t>
            </a:r>
          </a:p>
        </p:txBody>
      </p:sp>
    </p:spTree>
    <p:extLst>
      <p:ext uri="{BB962C8B-B14F-4D97-AF65-F5344CB8AC3E}">
        <p14:creationId xmlns:p14="http://schemas.microsoft.com/office/powerpoint/2010/main" val="240881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CFEDFBD-35E1-4EA7-A9BF-97A644F7F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8" y="1279044"/>
            <a:ext cx="2218098" cy="16633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9FA97D2-90FD-4499-A048-6A65A359F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39" y="1279044"/>
            <a:ext cx="2210206" cy="16633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CB68CF1-25E0-41BA-A875-82646970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37" y="1279044"/>
            <a:ext cx="2369713" cy="16526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6B6F1B-40B6-47E7-84A6-2C1E82B8F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580" y="1279045"/>
            <a:ext cx="2309193" cy="16191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052413-9B6B-4B04-A6A4-294462147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39" y="3138070"/>
            <a:ext cx="2395470" cy="16990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D60897-47A4-4D66-8189-0F2E8F5E5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98" y="3138070"/>
            <a:ext cx="2395470" cy="17055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D9A9610-AF80-4FCC-8DDD-75B2EC2B2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357" y="3138070"/>
            <a:ext cx="2446986" cy="17185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499D7A5-7682-4CF2-81D9-9BB7B048DC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132" y="3072895"/>
            <a:ext cx="2446986" cy="17185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D47CE26-1278-4257-BCA0-EE6AB8D304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516" y="4953181"/>
            <a:ext cx="2472744" cy="17250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D873033-7853-4C75-8741-77C4F1249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6455" y="4953181"/>
            <a:ext cx="2446986" cy="179637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328A85B-E67F-4956-9659-689E8CE60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6636" y="4953181"/>
            <a:ext cx="2524259" cy="179637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335AAAA-98BE-41C1-A164-E7C0B2D30C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4090" y="4966151"/>
            <a:ext cx="2421228" cy="178340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8A5FA2-0F5F-4996-87A7-CB034910BEED}"/>
              </a:ext>
            </a:extLst>
          </p:cNvPr>
          <p:cNvSpPr txBox="1"/>
          <p:nvPr/>
        </p:nvSpPr>
        <p:spPr>
          <a:xfrm>
            <a:off x="1117309" y="522411"/>
            <a:ext cx="276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3.C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Václav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Cílek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, Labyrinty světa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1F95A92-D2DE-42DA-A3C2-E1CC53948B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7003" y="1281619"/>
            <a:ext cx="2148037" cy="16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B301C6C-D1D5-4A05-A08C-9B3A3DA3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1" y="165564"/>
            <a:ext cx="4593499" cy="30714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F943F0C-631F-490E-ACF7-170287FD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1" y="3429000"/>
            <a:ext cx="4593498" cy="30783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A3FB7D1-BBF0-412C-A85D-DD06B92E1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361" y="165564"/>
            <a:ext cx="4583096" cy="307141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5385E79-4E47-4120-91DF-73949223052E}"/>
              </a:ext>
            </a:extLst>
          </p:cNvPr>
          <p:cNvSpPr txBox="1"/>
          <p:nvPr/>
        </p:nvSpPr>
        <p:spPr>
          <a:xfrm>
            <a:off x="4972360" y="3428999"/>
            <a:ext cx="6750247" cy="26776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Jak složitý je Tvůj labyrint? Šel by vytesat do kamene nebo vyšít na látku? </a:t>
            </a:r>
          </a:p>
          <a:p>
            <a:pPr marL="342900" indent="-342900">
              <a:buAutoNum type="arabicPeriod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Jaké překážky před Tebe život staví? Co je pro Tebe obtížné? Jak se s tím vyrovnáváš? Co je obtížné pro ostatní? </a:t>
            </a:r>
          </a:p>
          <a:p>
            <a:pPr marL="342900" indent="-342900">
              <a:buAutoNum type="arabicPeriod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Povedlo se Ti namalovat funkční labyrint? Dá se dojít do konce. Pozvi dovnitř kamaráda.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025275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540</Words>
  <Application>Microsoft Office PowerPoint</Application>
  <PresentationFormat>Širokoúhlá obrazovka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Motiv Office</vt:lpstr>
      <vt:lpstr>Vizuální gramotnost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Vizuální gramotnost</dc:title>
  <dc:creator>Magdalena Novotná</dc:creator>
  <cp:lastModifiedBy>Magdalena Novotná</cp:lastModifiedBy>
  <cp:revision>8</cp:revision>
  <dcterms:created xsi:type="dcterms:W3CDTF">2020-09-30T08:00:21Z</dcterms:created>
  <dcterms:modified xsi:type="dcterms:W3CDTF">2020-09-30T09:42:31Z</dcterms:modified>
</cp:coreProperties>
</file>