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64" r:id="rId5"/>
    <p:sldId id="265" r:id="rId6"/>
    <p:sldId id="272" r:id="rId7"/>
    <p:sldId id="266" r:id="rId8"/>
    <p:sldId id="269" r:id="rId9"/>
    <p:sldId id="267" r:id="rId10"/>
    <p:sldId id="268" r:id="rId11"/>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69" autoAdjust="0"/>
    <p:restoredTop sz="94660"/>
  </p:normalViewPr>
  <p:slideViewPr>
    <p:cSldViewPr>
      <p:cViewPr varScale="1">
        <p:scale>
          <a:sx n="88" d="100"/>
          <a:sy n="88" d="100"/>
        </p:scale>
        <p:origin x="1181"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DF455CBD-6632-47BF-91DF-86E2D50D73E4}" type="datetimeFigureOut">
              <a:rPr lang="cs-CZ" smtClean="0"/>
              <a:pPr/>
              <a:t>06.01.2020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730B1F7-F544-4239-AD9D-F900449EE914}"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F455CBD-6632-47BF-91DF-86E2D50D73E4}" type="datetimeFigureOut">
              <a:rPr lang="cs-CZ" smtClean="0"/>
              <a:pPr/>
              <a:t>06.01.2020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730B1F7-F544-4239-AD9D-F900449EE914}"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F455CBD-6632-47BF-91DF-86E2D50D73E4}" type="datetimeFigureOut">
              <a:rPr lang="cs-CZ" smtClean="0"/>
              <a:pPr/>
              <a:t>06.01.2020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730B1F7-F544-4239-AD9D-F900449EE914}"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F455CBD-6632-47BF-91DF-86E2D50D73E4}" type="datetimeFigureOut">
              <a:rPr lang="cs-CZ" smtClean="0"/>
              <a:pPr/>
              <a:t>06.01.2020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730B1F7-F544-4239-AD9D-F900449EE914}"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DF455CBD-6632-47BF-91DF-86E2D50D73E4}" type="datetimeFigureOut">
              <a:rPr lang="cs-CZ" smtClean="0"/>
              <a:pPr/>
              <a:t>06.01.2020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730B1F7-F544-4239-AD9D-F900449EE914}"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DF455CBD-6632-47BF-91DF-86E2D50D73E4}" type="datetimeFigureOut">
              <a:rPr lang="cs-CZ" smtClean="0"/>
              <a:pPr/>
              <a:t>06.01.2020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730B1F7-F544-4239-AD9D-F900449EE914}"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DF455CBD-6632-47BF-91DF-86E2D50D73E4}" type="datetimeFigureOut">
              <a:rPr lang="cs-CZ" smtClean="0"/>
              <a:pPr/>
              <a:t>06.01.2020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E730B1F7-F544-4239-AD9D-F900449EE914}"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DF455CBD-6632-47BF-91DF-86E2D50D73E4}" type="datetimeFigureOut">
              <a:rPr lang="cs-CZ" smtClean="0"/>
              <a:pPr/>
              <a:t>06.01.2020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E730B1F7-F544-4239-AD9D-F900449EE914}"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DF455CBD-6632-47BF-91DF-86E2D50D73E4}" type="datetimeFigureOut">
              <a:rPr lang="cs-CZ" smtClean="0"/>
              <a:pPr/>
              <a:t>06.01.2020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E730B1F7-F544-4239-AD9D-F900449EE914}"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DF455CBD-6632-47BF-91DF-86E2D50D73E4}" type="datetimeFigureOut">
              <a:rPr lang="cs-CZ" smtClean="0"/>
              <a:pPr/>
              <a:t>06.01.2020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730B1F7-F544-4239-AD9D-F900449EE914}"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DF455CBD-6632-47BF-91DF-86E2D50D73E4}" type="datetimeFigureOut">
              <a:rPr lang="cs-CZ" smtClean="0"/>
              <a:pPr/>
              <a:t>06.01.2020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730B1F7-F544-4239-AD9D-F900449EE914}"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455CBD-6632-47BF-91DF-86E2D50D73E4}" type="datetimeFigureOut">
              <a:rPr lang="cs-CZ" smtClean="0"/>
              <a:pPr/>
              <a:t>06.01.2020</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30B1F7-F544-4239-AD9D-F900449EE914}"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107504" y="260648"/>
            <a:ext cx="8352928" cy="6186309"/>
          </a:xfrm>
          <a:prstGeom prst="rect">
            <a:avLst/>
          </a:prstGeom>
        </p:spPr>
        <p:txBody>
          <a:bodyPr wrap="square">
            <a:spAutoFit/>
          </a:bodyPr>
          <a:lstStyle/>
          <a:p>
            <a:r>
              <a:rPr lang="cs-CZ" sz="2800" b="1" dirty="0" smtClean="0"/>
              <a:t>		Tomáš Akvinský</a:t>
            </a:r>
          </a:p>
          <a:p>
            <a:endParaRPr lang="cs-CZ" sz="2800" b="1" dirty="0" smtClean="0"/>
          </a:p>
          <a:p>
            <a:endParaRPr lang="cs-CZ" sz="2800" b="1" dirty="0" smtClean="0"/>
          </a:p>
          <a:p>
            <a:pPr algn="ctr"/>
            <a:endParaRPr lang="cs-CZ" sz="2400" b="1" dirty="0" smtClean="0"/>
          </a:p>
          <a:p>
            <a:r>
              <a:rPr lang="cs-CZ" sz="2400" dirty="0" smtClean="0"/>
              <a:t>kolem 1225</a:t>
            </a:r>
            <a:r>
              <a:rPr lang="cs-CZ" sz="2400" b="1" dirty="0" smtClean="0"/>
              <a:t>	</a:t>
            </a:r>
            <a:r>
              <a:rPr lang="cs-CZ" sz="2400" dirty="0" smtClean="0"/>
              <a:t>narozen v </a:t>
            </a:r>
            <a:r>
              <a:rPr lang="cs-CZ" sz="2400" dirty="0" err="1" smtClean="0"/>
              <a:t>Roccasecca</a:t>
            </a:r>
            <a:r>
              <a:rPr lang="cs-CZ" sz="2400" dirty="0" smtClean="0"/>
              <a:t> u </a:t>
            </a:r>
            <a:r>
              <a:rPr lang="cs-CZ" sz="2400" dirty="0" err="1" smtClean="0"/>
              <a:t>Akvina</a:t>
            </a:r>
            <a:endParaRPr lang="cs-CZ" sz="2400" dirty="0" smtClean="0"/>
          </a:p>
          <a:p>
            <a:r>
              <a:rPr lang="cs-CZ" sz="2400" dirty="0" smtClean="0"/>
              <a:t>		v rodině dvorského šlechtice</a:t>
            </a:r>
          </a:p>
          <a:p>
            <a:pPr marL="457200" indent="-457200"/>
            <a:r>
              <a:rPr lang="cs-CZ" sz="2400" dirty="0" smtClean="0"/>
              <a:t>kolem 1230	vstup do benediktinské klášterní</a:t>
            </a:r>
          </a:p>
          <a:p>
            <a:pPr marL="457200" indent="-457200"/>
            <a:r>
              <a:rPr lang="cs-CZ" sz="2400" dirty="0" smtClean="0"/>
              <a:t>			školy; </a:t>
            </a:r>
            <a:r>
              <a:rPr lang="cs-CZ" sz="2400" dirty="0" err="1" smtClean="0"/>
              <a:t>Benedictus</a:t>
            </a:r>
            <a:r>
              <a:rPr lang="cs-CZ" sz="2400" dirty="0" smtClean="0"/>
              <a:t> z </a:t>
            </a:r>
            <a:r>
              <a:rPr lang="cs-CZ" sz="2400" dirty="0" err="1" smtClean="0"/>
              <a:t>Nursie</a:t>
            </a:r>
            <a:r>
              <a:rPr lang="cs-CZ" sz="2400" dirty="0" smtClean="0"/>
              <a:t>,</a:t>
            </a:r>
          </a:p>
          <a:p>
            <a:pPr marL="457200" indent="-457200"/>
            <a:r>
              <a:rPr lang="cs-CZ" sz="2400" dirty="0"/>
              <a:t>	</a:t>
            </a:r>
            <a:r>
              <a:rPr lang="cs-CZ" sz="2400" dirty="0" smtClean="0"/>
              <a:t>		6. st., „</a:t>
            </a:r>
            <a:r>
              <a:rPr lang="cs-CZ" sz="2400" i="1" dirty="0" err="1" smtClean="0"/>
              <a:t>regulae</a:t>
            </a:r>
            <a:r>
              <a:rPr lang="cs-CZ" sz="2400" dirty="0" smtClean="0"/>
              <a:t>“</a:t>
            </a:r>
          </a:p>
          <a:p>
            <a:pPr marL="457200" indent="-457200"/>
            <a:r>
              <a:rPr lang="cs-CZ" sz="2400" dirty="0" smtClean="0"/>
              <a:t>kolem 1240	universita v Neapoli</a:t>
            </a:r>
          </a:p>
          <a:p>
            <a:pPr marL="457200" indent="-457200"/>
            <a:r>
              <a:rPr lang="cs-CZ" sz="2400" dirty="0" smtClean="0"/>
              <a:t>			vstup do žebravého řádu dominikánů</a:t>
            </a:r>
          </a:p>
          <a:p>
            <a:pPr marL="457200" indent="-457200"/>
            <a:r>
              <a:rPr lang="cs-CZ" sz="2400" dirty="0" smtClean="0"/>
              <a:t>1245		příchod do Paříže, setkání s Albertem Velkým 		pobyt v Kolíně nad Rýnem</a:t>
            </a:r>
            <a:endParaRPr lang="cs-CZ" sz="2400" i="1" dirty="0" smtClean="0"/>
          </a:p>
          <a:p>
            <a:pPr marL="457200" indent="-457200"/>
            <a:r>
              <a:rPr lang="cs-CZ" sz="2400" dirty="0" smtClean="0"/>
              <a:t>po 1252	profesorem teologie na pařížské universitě</a:t>
            </a:r>
          </a:p>
          <a:p>
            <a:pPr marL="457200" indent="-457200">
              <a:buAutoNum type="arabicPlain" startAt="1259"/>
            </a:pPr>
            <a:r>
              <a:rPr lang="cs-CZ" sz="2400" dirty="0" smtClean="0"/>
              <a:t> 		opouští pařížskou katedru</a:t>
            </a:r>
            <a:endParaRPr lang="cs-CZ" sz="2400" i="1" dirty="0" smtClean="0"/>
          </a:p>
          <a:p>
            <a:pPr marL="457200" indent="-457200"/>
            <a:r>
              <a:rPr lang="cs-CZ" sz="2400" dirty="0" smtClean="0"/>
              <a:t>1274		umírá cestou na obecný sněm v Lyonu</a:t>
            </a:r>
          </a:p>
        </p:txBody>
      </p:sp>
      <p:pic>
        <p:nvPicPr>
          <p:cNvPr id="3" name="Obrázek 2" descr="Saint_Thomas_Aquinas.jpg"/>
          <p:cNvPicPr>
            <a:picLocks noChangeAspect="1"/>
          </p:cNvPicPr>
          <p:nvPr/>
        </p:nvPicPr>
        <p:blipFill>
          <a:blip r:embed="rId2" cstate="print"/>
          <a:stretch>
            <a:fillRect/>
          </a:stretch>
        </p:blipFill>
        <p:spPr>
          <a:xfrm>
            <a:off x="6350000" y="0"/>
            <a:ext cx="2794000" cy="38608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ovéPole 3"/>
          <p:cNvSpPr txBox="1"/>
          <p:nvPr/>
        </p:nvSpPr>
        <p:spPr>
          <a:xfrm>
            <a:off x="107505" y="476672"/>
            <a:ext cx="8928992" cy="4154984"/>
          </a:xfrm>
          <a:prstGeom prst="rect">
            <a:avLst/>
          </a:prstGeom>
          <a:noFill/>
        </p:spPr>
        <p:txBody>
          <a:bodyPr wrap="square" rtlCol="0">
            <a:spAutoFit/>
          </a:bodyPr>
          <a:lstStyle/>
          <a:p>
            <a:pPr algn="just"/>
            <a:r>
              <a:rPr lang="cs-CZ" sz="2200" dirty="0">
                <a:latin typeface="Times New Roman" panose="02020603050405020304" pitchFamily="18" charset="0"/>
                <a:cs typeface="Times New Roman" panose="02020603050405020304" pitchFamily="18" charset="0"/>
              </a:rPr>
              <a:t>Jiným způsobem lze onomu tvrzení rozumět tak, že také tato duše je tento člověk. To by sice bylo možné držet, pokud bychom předpokládali, že činnost smyslové duše je vlastní jí samé bez těla – pak by totiž všechny činnosti, které se přisuzují člověku, patřily pouze duši. Každá věc je ovšem tím, co vykonává činnosti, které této věci patří; takže člověk je to, co vykonává činnosti člověka</a:t>
            </a:r>
            <a:r>
              <a:rPr lang="cs-CZ" sz="2200" dirty="0" smtClean="0">
                <a:latin typeface="Times New Roman" panose="02020603050405020304" pitchFamily="18" charset="0"/>
                <a:cs typeface="Times New Roman" panose="02020603050405020304" pitchFamily="18" charset="0"/>
              </a:rPr>
              <a:t>.</a:t>
            </a:r>
          </a:p>
          <a:p>
            <a:pPr algn="just"/>
            <a:endParaRPr lang="cs-CZ" sz="2200" dirty="0">
              <a:latin typeface="Times New Roman" panose="02020603050405020304" pitchFamily="18" charset="0"/>
              <a:cs typeface="Times New Roman" panose="02020603050405020304" pitchFamily="18" charset="0"/>
            </a:endParaRPr>
          </a:p>
          <a:p>
            <a:pPr algn="just"/>
            <a:r>
              <a:rPr lang="cs-CZ" sz="2200" dirty="0">
                <a:latin typeface="Times New Roman" panose="02020603050405020304" pitchFamily="18" charset="0"/>
                <a:cs typeface="Times New Roman" panose="02020603050405020304" pitchFamily="18" charset="0"/>
              </a:rPr>
              <a:t>Ukázalo se však, že smyslové vnímání není činností pouhé duše. Protože je tedy vnímání nějakou, byť ne výlučnou, činností člověka, je zjevné, že člověk není pouze duší, nýbrž je něčím složeným z duše a těla. Platón, který pokládal smyslové vnímání za vlastní pouze duši, ovšem mohl tvrdit, že člověk je duše užívající těla.</a:t>
            </a:r>
          </a:p>
        </p:txBody>
      </p:sp>
    </p:spTree>
    <p:extLst>
      <p:ext uri="{BB962C8B-B14F-4D97-AF65-F5344CB8AC3E}">
        <p14:creationId xmlns:p14="http://schemas.microsoft.com/office/powerpoint/2010/main" val="2572644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ovéPole 3"/>
          <p:cNvSpPr txBox="1"/>
          <p:nvPr/>
        </p:nvSpPr>
        <p:spPr>
          <a:xfrm>
            <a:off x="179512" y="332656"/>
            <a:ext cx="8964488" cy="5401479"/>
          </a:xfrm>
          <a:prstGeom prst="rect">
            <a:avLst/>
          </a:prstGeom>
          <a:noFill/>
        </p:spPr>
        <p:txBody>
          <a:bodyPr wrap="square" rtlCol="0">
            <a:spAutoFit/>
          </a:bodyPr>
          <a:lstStyle/>
          <a:p>
            <a:pPr algn="ctr"/>
            <a:r>
              <a:rPr lang="cs-CZ" sz="2800" b="1" dirty="0" err="1" smtClean="0">
                <a:latin typeface="Times New Roman" pitchFamily="18" charset="0"/>
                <a:cs typeface="Times New Roman" pitchFamily="18" charset="0"/>
              </a:rPr>
              <a:t>Summa</a:t>
            </a:r>
            <a:r>
              <a:rPr lang="cs-CZ" sz="2800" b="1" dirty="0" smtClean="0">
                <a:latin typeface="Times New Roman" pitchFamily="18" charset="0"/>
                <a:cs typeface="Times New Roman" pitchFamily="18" charset="0"/>
              </a:rPr>
              <a:t> teologická</a:t>
            </a:r>
          </a:p>
          <a:p>
            <a:endParaRPr lang="cs-CZ" sz="2800" i="1" dirty="0" smtClean="0">
              <a:latin typeface="Times New Roman" pitchFamily="18" charset="0"/>
              <a:cs typeface="Times New Roman" pitchFamily="18" charset="0"/>
            </a:endParaRPr>
          </a:p>
          <a:p>
            <a:r>
              <a:rPr lang="cs-CZ" sz="2800" dirty="0" smtClean="0">
                <a:latin typeface="Times New Roman" pitchFamily="18" charset="0"/>
                <a:cs typeface="Times New Roman" pitchFamily="18" charset="0"/>
              </a:rPr>
              <a:t>- 3 </a:t>
            </a:r>
            <a:r>
              <a:rPr lang="cs-CZ" sz="2800" dirty="0" smtClean="0">
                <a:latin typeface="Times New Roman" pitchFamily="18" charset="0"/>
                <a:cs typeface="Times New Roman" pitchFamily="18" charset="0"/>
              </a:rPr>
              <a:t>díly: druhý je rozdělen na dvě části, </a:t>
            </a:r>
            <a:r>
              <a:rPr lang="cs-CZ" sz="2800" dirty="0" smtClean="0">
                <a:latin typeface="Times New Roman" pitchFamily="18" charset="0"/>
                <a:cs typeface="Times New Roman" pitchFamily="18" charset="0"/>
              </a:rPr>
              <a:t>třetí nedokončen</a:t>
            </a:r>
          </a:p>
          <a:p>
            <a:r>
              <a:rPr lang="cs-CZ" sz="2800" dirty="0" smtClean="0">
                <a:latin typeface="Times New Roman" pitchFamily="18" charset="0"/>
                <a:cs typeface="Times New Roman" pitchFamily="18" charset="0"/>
              </a:rPr>
              <a:t>- kvestie (</a:t>
            </a:r>
            <a:r>
              <a:rPr lang="cs-CZ" sz="2800" i="1" dirty="0" err="1" smtClean="0">
                <a:latin typeface="Times New Roman" pitchFamily="18" charset="0"/>
                <a:cs typeface="Times New Roman" pitchFamily="18" charset="0"/>
              </a:rPr>
              <a:t>quaestiones</a:t>
            </a:r>
            <a:r>
              <a:rPr lang="cs-CZ" sz="2800" dirty="0" smtClean="0">
                <a:latin typeface="Times New Roman" pitchFamily="18" charset="0"/>
                <a:cs typeface="Times New Roman" pitchFamily="18" charset="0"/>
              </a:rPr>
              <a:t>) – články (</a:t>
            </a:r>
            <a:r>
              <a:rPr lang="cs-CZ" sz="2800" i="1" dirty="0" err="1" smtClean="0">
                <a:latin typeface="Times New Roman" pitchFamily="18" charset="0"/>
                <a:cs typeface="Times New Roman" pitchFamily="18" charset="0"/>
              </a:rPr>
              <a:t>articuli</a:t>
            </a:r>
            <a:r>
              <a:rPr lang="cs-CZ" sz="2800" dirty="0" smtClean="0">
                <a:latin typeface="Times New Roman" pitchFamily="18" charset="0"/>
                <a:cs typeface="Times New Roman" pitchFamily="18" charset="0"/>
              </a:rPr>
              <a:t>)</a:t>
            </a:r>
            <a:endParaRPr lang="cs-CZ" sz="2800" dirty="0" smtClean="0">
              <a:latin typeface="Times New Roman" pitchFamily="18" charset="0"/>
              <a:cs typeface="Times New Roman" pitchFamily="18" charset="0"/>
            </a:endParaRPr>
          </a:p>
          <a:p>
            <a:r>
              <a:rPr lang="cs-CZ" sz="2800" dirty="0" smtClean="0">
                <a:latin typeface="Times New Roman" pitchFamily="18" charset="0"/>
                <a:cs typeface="Times New Roman" pitchFamily="18" charset="0"/>
              </a:rPr>
              <a:t>- určena </a:t>
            </a:r>
            <a:r>
              <a:rPr lang="cs-CZ" sz="2800" dirty="0" smtClean="0">
                <a:latin typeface="Times New Roman" pitchFamily="18" charset="0"/>
                <a:cs typeface="Times New Roman" pitchFamily="18" charset="0"/>
              </a:rPr>
              <a:t>začátečníkům v teologických </a:t>
            </a:r>
            <a:r>
              <a:rPr lang="cs-CZ" sz="2800" dirty="0" smtClean="0">
                <a:latin typeface="Times New Roman" pitchFamily="18" charset="0"/>
                <a:cs typeface="Times New Roman" pitchFamily="18" charset="0"/>
              </a:rPr>
              <a:t>otázkách</a:t>
            </a:r>
            <a:endParaRPr lang="cs-CZ" sz="2800" dirty="0" smtClean="0">
              <a:latin typeface="Times New Roman" pitchFamily="18" charset="0"/>
              <a:cs typeface="Times New Roman" pitchFamily="18" charset="0"/>
            </a:endParaRPr>
          </a:p>
          <a:p>
            <a:pPr>
              <a:buFontTx/>
              <a:buChar char="-"/>
            </a:pPr>
            <a:endParaRPr lang="cs-CZ" sz="2800" dirty="0" smtClean="0">
              <a:latin typeface="Times New Roman" pitchFamily="18" charset="0"/>
              <a:cs typeface="Times New Roman" pitchFamily="18" charset="0"/>
            </a:endParaRPr>
          </a:p>
          <a:p>
            <a:r>
              <a:rPr lang="cs-CZ" sz="2800" dirty="0" smtClean="0">
                <a:latin typeface="Times New Roman" pitchFamily="18" charset="0"/>
                <a:cs typeface="Times New Roman" pitchFamily="18" charset="0"/>
              </a:rPr>
              <a:t>Struktura článků:</a:t>
            </a:r>
          </a:p>
          <a:p>
            <a:endParaRPr lang="cs-CZ" sz="900" dirty="0" smtClean="0">
              <a:latin typeface="Times New Roman" pitchFamily="18" charset="0"/>
              <a:cs typeface="Times New Roman" pitchFamily="18" charset="0"/>
            </a:endParaRPr>
          </a:p>
          <a:p>
            <a:pPr marL="514350" indent="-514350">
              <a:buAutoNum type="arabicPeriod"/>
            </a:pPr>
            <a:r>
              <a:rPr lang="cs-CZ" sz="2800" dirty="0" smtClean="0">
                <a:latin typeface="Times New Roman" pitchFamily="18" charset="0"/>
                <a:cs typeface="Times New Roman" pitchFamily="18" charset="0"/>
              </a:rPr>
              <a:t>stanovena otázka </a:t>
            </a:r>
          </a:p>
          <a:p>
            <a:pPr marL="514350" indent="-514350">
              <a:buAutoNum type="arabicPeriod"/>
            </a:pPr>
            <a:r>
              <a:rPr lang="cs-CZ" sz="2800" dirty="0" smtClean="0">
                <a:latin typeface="Times New Roman" pitchFamily="18" charset="0"/>
                <a:cs typeface="Times New Roman" pitchFamily="18" charset="0"/>
              </a:rPr>
              <a:t>argumenty proti otázce článku</a:t>
            </a:r>
          </a:p>
          <a:p>
            <a:pPr marL="514350" indent="-514350">
              <a:buAutoNum type="arabicPeriod"/>
            </a:pPr>
            <a:r>
              <a:rPr lang="cs-CZ" sz="2800" dirty="0">
                <a:latin typeface="Times New Roman" pitchFamily="18" charset="0"/>
                <a:cs typeface="Times New Roman" pitchFamily="18" charset="0"/>
              </a:rPr>
              <a:t>a</a:t>
            </a:r>
            <a:r>
              <a:rPr lang="cs-CZ" sz="2800" dirty="0" smtClean="0">
                <a:latin typeface="Times New Roman" pitchFamily="18" charset="0"/>
                <a:cs typeface="Times New Roman" pitchFamily="18" charset="0"/>
              </a:rPr>
              <a:t>rgumenty ve prospěch otázky článku</a:t>
            </a:r>
          </a:p>
          <a:p>
            <a:pPr marL="514350" indent="-514350">
              <a:buAutoNum type="arabicPeriod"/>
            </a:pPr>
            <a:r>
              <a:rPr lang="cs-CZ" sz="2800" dirty="0" smtClean="0">
                <a:latin typeface="Times New Roman" pitchFamily="18" charset="0"/>
                <a:cs typeface="Times New Roman" pitchFamily="18" charset="0"/>
              </a:rPr>
              <a:t>Tomášovo vysvětlení a shrnutí</a:t>
            </a:r>
          </a:p>
          <a:p>
            <a:pPr marL="514350" indent="-514350">
              <a:buAutoNum type="arabicPeriod"/>
            </a:pPr>
            <a:r>
              <a:rPr lang="cs-CZ" sz="2800" dirty="0">
                <a:latin typeface="Times New Roman" pitchFamily="18" charset="0"/>
                <a:cs typeface="Times New Roman" pitchFamily="18" charset="0"/>
              </a:rPr>
              <a:t>o</a:t>
            </a:r>
            <a:r>
              <a:rPr lang="cs-CZ" sz="2800" dirty="0" smtClean="0">
                <a:latin typeface="Times New Roman" pitchFamily="18" charset="0"/>
                <a:cs typeface="Times New Roman" pitchFamily="18" charset="0"/>
              </a:rPr>
              <a:t>dpověď na protiargumenty</a:t>
            </a:r>
            <a:endParaRPr lang="cs-CZ" sz="2800" i="1"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ovéPole 3"/>
          <p:cNvSpPr txBox="1"/>
          <p:nvPr/>
        </p:nvSpPr>
        <p:spPr>
          <a:xfrm>
            <a:off x="107504" y="404664"/>
            <a:ext cx="8893496" cy="6155531"/>
          </a:xfrm>
          <a:prstGeom prst="rect">
            <a:avLst/>
          </a:prstGeom>
          <a:noFill/>
        </p:spPr>
        <p:txBody>
          <a:bodyPr wrap="square" rtlCol="0">
            <a:spAutoFit/>
          </a:bodyPr>
          <a:lstStyle/>
          <a:p>
            <a:pPr algn="ctr"/>
            <a:r>
              <a:rPr lang="cs-CZ" sz="2200" dirty="0">
                <a:latin typeface="Times New Roman" panose="02020603050405020304" pitchFamily="18" charset="0"/>
                <a:cs typeface="Times New Roman" panose="02020603050405020304" pitchFamily="18" charset="0"/>
              </a:rPr>
              <a:t>Tomáš </a:t>
            </a:r>
            <a:r>
              <a:rPr lang="cs-CZ" sz="2200" dirty="0" smtClean="0">
                <a:latin typeface="Times New Roman" panose="02020603050405020304" pitchFamily="18" charset="0"/>
                <a:cs typeface="Times New Roman" panose="02020603050405020304" pitchFamily="18" charset="0"/>
              </a:rPr>
              <a:t>Akvinský, </a:t>
            </a:r>
            <a:r>
              <a:rPr lang="cs-CZ" sz="2200" b="1" cap="small" dirty="0" smtClean="0">
                <a:latin typeface="Times New Roman" panose="02020603050405020304" pitchFamily="18" charset="0"/>
                <a:cs typeface="Times New Roman" panose="02020603050405020304" pitchFamily="18" charset="0"/>
              </a:rPr>
              <a:t>Teologická </a:t>
            </a:r>
            <a:r>
              <a:rPr lang="cs-CZ" sz="2200" b="1" cap="small" dirty="0" err="1">
                <a:latin typeface="Times New Roman" panose="02020603050405020304" pitchFamily="18" charset="0"/>
                <a:cs typeface="Times New Roman" panose="02020603050405020304" pitchFamily="18" charset="0"/>
              </a:rPr>
              <a:t>summa</a:t>
            </a:r>
            <a:r>
              <a:rPr lang="cs-CZ" sz="2200" b="1" cap="small" dirty="0">
                <a:latin typeface="Times New Roman" panose="02020603050405020304" pitchFamily="18" charset="0"/>
                <a:cs typeface="Times New Roman" panose="02020603050405020304" pitchFamily="18" charset="0"/>
              </a:rPr>
              <a:t>, I. Část</a:t>
            </a:r>
            <a:endParaRPr lang="cs-CZ" sz="2200" dirty="0">
              <a:latin typeface="Times New Roman" panose="02020603050405020304" pitchFamily="18" charset="0"/>
              <a:cs typeface="Times New Roman" panose="02020603050405020304" pitchFamily="18" charset="0"/>
            </a:endParaRPr>
          </a:p>
          <a:p>
            <a:pPr algn="ctr"/>
            <a:r>
              <a:rPr lang="cs-CZ" sz="2200" cap="small" dirty="0">
                <a:latin typeface="Times New Roman" panose="02020603050405020304" pitchFamily="18" charset="0"/>
                <a:cs typeface="Times New Roman" panose="02020603050405020304" pitchFamily="18" charset="0"/>
              </a:rPr>
              <a:t>Kvestie </a:t>
            </a:r>
            <a:r>
              <a:rPr lang="cs-CZ" sz="2200" cap="small" dirty="0" smtClean="0">
                <a:latin typeface="Times New Roman" panose="02020603050405020304" pitchFamily="18" charset="0"/>
                <a:cs typeface="Times New Roman" panose="02020603050405020304" pitchFamily="18" charset="0"/>
              </a:rPr>
              <a:t>75, d</a:t>
            </a:r>
            <a:r>
              <a:rPr lang="cs-CZ" sz="2200" dirty="0" smtClean="0">
                <a:latin typeface="Times New Roman" panose="02020603050405020304" pitchFamily="18" charset="0"/>
                <a:cs typeface="Times New Roman" panose="02020603050405020304" pitchFamily="18" charset="0"/>
              </a:rPr>
              <a:t>ruhý </a:t>
            </a:r>
            <a:r>
              <a:rPr lang="cs-CZ" sz="2200" dirty="0">
                <a:latin typeface="Times New Roman" panose="02020603050405020304" pitchFamily="18" charset="0"/>
                <a:cs typeface="Times New Roman" panose="02020603050405020304" pitchFamily="18" charset="0"/>
              </a:rPr>
              <a:t>článek</a:t>
            </a:r>
          </a:p>
          <a:p>
            <a:pPr algn="ctr"/>
            <a:r>
              <a:rPr lang="cs-CZ" sz="2200" dirty="0">
                <a:latin typeface="Times New Roman" panose="02020603050405020304" pitchFamily="18" charset="0"/>
                <a:cs typeface="Times New Roman" panose="02020603050405020304" pitchFamily="18" charset="0"/>
              </a:rPr>
              <a:t>překlad Lukáš </a:t>
            </a:r>
            <a:r>
              <a:rPr lang="cs-CZ" sz="2200" dirty="0" smtClean="0">
                <a:latin typeface="Times New Roman" panose="02020603050405020304" pitchFamily="18" charset="0"/>
                <a:cs typeface="Times New Roman" panose="02020603050405020304" pitchFamily="18" charset="0"/>
              </a:rPr>
              <a:t>Novák</a:t>
            </a:r>
          </a:p>
          <a:p>
            <a:endParaRPr lang="cs-CZ" sz="2200" dirty="0">
              <a:latin typeface="Times New Roman" panose="02020603050405020304" pitchFamily="18" charset="0"/>
              <a:cs typeface="Times New Roman" panose="02020603050405020304" pitchFamily="18" charset="0"/>
            </a:endParaRPr>
          </a:p>
          <a:p>
            <a:pPr algn="ctr"/>
            <a:r>
              <a:rPr lang="cs-CZ" sz="2200" b="1" i="1" dirty="0">
                <a:latin typeface="Times New Roman" panose="02020603050405020304" pitchFamily="18" charset="0"/>
                <a:cs typeface="Times New Roman" panose="02020603050405020304" pitchFamily="18" charset="0"/>
              </a:rPr>
              <a:t>Zda je lidská duše něco </a:t>
            </a:r>
            <a:r>
              <a:rPr lang="cs-CZ" sz="2200" b="1" i="1" dirty="0" err="1" smtClean="0">
                <a:latin typeface="Times New Roman" panose="02020603050405020304" pitchFamily="18" charset="0"/>
                <a:cs typeface="Times New Roman" panose="02020603050405020304" pitchFamily="18" charset="0"/>
              </a:rPr>
              <a:t>subsistujícího</a:t>
            </a:r>
            <a:endParaRPr lang="cs-CZ" sz="2200" b="1" dirty="0">
              <a:latin typeface="Times New Roman" panose="02020603050405020304" pitchFamily="18" charset="0"/>
              <a:cs typeface="Times New Roman" panose="02020603050405020304" pitchFamily="18" charset="0"/>
            </a:endParaRPr>
          </a:p>
          <a:p>
            <a:r>
              <a:rPr lang="cs-CZ" sz="2200" dirty="0">
                <a:latin typeface="Times New Roman" panose="02020603050405020304" pitchFamily="18" charset="0"/>
                <a:cs typeface="Times New Roman" panose="02020603050405020304" pitchFamily="18" charset="0"/>
              </a:rPr>
              <a:t> </a:t>
            </a:r>
          </a:p>
          <a:p>
            <a:pPr algn="just"/>
            <a:r>
              <a:rPr lang="cs-CZ" sz="2200" b="1" dirty="0">
                <a:latin typeface="Times New Roman" panose="02020603050405020304" pitchFamily="18" charset="0"/>
                <a:cs typeface="Times New Roman" panose="02020603050405020304" pitchFamily="18" charset="0"/>
              </a:rPr>
              <a:t>Zdá se</a:t>
            </a:r>
            <a:r>
              <a:rPr lang="cs-CZ" sz="2200" dirty="0">
                <a:latin typeface="Times New Roman" panose="02020603050405020304" pitchFamily="18" charset="0"/>
                <a:cs typeface="Times New Roman" panose="02020603050405020304" pitchFamily="18" charset="0"/>
              </a:rPr>
              <a:t>, že lidská duše není něco </a:t>
            </a:r>
            <a:r>
              <a:rPr lang="cs-CZ" sz="2200" dirty="0" err="1">
                <a:latin typeface="Times New Roman" panose="02020603050405020304" pitchFamily="18" charset="0"/>
                <a:cs typeface="Times New Roman" panose="02020603050405020304" pitchFamily="18" charset="0"/>
              </a:rPr>
              <a:t>subsistujícího</a:t>
            </a:r>
            <a:r>
              <a:rPr lang="cs-CZ" sz="2200" dirty="0">
                <a:latin typeface="Times New Roman" panose="02020603050405020304" pitchFamily="18" charset="0"/>
                <a:cs typeface="Times New Roman" panose="02020603050405020304" pitchFamily="18" charset="0"/>
              </a:rPr>
              <a:t>. To, co </a:t>
            </a:r>
            <a:r>
              <a:rPr lang="cs-CZ" sz="2200" dirty="0" err="1">
                <a:latin typeface="Times New Roman" panose="02020603050405020304" pitchFamily="18" charset="0"/>
                <a:cs typeface="Times New Roman" panose="02020603050405020304" pitchFamily="18" charset="0"/>
              </a:rPr>
              <a:t>subsistuje</a:t>
            </a:r>
            <a:r>
              <a:rPr lang="cs-CZ" sz="2200" dirty="0">
                <a:latin typeface="Times New Roman" panose="02020603050405020304" pitchFamily="18" charset="0"/>
                <a:cs typeface="Times New Roman" panose="02020603050405020304" pitchFamily="18" charset="0"/>
              </a:rPr>
              <a:t>, se totiž nazývá „něčím konkrétním“ (</a:t>
            </a:r>
            <a:r>
              <a:rPr lang="cs-CZ" sz="2200" i="1" dirty="0">
                <a:latin typeface="Times New Roman" panose="02020603050405020304" pitchFamily="18" charset="0"/>
                <a:cs typeface="Times New Roman" panose="02020603050405020304" pitchFamily="18" charset="0"/>
              </a:rPr>
              <a:t>hoc </a:t>
            </a:r>
            <a:r>
              <a:rPr lang="cs-CZ" sz="2200" i="1" dirty="0" err="1">
                <a:latin typeface="Times New Roman" panose="02020603050405020304" pitchFamily="18" charset="0"/>
                <a:cs typeface="Times New Roman" panose="02020603050405020304" pitchFamily="18" charset="0"/>
              </a:rPr>
              <a:t>aliquid</a:t>
            </a:r>
            <a:r>
              <a:rPr lang="cs-CZ" sz="2200" dirty="0">
                <a:latin typeface="Times New Roman" panose="02020603050405020304" pitchFamily="18" charset="0"/>
                <a:cs typeface="Times New Roman" panose="02020603050405020304" pitchFamily="18" charset="0"/>
              </a:rPr>
              <a:t>). Něco konkrétního není duše, nýbrž složenina duše a těla. Duše tedy není něčím </a:t>
            </a:r>
            <a:r>
              <a:rPr lang="cs-CZ" sz="2200" dirty="0" err="1">
                <a:latin typeface="Times New Roman" panose="02020603050405020304" pitchFamily="18" charset="0"/>
                <a:cs typeface="Times New Roman" panose="02020603050405020304" pitchFamily="18" charset="0"/>
              </a:rPr>
              <a:t>subsistujícím</a:t>
            </a:r>
            <a:r>
              <a:rPr lang="cs-CZ" sz="2200" dirty="0" smtClean="0">
                <a:latin typeface="Times New Roman" panose="02020603050405020304" pitchFamily="18" charset="0"/>
                <a:cs typeface="Times New Roman" panose="02020603050405020304" pitchFamily="18" charset="0"/>
              </a:rPr>
              <a:t>.</a:t>
            </a:r>
          </a:p>
          <a:p>
            <a:pPr algn="just"/>
            <a:endParaRPr lang="cs-CZ" sz="1000" dirty="0">
              <a:latin typeface="Times New Roman" panose="02020603050405020304" pitchFamily="18" charset="0"/>
              <a:cs typeface="Times New Roman" panose="02020603050405020304" pitchFamily="18" charset="0"/>
            </a:endParaRPr>
          </a:p>
          <a:p>
            <a:pPr algn="just"/>
            <a:r>
              <a:rPr lang="cs-CZ" sz="2200" b="1" dirty="0">
                <a:latin typeface="Times New Roman" panose="02020603050405020304" pitchFamily="18" charset="0"/>
                <a:cs typeface="Times New Roman" panose="02020603050405020304" pitchFamily="18" charset="0"/>
              </a:rPr>
              <a:t>Mimoto</a:t>
            </a:r>
            <a:r>
              <a:rPr lang="cs-CZ" sz="2200" dirty="0">
                <a:latin typeface="Times New Roman" panose="02020603050405020304" pitchFamily="18" charset="0"/>
                <a:cs typeface="Times New Roman" panose="02020603050405020304" pitchFamily="18" charset="0"/>
              </a:rPr>
              <a:t>, o všem, co </a:t>
            </a:r>
            <a:r>
              <a:rPr lang="cs-CZ" sz="2200" dirty="0" err="1">
                <a:latin typeface="Times New Roman" panose="02020603050405020304" pitchFamily="18" charset="0"/>
                <a:cs typeface="Times New Roman" panose="02020603050405020304" pitchFamily="18" charset="0"/>
              </a:rPr>
              <a:t>subsistuje</a:t>
            </a:r>
            <a:r>
              <a:rPr lang="cs-CZ" sz="2200" dirty="0">
                <a:latin typeface="Times New Roman" panose="02020603050405020304" pitchFamily="18" charset="0"/>
                <a:cs typeface="Times New Roman" panose="02020603050405020304" pitchFamily="18" charset="0"/>
              </a:rPr>
              <a:t>, lze říci, že je to činné. O duši se však neříká, že je činná, neboť, jak se píše v 1. knize </a:t>
            </a:r>
            <a:r>
              <a:rPr lang="cs-CZ" sz="2200" i="1" dirty="0">
                <a:latin typeface="Times New Roman" panose="02020603050405020304" pitchFamily="18" charset="0"/>
                <a:cs typeface="Times New Roman" panose="02020603050405020304" pitchFamily="18" charset="0"/>
              </a:rPr>
              <a:t>O duši</a:t>
            </a:r>
            <a:r>
              <a:rPr lang="cs-CZ" sz="2200" dirty="0">
                <a:latin typeface="Times New Roman" panose="02020603050405020304" pitchFamily="18" charset="0"/>
                <a:cs typeface="Times New Roman" panose="02020603050405020304" pitchFamily="18" charset="0"/>
              </a:rPr>
              <a:t>, „říci, že duše vnímá nebo chápe, to je jako kdyby někdo řekl, že tká nebo staví“. Duše tedy není něčím </a:t>
            </a:r>
            <a:r>
              <a:rPr lang="cs-CZ" sz="2200" dirty="0" err="1">
                <a:latin typeface="Times New Roman" panose="02020603050405020304" pitchFamily="18" charset="0"/>
                <a:cs typeface="Times New Roman" panose="02020603050405020304" pitchFamily="18" charset="0"/>
              </a:rPr>
              <a:t>subsistujícím</a:t>
            </a:r>
            <a:r>
              <a:rPr lang="cs-CZ" sz="2200" dirty="0" smtClean="0">
                <a:latin typeface="Times New Roman" panose="02020603050405020304" pitchFamily="18" charset="0"/>
                <a:cs typeface="Times New Roman" panose="02020603050405020304" pitchFamily="18" charset="0"/>
              </a:rPr>
              <a:t>.</a:t>
            </a:r>
          </a:p>
          <a:p>
            <a:pPr algn="just"/>
            <a:endParaRPr lang="cs-CZ" sz="1000" dirty="0">
              <a:latin typeface="Times New Roman" panose="02020603050405020304" pitchFamily="18" charset="0"/>
              <a:cs typeface="Times New Roman" panose="02020603050405020304" pitchFamily="18" charset="0"/>
            </a:endParaRPr>
          </a:p>
          <a:p>
            <a:pPr algn="just"/>
            <a:r>
              <a:rPr lang="cs-CZ" sz="2200" b="1" dirty="0">
                <a:latin typeface="Times New Roman" panose="02020603050405020304" pitchFamily="18" charset="0"/>
                <a:cs typeface="Times New Roman" panose="02020603050405020304" pitchFamily="18" charset="0"/>
              </a:rPr>
              <a:t>Mimoto</a:t>
            </a:r>
            <a:r>
              <a:rPr lang="cs-CZ" sz="2200" dirty="0">
                <a:latin typeface="Times New Roman" panose="02020603050405020304" pitchFamily="18" charset="0"/>
                <a:cs typeface="Times New Roman" panose="02020603050405020304" pitchFamily="18" charset="0"/>
              </a:rPr>
              <a:t>, kdyby duše byla něčím </a:t>
            </a:r>
            <a:r>
              <a:rPr lang="cs-CZ" sz="2200" dirty="0" err="1">
                <a:latin typeface="Times New Roman" panose="02020603050405020304" pitchFamily="18" charset="0"/>
                <a:cs typeface="Times New Roman" panose="02020603050405020304" pitchFamily="18" charset="0"/>
              </a:rPr>
              <a:t>subsistujícím</a:t>
            </a:r>
            <a:r>
              <a:rPr lang="cs-CZ" sz="2200" dirty="0">
                <a:latin typeface="Times New Roman" panose="02020603050405020304" pitchFamily="18" charset="0"/>
                <a:cs typeface="Times New Roman" panose="02020603050405020304" pitchFamily="18" charset="0"/>
              </a:rPr>
              <a:t>, měla by nějakou činnost nezávislou na těle. Ale žádná činnost duše není nezávislá na těle, a to ani chápání, neboť chápání neprobíhá bez fantasmat a fantasmata závisejí na těle. Lidská duše tedy není něčím </a:t>
            </a:r>
            <a:r>
              <a:rPr lang="cs-CZ" sz="2200" dirty="0" err="1">
                <a:latin typeface="Times New Roman" panose="02020603050405020304" pitchFamily="18" charset="0"/>
                <a:cs typeface="Times New Roman" panose="02020603050405020304" pitchFamily="18" charset="0"/>
              </a:rPr>
              <a:t>subsistujícím</a:t>
            </a:r>
            <a:r>
              <a:rPr lang="cs-CZ" sz="2200" dirty="0" smtClean="0">
                <a:latin typeface="Times New Roman" panose="02020603050405020304" pitchFamily="18" charset="0"/>
                <a:cs typeface="Times New Roman" panose="02020603050405020304" pitchFamily="18" charset="0"/>
              </a:rPr>
              <a:t>.</a:t>
            </a:r>
            <a:endParaRPr lang="cs-CZ"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612005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ovéPole 3"/>
          <p:cNvSpPr txBox="1"/>
          <p:nvPr/>
        </p:nvSpPr>
        <p:spPr>
          <a:xfrm>
            <a:off x="107504" y="188640"/>
            <a:ext cx="8856985" cy="6986528"/>
          </a:xfrm>
          <a:prstGeom prst="rect">
            <a:avLst/>
          </a:prstGeom>
          <a:noFill/>
        </p:spPr>
        <p:txBody>
          <a:bodyPr wrap="square" rtlCol="0">
            <a:spAutoFit/>
          </a:bodyPr>
          <a:lstStyle/>
          <a:p>
            <a:pPr algn="just"/>
            <a:r>
              <a:rPr lang="cs-CZ" sz="2100" b="1" dirty="0">
                <a:latin typeface="Times New Roman" panose="02020603050405020304" pitchFamily="18" charset="0"/>
                <a:cs typeface="Times New Roman" panose="02020603050405020304" pitchFamily="18" charset="0"/>
              </a:rPr>
              <a:t>Ale proti tomu stojí</a:t>
            </a:r>
            <a:r>
              <a:rPr lang="cs-CZ" sz="2100" dirty="0">
                <a:latin typeface="Times New Roman" panose="02020603050405020304" pitchFamily="18" charset="0"/>
                <a:cs typeface="Times New Roman" panose="02020603050405020304" pitchFamily="18" charset="0"/>
              </a:rPr>
              <a:t>, co říká svatý Augustin v 10. knize </a:t>
            </a:r>
            <a:r>
              <a:rPr lang="cs-CZ" sz="2100" i="1" dirty="0">
                <a:latin typeface="Times New Roman" panose="02020603050405020304" pitchFamily="18" charset="0"/>
                <a:cs typeface="Times New Roman" panose="02020603050405020304" pitchFamily="18" charset="0"/>
              </a:rPr>
              <a:t>O trojici</a:t>
            </a:r>
            <a:r>
              <a:rPr lang="cs-CZ" sz="2100" dirty="0">
                <a:latin typeface="Times New Roman" panose="02020603050405020304" pitchFamily="18" charset="0"/>
                <a:cs typeface="Times New Roman" panose="02020603050405020304" pitchFamily="18" charset="0"/>
              </a:rPr>
              <a:t>: „Každý, kdo nahlíží přirozenost mysli a vidí, že ti, kdo mají za to, že je tělesná, se dopouštějí omylu proto, že duši přisuzují určení – totiž tělesné představy </a:t>
            </a:r>
            <a:r>
              <a:rPr lang="cs-CZ" sz="2100" dirty="0" smtClean="0">
                <a:latin typeface="Times New Roman" panose="02020603050405020304" pitchFamily="18" charset="0"/>
                <a:cs typeface="Times New Roman" panose="02020603050405020304" pitchFamily="18" charset="0"/>
              </a:rPr>
              <a:t>–, </a:t>
            </a:r>
            <a:r>
              <a:rPr lang="cs-CZ" sz="2100" dirty="0">
                <a:latin typeface="Times New Roman" panose="02020603050405020304" pitchFamily="18" charset="0"/>
                <a:cs typeface="Times New Roman" panose="02020603050405020304" pitchFamily="18" charset="0"/>
              </a:rPr>
              <a:t>bez nichž si neumějí myslet nějakou přirozenost.“ Přirozenost mysli tudíž nejen, že je netělesná, ale je to substance, tj. něco </a:t>
            </a:r>
            <a:r>
              <a:rPr lang="cs-CZ" sz="2100" dirty="0" err="1">
                <a:latin typeface="Times New Roman" panose="02020603050405020304" pitchFamily="18" charset="0"/>
                <a:cs typeface="Times New Roman" panose="02020603050405020304" pitchFamily="18" charset="0"/>
              </a:rPr>
              <a:t>subsistujícího</a:t>
            </a:r>
            <a:r>
              <a:rPr lang="cs-CZ" sz="2100" dirty="0" smtClean="0">
                <a:latin typeface="Times New Roman" panose="02020603050405020304" pitchFamily="18" charset="0"/>
                <a:cs typeface="Times New Roman" panose="02020603050405020304" pitchFamily="18" charset="0"/>
              </a:rPr>
              <a:t>.</a:t>
            </a:r>
          </a:p>
          <a:p>
            <a:pPr algn="just"/>
            <a:endParaRPr lang="cs-CZ" sz="1000" dirty="0">
              <a:latin typeface="Times New Roman" panose="02020603050405020304" pitchFamily="18" charset="0"/>
              <a:cs typeface="Times New Roman" panose="02020603050405020304" pitchFamily="18" charset="0"/>
            </a:endParaRPr>
          </a:p>
          <a:p>
            <a:pPr algn="just"/>
            <a:r>
              <a:rPr lang="cs-CZ" sz="2100" b="1" dirty="0">
                <a:latin typeface="Times New Roman" panose="02020603050405020304" pitchFamily="18" charset="0"/>
                <a:cs typeface="Times New Roman" panose="02020603050405020304" pitchFamily="18" charset="0"/>
              </a:rPr>
              <a:t>Odpovídám</a:t>
            </a:r>
            <a:r>
              <a:rPr lang="cs-CZ" sz="2100" dirty="0">
                <a:latin typeface="Times New Roman" panose="02020603050405020304" pitchFamily="18" charset="0"/>
                <a:cs typeface="Times New Roman" panose="02020603050405020304" pitchFamily="18" charset="0"/>
              </a:rPr>
              <a:t>: Je nutné říci, že to, co je principem rozumové činnosti a co nazýváme duší člověka, je jakýsi netělesný a </a:t>
            </a:r>
            <a:r>
              <a:rPr lang="cs-CZ" sz="2100" dirty="0" err="1">
                <a:latin typeface="Times New Roman" panose="02020603050405020304" pitchFamily="18" charset="0"/>
                <a:cs typeface="Times New Roman" panose="02020603050405020304" pitchFamily="18" charset="0"/>
              </a:rPr>
              <a:t>subsistující</a:t>
            </a:r>
            <a:r>
              <a:rPr lang="cs-CZ" sz="2100" dirty="0">
                <a:latin typeface="Times New Roman" panose="02020603050405020304" pitchFamily="18" charset="0"/>
                <a:cs typeface="Times New Roman" panose="02020603050405020304" pitchFamily="18" charset="0"/>
              </a:rPr>
              <a:t> princip. Je totiž zřejmé, že člověk může rozumem poznávat přirozenosti všech těles. To však, co může poznávat nějaké předměty, nesmí nic z nich obsahovat ve své přirozenosti, neboť takto přirozeně obsažené by bránilo poznání jiných věcí – tak, jako například pozorujeme, že jazyk nemocného, který je zasažen hořkou </a:t>
            </a:r>
            <a:r>
              <a:rPr lang="cs-CZ" sz="2100" dirty="0" err="1">
                <a:latin typeface="Times New Roman" panose="02020603050405020304" pitchFamily="18" charset="0"/>
                <a:cs typeface="Times New Roman" panose="02020603050405020304" pitchFamily="18" charset="0"/>
              </a:rPr>
              <a:t>žlučnatou</a:t>
            </a:r>
            <a:r>
              <a:rPr lang="cs-CZ" sz="2100" dirty="0">
                <a:latin typeface="Times New Roman" panose="02020603050405020304" pitchFamily="18" charset="0"/>
                <a:cs typeface="Times New Roman" panose="02020603050405020304" pitchFamily="18" charset="0"/>
              </a:rPr>
              <a:t> šťávou, není schopen vnímat sladké, nýbrž vše shledává hořkým. Kdyby tedy rozumový princip v sobě obsahoval přirozenost nějakého tělesa, nemohl by poznávat všechna tělesa. Ale každé těleso má nějakou vymezenou přirozenost. Je tedy nemožné, aby rozumovým principem bylo těleso</a:t>
            </a:r>
            <a:r>
              <a:rPr lang="cs-CZ" sz="2100" dirty="0" smtClean="0">
                <a:latin typeface="Times New Roman" panose="02020603050405020304" pitchFamily="18" charset="0"/>
                <a:cs typeface="Times New Roman" panose="02020603050405020304" pitchFamily="18" charset="0"/>
              </a:rPr>
              <a:t>.</a:t>
            </a:r>
          </a:p>
          <a:p>
            <a:pPr algn="just"/>
            <a:r>
              <a:rPr lang="cs-CZ" sz="2100" dirty="0" smtClean="0">
                <a:latin typeface="Times New Roman" panose="02020603050405020304" pitchFamily="18" charset="0"/>
                <a:cs typeface="Times New Roman" panose="02020603050405020304" pitchFamily="18" charset="0"/>
              </a:rPr>
              <a:t>	Podobně </a:t>
            </a:r>
            <a:r>
              <a:rPr lang="cs-CZ" sz="2100" dirty="0">
                <a:latin typeface="Times New Roman" panose="02020603050405020304" pitchFamily="18" charset="0"/>
                <a:cs typeface="Times New Roman" panose="02020603050405020304" pitchFamily="18" charset="0"/>
              </a:rPr>
              <a:t>je také nemožné, aby rozumový princip chápal pomocí tělesného orgánu, protože vymezená přirozenost takového orgánu by také bránila poznání všech těles – asi jako kdyby nějakou vymezenou barvu měla nejen zornice, ale také skleněná nádoba: stejně barevnou by se pak jevila i tekutina v nádobě.</a:t>
            </a:r>
          </a:p>
          <a:p>
            <a:endParaRPr lang="cs-CZ" dirty="0"/>
          </a:p>
        </p:txBody>
      </p:sp>
    </p:spTree>
    <p:extLst>
      <p:ext uri="{BB962C8B-B14F-4D97-AF65-F5344CB8AC3E}">
        <p14:creationId xmlns:p14="http://schemas.microsoft.com/office/powerpoint/2010/main" val="27853815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ovéPole 3"/>
          <p:cNvSpPr txBox="1"/>
          <p:nvPr/>
        </p:nvSpPr>
        <p:spPr>
          <a:xfrm>
            <a:off x="35496" y="764704"/>
            <a:ext cx="9001000" cy="2123658"/>
          </a:xfrm>
          <a:prstGeom prst="rect">
            <a:avLst/>
          </a:prstGeom>
          <a:noFill/>
        </p:spPr>
        <p:txBody>
          <a:bodyPr wrap="square" rtlCol="0">
            <a:spAutoFit/>
          </a:bodyPr>
          <a:lstStyle/>
          <a:p>
            <a:pPr algn="just"/>
            <a:r>
              <a:rPr lang="cs-CZ" sz="2200" dirty="0">
                <a:latin typeface="Times New Roman" panose="02020603050405020304" pitchFamily="18" charset="0"/>
                <a:cs typeface="Times New Roman" panose="02020603050405020304" pitchFamily="18" charset="0"/>
              </a:rPr>
              <a:t>Onomu rozumovému principu, který nazýváme „mysl“ či „intelekt“, tudíž o sobě náleží činnost, na níž se nepodílí tělo. Avšak nic nemůže být o sobě činné, co o sobě </a:t>
            </a:r>
            <a:r>
              <a:rPr lang="cs-CZ" sz="2200" dirty="0" err="1">
                <a:latin typeface="Times New Roman" panose="02020603050405020304" pitchFamily="18" charset="0"/>
                <a:cs typeface="Times New Roman" panose="02020603050405020304" pitchFamily="18" charset="0"/>
              </a:rPr>
              <a:t>nesubsistuje</a:t>
            </a:r>
            <a:r>
              <a:rPr lang="cs-CZ" sz="2200" dirty="0">
                <a:latin typeface="Times New Roman" panose="02020603050405020304" pitchFamily="18" charset="0"/>
                <a:cs typeface="Times New Roman" panose="02020603050405020304" pitchFamily="18" charset="0"/>
              </a:rPr>
              <a:t>. Činnost totiž náleží jsoucnu, pouze nakolik je v aktu; takže něco je činné tím způsobem, jímž je. Proto také neříkáme, že ohřívá teplo, nýbrž to, co je teplé. Zbývá tedy, že lidská duše, která se nazývá „mysl“ nebo „intelekt“, je něco netělesného a </a:t>
            </a:r>
            <a:r>
              <a:rPr lang="cs-CZ" sz="2200" dirty="0" err="1">
                <a:latin typeface="Times New Roman" panose="02020603050405020304" pitchFamily="18" charset="0"/>
                <a:cs typeface="Times New Roman" panose="02020603050405020304" pitchFamily="18" charset="0"/>
              </a:rPr>
              <a:t>subsistujícího</a:t>
            </a:r>
            <a:r>
              <a:rPr lang="cs-CZ" sz="22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0789951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Zástupný symbol pro obsah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48" y="332656"/>
            <a:ext cx="9152848" cy="6084000"/>
          </a:xfrm>
          <a:prstGeom prst="rect">
            <a:avLst/>
          </a:prstGeom>
        </p:spPr>
      </p:pic>
    </p:spTree>
    <p:extLst>
      <p:ext uri="{BB962C8B-B14F-4D97-AF65-F5344CB8AC3E}">
        <p14:creationId xmlns:p14="http://schemas.microsoft.com/office/powerpoint/2010/main" val="26616854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ovéPole 3"/>
          <p:cNvSpPr txBox="1"/>
          <p:nvPr/>
        </p:nvSpPr>
        <p:spPr>
          <a:xfrm>
            <a:off x="107504" y="260648"/>
            <a:ext cx="8856984" cy="5847755"/>
          </a:xfrm>
          <a:prstGeom prst="rect">
            <a:avLst/>
          </a:prstGeom>
          <a:noFill/>
        </p:spPr>
        <p:txBody>
          <a:bodyPr wrap="square" rtlCol="0">
            <a:spAutoFit/>
          </a:bodyPr>
          <a:lstStyle/>
          <a:p>
            <a:pPr algn="ctr"/>
            <a:r>
              <a:rPr lang="cs-CZ" sz="2200" cap="small" dirty="0">
                <a:latin typeface="Times New Roman" panose="02020603050405020304" pitchFamily="18" charset="0"/>
                <a:cs typeface="Times New Roman" panose="02020603050405020304" pitchFamily="18" charset="0"/>
              </a:rPr>
              <a:t>Kvestie 75, </a:t>
            </a:r>
            <a:r>
              <a:rPr lang="cs-CZ" sz="2200" cap="small" dirty="0" smtClean="0">
                <a:latin typeface="Times New Roman" panose="02020603050405020304" pitchFamily="18" charset="0"/>
                <a:cs typeface="Times New Roman" panose="02020603050405020304" pitchFamily="18" charset="0"/>
              </a:rPr>
              <a:t>Čtvrtý</a:t>
            </a:r>
            <a:r>
              <a:rPr lang="cs-CZ" sz="2200" dirty="0" smtClean="0">
                <a:latin typeface="Times New Roman" panose="02020603050405020304" pitchFamily="18" charset="0"/>
                <a:cs typeface="Times New Roman" panose="02020603050405020304" pitchFamily="18" charset="0"/>
              </a:rPr>
              <a:t> </a:t>
            </a:r>
            <a:r>
              <a:rPr lang="cs-CZ" sz="2200" dirty="0">
                <a:latin typeface="Times New Roman" panose="02020603050405020304" pitchFamily="18" charset="0"/>
                <a:cs typeface="Times New Roman" panose="02020603050405020304" pitchFamily="18" charset="0"/>
              </a:rPr>
              <a:t>článek</a:t>
            </a:r>
          </a:p>
          <a:p>
            <a:pPr algn="ctr"/>
            <a:endParaRPr lang="cs-CZ" sz="2200" dirty="0">
              <a:latin typeface="Times New Roman" panose="02020603050405020304" pitchFamily="18" charset="0"/>
              <a:cs typeface="Times New Roman" panose="02020603050405020304" pitchFamily="18" charset="0"/>
            </a:endParaRPr>
          </a:p>
          <a:p>
            <a:pPr algn="ctr"/>
            <a:r>
              <a:rPr lang="cs-CZ" sz="2200" b="1" i="1" dirty="0">
                <a:latin typeface="Times New Roman" panose="02020603050405020304" pitchFamily="18" charset="0"/>
                <a:cs typeface="Times New Roman" panose="02020603050405020304" pitchFamily="18" charset="0"/>
              </a:rPr>
              <a:t>Zda je duše člověkem, anebo je spíše člověk něčím složeným z duše a těla</a:t>
            </a:r>
            <a:endParaRPr lang="cs-CZ" sz="2200" dirty="0">
              <a:latin typeface="Times New Roman" panose="02020603050405020304" pitchFamily="18" charset="0"/>
              <a:cs typeface="Times New Roman" panose="02020603050405020304" pitchFamily="18" charset="0"/>
            </a:endParaRPr>
          </a:p>
          <a:p>
            <a:r>
              <a:rPr lang="cs-CZ" sz="2200" dirty="0">
                <a:latin typeface="Times New Roman" panose="02020603050405020304" pitchFamily="18" charset="0"/>
                <a:cs typeface="Times New Roman" panose="02020603050405020304" pitchFamily="18" charset="0"/>
              </a:rPr>
              <a:t> </a:t>
            </a:r>
          </a:p>
          <a:p>
            <a:pPr algn="just"/>
            <a:r>
              <a:rPr lang="cs-CZ" sz="2200" b="1" dirty="0">
                <a:latin typeface="Times New Roman" panose="02020603050405020304" pitchFamily="18" charset="0"/>
                <a:cs typeface="Times New Roman" panose="02020603050405020304" pitchFamily="18" charset="0"/>
              </a:rPr>
              <a:t>Zdá se</a:t>
            </a:r>
            <a:r>
              <a:rPr lang="cs-CZ" sz="2200" dirty="0">
                <a:latin typeface="Times New Roman" panose="02020603050405020304" pitchFamily="18" charset="0"/>
                <a:cs typeface="Times New Roman" panose="02020603050405020304" pitchFamily="18" charset="0"/>
              </a:rPr>
              <a:t>, že duše je člověkem. Ve 4. kapitole </a:t>
            </a:r>
            <a:r>
              <a:rPr lang="cs-CZ" sz="2200" i="1" dirty="0">
                <a:latin typeface="Times New Roman" panose="02020603050405020304" pitchFamily="18" charset="0"/>
                <a:cs typeface="Times New Roman" panose="02020603050405020304" pitchFamily="18" charset="0"/>
              </a:rPr>
              <a:t>Druhého listu Korinťanům </a:t>
            </a:r>
            <a:r>
              <a:rPr lang="cs-CZ" sz="2200" dirty="0">
                <a:latin typeface="Times New Roman" panose="02020603050405020304" pitchFamily="18" charset="0"/>
                <a:cs typeface="Times New Roman" panose="02020603050405020304" pitchFamily="18" charset="0"/>
              </a:rPr>
              <a:t>se totiž říká: „I když náš vnější člověk hyne, náš vnitřní člověk se ze dne na den obnovuje“. To, co je v člověku uvnitř, je však duše. Duše je tedy vnitřní člověk. </a:t>
            </a:r>
            <a:endParaRPr lang="cs-CZ" sz="2200" dirty="0" smtClean="0">
              <a:latin typeface="Times New Roman" panose="02020603050405020304" pitchFamily="18" charset="0"/>
              <a:cs typeface="Times New Roman" panose="02020603050405020304" pitchFamily="18" charset="0"/>
            </a:endParaRPr>
          </a:p>
          <a:p>
            <a:pPr algn="just"/>
            <a:endParaRPr lang="cs-CZ" sz="2200" dirty="0">
              <a:latin typeface="Times New Roman" panose="02020603050405020304" pitchFamily="18" charset="0"/>
              <a:cs typeface="Times New Roman" panose="02020603050405020304" pitchFamily="18" charset="0"/>
            </a:endParaRPr>
          </a:p>
          <a:p>
            <a:pPr algn="just"/>
            <a:r>
              <a:rPr lang="cs-CZ" sz="2200" b="1" dirty="0">
                <a:latin typeface="Times New Roman" panose="02020603050405020304" pitchFamily="18" charset="0"/>
                <a:cs typeface="Times New Roman" panose="02020603050405020304" pitchFamily="18" charset="0"/>
              </a:rPr>
              <a:t>Mimoto</a:t>
            </a:r>
            <a:r>
              <a:rPr lang="cs-CZ" sz="2200" dirty="0">
                <a:latin typeface="Times New Roman" panose="02020603050405020304" pitchFamily="18" charset="0"/>
                <a:cs typeface="Times New Roman" panose="02020603050405020304" pitchFamily="18" charset="0"/>
              </a:rPr>
              <a:t>, lidská duše je nějaká substance. Ne ovšem substance obecná, tedy substance jednotlivá. Je to tudíž hypostaze neboli osoba </a:t>
            </a:r>
            <a:r>
              <a:rPr lang="cs-CZ" sz="2200" dirty="0" smtClean="0">
                <a:latin typeface="Times New Roman" panose="02020603050405020304" pitchFamily="18" charset="0"/>
                <a:cs typeface="Times New Roman" panose="02020603050405020304" pitchFamily="18" charset="0"/>
              </a:rPr>
              <a:t>(</a:t>
            </a:r>
            <a:r>
              <a:rPr lang="cs-CZ" sz="2200" i="1" dirty="0" err="1" smtClean="0">
                <a:latin typeface="Times New Roman" panose="02020603050405020304" pitchFamily="18" charset="0"/>
                <a:cs typeface="Times New Roman" panose="02020603050405020304" pitchFamily="18" charset="0"/>
              </a:rPr>
              <a:t>hypostasis</a:t>
            </a:r>
            <a:r>
              <a:rPr lang="cs-CZ" sz="2200" i="1" dirty="0" smtClean="0">
                <a:latin typeface="Times New Roman" panose="02020603050405020304" pitchFamily="18" charset="0"/>
                <a:cs typeface="Times New Roman" panose="02020603050405020304" pitchFamily="18" charset="0"/>
              </a:rPr>
              <a:t> vel persona</a:t>
            </a:r>
            <a:r>
              <a:rPr lang="cs-CZ" sz="2200" dirty="0" smtClean="0">
                <a:latin typeface="Times New Roman" panose="02020603050405020304" pitchFamily="18" charset="0"/>
                <a:cs typeface="Times New Roman" panose="02020603050405020304" pitchFamily="18" charset="0"/>
              </a:rPr>
              <a:t>) – </a:t>
            </a:r>
            <a:r>
              <a:rPr lang="cs-CZ" sz="2200" dirty="0">
                <a:latin typeface="Times New Roman" panose="02020603050405020304" pitchFamily="18" charset="0"/>
                <a:cs typeface="Times New Roman" panose="02020603050405020304" pitchFamily="18" charset="0"/>
              </a:rPr>
              <a:t>ovšem jaká jiná, než lidská? Takže duše je člověk, protože lidská osoba je člověk</a:t>
            </a:r>
            <a:r>
              <a:rPr lang="cs-CZ" sz="2200" dirty="0" smtClean="0">
                <a:latin typeface="Times New Roman" panose="02020603050405020304" pitchFamily="18" charset="0"/>
                <a:cs typeface="Times New Roman" panose="02020603050405020304" pitchFamily="18" charset="0"/>
              </a:rPr>
              <a:t>.</a:t>
            </a:r>
          </a:p>
          <a:p>
            <a:pPr algn="just"/>
            <a:endParaRPr lang="cs-CZ" sz="2200" dirty="0">
              <a:latin typeface="Times New Roman" panose="02020603050405020304" pitchFamily="18" charset="0"/>
              <a:cs typeface="Times New Roman" panose="02020603050405020304" pitchFamily="18" charset="0"/>
            </a:endParaRPr>
          </a:p>
          <a:p>
            <a:pPr algn="just"/>
            <a:r>
              <a:rPr lang="cs-CZ" sz="2200" b="1" dirty="0">
                <a:latin typeface="Times New Roman" panose="02020603050405020304" pitchFamily="18" charset="0"/>
                <a:cs typeface="Times New Roman" panose="02020603050405020304" pitchFamily="18" charset="0"/>
              </a:rPr>
              <a:t>Proti tomu však </a:t>
            </a:r>
            <a:r>
              <a:rPr lang="cs-CZ" sz="2200" dirty="0">
                <a:latin typeface="Times New Roman" panose="02020603050405020304" pitchFamily="18" charset="0"/>
                <a:cs typeface="Times New Roman" panose="02020603050405020304" pitchFamily="18" charset="0"/>
              </a:rPr>
              <a:t>stojí, že Augustin v 19. knize </a:t>
            </a:r>
            <a:r>
              <a:rPr lang="cs-CZ" sz="2200" i="1" dirty="0">
                <a:latin typeface="Times New Roman" panose="02020603050405020304" pitchFamily="18" charset="0"/>
                <a:cs typeface="Times New Roman" panose="02020603050405020304" pitchFamily="18" charset="0"/>
              </a:rPr>
              <a:t>De </a:t>
            </a:r>
            <a:r>
              <a:rPr lang="cs-CZ" sz="2200" i="1" dirty="0" err="1">
                <a:latin typeface="Times New Roman" panose="02020603050405020304" pitchFamily="18" charset="0"/>
                <a:cs typeface="Times New Roman" panose="02020603050405020304" pitchFamily="18" charset="0"/>
              </a:rPr>
              <a:t>civitate</a:t>
            </a:r>
            <a:r>
              <a:rPr lang="cs-CZ" sz="2200" i="1" dirty="0">
                <a:latin typeface="Times New Roman" panose="02020603050405020304" pitchFamily="18" charset="0"/>
                <a:cs typeface="Times New Roman" panose="02020603050405020304" pitchFamily="18" charset="0"/>
              </a:rPr>
              <a:t> Dei </a:t>
            </a:r>
            <a:r>
              <a:rPr lang="cs-CZ" sz="2200" dirty="0">
                <a:latin typeface="Times New Roman" panose="02020603050405020304" pitchFamily="18" charset="0"/>
                <a:cs typeface="Times New Roman" panose="02020603050405020304" pitchFamily="18" charset="0"/>
              </a:rPr>
              <a:t>chválí </a:t>
            </a:r>
            <a:r>
              <a:rPr lang="cs-CZ" sz="2200" dirty="0" err="1">
                <a:latin typeface="Times New Roman" panose="02020603050405020304" pitchFamily="18" charset="0"/>
                <a:cs typeface="Times New Roman" panose="02020603050405020304" pitchFamily="18" charset="0"/>
              </a:rPr>
              <a:t>Varrona</a:t>
            </a:r>
            <a:r>
              <a:rPr lang="cs-CZ" sz="2200" dirty="0">
                <a:latin typeface="Times New Roman" panose="02020603050405020304" pitchFamily="18" charset="0"/>
                <a:cs typeface="Times New Roman" panose="02020603050405020304" pitchFamily="18" charset="0"/>
              </a:rPr>
              <a:t>, za to, že nepokládal člověka ani za pouhou duši, ani za pouhé tělo, nýbrž za duši spojenou s tělem.</a:t>
            </a:r>
          </a:p>
        </p:txBody>
      </p:sp>
    </p:spTree>
    <p:extLst>
      <p:ext uri="{BB962C8B-B14F-4D97-AF65-F5344CB8AC3E}">
        <p14:creationId xmlns:p14="http://schemas.microsoft.com/office/powerpoint/2010/main" val="41273721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251520" y="1340768"/>
            <a:ext cx="8640960" cy="2800767"/>
          </a:xfrm>
          <a:prstGeom prst="rect">
            <a:avLst/>
          </a:prstGeom>
          <a:noFill/>
        </p:spPr>
        <p:txBody>
          <a:bodyPr wrap="square" rtlCol="0">
            <a:spAutoFit/>
          </a:bodyPr>
          <a:lstStyle/>
          <a:p>
            <a:r>
              <a:rPr lang="cs-CZ" dirty="0" smtClean="0"/>
              <a:t>				</a:t>
            </a:r>
            <a:r>
              <a:rPr lang="cs-CZ" sz="2200" dirty="0" err="1" smtClean="0">
                <a:latin typeface="Times New Roman" panose="02020603050405020304" pitchFamily="18" charset="0"/>
                <a:cs typeface="Times New Roman" panose="02020603050405020304" pitchFamily="18" charset="0"/>
              </a:rPr>
              <a:t>Boethius</a:t>
            </a:r>
            <a:r>
              <a:rPr lang="cs-CZ" sz="2200" dirty="0" smtClean="0">
                <a:latin typeface="Times New Roman" panose="02020603050405020304" pitchFamily="18" charset="0"/>
                <a:cs typeface="Times New Roman" panose="02020603050405020304" pitchFamily="18" charset="0"/>
              </a:rPr>
              <a:t> (kolem 480 – 525)</a:t>
            </a:r>
          </a:p>
          <a:p>
            <a:endParaRPr lang="cs-CZ" sz="2200" dirty="0">
              <a:latin typeface="Times New Roman" panose="02020603050405020304" pitchFamily="18" charset="0"/>
              <a:cs typeface="Times New Roman" panose="02020603050405020304" pitchFamily="18" charset="0"/>
            </a:endParaRPr>
          </a:p>
          <a:p>
            <a:endParaRPr lang="cs-CZ" sz="2200" dirty="0" smtClean="0">
              <a:latin typeface="Times New Roman" panose="02020603050405020304" pitchFamily="18" charset="0"/>
              <a:cs typeface="Times New Roman" panose="02020603050405020304" pitchFamily="18" charset="0"/>
            </a:endParaRPr>
          </a:p>
          <a:p>
            <a:endParaRPr lang="cs-CZ" sz="2200" dirty="0" smtClean="0">
              <a:latin typeface="Times New Roman" panose="02020603050405020304" pitchFamily="18" charset="0"/>
              <a:cs typeface="Times New Roman" panose="02020603050405020304" pitchFamily="18" charset="0"/>
            </a:endParaRPr>
          </a:p>
          <a:p>
            <a:endParaRPr lang="cs-CZ" sz="2200" i="1" dirty="0" smtClean="0">
              <a:latin typeface="Times New Roman" panose="02020603050405020304" pitchFamily="18" charset="0"/>
              <a:cs typeface="Times New Roman" panose="02020603050405020304" pitchFamily="18" charset="0"/>
            </a:endParaRPr>
          </a:p>
          <a:p>
            <a:pPr algn="ctr"/>
            <a:r>
              <a:rPr lang="cs-CZ" sz="2200" dirty="0" smtClean="0">
                <a:latin typeface="Times New Roman" panose="02020603050405020304" pitchFamily="18" charset="0"/>
                <a:cs typeface="Times New Roman" panose="02020603050405020304" pitchFamily="18" charset="0"/>
              </a:rPr>
              <a:t>Hypostaze neboli osoba </a:t>
            </a:r>
            <a:r>
              <a:rPr lang="cs-CZ" sz="2200" i="1" dirty="0" smtClean="0">
                <a:latin typeface="Times New Roman" panose="02020603050405020304" pitchFamily="18" charset="0"/>
                <a:cs typeface="Times New Roman" panose="02020603050405020304" pitchFamily="18" charset="0"/>
              </a:rPr>
              <a:t>- </a:t>
            </a:r>
            <a:r>
              <a:rPr lang="cs-CZ" sz="2200" i="1" dirty="0" err="1" smtClean="0">
                <a:latin typeface="Times New Roman" panose="02020603050405020304" pitchFamily="18" charset="0"/>
                <a:cs typeface="Times New Roman" panose="02020603050405020304" pitchFamily="18" charset="0"/>
              </a:rPr>
              <a:t>hypostasis</a:t>
            </a:r>
            <a:r>
              <a:rPr lang="cs-CZ" sz="2200" i="1" dirty="0" smtClean="0">
                <a:latin typeface="Times New Roman" panose="02020603050405020304" pitchFamily="18" charset="0"/>
                <a:cs typeface="Times New Roman" panose="02020603050405020304" pitchFamily="18" charset="0"/>
              </a:rPr>
              <a:t> </a:t>
            </a:r>
            <a:r>
              <a:rPr lang="cs-CZ" sz="2200" i="1" dirty="0">
                <a:latin typeface="Times New Roman" panose="02020603050405020304" pitchFamily="18" charset="0"/>
                <a:cs typeface="Times New Roman" panose="02020603050405020304" pitchFamily="18" charset="0"/>
              </a:rPr>
              <a:t>vel </a:t>
            </a:r>
            <a:r>
              <a:rPr lang="cs-CZ" sz="2200" i="1" dirty="0" smtClean="0">
                <a:latin typeface="Times New Roman" panose="02020603050405020304" pitchFamily="18" charset="0"/>
                <a:cs typeface="Times New Roman" panose="02020603050405020304" pitchFamily="18" charset="0"/>
              </a:rPr>
              <a:t>persona - </a:t>
            </a:r>
            <a:r>
              <a:rPr lang="cs-CZ" sz="2200" dirty="0" smtClean="0">
                <a:latin typeface="Times New Roman" panose="02020603050405020304" pitchFamily="18" charset="0"/>
                <a:cs typeface="Times New Roman" panose="02020603050405020304" pitchFamily="18" charset="0"/>
              </a:rPr>
              <a:t>tj. lidská bytost je</a:t>
            </a:r>
          </a:p>
          <a:p>
            <a:endParaRPr lang="cs-CZ" sz="2200" dirty="0">
              <a:latin typeface="Times New Roman" panose="02020603050405020304" pitchFamily="18" charset="0"/>
              <a:cs typeface="Times New Roman" panose="02020603050405020304" pitchFamily="18" charset="0"/>
            </a:endParaRPr>
          </a:p>
          <a:p>
            <a:pPr algn="ctr"/>
            <a:r>
              <a:rPr lang="cs-CZ" sz="2200" dirty="0" smtClean="0">
                <a:latin typeface="Times New Roman" panose="02020603050405020304" pitchFamily="18" charset="0"/>
                <a:cs typeface="Times New Roman" panose="02020603050405020304" pitchFamily="18" charset="0"/>
              </a:rPr>
              <a:t>„</a:t>
            </a:r>
            <a:r>
              <a:rPr lang="cs-CZ" sz="2200" dirty="0">
                <a:latin typeface="Times New Roman" panose="02020603050405020304" pitchFamily="18" charset="0"/>
                <a:cs typeface="Times New Roman" panose="02020603050405020304" pitchFamily="18" charset="0"/>
              </a:rPr>
              <a:t>individuální </a:t>
            </a:r>
            <a:r>
              <a:rPr lang="cs-CZ" sz="2200" dirty="0" smtClean="0">
                <a:latin typeface="Times New Roman" panose="02020603050405020304" pitchFamily="18" charset="0"/>
                <a:cs typeface="Times New Roman" panose="02020603050405020304" pitchFamily="18" charset="0"/>
              </a:rPr>
              <a:t>substance </a:t>
            </a:r>
            <a:r>
              <a:rPr lang="cs-CZ" sz="2200" dirty="0">
                <a:latin typeface="Times New Roman" panose="02020603050405020304" pitchFamily="18" charset="0"/>
                <a:cs typeface="Times New Roman" panose="02020603050405020304" pitchFamily="18" charset="0"/>
              </a:rPr>
              <a:t>rozumové přirozenosti</a:t>
            </a:r>
            <a:r>
              <a:rPr lang="cs-CZ" sz="2200" dirty="0" smtClean="0">
                <a:latin typeface="Times New Roman" panose="02020603050405020304" pitchFamily="18" charset="0"/>
                <a:cs typeface="Times New Roman" panose="02020603050405020304" pitchFamily="18" charset="0"/>
              </a:rPr>
              <a:t>“.</a:t>
            </a:r>
            <a:endParaRPr lang="cs-CZ" sz="2200" dirty="0">
              <a:latin typeface="Times New Roman" panose="02020603050405020304" pitchFamily="18" charset="0"/>
              <a:cs typeface="Times New Roman" panose="02020603050405020304" pitchFamily="18" charset="0"/>
            </a:endParaRPr>
          </a:p>
        </p:txBody>
      </p:sp>
      <p:pic>
        <p:nvPicPr>
          <p:cNvPr id="3" name="Obrázek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3" y="332656"/>
            <a:ext cx="2130552" cy="2066544"/>
          </a:xfrm>
          <a:prstGeom prst="rect">
            <a:avLst/>
          </a:prstGeom>
        </p:spPr>
      </p:pic>
    </p:spTree>
    <p:extLst>
      <p:ext uri="{BB962C8B-B14F-4D97-AF65-F5344CB8AC3E}">
        <p14:creationId xmlns:p14="http://schemas.microsoft.com/office/powerpoint/2010/main" val="462286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ovéPole 3"/>
          <p:cNvSpPr txBox="1"/>
          <p:nvPr/>
        </p:nvSpPr>
        <p:spPr>
          <a:xfrm>
            <a:off x="107504" y="332656"/>
            <a:ext cx="8784976" cy="5447645"/>
          </a:xfrm>
          <a:prstGeom prst="rect">
            <a:avLst/>
          </a:prstGeom>
          <a:noFill/>
        </p:spPr>
        <p:txBody>
          <a:bodyPr wrap="square" rtlCol="0">
            <a:spAutoFit/>
          </a:bodyPr>
          <a:lstStyle/>
          <a:p>
            <a:pPr algn="just"/>
            <a:r>
              <a:rPr lang="cs-CZ" sz="2200" b="1" dirty="0">
                <a:latin typeface="Times New Roman" panose="02020603050405020304" pitchFamily="18" charset="0"/>
                <a:cs typeface="Times New Roman" panose="02020603050405020304" pitchFamily="18" charset="0"/>
              </a:rPr>
              <a:t>Odpovídám: </a:t>
            </a:r>
            <a:r>
              <a:rPr lang="cs-CZ" sz="2200" dirty="0">
                <a:latin typeface="Times New Roman" panose="02020603050405020304" pitchFamily="18" charset="0"/>
                <a:cs typeface="Times New Roman" panose="02020603050405020304" pitchFamily="18" charset="0"/>
              </a:rPr>
              <a:t>Výroku „duše je člověk“ lze rozumět dvěma způsoby. Za prvé v tom smyslu, že člověk je duše, ale tento člověk (např. </a:t>
            </a:r>
            <a:r>
              <a:rPr lang="cs-CZ" sz="2200" dirty="0" err="1">
                <a:latin typeface="Times New Roman" panose="02020603050405020304" pitchFamily="18" charset="0"/>
                <a:cs typeface="Times New Roman" panose="02020603050405020304" pitchFamily="18" charset="0"/>
              </a:rPr>
              <a:t>Sókratés</a:t>
            </a:r>
            <a:r>
              <a:rPr lang="cs-CZ" sz="2200" dirty="0">
                <a:latin typeface="Times New Roman" panose="02020603050405020304" pitchFamily="18" charset="0"/>
                <a:cs typeface="Times New Roman" panose="02020603050405020304" pitchFamily="18" charset="0"/>
              </a:rPr>
              <a:t>) není duše, nýbrž složenina z duše a těla. Což říkám proto, že někteří tvrdili, že do pojmového vymezení druhu spadá pouze forma, kdežto látka není částí druhu, nýbrž individua</a:t>
            </a:r>
            <a:r>
              <a:rPr lang="cs-CZ" sz="2200" dirty="0" smtClean="0">
                <a:latin typeface="Times New Roman" panose="02020603050405020304" pitchFamily="18" charset="0"/>
                <a:cs typeface="Times New Roman" panose="02020603050405020304" pitchFamily="18" charset="0"/>
              </a:rPr>
              <a:t>.</a:t>
            </a:r>
          </a:p>
          <a:p>
            <a:pPr algn="just"/>
            <a:endParaRPr lang="cs-CZ" sz="2200" dirty="0">
              <a:latin typeface="Times New Roman" panose="02020603050405020304" pitchFamily="18" charset="0"/>
              <a:cs typeface="Times New Roman" panose="02020603050405020304" pitchFamily="18" charset="0"/>
            </a:endParaRPr>
          </a:p>
          <a:p>
            <a:pPr algn="just"/>
            <a:r>
              <a:rPr lang="cs-CZ" sz="2200" dirty="0">
                <a:latin typeface="Times New Roman" panose="02020603050405020304" pitchFamily="18" charset="0"/>
                <a:cs typeface="Times New Roman" panose="02020603050405020304" pitchFamily="18" charset="0"/>
              </a:rPr>
              <a:t>Ale to právě nemůže být pravda. K druhové přirozenosti totiž patří to, co vyjadřuje definice; u přírodních věcí </a:t>
            </a:r>
            <a:r>
              <a:rPr lang="cs-CZ" sz="2200" dirty="0" smtClean="0">
                <a:latin typeface="Times New Roman" panose="02020603050405020304" pitchFamily="18" charset="0"/>
                <a:cs typeface="Times New Roman" panose="02020603050405020304" pitchFamily="18" charset="0"/>
              </a:rPr>
              <a:t>(</a:t>
            </a:r>
            <a:r>
              <a:rPr lang="cs-CZ" sz="2200" i="1" dirty="0" smtClean="0">
                <a:latin typeface="Times New Roman" panose="02020603050405020304" pitchFamily="18" charset="0"/>
                <a:cs typeface="Times New Roman" panose="02020603050405020304" pitchFamily="18" charset="0"/>
              </a:rPr>
              <a:t>res </a:t>
            </a:r>
            <a:r>
              <a:rPr lang="cs-CZ" sz="2200" i="1" dirty="0" err="1" smtClean="0">
                <a:latin typeface="Times New Roman" panose="02020603050405020304" pitchFamily="18" charset="0"/>
                <a:cs typeface="Times New Roman" panose="02020603050405020304" pitchFamily="18" charset="0"/>
              </a:rPr>
              <a:t>naturalis</a:t>
            </a:r>
            <a:r>
              <a:rPr lang="cs-CZ" sz="2200" dirty="0" smtClean="0">
                <a:latin typeface="Times New Roman" panose="02020603050405020304" pitchFamily="18" charset="0"/>
                <a:cs typeface="Times New Roman" panose="02020603050405020304" pitchFamily="18" charset="0"/>
              </a:rPr>
              <a:t>) však </a:t>
            </a:r>
            <a:r>
              <a:rPr lang="cs-CZ" sz="2200" dirty="0">
                <a:latin typeface="Times New Roman" panose="02020603050405020304" pitchFamily="18" charset="0"/>
                <a:cs typeface="Times New Roman" panose="02020603050405020304" pitchFamily="18" charset="0"/>
              </a:rPr>
              <a:t>definice neoznačuje pouze formu, nýbrž jak formu, tak látku. Látka je tedy u přírodních věcí částí druhu – ne ovšem látka </a:t>
            </a:r>
            <a:r>
              <a:rPr lang="cs-CZ" sz="2200" dirty="0" smtClean="0">
                <a:latin typeface="Times New Roman" panose="02020603050405020304" pitchFamily="18" charset="0"/>
                <a:cs typeface="Times New Roman" panose="02020603050405020304" pitchFamily="18" charset="0"/>
              </a:rPr>
              <a:t>poznamenaná (</a:t>
            </a:r>
            <a:r>
              <a:rPr lang="cs-CZ" sz="2200" i="1" dirty="0" err="1">
                <a:latin typeface="Times New Roman" panose="02020603050405020304" pitchFamily="18" charset="0"/>
                <a:cs typeface="Times New Roman" panose="02020603050405020304" pitchFamily="18" charset="0"/>
              </a:rPr>
              <a:t>materia</a:t>
            </a:r>
            <a:r>
              <a:rPr lang="cs-CZ" sz="2200" i="1" dirty="0">
                <a:latin typeface="Times New Roman" panose="02020603050405020304" pitchFamily="18" charset="0"/>
                <a:cs typeface="Times New Roman" panose="02020603050405020304" pitchFamily="18" charset="0"/>
              </a:rPr>
              <a:t> </a:t>
            </a:r>
            <a:r>
              <a:rPr lang="cs-CZ" sz="2200" i="1" dirty="0" err="1" smtClean="0">
                <a:latin typeface="Times New Roman" panose="02020603050405020304" pitchFamily="18" charset="0"/>
                <a:cs typeface="Times New Roman" panose="02020603050405020304" pitchFamily="18" charset="0"/>
              </a:rPr>
              <a:t>signata</a:t>
            </a:r>
            <a:r>
              <a:rPr lang="cs-CZ" sz="2200" i="1" dirty="0" smtClean="0">
                <a:latin typeface="Times New Roman" panose="02020603050405020304" pitchFamily="18" charset="0"/>
                <a:cs typeface="Times New Roman" panose="02020603050405020304" pitchFamily="18" charset="0"/>
              </a:rPr>
              <a:t>)</a:t>
            </a:r>
            <a:r>
              <a:rPr lang="cs-CZ" sz="2200" dirty="0" smtClean="0">
                <a:latin typeface="Times New Roman" panose="02020603050405020304" pitchFamily="18" charset="0"/>
                <a:cs typeface="Times New Roman" panose="02020603050405020304" pitchFamily="18" charset="0"/>
              </a:rPr>
              <a:t>, </a:t>
            </a:r>
            <a:r>
              <a:rPr lang="cs-CZ" sz="2200" dirty="0">
                <a:latin typeface="Times New Roman" panose="02020603050405020304" pitchFamily="18" charset="0"/>
                <a:cs typeface="Times New Roman" panose="02020603050405020304" pitchFamily="18" charset="0"/>
              </a:rPr>
              <a:t>jež je principem individuace, nýbrž látka společná. Tak jako totiž patří k výměru tohoto člověka, že sestává z této duše a z těchto svalů a těchto kostí, patří i k výměru člověka, že se skládá z duše, svalů a kostí. K esenci druhu totiž musí patřit vše, co mají společné esence všech individuí, která druh obsahuje.</a:t>
            </a:r>
          </a:p>
          <a:p>
            <a:endParaRPr lang="cs-CZ" dirty="0"/>
          </a:p>
        </p:txBody>
      </p:sp>
    </p:spTree>
    <p:extLst>
      <p:ext uri="{BB962C8B-B14F-4D97-AF65-F5344CB8AC3E}">
        <p14:creationId xmlns:p14="http://schemas.microsoft.com/office/powerpoint/2010/main" val="581905178"/>
      </p:ext>
    </p:extLst>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1935</TotalTime>
  <Words>371</Words>
  <Application>Microsoft Office PowerPoint</Application>
  <PresentationFormat>Předvádění na obrazovce (4:3)</PresentationFormat>
  <Paragraphs>67</Paragraphs>
  <Slides>10</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10</vt:i4>
      </vt:variant>
    </vt:vector>
  </HeadingPairs>
  <TitlesOfParts>
    <vt:vector size="14" baseType="lpstr">
      <vt:lpstr>Arial</vt:lpstr>
      <vt:lpstr>Calibri</vt:lpstr>
      <vt:lpstr>Times New Roman</vt:lpstr>
      <vt:lpstr>Motiv sady Office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FFUK</dc:creator>
  <cp:lastModifiedBy>FFUK</cp:lastModifiedBy>
  <cp:revision>110</cp:revision>
  <dcterms:created xsi:type="dcterms:W3CDTF">2015-11-27T11:19:21Z</dcterms:created>
  <dcterms:modified xsi:type="dcterms:W3CDTF">2020-01-06T13:13:48Z</dcterms:modified>
</cp:coreProperties>
</file>