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79" r:id="rId4"/>
    <p:sldId id="278" r:id="rId5"/>
    <p:sldId id="269" r:id="rId6"/>
    <p:sldId id="280" r:id="rId7"/>
    <p:sldId id="294" r:id="rId8"/>
    <p:sldId id="281" r:id="rId9"/>
    <p:sldId id="287" r:id="rId10"/>
    <p:sldId id="282" r:id="rId11"/>
    <p:sldId id="283" r:id="rId12"/>
    <p:sldId id="284" r:id="rId13"/>
    <p:sldId id="285" r:id="rId14"/>
    <p:sldId id="293" r:id="rId15"/>
    <p:sldId id="270" r:id="rId16"/>
    <p:sldId id="271" r:id="rId17"/>
    <p:sldId id="272" r:id="rId18"/>
    <p:sldId id="286" r:id="rId19"/>
    <p:sldId id="288" r:id="rId20"/>
    <p:sldId id="273" r:id="rId21"/>
    <p:sldId id="274" r:id="rId22"/>
    <p:sldId id="295" r:id="rId23"/>
    <p:sldId id="289" r:id="rId24"/>
    <p:sldId id="290" r:id="rId25"/>
    <p:sldId id="275" r:id="rId26"/>
    <p:sldId id="296" r:id="rId27"/>
    <p:sldId id="298" r:id="rId28"/>
    <p:sldId id="299" r:id="rId29"/>
    <p:sldId id="301" r:id="rId30"/>
    <p:sldId id="276" r:id="rId31"/>
    <p:sldId id="291" r:id="rId32"/>
    <p:sldId id="300" r:id="rId33"/>
    <p:sldId id="2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jtech Lopour" initials="VL" lastIdx="1" clrIdx="0">
    <p:extLst>
      <p:ext uri="{19B8F6BF-5375-455C-9EA6-DF929625EA0E}">
        <p15:presenceInfo xmlns:p15="http://schemas.microsoft.com/office/powerpoint/2012/main" userId="524f8a787a1e28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D62-C210-41C1-8703-38E3664EDA8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375E-D823-4277-8126-9493F2D7E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D62-C210-41C1-8703-38E3664EDA8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375E-D823-4277-8126-9493F2D7E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8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D62-C210-41C1-8703-38E3664EDA8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375E-D823-4277-8126-9493F2D7E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4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D62-C210-41C1-8703-38E3664EDA8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375E-D823-4277-8126-9493F2D7E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8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D62-C210-41C1-8703-38E3664EDA8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375E-D823-4277-8126-9493F2D7E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D62-C210-41C1-8703-38E3664EDA8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375E-D823-4277-8126-9493F2D7E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2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D62-C210-41C1-8703-38E3664EDA8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375E-D823-4277-8126-9493F2D7E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9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D62-C210-41C1-8703-38E3664EDA8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375E-D823-4277-8126-9493F2D7E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D62-C210-41C1-8703-38E3664EDA8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375E-D823-4277-8126-9493F2D7E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0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D62-C210-41C1-8703-38E3664EDA8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375E-D823-4277-8126-9493F2D7E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2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5D62-C210-41C1-8703-38E3664EDA8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375E-D823-4277-8126-9493F2D7E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2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45D62-C210-41C1-8703-38E3664EDA8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375E-D823-4277-8126-9493F2D7E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8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ecna27.cz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molova.cz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012" y="1906092"/>
            <a:ext cx="8689976" cy="2509213"/>
          </a:xfrm>
        </p:spPr>
        <p:txBody>
          <a:bodyPr>
            <a:normAutofit/>
          </a:bodyPr>
          <a:lstStyle/>
          <a:p>
            <a:r>
              <a:rPr lang="cs-CZ" sz="6600" dirty="0" smtClean="0"/>
              <a:t>Školy pro sluchově postižené</a:t>
            </a:r>
            <a:endParaRPr lang="en-US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26116" y="3415380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ymnázium, Střední odborná škola, Základní škola a Mateřská škola pro sluchově postižené, Praha 2, Ječná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0" y="0"/>
            <a:ext cx="2932200" cy="29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001037" y="788661"/>
            <a:ext cx="6508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Gymnázium</a:t>
            </a: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Střední</a:t>
            </a: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odborná</a:t>
            </a: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škola</a:t>
            </a: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,</a:t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</a:br>
            <a:r>
              <a:rPr lang="en-US" sz="2400" b="1" dirty="0" err="1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Základní</a:t>
            </a: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škola</a:t>
            </a: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 a </a:t>
            </a:r>
            <a:r>
              <a:rPr lang="en-US" sz="2400" b="1" dirty="0" err="1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Mateřská</a:t>
            </a: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škola</a:t>
            </a: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/>
            </a:r>
            <a:b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</a:b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pro </a:t>
            </a:r>
            <a:r>
              <a:rPr lang="en-US" sz="2400" b="1" dirty="0" err="1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sluchově</a:t>
            </a: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postižené</a:t>
            </a: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, Praha 2, </a:t>
            </a:r>
            <a:r>
              <a:rPr lang="en-US" sz="2400" b="1" dirty="0" err="1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Ječná</a:t>
            </a: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hlinkClick r:id="rId3" tooltip="Gymnázium, Střední odborná škola, Základní škola a Mateřská škola pro sluchově postižené, Praha 2, Ječná 27"/>
              </a:rPr>
              <a:t> 27</a:t>
            </a:r>
            <a:endParaRPr lang="en-US" sz="2400" b="1" i="0" dirty="0">
              <a:solidFill>
                <a:srgbClr val="02767A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87020" y="5215944"/>
            <a:ext cx="4691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STŘEDNÍ ŠKOLA</a:t>
            </a:r>
            <a:endParaRPr lang="en-US" sz="4400" dirty="0"/>
          </a:p>
        </p:txBody>
      </p:sp>
      <p:pic>
        <p:nvPicPr>
          <p:cNvPr id="1028" name="Picture 4" descr="http://tribeswell.com/wp-content/uploads/2009/10/common-knowledge-256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17" y="3110249"/>
            <a:ext cx="1620473" cy="189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h.cz/uzitecne_informace/computer_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147" y="2602560"/>
            <a:ext cx="2613383" cy="26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2807594" y="4726546"/>
            <a:ext cx="1193443" cy="643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7684395" y="4828478"/>
            <a:ext cx="946649" cy="613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4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vymolova.cz/data/skola_vymolova_final_pruhled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9" y="371204"/>
            <a:ext cx="3913349" cy="20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252331" y="518752"/>
            <a:ext cx="8047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FFFF"/>
                </a:solidFill>
                <a:latin typeface="CMUSans"/>
                <a:hlinkClick r:id="rId3"/>
              </a:rPr>
              <a:t>Střední</a:t>
            </a:r>
            <a:r>
              <a:rPr lang="en-US" sz="2800" u="sng" dirty="0">
                <a:solidFill>
                  <a:srgbClr val="FFFFFF"/>
                </a:solidFill>
                <a:latin typeface="CMUSans"/>
                <a:hlinkClick r:id="rId3"/>
              </a:rPr>
              <a:t> </a:t>
            </a:r>
            <a:r>
              <a:rPr lang="en-US" sz="2800" u="sng" dirty="0" err="1">
                <a:solidFill>
                  <a:srgbClr val="FFFFFF"/>
                </a:solidFill>
                <a:latin typeface="CMUSans"/>
                <a:hlinkClick r:id="rId3"/>
              </a:rPr>
              <a:t>škola</a:t>
            </a:r>
            <a:r>
              <a:rPr lang="en-US" sz="2800" u="sng" dirty="0">
                <a:solidFill>
                  <a:srgbClr val="FFFFFF"/>
                </a:solidFill>
                <a:latin typeface="CMUSans"/>
                <a:hlinkClick r:id="rId3"/>
              </a:rPr>
              <a:t>,  </a:t>
            </a:r>
            <a:r>
              <a:rPr lang="en-US" sz="2800" u="sng" dirty="0" err="1">
                <a:solidFill>
                  <a:srgbClr val="FFFFFF"/>
                </a:solidFill>
                <a:latin typeface="CMUSans"/>
                <a:hlinkClick r:id="rId3"/>
              </a:rPr>
              <a:t>Základní</a:t>
            </a:r>
            <a:r>
              <a:rPr lang="en-US" sz="2800" u="sng" dirty="0">
                <a:solidFill>
                  <a:srgbClr val="FFFFFF"/>
                </a:solidFill>
                <a:latin typeface="CMUSans"/>
                <a:hlinkClick r:id="rId3"/>
              </a:rPr>
              <a:t> </a:t>
            </a:r>
            <a:r>
              <a:rPr lang="en-US" sz="2800" u="sng" dirty="0" err="1">
                <a:solidFill>
                  <a:srgbClr val="FFFFFF"/>
                </a:solidFill>
                <a:latin typeface="CMUSans"/>
                <a:hlinkClick r:id="rId3"/>
              </a:rPr>
              <a:t>škola</a:t>
            </a:r>
            <a:r>
              <a:rPr lang="en-US" sz="2800" u="sng" dirty="0">
                <a:solidFill>
                  <a:srgbClr val="FFFFFF"/>
                </a:solidFill>
                <a:latin typeface="CMUSans"/>
                <a:hlinkClick r:id="rId3"/>
              </a:rPr>
              <a:t>  a  </a:t>
            </a:r>
            <a:r>
              <a:rPr lang="en-US" sz="2800" u="sng" dirty="0" err="1">
                <a:solidFill>
                  <a:srgbClr val="FFFFFF"/>
                </a:solidFill>
                <a:latin typeface="CMUSans"/>
                <a:hlinkClick r:id="rId3"/>
              </a:rPr>
              <a:t>Mateřská</a:t>
            </a:r>
            <a:r>
              <a:rPr lang="en-US" sz="2800" u="sng" dirty="0">
                <a:solidFill>
                  <a:srgbClr val="FFFFFF"/>
                </a:solidFill>
                <a:latin typeface="CMUSans"/>
                <a:hlinkClick r:id="rId3"/>
              </a:rPr>
              <a:t> </a:t>
            </a:r>
            <a:r>
              <a:rPr lang="en-US" sz="2800" u="sng" dirty="0" err="1">
                <a:solidFill>
                  <a:srgbClr val="FFFFFF"/>
                </a:solidFill>
                <a:latin typeface="CMUSans"/>
                <a:hlinkClick r:id="rId3"/>
              </a:rPr>
              <a:t>škola</a:t>
            </a:r>
            <a:r>
              <a:rPr lang="en-US" sz="2800" u="sng" dirty="0">
                <a:solidFill>
                  <a:srgbClr val="FFFFFF"/>
                </a:solidFill>
                <a:latin typeface="CMUSans"/>
                <a:hlinkClick r:id="rId3"/>
              </a:rPr>
              <a:t/>
            </a:r>
            <a:br>
              <a:rPr lang="en-US" sz="2800" u="sng" dirty="0">
                <a:solidFill>
                  <a:srgbClr val="FFFFFF"/>
                </a:solidFill>
                <a:latin typeface="CMUSans"/>
                <a:hlinkClick r:id="rId3"/>
              </a:rPr>
            </a:br>
            <a:r>
              <a:rPr lang="en-US" sz="2800" u="sng" dirty="0">
                <a:solidFill>
                  <a:srgbClr val="FFFFFF"/>
                </a:solidFill>
                <a:latin typeface="CMUSans"/>
                <a:hlinkClick r:id="rId3"/>
              </a:rPr>
              <a:t>pro </a:t>
            </a:r>
            <a:r>
              <a:rPr lang="en-US" sz="2800" u="sng" dirty="0" err="1">
                <a:solidFill>
                  <a:srgbClr val="FFFFFF"/>
                </a:solidFill>
                <a:latin typeface="CMUSans"/>
                <a:hlinkClick r:id="rId3"/>
              </a:rPr>
              <a:t>sluchově</a:t>
            </a:r>
            <a:r>
              <a:rPr lang="en-US" sz="2800" u="sng" dirty="0">
                <a:solidFill>
                  <a:srgbClr val="FFFFFF"/>
                </a:solidFill>
                <a:latin typeface="CMUSans"/>
                <a:hlinkClick r:id="rId3"/>
              </a:rPr>
              <a:t> </a:t>
            </a:r>
            <a:r>
              <a:rPr lang="en-US" sz="2800" u="sng" dirty="0" err="1">
                <a:solidFill>
                  <a:srgbClr val="FFFFFF"/>
                </a:solidFill>
                <a:latin typeface="CMUSans"/>
                <a:hlinkClick r:id="rId3"/>
              </a:rPr>
              <a:t>postižené</a:t>
            </a:r>
            <a:endParaRPr lang="en-US" sz="2800" dirty="0"/>
          </a:p>
        </p:txBody>
      </p:sp>
      <p:pic>
        <p:nvPicPr>
          <p:cNvPr id="2056" name="Picture 8" descr="http://img0104.psstatic.com/158720519_--teeth-secure-smile-false-upper-lower-cosmetic-veneers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67" y="3540008"/>
            <a:ext cx="28575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126273" y="4482790"/>
            <a:ext cx="555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/>
              <a:t>STŘEDNÍ ŠKOLA</a:t>
            </a:r>
            <a:endParaRPr lang="en-US" sz="5400" dirty="0"/>
          </a:p>
        </p:txBody>
      </p:sp>
      <p:cxnSp>
        <p:nvCxnSpPr>
          <p:cNvPr id="8" name="Přímá spojnice 7"/>
          <p:cNvCxnSpPr/>
          <p:nvPr/>
        </p:nvCxnSpPr>
        <p:spPr>
          <a:xfrm flipH="1">
            <a:off x="6612673" y="4304371"/>
            <a:ext cx="1248394" cy="434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46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kolaholeckova.cz/images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9" y="245327"/>
            <a:ext cx="10179612" cy="179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780263" y="5486400"/>
            <a:ext cx="3914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/>
              <a:t>SOŠ</a:t>
            </a:r>
            <a:endParaRPr lang="en-US" sz="6000" dirty="0"/>
          </a:p>
        </p:txBody>
      </p:sp>
      <p:pic>
        <p:nvPicPr>
          <p:cNvPr id="3076" name="Picture 4" descr="http://www.pd4pic.com/images/buildings-building-office-cartoon-free-ho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00" y="3396978"/>
            <a:ext cx="1505957" cy="245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previews.123rf.com/images/blamb/blamb1111/blamb111100025/11431468-A-cartoon-businessman-talks-money-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561" y="2490460"/>
            <a:ext cx="1908459" cy="18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obrazky.superia.cz/1280/kuch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27" y="3672034"/>
            <a:ext cx="1386624" cy="19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3021980" y="4995746"/>
            <a:ext cx="1795347" cy="724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>
            <a:endCxn id="5" idx="0"/>
          </p:cNvCxnSpPr>
          <p:nvPr/>
        </p:nvCxnSpPr>
        <p:spPr>
          <a:xfrm>
            <a:off x="5737302" y="4728117"/>
            <a:ext cx="0" cy="758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6668429" y="5229922"/>
            <a:ext cx="2207942" cy="490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8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311912" y="2966225"/>
            <a:ext cx="4984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STŘEDNÍ ODBORNÉ UČILIŠTĚ</a:t>
            </a:r>
            <a:endParaRPr lang="en-US" sz="4000" dirty="0"/>
          </a:p>
        </p:txBody>
      </p:sp>
      <p:pic>
        <p:nvPicPr>
          <p:cNvPr id="5" name="Picture 22" descr="http://www.konigova.cz/betlemy/jpgs/lada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6" y="4058473"/>
            <a:ext cx="1514431" cy="191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obrazky.superia.cz/1280/kuch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9" y="619717"/>
            <a:ext cx="1386624" cy="19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moodle.adlib.cz/pluginfile.php/653/block_html/content/remesla-krejci2-ON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116" y="3421960"/>
            <a:ext cx="1451696" cy="254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tlantisltd.cz/wp-content/uploads/2014/07/malir-zebrik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86" y="205284"/>
            <a:ext cx="1633158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ng.clipart.me/graphics/thumbs/700/cook-baker-in-a-cap-with-a-basket-of-tasty-newly-baked-bread_700434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89" y="5152611"/>
            <a:ext cx="1085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hobbystroje.cz/fotky7880/KDR/KDR_502_2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22" y="4850780"/>
            <a:ext cx="2495325" cy="187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8" descr="http://www.calounictvi-dejmek.cz/files/u3/calounene-kresl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850" y="525109"/>
            <a:ext cx="1539137" cy="2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2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ichezpravy.cz/wp-content/uploads/2016/01/%C4%8C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81" y="802887"/>
            <a:ext cx="5441795" cy="544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7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Zaoblený obdélník 16"/>
          <p:cNvSpPr/>
          <p:nvPr/>
        </p:nvSpPr>
        <p:spPr>
          <a:xfrm>
            <a:off x="5892084" y="178958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Hradec Králové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610637" y="43011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Liberec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176967" y="1877293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Praha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ál 19"/>
          <p:cNvSpPr/>
          <p:nvPr/>
        </p:nvSpPr>
        <p:spPr>
          <a:xfrm>
            <a:off x="9000947" y="420191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7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Zaoblený obdélník 16"/>
          <p:cNvSpPr/>
          <p:nvPr/>
        </p:nvSpPr>
        <p:spPr>
          <a:xfrm>
            <a:off x="5892084" y="178958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Hradec Králové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610637" y="43011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Liberec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176967" y="1877293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Praha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154984" y="249581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Plzeň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Ovál 20"/>
          <p:cNvSpPr/>
          <p:nvPr/>
        </p:nvSpPr>
        <p:spPr>
          <a:xfrm>
            <a:off x="9114710" y="4079145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3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Zaoblený obdélník 16"/>
          <p:cNvSpPr/>
          <p:nvPr/>
        </p:nvSpPr>
        <p:spPr>
          <a:xfrm>
            <a:off x="5892084" y="178958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Hradec Králové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610637" y="43011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Liberec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176967" y="1877293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Praha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154984" y="249581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Plzeň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2917064" y="4654419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České Budějovice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Ovál 21"/>
          <p:cNvSpPr/>
          <p:nvPr/>
        </p:nvSpPr>
        <p:spPr>
          <a:xfrm>
            <a:off x="9013826" y="4094114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7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Škola pro sluchově postižené – České Budějo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3" y="232898"/>
            <a:ext cx="1584015" cy="25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853876" y="965515"/>
            <a:ext cx="10247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222222"/>
                </a:solidFill>
                <a:latin typeface="Helvetica Neue"/>
              </a:rPr>
              <a:t>MŠ, ZŠ a SŠ pro </a:t>
            </a:r>
            <a:r>
              <a:rPr lang="en-US" sz="2400" b="1" dirty="0" err="1">
                <a:solidFill>
                  <a:srgbClr val="222222"/>
                </a:solidFill>
                <a:latin typeface="Helvetica Neue"/>
              </a:rPr>
              <a:t>sluchově</a:t>
            </a:r>
            <a:r>
              <a:rPr lang="en-US" sz="2400" b="1" dirty="0">
                <a:solidFill>
                  <a:srgbClr val="222222"/>
                </a:solidFill>
                <a:latin typeface="Helvetica Neue"/>
              </a:rPr>
              <a:t> </a:t>
            </a:r>
            <a:r>
              <a:rPr lang="en-US" sz="2400" b="1" dirty="0" err="1" smtClean="0">
                <a:solidFill>
                  <a:srgbClr val="222222"/>
                </a:solidFill>
                <a:latin typeface="Helvetica Neue"/>
              </a:rPr>
              <a:t>postižené</a:t>
            </a:r>
            <a:r>
              <a:rPr lang="en-US" sz="2400" b="1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Helvetica Neue"/>
              </a:rPr>
              <a:t>České</a:t>
            </a:r>
            <a:r>
              <a:rPr lang="en-US" sz="2400" b="1" dirty="0">
                <a:solidFill>
                  <a:srgbClr val="222222"/>
                </a:solidFill>
                <a:latin typeface="Helvetica Neue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Helvetica Neue"/>
              </a:rPr>
              <a:t>Budějovice</a:t>
            </a:r>
            <a:endParaRPr lang="en-US" sz="2400" b="1" i="0" u="none" strike="noStrike" dirty="0">
              <a:solidFill>
                <a:srgbClr val="222222"/>
              </a:solidFill>
              <a:effectLst/>
              <a:latin typeface="Helvetica Neue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96068" y="4880610"/>
            <a:ext cx="4789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ODBORNÉ UČILIŠTĚ</a:t>
            </a:r>
            <a:endParaRPr lang="en-US" sz="4000" dirty="0"/>
          </a:p>
        </p:txBody>
      </p:sp>
      <p:pic>
        <p:nvPicPr>
          <p:cNvPr id="5124" name="Picture 4" descr="http://www.casabella.cz/img/x/7173/0-sklo-sklenic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20" y="1731121"/>
            <a:ext cx="4792608" cy="257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>
          <a:xfrm flipH="1">
            <a:off x="6549390" y="4423410"/>
            <a:ext cx="1771650" cy="72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2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Zaoblený obdélník 16"/>
          <p:cNvSpPr/>
          <p:nvPr/>
        </p:nvSpPr>
        <p:spPr>
          <a:xfrm>
            <a:off x="5892084" y="178958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Hradec Králové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610637" y="43011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Liberec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176967" y="1877293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Praha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154984" y="249581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Plzeň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2917064" y="4654419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České Budějovice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Ovál 21"/>
          <p:cNvSpPr/>
          <p:nvPr/>
        </p:nvSpPr>
        <p:spPr>
          <a:xfrm>
            <a:off x="8976575" y="4201914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4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9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Zaoblený obdélník 16"/>
          <p:cNvSpPr/>
          <p:nvPr/>
        </p:nvSpPr>
        <p:spPr>
          <a:xfrm>
            <a:off x="5892084" y="178958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Hradec Králové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610637" y="43011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Liberec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176967" y="1877293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Praha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154984" y="249581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Plzeň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2917064" y="4654419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České Budějovice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892084" y="570984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Ivančice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Ovál 22"/>
          <p:cNvSpPr/>
          <p:nvPr/>
        </p:nvSpPr>
        <p:spPr>
          <a:xfrm>
            <a:off x="8976575" y="4189035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02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Zaoblený obdélník 16"/>
          <p:cNvSpPr/>
          <p:nvPr/>
        </p:nvSpPr>
        <p:spPr>
          <a:xfrm>
            <a:off x="5892084" y="178958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Hradec Králové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610637" y="43011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Liberec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176967" y="1877293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Praha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154984" y="249581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Plzeň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2917064" y="4654419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České Budějovice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892084" y="570984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Ivančice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6877317" y="4542767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Brno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Ovál 23"/>
          <p:cNvSpPr/>
          <p:nvPr/>
        </p:nvSpPr>
        <p:spPr>
          <a:xfrm>
            <a:off x="8976575" y="4198495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44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59099" y="3889420"/>
            <a:ext cx="455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STŘEDNÍ ODBORNÁ ŠKOLA</a:t>
            </a:r>
            <a:endParaRPr lang="en-US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263684" y="5357611"/>
            <a:ext cx="4739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ODBORNÉ UČILIŠTĚ</a:t>
            </a:r>
            <a:endParaRPr lang="en-US" sz="3200" b="1" dirty="0"/>
          </a:p>
        </p:txBody>
      </p:sp>
      <p:pic>
        <p:nvPicPr>
          <p:cNvPr id="1026" name="Picture 2" descr="http://totalfloorsandingandpolishing.com.au/wp-content/uploads/2015/08/hardwoodfloorinstal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0" y="429833"/>
            <a:ext cx="2690656" cy="20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02varvara.files.wordpress.com/2012/04/00-cashi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705" y="429833"/>
            <a:ext cx="3087709" cy="20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d/d7/Desktop_computer_clipart_-_Yellow_theme.svg/2000px-Desktop_computer_clipart_-_Yellow_them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33" y="1683028"/>
            <a:ext cx="3101008" cy="31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1900148" y="2756452"/>
            <a:ext cx="816548" cy="1033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4359965" y="2653625"/>
            <a:ext cx="1205948" cy="1198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8627165" y="4151030"/>
            <a:ext cx="278296" cy="1206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631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Qq8N3xJ4ytTU2yMxDz3jlzuV7eDW1HqA1ZmyHN_OgONhPOan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0" y="376857"/>
            <a:ext cx="18669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63698" y="4460488"/>
            <a:ext cx="5798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VYSOKÁ ŠKOLA</a:t>
            </a:r>
            <a:endParaRPr lang="en-US" sz="4800" dirty="0"/>
          </a:p>
        </p:txBody>
      </p:sp>
      <p:pic>
        <p:nvPicPr>
          <p:cNvPr id="6148" name="Picture 4" descr="https://tndeaflibrary.nashville.gov/sites/tndeaflibrary.nashville.gov/files/styles/large/public/interact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141" y="376857"/>
            <a:ext cx="2889715" cy="298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>
          <a:xfrm flipH="1">
            <a:off x="5809785" y="2988527"/>
            <a:ext cx="1159727" cy="1471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7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Zaoblený obdélník 16"/>
          <p:cNvSpPr/>
          <p:nvPr/>
        </p:nvSpPr>
        <p:spPr>
          <a:xfrm>
            <a:off x="5892084" y="178958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Hradec Králové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610637" y="43011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Liberec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176967" y="1877293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Praha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154984" y="249581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Plzeň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2917064" y="4654419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České Budějovice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892084" y="570984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Ivančice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6877317" y="4542767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Brno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Ovál 23"/>
          <p:cNvSpPr/>
          <p:nvPr/>
        </p:nvSpPr>
        <p:spPr>
          <a:xfrm>
            <a:off x="9117391" y="4198495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8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Zaoblený obdélník 16"/>
          <p:cNvSpPr/>
          <p:nvPr/>
        </p:nvSpPr>
        <p:spPr>
          <a:xfrm>
            <a:off x="5892084" y="178958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Hradec Králové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610637" y="43011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Liberec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176967" y="1877293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Praha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154984" y="249581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Plzeň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2917064" y="4654419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České Budějovice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892084" y="570984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Ivančice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6877317" y="4542767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Brno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8589135" y="5946519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Kyjov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Ovál 24"/>
          <p:cNvSpPr/>
          <p:nvPr/>
        </p:nvSpPr>
        <p:spPr>
          <a:xfrm>
            <a:off x="9000947" y="4184780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25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Zaoblený obdélník 16"/>
          <p:cNvSpPr/>
          <p:nvPr/>
        </p:nvSpPr>
        <p:spPr>
          <a:xfrm>
            <a:off x="5892084" y="178958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Hradec Králové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610637" y="43011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Liberec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176967" y="1877293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Praha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154984" y="249581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Plzeň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2917064" y="4654419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České Budějovice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892084" y="570984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Ivančice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6877317" y="4542767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Brno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8589135" y="5946519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Kyjov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8285408" y="3576748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Olomouc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Ovál 25"/>
          <p:cNvSpPr/>
          <p:nvPr/>
        </p:nvSpPr>
        <p:spPr>
          <a:xfrm>
            <a:off x="9062432" y="4144779"/>
            <a:ext cx="326267" cy="2855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39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02064" y="4547870"/>
            <a:ext cx="4984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 ODBORNÉ UČILIŠTĚ</a:t>
            </a:r>
            <a:endParaRPr lang="en-US" sz="4000" dirty="0"/>
          </a:p>
        </p:txBody>
      </p:sp>
      <p:pic>
        <p:nvPicPr>
          <p:cNvPr id="5" name="Picture 22" descr="http://www.konigova.cz/betlemy/jpgs/lada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93" y="329408"/>
            <a:ext cx="1514431" cy="191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obrazky.superia.cz/1280/kuch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44" y="1809464"/>
            <a:ext cx="1386624" cy="19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02varvara.files.wordpress.com/2012/04/00-cashi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155" y="1653326"/>
            <a:ext cx="3087709" cy="20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2494468" y="3711799"/>
            <a:ext cx="1163132" cy="667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804208" y="2524259"/>
            <a:ext cx="0" cy="1738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H="1">
            <a:off x="8126569" y="3928056"/>
            <a:ext cx="1197735" cy="619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15156" y="5486400"/>
            <a:ext cx="11024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/>
              <a:t>STŘEDNÍ ODBORNÁ ŠKOLA</a:t>
            </a:r>
            <a:endParaRPr lang="en-US" sz="6000" dirty="0"/>
          </a:p>
        </p:txBody>
      </p:sp>
      <p:pic>
        <p:nvPicPr>
          <p:cNvPr id="3076" name="Picture 4" descr="http://www.pd4pic.com/images/buildings-building-office-cartoon-free-ho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323" y="977039"/>
            <a:ext cx="1505957" cy="245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5737302" y="3825025"/>
            <a:ext cx="0" cy="1661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3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Zaoblený obdélník 16"/>
          <p:cNvSpPr/>
          <p:nvPr/>
        </p:nvSpPr>
        <p:spPr>
          <a:xfrm>
            <a:off x="5892084" y="178958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Hradec Králové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610637" y="43011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Liberec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176967" y="1877293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Praha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154984" y="249581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Plzeň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2917064" y="4654419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České Budějovice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892084" y="570984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Ivančice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6877317" y="4542767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Brno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8589135" y="5946519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Kyjov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8285408" y="3576748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Olomouc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Ovál 25"/>
          <p:cNvSpPr/>
          <p:nvPr/>
        </p:nvSpPr>
        <p:spPr>
          <a:xfrm>
            <a:off x="9062432" y="4144779"/>
            <a:ext cx="326267" cy="2855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90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Ovál 16"/>
          <p:cNvSpPr/>
          <p:nvPr/>
        </p:nvSpPr>
        <p:spPr>
          <a:xfrm>
            <a:off x="8976576" y="4208298"/>
            <a:ext cx="334850" cy="2864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2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Zaoblený obdélník 16"/>
          <p:cNvSpPr/>
          <p:nvPr/>
        </p:nvSpPr>
        <p:spPr>
          <a:xfrm>
            <a:off x="5892084" y="178958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Hradec Králové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610637" y="43011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Liberec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176967" y="1877293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Praha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154984" y="249581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Plzeň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2917064" y="4654419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České Budějovice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892084" y="570984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Ivančice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6877317" y="4542767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Brno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8589135" y="5946519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Kyjov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10054800" y="4917511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Valašské Meziříčí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8285408" y="3576748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Olomouc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9122534" y="4136191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66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9" y="560426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854498" y="77134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Střední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škola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pro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sluchově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postižené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Valašském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Meziříčí</a:t>
            </a:r>
            <a:endPara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70917" y="5765181"/>
            <a:ext cx="576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STŘEDNÍ ŠKOLA</a:t>
            </a:r>
            <a:endParaRPr lang="en-US" sz="3600" dirty="0"/>
          </a:p>
        </p:txBody>
      </p:sp>
      <p:pic>
        <p:nvPicPr>
          <p:cNvPr id="7" name="Picture 6" descr="http://www.mh.cz/uzitecne_informace/computer_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2" y="3606170"/>
            <a:ext cx="2303976" cy="230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reviews.123rf.com/images/patrimonio/patrimonio1404/patrimonio140400053/27416836-Illustration-of-an-electrician-worker-holding-an-electric-plug-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98" y="2425248"/>
            <a:ext cx="2083447" cy="27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vhrsti.cz/wp-content/uploads/2015/11/Zahradn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659" y="2811126"/>
            <a:ext cx="2189926" cy="309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3055434" y="5163854"/>
            <a:ext cx="1215483" cy="601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5575610" y="5296829"/>
            <a:ext cx="22302" cy="4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7482468" y="5452946"/>
            <a:ext cx="1795347" cy="546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2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Zaoblený obdélník 16"/>
          <p:cNvSpPr/>
          <p:nvPr/>
        </p:nvSpPr>
        <p:spPr>
          <a:xfrm>
            <a:off x="5892084" y="178958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Hradec Králové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610637" y="43011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Liberec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176967" y="1877293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Praha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154984" y="249581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Plzeň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2917064" y="4654419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České Budějovice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892084" y="570984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Ivančice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6877317" y="4542767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Brno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8589135" y="5946519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Kyjov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10054800" y="4917511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Valašské Meziříčí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8285408" y="3576748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Olomouc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9122534" y="4136191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5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Zaoblený obdélník 16"/>
          <p:cNvSpPr/>
          <p:nvPr/>
        </p:nvSpPr>
        <p:spPr>
          <a:xfrm>
            <a:off x="5892084" y="178958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Hradec Králové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610637" y="43011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Liberec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176967" y="1877293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Praha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154984" y="249581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Plzeň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2917064" y="4654419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České Budějovice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892084" y="5709840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Ivančice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6877317" y="4542767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Brno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8589135" y="5946519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Kyjov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10054800" y="4917511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Valašské Meziříčí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9951076" y="3280946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Ostrava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8285408" y="3576748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Olomouc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Ovál 27"/>
          <p:cNvSpPr/>
          <p:nvPr/>
        </p:nvSpPr>
        <p:spPr>
          <a:xfrm>
            <a:off x="9122534" y="4136191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14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Zaoblený obdélník 17"/>
          <p:cNvSpPr/>
          <p:nvPr/>
        </p:nvSpPr>
        <p:spPr>
          <a:xfrm>
            <a:off x="4610637" y="43011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Liberec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8976575" y="4176156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30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Zaoblený obdélník 16"/>
          <p:cNvSpPr/>
          <p:nvPr/>
        </p:nvSpPr>
        <p:spPr>
          <a:xfrm>
            <a:off x="5892084" y="178958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Hradec Králové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610637" y="43011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Liberec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Ovál 18"/>
          <p:cNvSpPr/>
          <p:nvPr/>
        </p:nvSpPr>
        <p:spPr>
          <a:xfrm>
            <a:off x="9076073" y="4079145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0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-media-cache-ak0.pinimg.com/736x/e1/0d/04/e10d04d1a8b295bc0108da47acfb44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32" y="985816"/>
            <a:ext cx="12858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llwebdesignsites.com/news/gallery/webdesign/how_to_be_a_web_desig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55" y="9795"/>
            <a:ext cx="2330047" cy="233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urplusfurniture.com/images/layout/F10521137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031" y="2586016"/>
            <a:ext cx="230028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previews.123rf.com/images/blamb/blamb1111/blamb111100025/11431468-A-cartoon-businessman-talks-money--Stock-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58" y="3615576"/>
            <a:ext cx="1908459" cy="18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senomaty.cz/data/editor/118cs_1.png?gcm_date=13273942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29" y="193743"/>
            <a:ext cx="17430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obrazky.superia.cz/1280/kucha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922" y="4589551"/>
            <a:ext cx="1386624" cy="19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konigova.cz/betlemy/jpgs/lada_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69" y="4872513"/>
            <a:ext cx="1514431" cy="191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www.calounictvi-dejmek.cz/files/u3/calounene-kresl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04" y="4641930"/>
            <a:ext cx="1539137" cy="21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53815" y="3111056"/>
            <a:ext cx="4546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solidFill>
                  <a:schemeClr val="accent1">
                    <a:lumMod val="75000"/>
                  </a:schemeClr>
                </a:solidFill>
              </a:rPr>
              <a:t>STŘEDNÍ ŠKOLA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15844" y="535259"/>
            <a:ext cx="8608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VYŠŠÍ ODBORNÁ ŠKOLA</a:t>
            </a:r>
            <a:endParaRPr lang="en-US" sz="4400" dirty="0"/>
          </a:p>
        </p:txBody>
      </p:sp>
      <p:pic>
        <p:nvPicPr>
          <p:cNvPr id="9218" name="Picture 2" descr="http://www.ods.ohio-state.edu/posts/images/interpreter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39" y="2590800"/>
            <a:ext cx="4572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Zaoblený obdélník 16"/>
          <p:cNvSpPr/>
          <p:nvPr/>
        </p:nvSpPr>
        <p:spPr>
          <a:xfrm>
            <a:off x="5892084" y="178958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Hradec Králové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610637" y="43011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Liberec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Ovál 18"/>
          <p:cNvSpPr/>
          <p:nvPr/>
        </p:nvSpPr>
        <p:spPr>
          <a:xfrm>
            <a:off x="8976575" y="4227672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zemepis.com/images/slmapy/kra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632620" y="2214694"/>
            <a:ext cx="399245" cy="401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3928056" y="2367092"/>
            <a:ext cx="579550" cy="582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7688687" y="4971245"/>
            <a:ext cx="450761" cy="463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5473521" y="811369"/>
            <a:ext cx="321972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11037194" y="3734873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7222901" y="5446927"/>
            <a:ext cx="233967" cy="21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8742609" y="5709840"/>
            <a:ext cx="233966" cy="162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1906073" y="2949262"/>
            <a:ext cx="437882" cy="402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10507014" y="4671938"/>
            <a:ext cx="208209" cy="209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720608" y="5144218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6666829" y="18772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Zaoblený obdélník 16"/>
          <p:cNvSpPr/>
          <p:nvPr/>
        </p:nvSpPr>
        <p:spPr>
          <a:xfrm>
            <a:off x="5892084" y="178958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Hradec Králové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610637" y="430112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Liberec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176967" y="1877293"/>
            <a:ext cx="2021983" cy="3374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Praha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ál 19"/>
          <p:cNvSpPr/>
          <p:nvPr/>
        </p:nvSpPr>
        <p:spPr>
          <a:xfrm>
            <a:off x="9039583" y="4079145"/>
            <a:ext cx="347730" cy="34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1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185</Words>
  <Application>Microsoft Office PowerPoint</Application>
  <PresentationFormat>Širokoúhlá obrazovka</PresentationFormat>
  <Paragraphs>120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CMUSans</vt:lpstr>
      <vt:lpstr>Helvetica Neue</vt:lpstr>
      <vt:lpstr>Verdana</vt:lpstr>
      <vt:lpstr>Motiv Office</vt:lpstr>
      <vt:lpstr>Školy pro sluchově postižené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Školy pro sluchově postižené</dc:title>
  <dc:creator>Vojtech Lopour</dc:creator>
  <cp:lastModifiedBy>Zbořilová, Radka</cp:lastModifiedBy>
  <cp:revision>30</cp:revision>
  <dcterms:created xsi:type="dcterms:W3CDTF">2016-04-06T13:00:43Z</dcterms:created>
  <dcterms:modified xsi:type="dcterms:W3CDTF">2017-04-25T08:56:25Z</dcterms:modified>
</cp:coreProperties>
</file>