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2.jpg" ContentType="image/jp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notesMasterIdLst>
    <p:notesMasterId r:id="rId9"/>
  </p:notesMasterIdLst>
  <p:sldIdLst>
    <p:sldId id="257" r:id="rId2"/>
    <p:sldId id="562" r:id="rId3"/>
    <p:sldId id="258" r:id="rId4"/>
    <p:sldId id="431" r:id="rId5"/>
    <p:sldId id="559" r:id="rId6"/>
    <p:sldId id="563" r:id="rId7"/>
    <p:sldId id="5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83" autoAdjust="0"/>
    <p:restoredTop sz="93931" autoAdjust="0"/>
  </p:normalViewPr>
  <p:slideViewPr>
    <p:cSldViewPr snapToGrid="0">
      <p:cViewPr varScale="1">
        <p:scale>
          <a:sx n="77" d="100"/>
          <a:sy n="77" d="100"/>
        </p:scale>
        <p:origin x="58" y="187"/>
      </p:cViewPr>
      <p:guideLst/>
    </p:cSldViewPr>
  </p:slideViewPr>
  <p:outlineViewPr>
    <p:cViewPr>
      <p:scale>
        <a:sx n="33" d="100"/>
        <a:sy n="33" d="100"/>
      </p:scale>
      <p:origin x="0" y="-2277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2376A2-5B9F-4714-BE59-480B9C86B454}" type="datetimeFigureOut">
              <a:rPr lang="cs-CZ" smtClean="0"/>
              <a:t>24.02.2021</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DB1F47-7B68-47F2-9885-4930072E1ECA}" type="slidenum">
              <a:rPr lang="cs-CZ" smtClean="0"/>
              <a:t>‹#›</a:t>
            </a:fld>
            <a:endParaRPr lang="cs-CZ"/>
          </a:p>
        </p:txBody>
      </p:sp>
    </p:spTree>
    <p:extLst>
      <p:ext uri="{BB962C8B-B14F-4D97-AF65-F5344CB8AC3E}">
        <p14:creationId xmlns:p14="http://schemas.microsoft.com/office/powerpoint/2010/main" val="1223358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cs-CZ"/>
              <a:t>Kliknutím lze upravit styl.</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6868B32E-9256-4434-A2E6-120418FDE436}" type="datetimeFigureOut">
              <a:rPr lang="en-GB" smtClean="0"/>
              <a:t>24/02/2021</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3DBD7419-485E-42C3-A909-099A2AFC010B}"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4947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868B32E-9256-4434-A2E6-120418FDE436}"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BD7419-485E-42C3-A909-099A2AFC010B}"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9382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868B32E-9256-4434-A2E6-120418FDE436}"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BD7419-485E-42C3-A909-099A2AFC010B}"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292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ncho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868B32E-9256-4434-A2E6-120418FDE436}"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BD7419-485E-42C3-A909-099A2AFC010B}"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6456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cs-CZ"/>
              <a:t>Kliknutím lze upravit styl.</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6868B32E-9256-4434-A2E6-120418FDE436}"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BD7419-485E-42C3-A909-099A2AFC010B}"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826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cs-CZ"/>
              <a:t>Kliknutím lze upravit styl.</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6868B32E-9256-4434-A2E6-120418FDE436}"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BD7419-485E-42C3-A909-099A2AFC010B}"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2463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cs-CZ"/>
              <a:t>Kliknutím lze upravit styl.</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447191" y="2824269"/>
            <a:ext cx="4645152" cy="2644457"/>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412362" y="2821491"/>
            <a:ext cx="4645152" cy="2637371"/>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868B32E-9256-4434-A2E6-120418FDE436}" type="datetimeFigureOut">
              <a:rPr lang="en-GB" smtClean="0"/>
              <a:t>24/02/2021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BD7419-485E-42C3-A909-099A2AFC010B}"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1871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6868B32E-9256-4434-A2E6-120418FDE436}" type="datetimeFigureOut">
              <a:rPr lang="en-GB" smtClean="0"/>
              <a:t>24/02/2021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BD7419-485E-42C3-A909-099A2AFC010B}"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2027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8B32E-9256-4434-A2E6-120418FDE436}" type="datetimeFigureOut">
              <a:rPr lang="en-GB" smtClean="0"/>
              <a:t>24/02/2021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BD7419-485E-42C3-A909-099A2AFC010B}" type="slidenum">
              <a:rPr lang="en-GB" smtClean="0"/>
              <a:t>‹#›</a:t>
            </a:fld>
            <a:endParaRPr lang="en-GB"/>
          </a:p>
        </p:txBody>
      </p:sp>
    </p:spTree>
    <p:extLst>
      <p:ext uri="{BB962C8B-B14F-4D97-AF65-F5344CB8AC3E}">
        <p14:creationId xmlns:p14="http://schemas.microsoft.com/office/powerpoint/2010/main" val="3119242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cs-CZ"/>
              <a:t>Kliknutím lze upravit styl.</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6868B32E-9256-4434-A2E6-120418FDE436}"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BD7419-485E-42C3-A909-099A2AFC010B}"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7038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cs-CZ"/>
              <a:t>Kliknutím lze upravit styl.</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868B32E-9256-4434-A2E6-120418FDE436}" type="datetimeFigureOut">
              <a:rPr lang="en-GB" smtClean="0"/>
              <a:t>24/02/2021</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3DBD7419-485E-42C3-A909-099A2AFC010B}"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312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868B32E-9256-4434-A2E6-120418FDE436}" type="datetimeFigureOut">
              <a:rPr lang="en-GB" smtClean="0"/>
              <a:t>24/02/2021</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DBD7419-485E-42C3-A909-099A2AFC010B}"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516444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hyperlink" Target="http://www.fsv.cuni.cz/" TargetMode="External"/><Relationship Id="rId4" Type="http://schemas.openxmlformats.org/officeDocument/2006/relationships/hyperlink" Target="mailto:iss@fsv.cuni.cz"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074" name="Nadpis 1"/>
          <p:cNvSpPr>
            <a:spLocks noGrp="1"/>
          </p:cNvSpPr>
          <p:nvPr>
            <p:ph type="ctrTitle"/>
          </p:nvPr>
        </p:nvSpPr>
        <p:spPr>
          <a:xfrm>
            <a:off x="1446756" y="1463015"/>
            <a:ext cx="5492683" cy="3196668"/>
          </a:xfrm>
        </p:spPr>
        <p:txBody>
          <a:bodyPr anchor="ctr">
            <a:normAutofit/>
          </a:bodyPr>
          <a:lstStyle/>
          <a:p>
            <a:pPr algn="ctr"/>
            <a:r>
              <a:rPr lang="cs-CZ" sz="4000" dirty="0" err="1"/>
              <a:t>Nations</a:t>
            </a:r>
            <a:r>
              <a:rPr lang="cs-CZ" sz="4000" dirty="0"/>
              <a:t> and </a:t>
            </a:r>
            <a:r>
              <a:rPr lang="cs-CZ" sz="4000" dirty="0" err="1"/>
              <a:t>Nationalism</a:t>
            </a:r>
            <a:r>
              <a:rPr lang="cs-CZ" sz="4000" dirty="0"/>
              <a:t>: </a:t>
            </a:r>
            <a:br>
              <a:rPr lang="cs-CZ" sz="4000" dirty="0"/>
            </a:br>
            <a:r>
              <a:rPr lang="cs-CZ" sz="4000" dirty="0"/>
              <a:t>Basic </a:t>
            </a:r>
            <a:r>
              <a:rPr lang="cs-CZ" sz="4000" dirty="0" err="1"/>
              <a:t>information</a:t>
            </a:r>
            <a:r>
              <a:rPr lang="cs-CZ" sz="4000" dirty="0"/>
              <a:t> </a:t>
            </a:r>
            <a:br>
              <a:rPr lang="cs-CZ" sz="4000" dirty="0"/>
            </a:br>
            <a:r>
              <a:rPr lang="cs-CZ" sz="4000" dirty="0" err="1"/>
              <a:t>about</a:t>
            </a:r>
            <a:r>
              <a:rPr lang="cs-CZ" sz="4000" dirty="0"/>
              <a:t> </a:t>
            </a:r>
            <a:r>
              <a:rPr lang="cs-CZ" sz="4000" dirty="0" err="1"/>
              <a:t>the</a:t>
            </a:r>
            <a:r>
              <a:rPr lang="cs-CZ" sz="4000" dirty="0"/>
              <a:t> </a:t>
            </a:r>
            <a:r>
              <a:rPr lang="cs-CZ" sz="4000" dirty="0" err="1"/>
              <a:t>course</a:t>
            </a:r>
            <a:endParaRPr lang="cs-CZ" altLang="cs-CZ" sz="4000" dirty="0"/>
          </a:p>
        </p:txBody>
      </p:sp>
      <p:sp>
        <p:nvSpPr>
          <p:cNvPr id="3" name="Podnadpis 2"/>
          <p:cNvSpPr>
            <a:spLocks noGrp="1"/>
          </p:cNvSpPr>
          <p:nvPr>
            <p:ph type="subTitle" idx="1"/>
          </p:nvPr>
        </p:nvSpPr>
        <p:spPr>
          <a:xfrm>
            <a:off x="6939439" y="1463014"/>
            <a:ext cx="4050279" cy="3293053"/>
          </a:xfrm>
        </p:spPr>
        <p:txBody>
          <a:bodyPr rtlCol="0" anchor="ctr">
            <a:normAutofit/>
          </a:bodyPr>
          <a:lstStyle/>
          <a:p>
            <a:pPr>
              <a:defRPr/>
            </a:pPr>
            <a:r>
              <a:rPr lang="cs-CZ" sz="2000" dirty="0"/>
              <a:t>Zdeněk Uherek</a:t>
            </a:r>
          </a:p>
          <a:p>
            <a:pPr>
              <a:defRPr/>
            </a:pPr>
            <a:endParaRPr lang="cs-CZ" sz="2000" dirty="0"/>
          </a:p>
          <a:p>
            <a:pPr>
              <a:defRPr/>
            </a:pPr>
            <a:r>
              <a:rPr lang="cs-CZ" sz="2000" dirty="0"/>
              <a:t>zdenek.uherek@fsv.cuni.cz</a:t>
            </a:r>
          </a:p>
        </p:txBody>
      </p:sp>
      <p:sp>
        <p:nvSpPr>
          <p:cNvPr id="4" name="object 5"/>
          <p:cNvSpPr/>
          <p:nvPr/>
        </p:nvSpPr>
        <p:spPr>
          <a:xfrm>
            <a:off x="1837309" y="153669"/>
            <a:ext cx="3724402" cy="1035050"/>
          </a:xfrm>
          <a:prstGeom prst="rect">
            <a:avLst/>
          </a:prstGeom>
          <a:blipFill>
            <a:blip r:embed="rId2" cstate="print"/>
            <a:stretch>
              <a:fillRect/>
            </a:stretch>
          </a:blipFill>
        </p:spPr>
        <p:txBody>
          <a:bodyPr wrap="square" lIns="0" tIns="0" rIns="0" bIns="0" rtlCol="0"/>
          <a:lstStyle/>
          <a:p>
            <a:endParaRPr/>
          </a:p>
        </p:txBody>
      </p:sp>
      <p:sp>
        <p:nvSpPr>
          <p:cNvPr id="5" name="object 4"/>
          <p:cNvSpPr/>
          <p:nvPr/>
        </p:nvSpPr>
        <p:spPr>
          <a:xfrm>
            <a:off x="8472265" y="548680"/>
            <a:ext cx="1070609" cy="389890"/>
          </a:xfrm>
          <a:prstGeom prst="rect">
            <a:avLst/>
          </a:prstGeom>
          <a:blipFill>
            <a:blip r:embed="rId3" cstate="print"/>
            <a:stretch>
              <a:fillRect/>
            </a:stretch>
          </a:blipFill>
        </p:spPr>
        <p:txBody>
          <a:bodyPr wrap="square" lIns="0" tIns="0" rIns="0" bIns="0" rtlCol="0"/>
          <a:lstStyle/>
          <a:p>
            <a:endParaRPr/>
          </a:p>
        </p:txBody>
      </p:sp>
      <p:sp>
        <p:nvSpPr>
          <p:cNvPr id="8" name="object 2"/>
          <p:cNvSpPr txBox="1"/>
          <p:nvPr/>
        </p:nvSpPr>
        <p:spPr>
          <a:xfrm>
            <a:off x="1991545" y="5668833"/>
            <a:ext cx="4159885" cy="524246"/>
          </a:xfrm>
          <a:prstGeom prst="rect">
            <a:avLst/>
          </a:prstGeom>
        </p:spPr>
        <p:txBody>
          <a:bodyPr vert="horz" wrap="square" lIns="0" tIns="0" rIns="0" bIns="0" rtlCol="0">
            <a:spAutoFit/>
          </a:bodyPr>
          <a:lstStyle/>
          <a:p>
            <a:pPr marL="12700" marR="1669414">
              <a:lnSpc>
                <a:spcPct val="111500"/>
              </a:lnSpc>
            </a:pPr>
            <a:r>
              <a:rPr sz="1000" b="1" dirty="0">
                <a:solidFill>
                  <a:schemeClr val="bg2">
                    <a:lumMod val="25000"/>
                  </a:schemeClr>
                </a:solidFill>
                <a:latin typeface="Times New Roman"/>
                <a:cs typeface="Times New Roman"/>
              </a:rPr>
              <a:t>Charl</a:t>
            </a:r>
            <a:r>
              <a:rPr sz="1000" b="1" spc="-5" dirty="0">
                <a:solidFill>
                  <a:schemeClr val="bg2">
                    <a:lumMod val="25000"/>
                  </a:schemeClr>
                </a:solidFill>
                <a:latin typeface="Times New Roman"/>
                <a:cs typeface="Times New Roman"/>
              </a:rPr>
              <a:t>e</a:t>
            </a:r>
            <a:r>
              <a:rPr sz="1000" b="1" dirty="0">
                <a:solidFill>
                  <a:schemeClr val="bg2">
                    <a:lumMod val="25000"/>
                  </a:schemeClr>
                </a:solidFill>
                <a:latin typeface="Times New Roman"/>
                <a:cs typeface="Times New Roman"/>
              </a:rPr>
              <a:t>s Un</a:t>
            </a:r>
            <a:r>
              <a:rPr sz="1000" b="1" spc="-5" dirty="0">
                <a:solidFill>
                  <a:schemeClr val="bg2">
                    <a:lumMod val="25000"/>
                  </a:schemeClr>
                </a:solidFill>
                <a:latin typeface="Times New Roman"/>
                <a:cs typeface="Times New Roman"/>
              </a:rPr>
              <a:t>i</a:t>
            </a:r>
            <a:r>
              <a:rPr sz="1000" b="1" dirty="0">
                <a:solidFill>
                  <a:schemeClr val="bg2">
                    <a:lumMod val="25000"/>
                  </a:schemeClr>
                </a:solidFill>
                <a:latin typeface="Times New Roman"/>
                <a:cs typeface="Times New Roman"/>
              </a:rPr>
              <a:t>v</a:t>
            </a:r>
            <a:r>
              <a:rPr sz="1000" b="1" spc="-5" dirty="0">
                <a:solidFill>
                  <a:schemeClr val="bg2">
                    <a:lumMod val="25000"/>
                  </a:schemeClr>
                </a:solidFill>
                <a:latin typeface="Times New Roman"/>
                <a:cs typeface="Times New Roman"/>
              </a:rPr>
              <a:t>e</a:t>
            </a:r>
            <a:r>
              <a:rPr sz="1000" b="1" dirty="0">
                <a:solidFill>
                  <a:schemeClr val="bg2">
                    <a:lumMod val="25000"/>
                  </a:schemeClr>
                </a:solidFill>
                <a:latin typeface="Times New Roman"/>
                <a:cs typeface="Times New Roman"/>
              </a:rPr>
              <a:t>rs</a:t>
            </a:r>
            <a:r>
              <a:rPr sz="1000" b="1" spc="-5" dirty="0">
                <a:solidFill>
                  <a:schemeClr val="bg2">
                    <a:lumMod val="25000"/>
                  </a:schemeClr>
                </a:solidFill>
                <a:latin typeface="Times New Roman"/>
                <a:cs typeface="Times New Roman"/>
              </a:rPr>
              <a:t>i</a:t>
            </a:r>
            <a:r>
              <a:rPr sz="1000" b="1" dirty="0">
                <a:solidFill>
                  <a:schemeClr val="bg2">
                    <a:lumMod val="25000"/>
                  </a:schemeClr>
                </a:solidFill>
                <a:latin typeface="Times New Roman"/>
                <a:cs typeface="Times New Roman"/>
              </a:rPr>
              <a:t>ty,</a:t>
            </a:r>
            <a:r>
              <a:rPr sz="1000" b="1" spc="-5" dirty="0">
                <a:solidFill>
                  <a:schemeClr val="bg2">
                    <a:lumMod val="25000"/>
                  </a:schemeClr>
                </a:solidFill>
                <a:latin typeface="Times New Roman"/>
                <a:cs typeface="Times New Roman"/>
              </a:rPr>
              <a:t> F</a:t>
            </a:r>
            <a:r>
              <a:rPr sz="1000" b="1" dirty="0">
                <a:solidFill>
                  <a:schemeClr val="bg2">
                    <a:lumMod val="25000"/>
                  </a:schemeClr>
                </a:solidFill>
                <a:latin typeface="Times New Roman"/>
                <a:cs typeface="Times New Roman"/>
              </a:rPr>
              <a:t>acul</a:t>
            </a:r>
            <a:r>
              <a:rPr sz="1000" b="1" spc="-5" dirty="0">
                <a:solidFill>
                  <a:schemeClr val="bg2">
                    <a:lumMod val="25000"/>
                  </a:schemeClr>
                </a:solidFill>
                <a:latin typeface="Times New Roman"/>
                <a:cs typeface="Times New Roman"/>
              </a:rPr>
              <a:t>t</a:t>
            </a:r>
            <a:r>
              <a:rPr sz="1000" b="1" dirty="0">
                <a:solidFill>
                  <a:schemeClr val="bg2">
                    <a:lumMod val="25000"/>
                  </a:schemeClr>
                </a:solidFill>
                <a:latin typeface="Times New Roman"/>
                <a:cs typeface="Times New Roman"/>
              </a:rPr>
              <a:t>y of So</a:t>
            </a:r>
            <a:r>
              <a:rPr sz="1000" b="1" spc="-5" dirty="0">
                <a:solidFill>
                  <a:schemeClr val="bg2">
                    <a:lumMod val="25000"/>
                  </a:schemeClr>
                </a:solidFill>
                <a:latin typeface="Times New Roman"/>
                <a:cs typeface="Times New Roman"/>
              </a:rPr>
              <a:t>c</a:t>
            </a:r>
            <a:r>
              <a:rPr sz="1000" b="1" dirty="0">
                <a:solidFill>
                  <a:schemeClr val="bg2">
                    <a:lumMod val="25000"/>
                  </a:schemeClr>
                </a:solidFill>
                <a:latin typeface="Times New Roman"/>
                <a:cs typeface="Times New Roman"/>
              </a:rPr>
              <a:t>ial Sc</a:t>
            </a:r>
            <a:r>
              <a:rPr sz="1000" b="1" spc="-5" dirty="0">
                <a:solidFill>
                  <a:schemeClr val="bg2">
                    <a:lumMod val="25000"/>
                  </a:schemeClr>
                </a:solidFill>
                <a:latin typeface="Times New Roman"/>
                <a:cs typeface="Times New Roman"/>
              </a:rPr>
              <a:t>i</a:t>
            </a:r>
            <a:r>
              <a:rPr sz="1000" b="1" spc="-10" dirty="0">
                <a:solidFill>
                  <a:schemeClr val="bg2">
                    <a:lumMod val="25000"/>
                  </a:schemeClr>
                </a:solidFill>
                <a:latin typeface="Times New Roman"/>
                <a:cs typeface="Times New Roman"/>
              </a:rPr>
              <a:t>e</a:t>
            </a:r>
            <a:r>
              <a:rPr sz="1000" b="1" dirty="0">
                <a:solidFill>
                  <a:schemeClr val="bg2">
                    <a:lumMod val="25000"/>
                  </a:schemeClr>
                </a:solidFill>
                <a:latin typeface="Times New Roman"/>
                <a:cs typeface="Times New Roman"/>
              </a:rPr>
              <a:t>nces Insti</a:t>
            </a:r>
            <a:r>
              <a:rPr sz="1000" b="1" spc="-10" dirty="0">
                <a:solidFill>
                  <a:schemeClr val="bg2">
                    <a:lumMod val="25000"/>
                  </a:schemeClr>
                </a:solidFill>
                <a:latin typeface="Times New Roman"/>
                <a:cs typeface="Times New Roman"/>
              </a:rPr>
              <a:t>t</a:t>
            </a:r>
            <a:r>
              <a:rPr sz="1000" b="1" dirty="0">
                <a:solidFill>
                  <a:schemeClr val="bg2">
                    <a:lumMod val="25000"/>
                  </a:schemeClr>
                </a:solidFill>
                <a:latin typeface="Times New Roman"/>
                <a:cs typeface="Times New Roman"/>
              </a:rPr>
              <a:t>ute</a:t>
            </a:r>
            <a:r>
              <a:rPr sz="1000" b="1" spc="-5" dirty="0">
                <a:solidFill>
                  <a:schemeClr val="bg2">
                    <a:lumMod val="25000"/>
                  </a:schemeClr>
                </a:solidFill>
                <a:latin typeface="Times New Roman"/>
                <a:cs typeface="Times New Roman"/>
              </a:rPr>
              <a:t> </a:t>
            </a:r>
            <a:r>
              <a:rPr sz="1000" b="1" dirty="0">
                <a:solidFill>
                  <a:schemeClr val="bg2">
                    <a:lumMod val="25000"/>
                  </a:schemeClr>
                </a:solidFill>
                <a:latin typeface="Times New Roman"/>
                <a:cs typeface="Times New Roman"/>
              </a:rPr>
              <a:t>of </a:t>
            </a:r>
            <a:r>
              <a:rPr sz="1000" b="1" spc="-5" dirty="0">
                <a:solidFill>
                  <a:schemeClr val="bg2">
                    <a:lumMod val="25000"/>
                  </a:schemeClr>
                </a:solidFill>
                <a:latin typeface="Times New Roman"/>
                <a:cs typeface="Times New Roman"/>
              </a:rPr>
              <a:t>S</a:t>
            </a:r>
            <a:r>
              <a:rPr sz="1000" b="1" dirty="0">
                <a:solidFill>
                  <a:schemeClr val="bg2">
                    <a:lumMod val="25000"/>
                  </a:schemeClr>
                </a:solidFill>
                <a:latin typeface="Times New Roman"/>
                <a:cs typeface="Times New Roman"/>
              </a:rPr>
              <a:t>o</a:t>
            </a:r>
            <a:r>
              <a:rPr sz="1000" b="1" spc="-5" dirty="0">
                <a:solidFill>
                  <a:schemeClr val="bg2">
                    <a:lumMod val="25000"/>
                  </a:schemeClr>
                </a:solidFill>
                <a:latin typeface="Times New Roman"/>
                <a:cs typeface="Times New Roman"/>
              </a:rPr>
              <a:t>c</a:t>
            </a:r>
            <a:r>
              <a:rPr sz="1000" b="1" dirty="0">
                <a:solidFill>
                  <a:schemeClr val="bg2">
                    <a:lumMod val="25000"/>
                  </a:schemeClr>
                </a:solidFill>
                <a:latin typeface="Times New Roman"/>
                <a:cs typeface="Times New Roman"/>
              </a:rPr>
              <a:t>iologi</a:t>
            </a:r>
            <a:r>
              <a:rPr sz="1000" b="1" spc="-10" dirty="0">
                <a:solidFill>
                  <a:schemeClr val="bg2">
                    <a:lumMod val="25000"/>
                  </a:schemeClr>
                </a:solidFill>
                <a:latin typeface="Times New Roman"/>
                <a:cs typeface="Times New Roman"/>
              </a:rPr>
              <a:t>c</a:t>
            </a:r>
            <a:r>
              <a:rPr sz="1000" b="1" dirty="0">
                <a:solidFill>
                  <a:schemeClr val="bg2">
                    <a:lumMod val="25000"/>
                  </a:schemeClr>
                </a:solidFill>
                <a:latin typeface="Times New Roman"/>
                <a:cs typeface="Times New Roman"/>
              </a:rPr>
              <a:t>al </a:t>
            </a:r>
            <a:r>
              <a:rPr sz="1000" b="1" spc="-5" dirty="0">
                <a:solidFill>
                  <a:schemeClr val="bg2">
                    <a:lumMod val="25000"/>
                  </a:schemeClr>
                </a:solidFill>
                <a:latin typeface="Times New Roman"/>
                <a:cs typeface="Times New Roman"/>
              </a:rPr>
              <a:t>S</a:t>
            </a:r>
            <a:r>
              <a:rPr sz="1000" b="1" dirty="0">
                <a:solidFill>
                  <a:schemeClr val="bg2">
                    <a:lumMod val="25000"/>
                  </a:schemeClr>
                </a:solidFill>
                <a:latin typeface="Times New Roman"/>
                <a:cs typeface="Times New Roman"/>
              </a:rPr>
              <a:t>tud</a:t>
            </a:r>
            <a:r>
              <a:rPr sz="1000" b="1" spc="-5" dirty="0">
                <a:solidFill>
                  <a:schemeClr val="bg2">
                    <a:lumMod val="25000"/>
                  </a:schemeClr>
                </a:solidFill>
                <a:latin typeface="Times New Roman"/>
                <a:cs typeface="Times New Roman"/>
              </a:rPr>
              <a:t>i</a:t>
            </a:r>
            <a:r>
              <a:rPr sz="1000" b="1" dirty="0">
                <a:solidFill>
                  <a:schemeClr val="bg2">
                    <a:lumMod val="25000"/>
                  </a:schemeClr>
                </a:solidFill>
                <a:latin typeface="Times New Roman"/>
                <a:cs typeface="Times New Roman"/>
              </a:rPr>
              <a:t>es</a:t>
            </a:r>
            <a:endParaRPr sz="1000" dirty="0">
              <a:solidFill>
                <a:schemeClr val="bg2">
                  <a:lumMod val="25000"/>
                </a:schemeClr>
              </a:solidFill>
              <a:latin typeface="Times New Roman"/>
              <a:cs typeface="Times New Roman"/>
            </a:endParaRPr>
          </a:p>
          <a:p>
            <a:pPr marL="12700">
              <a:spcBef>
                <a:spcPts val="165"/>
              </a:spcBef>
            </a:pPr>
            <a:r>
              <a:rPr sz="1000" dirty="0">
                <a:solidFill>
                  <a:schemeClr val="bg2">
                    <a:lumMod val="25000"/>
                  </a:schemeClr>
                </a:solidFill>
                <a:latin typeface="Times New Roman"/>
                <a:cs typeface="Times New Roman"/>
              </a:rPr>
              <a:t>U Kříže</a:t>
            </a:r>
            <a:r>
              <a:rPr sz="1000" spc="-10" dirty="0">
                <a:solidFill>
                  <a:schemeClr val="bg2">
                    <a:lumMod val="25000"/>
                  </a:schemeClr>
                </a:solidFill>
                <a:latin typeface="Times New Roman"/>
                <a:cs typeface="Times New Roman"/>
              </a:rPr>
              <a:t> </a:t>
            </a:r>
            <a:r>
              <a:rPr sz="1000" dirty="0">
                <a:solidFill>
                  <a:schemeClr val="bg2">
                    <a:lumMod val="25000"/>
                  </a:schemeClr>
                </a:solidFill>
                <a:latin typeface="Times New Roman"/>
                <a:cs typeface="Times New Roman"/>
              </a:rPr>
              <a:t>8, 1</a:t>
            </a:r>
            <a:r>
              <a:rPr sz="1000" spc="-10" dirty="0">
                <a:solidFill>
                  <a:schemeClr val="bg2">
                    <a:lumMod val="25000"/>
                  </a:schemeClr>
                </a:solidFill>
                <a:latin typeface="Times New Roman"/>
                <a:cs typeface="Times New Roman"/>
              </a:rPr>
              <a:t>5</a:t>
            </a:r>
            <a:r>
              <a:rPr sz="1000" dirty="0">
                <a:solidFill>
                  <a:schemeClr val="bg2">
                    <a:lumMod val="25000"/>
                  </a:schemeClr>
                </a:solidFill>
                <a:latin typeface="Times New Roman"/>
                <a:cs typeface="Times New Roman"/>
              </a:rPr>
              <a:t>8 </a:t>
            </a:r>
            <a:r>
              <a:rPr sz="1000" spc="-5" dirty="0">
                <a:solidFill>
                  <a:schemeClr val="bg2">
                    <a:lumMod val="25000"/>
                  </a:schemeClr>
                </a:solidFill>
                <a:latin typeface="Times New Roman"/>
                <a:cs typeface="Times New Roman"/>
              </a:rPr>
              <a:t>0</a:t>
            </a:r>
            <a:r>
              <a:rPr sz="1000" dirty="0">
                <a:solidFill>
                  <a:schemeClr val="bg2">
                    <a:lumMod val="25000"/>
                  </a:schemeClr>
                </a:solidFill>
                <a:latin typeface="Times New Roman"/>
                <a:cs typeface="Times New Roman"/>
              </a:rPr>
              <a:t>0 </a:t>
            </a:r>
            <a:r>
              <a:rPr sz="1000" spc="-5" dirty="0">
                <a:solidFill>
                  <a:schemeClr val="bg2">
                    <a:lumMod val="25000"/>
                  </a:schemeClr>
                </a:solidFill>
                <a:latin typeface="Times New Roman"/>
                <a:cs typeface="Times New Roman"/>
              </a:rPr>
              <a:t>P</a:t>
            </a:r>
            <a:r>
              <a:rPr sz="1000" dirty="0">
                <a:solidFill>
                  <a:schemeClr val="bg2">
                    <a:lumMod val="25000"/>
                  </a:schemeClr>
                </a:solidFill>
                <a:latin typeface="Times New Roman"/>
                <a:cs typeface="Times New Roman"/>
              </a:rPr>
              <a:t>r</a:t>
            </a:r>
            <a:r>
              <a:rPr sz="1000" spc="-5" dirty="0">
                <a:solidFill>
                  <a:schemeClr val="bg2">
                    <a:lumMod val="25000"/>
                  </a:schemeClr>
                </a:solidFill>
                <a:latin typeface="Times New Roman"/>
                <a:cs typeface="Times New Roman"/>
              </a:rPr>
              <a:t>a</a:t>
            </a:r>
            <a:r>
              <a:rPr sz="1000" dirty="0">
                <a:solidFill>
                  <a:schemeClr val="bg2">
                    <a:lumMod val="25000"/>
                  </a:schemeClr>
                </a:solidFill>
                <a:latin typeface="Times New Roman"/>
                <a:cs typeface="Times New Roman"/>
              </a:rPr>
              <a:t>g</a:t>
            </a:r>
            <a:r>
              <a:rPr sz="1000" spc="5" dirty="0">
                <a:solidFill>
                  <a:schemeClr val="bg2">
                    <a:lumMod val="25000"/>
                  </a:schemeClr>
                </a:solidFill>
                <a:latin typeface="Times New Roman"/>
                <a:cs typeface="Times New Roman"/>
              </a:rPr>
              <a:t>u</a:t>
            </a:r>
            <a:r>
              <a:rPr sz="1000" dirty="0">
                <a:solidFill>
                  <a:schemeClr val="bg2">
                    <a:lumMod val="25000"/>
                  </a:schemeClr>
                </a:solidFill>
                <a:latin typeface="Times New Roman"/>
                <a:cs typeface="Times New Roman"/>
              </a:rPr>
              <a:t>e</a:t>
            </a:r>
            <a:r>
              <a:rPr sz="1000" spc="-10" dirty="0">
                <a:solidFill>
                  <a:schemeClr val="bg2">
                    <a:lumMod val="25000"/>
                  </a:schemeClr>
                </a:solidFill>
                <a:latin typeface="Times New Roman"/>
                <a:cs typeface="Times New Roman"/>
              </a:rPr>
              <a:t> </a:t>
            </a:r>
            <a:r>
              <a:rPr sz="1000" dirty="0">
                <a:solidFill>
                  <a:schemeClr val="bg2">
                    <a:lumMod val="25000"/>
                  </a:schemeClr>
                </a:solidFill>
                <a:latin typeface="Times New Roman"/>
                <a:cs typeface="Times New Roman"/>
              </a:rPr>
              <a:t>5 / </a:t>
            </a:r>
            <a:r>
              <a:rPr sz="1000" spc="-5" dirty="0">
                <a:solidFill>
                  <a:schemeClr val="bg2">
                    <a:lumMod val="25000"/>
                  </a:schemeClr>
                </a:solidFill>
                <a:latin typeface="Times New Roman"/>
                <a:cs typeface="Times New Roman"/>
              </a:rPr>
              <a:t>i</a:t>
            </a:r>
            <a:r>
              <a:rPr sz="1000" dirty="0">
                <a:solidFill>
                  <a:schemeClr val="bg2">
                    <a:lumMod val="25000"/>
                  </a:schemeClr>
                </a:solidFill>
                <a:latin typeface="Times New Roman"/>
                <a:cs typeface="Times New Roman"/>
              </a:rPr>
              <a:t>ss.f</a:t>
            </a:r>
            <a:r>
              <a:rPr sz="1000" spc="-10" dirty="0">
                <a:solidFill>
                  <a:schemeClr val="bg2">
                    <a:lumMod val="25000"/>
                  </a:schemeClr>
                </a:solidFill>
                <a:latin typeface="Times New Roman"/>
                <a:cs typeface="Times New Roman"/>
              </a:rPr>
              <a:t>s</a:t>
            </a:r>
            <a:r>
              <a:rPr sz="1000" dirty="0">
                <a:solidFill>
                  <a:schemeClr val="bg2">
                    <a:lumMod val="25000"/>
                  </a:schemeClr>
                </a:solidFill>
                <a:latin typeface="Times New Roman"/>
                <a:cs typeface="Times New Roman"/>
              </a:rPr>
              <a:t>v.</a:t>
            </a:r>
            <a:r>
              <a:rPr sz="1000" spc="-10" dirty="0">
                <a:solidFill>
                  <a:schemeClr val="bg2">
                    <a:lumMod val="25000"/>
                  </a:schemeClr>
                </a:solidFill>
                <a:latin typeface="Times New Roman"/>
                <a:cs typeface="Times New Roman"/>
              </a:rPr>
              <a:t>c</a:t>
            </a:r>
            <a:r>
              <a:rPr sz="1000" dirty="0">
                <a:solidFill>
                  <a:schemeClr val="bg2">
                    <a:lumMod val="25000"/>
                  </a:schemeClr>
                </a:solidFill>
                <a:latin typeface="Times New Roman"/>
                <a:cs typeface="Times New Roman"/>
              </a:rPr>
              <a:t>uni.cz /</a:t>
            </a:r>
            <a:r>
              <a:rPr sz="1000" spc="-10" dirty="0">
                <a:solidFill>
                  <a:schemeClr val="bg2">
                    <a:lumMod val="25000"/>
                  </a:schemeClr>
                </a:solidFill>
                <a:latin typeface="Times New Roman"/>
                <a:cs typeface="Times New Roman"/>
              </a:rPr>
              <a:t> </a:t>
            </a:r>
            <a:r>
              <a:rPr sz="1000" dirty="0">
                <a:solidFill>
                  <a:schemeClr val="bg2">
                    <a:lumMod val="25000"/>
                  </a:schemeClr>
                </a:solidFill>
                <a:latin typeface="Times New Roman"/>
                <a:cs typeface="Times New Roman"/>
                <a:hlinkClick r:id="rId4"/>
              </a:rPr>
              <a:t>iss@f</a:t>
            </a:r>
            <a:r>
              <a:rPr sz="1000" spc="-5" dirty="0">
                <a:solidFill>
                  <a:schemeClr val="bg2">
                    <a:lumMod val="25000"/>
                  </a:schemeClr>
                </a:solidFill>
                <a:latin typeface="Times New Roman"/>
                <a:cs typeface="Times New Roman"/>
                <a:hlinkClick r:id="rId4"/>
              </a:rPr>
              <a:t>s</a:t>
            </a:r>
            <a:r>
              <a:rPr sz="1000" dirty="0">
                <a:solidFill>
                  <a:schemeClr val="bg2">
                    <a:lumMod val="25000"/>
                  </a:schemeClr>
                </a:solidFill>
                <a:latin typeface="Times New Roman"/>
                <a:cs typeface="Times New Roman"/>
                <a:hlinkClick r:id="rId4"/>
              </a:rPr>
              <a:t>v.</a:t>
            </a:r>
            <a:r>
              <a:rPr sz="1000" spc="-10" dirty="0">
                <a:solidFill>
                  <a:schemeClr val="bg2">
                    <a:lumMod val="25000"/>
                  </a:schemeClr>
                </a:solidFill>
                <a:latin typeface="Times New Roman"/>
                <a:cs typeface="Times New Roman"/>
                <a:hlinkClick r:id="rId4"/>
              </a:rPr>
              <a:t>c</a:t>
            </a:r>
            <a:r>
              <a:rPr sz="1000" dirty="0">
                <a:solidFill>
                  <a:schemeClr val="bg2">
                    <a:lumMod val="25000"/>
                  </a:schemeClr>
                </a:solidFill>
                <a:latin typeface="Times New Roman"/>
                <a:cs typeface="Times New Roman"/>
                <a:hlinkClick r:id="rId4"/>
              </a:rPr>
              <a:t>uni.</a:t>
            </a:r>
            <a:r>
              <a:rPr sz="1000" spc="-10" dirty="0">
                <a:solidFill>
                  <a:schemeClr val="bg2">
                    <a:lumMod val="25000"/>
                  </a:schemeClr>
                </a:solidFill>
                <a:latin typeface="Times New Roman"/>
                <a:cs typeface="Times New Roman"/>
                <a:hlinkClick r:id="rId4"/>
              </a:rPr>
              <a:t>c</a:t>
            </a:r>
            <a:r>
              <a:rPr sz="1000" dirty="0">
                <a:solidFill>
                  <a:schemeClr val="bg2">
                    <a:lumMod val="25000"/>
                  </a:schemeClr>
                </a:solidFill>
                <a:latin typeface="Times New Roman"/>
                <a:cs typeface="Times New Roman"/>
                <a:hlinkClick r:id="rId4"/>
              </a:rPr>
              <a:t>z </a:t>
            </a:r>
            <a:r>
              <a:rPr sz="1000" dirty="0">
                <a:solidFill>
                  <a:schemeClr val="bg2">
                    <a:lumMod val="25000"/>
                  </a:schemeClr>
                </a:solidFill>
                <a:latin typeface="Times New Roman"/>
                <a:cs typeface="Times New Roman"/>
              </a:rPr>
              <a:t>/ +</a:t>
            </a:r>
            <a:r>
              <a:rPr sz="1000" spc="-5" dirty="0">
                <a:solidFill>
                  <a:schemeClr val="bg2">
                    <a:lumMod val="25000"/>
                  </a:schemeClr>
                </a:solidFill>
                <a:latin typeface="Times New Roman"/>
                <a:cs typeface="Times New Roman"/>
              </a:rPr>
              <a:t>4</a:t>
            </a:r>
            <a:r>
              <a:rPr sz="1000" dirty="0">
                <a:solidFill>
                  <a:schemeClr val="bg2">
                    <a:lumMod val="25000"/>
                  </a:schemeClr>
                </a:solidFill>
                <a:latin typeface="Times New Roman"/>
                <a:cs typeface="Times New Roman"/>
              </a:rPr>
              <a:t>20 2</a:t>
            </a:r>
            <a:r>
              <a:rPr sz="1000" spc="-5" dirty="0">
                <a:solidFill>
                  <a:schemeClr val="bg2">
                    <a:lumMod val="25000"/>
                  </a:schemeClr>
                </a:solidFill>
                <a:latin typeface="Times New Roman"/>
                <a:cs typeface="Times New Roman"/>
              </a:rPr>
              <a:t>5</a:t>
            </a:r>
            <a:r>
              <a:rPr sz="1000" dirty="0">
                <a:solidFill>
                  <a:schemeClr val="bg2">
                    <a:lumMod val="25000"/>
                  </a:schemeClr>
                </a:solidFill>
                <a:latin typeface="Times New Roman"/>
                <a:cs typeface="Times New Roman"/>
              </a:rPr>
              <a:t>1 </a:t>
            </a:r>
            <a:r>
              <a:rPr sz="1000" spc="-5" dirty="0">
                <a:solidFill>
                  <a:schemeClr val="bg2">
                    <a:lumMod val="25000"/>
                  </a:schemeClr>
                </a:solidFill>
                <a:latin typeface="Times New Roman"/>
                <a:cs typeface="Times New Roman"/>
              </a:rPr>
              <a:t>0</a:t>
            </a:r>
            <a:r>
              <a:rPr sz="1000" dirty="0">
                <a:solidFill>
                  <a:schemeClr val="bg2">
                    <a:lumMod val="25000"/>
                  </a:schemeClr>
                </a:solidFill>
                <a:latin typeface="Times New Roman"/>
                <a:cs typeface="Times New Roman"/>
              </a:rPr>
              <a:t>80 2</a:t>
            </a:r>
            <a:r>
              <a:rPr sz="1000" spc="-5" dirty="0">
                <a:solidFill>
                  <a:schemeClr val="bg2">
                    <a:lumMod val="25000"/>
                  </a:schemeClr>
                </a:solidFill>
                <a:latin typeface="Times New Roman"/>
                <a:cs typeface="Times New Roman"/>
              </a:rPr>
              <a:t>1</a:t>
            </a:r>
            <a:r>
              <a:rPr sz="1000" dirty="0">
                <a:solidFill>
                  <a:schemeClr val="bg2">
                    <a:lumMod val="25000"/>
                  </a:schemeClr>
                </a:solidFill>
                <a:latin typeface="Times New Roman"/>
                <a:cs typeface="Times New Roman"/>
              </a:rPr>
              <a:t>6</a:t>
            </a:r>
          </a:p>
        </p:txBody>
      </p:sp>
      <p:sp>
        <p:nvSpPr>
          <p:cNvPr id="9" name="object 3"/>
          <p:cNvSpPr txBox="1"/>
          <p:nvPr/>
        </p:nvSpPr>
        <p:spPr>
          <a:xfrm>
            <a:off x="7530523" y="5818526"/>
            <a:ext cx="1071245" cy="436017"/>
          </a:xfrm>
          <a:prstGeom prst="rect">
            <a:avLst/>
          </a:prstGeom>
        </p:spPr>
        <p:txBody>
          <a:bodyPr vert="horz" wrap="square" lIns="0" tIns="0" rIns="0" bIns="0" rtlCol="0">
            <a:spAutoFit/>
          </a:bodyPr>
          <a:lstStyle/>
          <a:p>
            <a:pPr marR="5080" algn="r">
              <a:lnSpc>
                <a:spcPts val="1405"/>
              </a:lnSpc>
              <a:spcAft>
                <a:spcPts val="600"/>
              </a:spcAft>
            </a:pPr>
            <a:r>
              <a:rPr lang="cs-CZ" sz="1200" b="1" dirty="0">
                <a:solidFill>
                  <a:schemeClr val="accent2">
                    <a:lumMod val="75000"/>
                  </a:schemeClr>
                </a:solidFill>
                <a:latin typeface="Times New Roman"/>
                <a:cs typeface="Times New Roman"/>
                <a:hlinkClick r:id="rId5"/>
              </a:rPr>
              <a:t>w</a:t>
            </a:r>
            <a:r>
              <a:rPr lang="cs-CZ" sz="1200" b="1" spc="-5" dirty="0">
                <a:solidFill>
                  <a:schemeClr val="accent2">
                    <a:lumMod val="75000"/>
                  </a:schemeClr>
                </a:solidFill>
                <a:latin typeface="Times New Roman"/>
                <a:cs typeface="Times New Roman"/>
                <a:hlinkClick r:id="rId5"/>
              </a:rPr>
              <a:t>w</a:t>
            </a:r>
            <a:r>
              <a:rPr lang="cs-CZ" sz="1200" b="1" dirty="0">
                <a:solidFill>
                  <a:schemeClr val="accent2">
                    <a:lumMod val="75000"/>
                  </a:schemeClr>
                </a:solidFill>
                <a:latin typeface="Times New Roman"/>
                <a:cs typeface="Times New Roman"/>
                <a:hlinkClick r:id="rId5"/>
              </a:rPr>
              <a:t>w.fsv.c</a:t>
            </a:r>
            <a:r>
              <a:rPr lang="cs-CZ" sz="1200" b="1" spc="5" dirty="0">
                <a:solidFill>
                  <a:schemeClr val="accent2">
                    <a:lumMod val="75000"/>
                  </a:schemeClr>
                </a:solidFill>
                <a:latin typeface="Times New Roman"/>
                <a:cs typeface="Times New Roman"/>
                <a:hlinkClick r:id="rId5"/>
              </a:rPr>
              <a:t>u</a:t>
            </a:r>
            <a:r>
              <a:rPr lang="cs-CZ" sz="1200" b="1" dirty="0">
                <a:solidFill>
                  <a:schemeClr val="accent2">
                    <a:lumMod val="75000"/>
                  </a:schemeClr>
                </a:solidFill>
                <a:latin typeface="Times New Roman"/>
                <a:cs typeface="Times New Roman"/>
                <a:hlinkClick r:id="rId5"/>
              </a:rPr>
              <a:t>ni.cz</a:t>
            </a:r>
            <a:endParaRPr lang="cs-CZ" sz="1200" dirty="0">
              <a:solidFill>
                <a:schemeClr val="accent2">
                  <a:lumMod val="75000"/>
                </a:schemeClr>
              </a:solidFill>
              <a:latin typeface="Times New Roman"/>
              <a:cs typeface="Times New Roman"/>
            </a:endParaRPr>
          </a:p>
          <a:p>
            <a:pPr marR="5715" algn="r">
              <a:lnSpc>
                <a:spcPts val="1405"/>
              </a:lnSpc>
              <a:spcAft>
                <a:spcPts val="600"/>
              </a:spcAft>
            </a:pPr>
            <a:r>
              <a:rPr lang="cs-CZ" sz="1200" dirty="0">
                <a:solidFill>
                  <a:schemeClr val="accent2">
                    <a:lumMod val="75000"/>
                  </a:schemeClr>
                </a:solidFill>
                <a:latin typeface="Times New Roman"/>
                <a:cs typeface="Times New Roman"/>
              </a:rPr>
              <a:t>1/1</a:t>
            </a:r>
          </a:p>
        </p:txBody>
      </p:sp>
    </p:spTree>
    <p:extLst>
      <p:ext uri="{BB962C8B-B14F-4D97-AF65-F5344CB8AC3E}">
        <p14:creationId xmlns:p14="http://schemas.microsoft.com/office/powerpoint/2010/main" val="3698413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0B9723-741E-45E4-91A4-0DB559F6961D}"/>
              </a:ext>
            </a:extLst>
          </p:cNvPr>
          <p:cNvSpPr>
            <a:spLocks noGrp="1"/>
          </p:cNvSpPr>
          <p:nvPr>
            <p:ph type="title"/>
          </p:nvPr>
        </p:nvSpPr>
        <p:spPr/>
        <p:txBody>
          <a:bodyPr/>
          <a:lstStyle/>
          <a:p>
            <a:r>
              <a:rPr lang="cs-CZ" dirty="0" err="1"/>
              <a:t>Course</a:t>
            </a:r>
            <a:r>
              <a:rPr lang="cs-CZ" dirty="0"/>
              <a:t> </a:t>
            </a:r>
            <a:r>
              <a:rPr lang="cs-CZ" dirty="0" err="1"/>
              <a:t>annotation</a:t>
            </a:r>
            <a:r>
              <a:rPr lang="cs-CZ" dirty="0"/>
              <a:t> </a:t>
            </a:r>
          </a:p>
        </p:txBody>
      </p:sp>
      <p:sp>
        <p:nvSpPr>
          <p:cNvPr id="3" name="Zástupný obsah 2">
            <a:extLst>
              <a:ext uri="{FF2B5EF4-FFF2-40B4-BE49-F238E27FC236}">
                <a16:creationId xmlns:a16="http://schemas.microsoft.com/office/drawing/2014/main" id="{377EC331-F1D2-4043-9028-2CED88D6CEDB}"/>
              </a:ext>
            </a:extLst>
          </p:cNvPr>
          <p:cNvSpPr>
            <a:spLocks noGrp="1"/>
          </p:cNvSpPr>
          <p:nvPr>
            <p:ph idx="1"/>
          </p:nvPr>
        </p:nvSpPr>
        <p:spPr/>
        <p:txBody>
          <a:bodyPr>
            <a:normAutofit fontScale="62500" lnSpcReduction="20000"/>
          </a:bodyPr>
          <a:lstStyle/>
          <a:p>
            <a:pPr marL="0" indent="0">
              <a:buNone/>
            </a:pPr>
            <a:endParaRPr lang="en-US" b="1" dirty="0"/>
          </a:p>
          <a:p>
            <a:r>
              <a:rPr lang="en-US" dirty="0"/>
              <a:t>The course is about the history of nationalism’s anthropological research (the 1960s - present), the theory of the cultural and ethnic Groups - Anthropological View; changes of the nation’s historical meaning, the tribe, and the minority. Students will explore the Ernest Gellner’s theory (characteristics and symbols of the nation, tribe, culture groups), Benedict Anderson’s theory (European and non-European approaches), examples of the nationalists‘ constructions in Europe (Czechs, Slovaks, Poles, Scots); West Europe and the USA before 1989. They will also deal with nationalist rhetoric and poetics, reality and discourse. We then approach post-modern critics of ethnicity, culture groups „without ethnicity“ and culture / ethnic groups in diaspora (Romanies, Jews - </a:t>
            </a:r>
            <a:r>
              <a:rPr lang="en-US" dirty="0" err="1"/>
              <a:t>Israelies</a:t>
            </a:r>
            <a:r>
              <a:rPr lang="en-US" dirty="0"/>
              <a:t>), and ethnicity without groups. Finally, the course works with particular research among Poles, Serbs, Bosnians and Romani.</a:t>
            </a:r>
          </a:p>
          <a:p>
            <a:r>
              <a:rPr lang="en-US" dirty="0"/>
              <a:t>Students will attend lectures and seminars, discuss lectured topics and literature, and write and discuss a study on at least four pages (7,200 characters).</a:t>
            </a:r>
            <a:br>
              <a:rPr lang="en-US" dirty="0"/>
            </a:br>
            <a:r>
              <a:rPr lang="en-US" dirty="0"/>
              <a:t>The small study will include a brief introduction, a subchapter on the status, methodology, presentation of results and conclusions, and a list of references. If possible, this small study will be discussed in a seminar. </a:t>
            </a:r>
            <a:br>
              <a:rPr lang="en-US" dirty="0"/>
            </a:br>
            <a:br>
              <a:rPr lang="en-US" dirty="0"/>
            </a:br>
            <a:r>
              <a:rPr lang="en-US" dirty="0"/>
              <a:t>The final test will verify the knowledge of individual topics.</a:t>
            </a:r>
          </a:p>
          <a:p>
            <a:r>
              <a:rPr lang="en-US" dirty="0"/>
              <a:t>The final test will verify the knowledge of individual topics. </a:t>
            </a:r>
          </a:p>
          <a:p>
            <a:endParaRPr lang="cs-CZ" dirty="0"/>
          </a:p>
        </p:txBody>
      </p:sp>
    </p:spTree>
    <p:extLst>
      <p:ext uri="{BB962C8B-B14F-4D97-AF65-F5344CB8AC3E}">
        <p14:creationId xmlns:p14="http://schemas.microsoft.com/office/powerpoint/2010/main" val="2153557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latin typeface="+mn-lt"/>
              </a:rPr>
              <a:t>Syllabus</a:t>
            </a:r>
            <a:r>
              <a:rPr lang="cs-CZ" b="1" dirty="0">
                <a:latin typeface="+mn-lt"/>
              </a:rPr>
              <a:t> I</a:t>
            </a:r>
            <a:endParaRPr lang="en-GB" b="1" dirty="0">
              <a:latin typeface="+mn-lt"/>
            </a:endParaRPr>
          </a:p>
        </p:txBody>
      </p:sp>
      <p:sp>
        <p:nvSpPr>
          <p:cNvPr id="3" name="Zástupný symbol pro obsah 2"/>
          <p:cNvSpPr>
            <a:spLocks noGrp="1"/>
          </p:cNvSpPr>
          <p:nvPr>
            <p:ph idx="1"/>
          </p:nvPr>
        </p:nvSpPr>
        <p:spPr/>
        <p:txBody>
          <a:bodyPr>
            <a:normAutofit fontScale="25000" lnSpcReduction="20000"/>
          </a:bodyPr>
          <a:lstStyle/>
          <a:p>
            <a:pPr marL="0" indent="0">
              <a:buNone/>
            </a:pPr>
            <a:endParaRPr lang="cs-CZ" sz="5600" dirty="0"/>
          </a:p>
          <a:p>
            <a:r>
              <a:rPr lang="cs-CZ" sz="8000" dirty="0" err="1"/>
              <a:t>Section</a:t>
            </a:r>
            <a:r>
              <a:rPr lang="cs-CZ" sz="8000" dirty="0"/>
              <a:t> </a:t>
            </a:r>
            <a:r>
              <a:rPr lang="en-US" sz="8000" dirty="0"/>
              <a:t>I. Theories, basic concepts and ideas of nationalism</a:t>
            </a:r>
            <a:r>
              <a:rPr lang="cs-CZ" sz="8000" dirty="0"/>
              <a:t> and </a:t>
            </a:r>
            <a:r>
              <a:rPr lang="cs-CZ" sz="8000" dirty="0" err="1"/>
              <a:t>ethnicity</a:t>
            </a:r>
            <a:endParaRPr lang="cs-CZ" sz="8000" dirty="0"/>
          </a:p>
          <a:p>
            <a:pPr marL="0" indent="0">
              <a:buNone/>
            </a:pPr>
            <a:r>
              <a:rPr lang="cs-CZ" sz="8000" dirty="0" err="1"/>
              <a:t>Nationalism</a:t>
            </a:r>
            <a:r>
              <a:rPr lang="cs-CZ" sz="8000" dirty="0"/>
              <a:t> and </a:t>
            </a:r>
            <a:r>
              <a:rPr lang="cs-CZ" sz="8000" dirty="0" err="1"/>
              <a:t>ethnicity</a:t>
            </a:r>
            <a:r>
              <a:rPr lang="cs-CZ" sz="8000" dirty="0"/>
              <a:t> </a:t>
            </a:r>
            <a:r>
              <a:rPr lang="cs-CZ" sz="8000" dirty="0" err="1"/>
              <a:t>of</a:t>
            </a:r>
            <a:r>
              <a:rPr lang="cs-CZ" sz="8000" dirty="0"/>
              <a:t> modernity</a:t>
            </a:r>
          </a:p>
          <a:p>
            <a:r>
              <a:rPr lang="en-US" sz="8000" dirty="0"/>
              <a:t>1. Basic introduction to nationalism</a:t>
            </a:r>
            <a:endParaRPr lang="cs-CZ" sz="8000" dirty="0"/>
          </a:p>
          <a:p>
            <a:r>
              <a:rPr lang="en-US" sz="8000" dirty="0"/>
              <a:t>Five approaches to the theory of ethnicity and nationalism.</a:t>
            </a:r>
          </a:p>
          <a:p>
            <a:r>
              <a:rPr lang="en-US" sz="8000" dirty="0"/>
              <a:t>2. Theory of Cultural and Ethnic Groups - Anthropological View. Nation in the history. Tribes and minorities in history</a:t>
            </a:r>
          </a:p>
          <a:p>
            <a:r>
              <a:rPr lang="en-US" sz="8000" dirty="0"/>
              <a:t>3. History of the Anthropological Research of Nationalism (1960s - 2000)</a:t>
            </a:r>
          </a:p>
          <a:p>
            <a:r>
              <a:rPr lang="en-US" sz="8000" dirty="0"/>
              <a:t>4. Ernest Gellner's and Benedict Anderson's theories - their relevance to </a:t>
            </a:r>
            <a:r>
              <a:rPr lang="en-US" sz="8000" dirty="0" err="1"/>
              <a:t>conterporary</a:t>
            </a:r>
            <a:r>
              <a:rPr lang="en-US" sz="8000" dirty="0"/>
              <a:t> society.</a:t>
            </a:r>
          </a:p>
          <a:p>
            <a:r>
              <a:rPr lang="en-US" sz="8000" dirty="0"/>
              <a:t> </a:t>
            </a:r>
          </a:p>
        </p:txBody>
      </p:sp>
    </p:spTree>
    <p:extLst>
      <p:ext uri="{BB962C8B-B14F-4D97-AF65-F5344CB8AC3E}">
        <p14:creationId xmlns:p14="http://schemas.microsoft.com/office/powerpoint/2010/main" val="1435947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E4A03F-5BB5-4819-8D9B-AC3AC2F0B598}"/>
              </a:ext>
            </a:extLst>
          </p:cNvPr>
          <p:cNvSpPr>
            <a:spLocks noGrp="1"/>
          </p:cNvSpPr>
          <p:nvPr>
            <p:ph type="title"/>
          </p:nvPr>
        </p:nvSpPr>
        <p:spPr/>
        <p:txBody>
          <a:bodyPr>
            <a:normAutofit/>
          </a:bodyPr>
          <a:lstStyle/>
          <a:p>
            <a:r>
              <a:rPr lang="cs-CZ" b="1" dirty="0" err="1">
                <a:latin typeface="+mn-lt"/>
              </a:rPr>
              <a:t>Syllabus</a:t>
            </a:r>
            <a:r>
              <a:rPr lang="cs-CZ" b="1" dirty="0">
                <a:latin typeface="+mn-lt"/>
              </a:rPr>
              <a:t> II</a:t>
            </a:r>
            <a:br>
              <a:rPr lang="cs-CZ" dirty="0"/>
            </a:br>
            <a:endParaRPr lang="cs-CZ" dirty="0"/>
          </a:p>
        </p:txBody>
      </p:sp>
      <p:sp>
        <p:nvSpPr>
          <p:cNvPr id="3" name="Zástupný obsah 2">
            <a:extLst>
              <a:ext uri="{FF2B5EF4-FFF2-40B4-BE49-F238E27FC236}">
                <a16:creationId xmlns:a16="http://schemas.microsoft.com/office/drawing/2014/main" id="{9CFC4632-CFAE-4FA6-84B4-BAF8E269651C}"/>
              </a:ext>
            </a:extLst>
          </p:cNvPr>
          <p:cNvSpPr>
            <a:spLocks noGrp="1"/>
          </p:cNvSpPr>
          <p:nvPr>
            <p:ph idx="1"/>
          </p:nvPr>
        </p:nvSpPr>
        <p:spPr>
          <a:xfrm>
            <a:off x="1451579" y="2059709"/>
            <a:ext cx="9603275" cy="3406636"/>
          </a:xfrm>
        </p:spPr>
        <p:txBody>
          <a:bodyPr>
            <a:normAutofit/>
          </a:bodyPr>
          <a:lstStyle/>
          <a:p>
            <a:pPr marL="0" indent="0">
              <a:buNone/>
            </a:pPr>
            <a:r>
              <a:rPr lang="cs-CZ" dirty="0" err="1"/>
              <a:t>Section</a:t>
            </a:r>
            <a:r>
              <a:rPr lang="cs-CZ" dirty="0"/>
              <a:t> II. </a:t>
            </a:r>
            <a:r>
              <a:rPr lang="cs-CZ" dirty="0" err="1"/>
              <a:t>Ethnosymbolism</a:t>
            </a:r>
            <a:r>
              <a:rPr lang="cs-CZ" dirty="0"/>
              <a:t> and </a:t>
            </a:r>
            <a:r>
              <a:rPr lang="cs-CZ" dirty="0" err="1"/>
              <a:t>national</a:t>
            </a:r>
            <a:r>
              <a:rPr lang="cs-CZ" dirty="0"/>
              <a:t> </a:t>
            </a:r>
            <a:r>
              <a:rPr lang="cs-CZ" dirty="0" err="1"/>
              <a:t>symbolism</a:t>
            </a:r>
            <a:endParaRPr lang="cs-CZ" dirty="0"/>
          </a:p>
          <a:p>
            <a:r>
              <a:rPr lang="cs-CZ" sz="2000" dirty="0" err="1"/>
              <a:t>Anhony</a:t>
            </a:r>
            <a:r>
              <a:rPr lang="cs-CZ" sz="2000" dirty="0"/>
              <a:t> D. Smith</a:t>
            </a:r>
          </a:p>
          <a:p>
            <a:r>
              <a:rPr lang="cs-CZ" dirty="0" err="1"/>
              <a:t>Cultural</a:t>
            </a:r>
            <a:r>
              <a:rPr lang="cs-CZ" dirty="0"/>
              <a:t> </a:t>
            </a:r>
            <a:r>
              <a:rPr lang="cs-CZ" dirty="0" err="1"/>
              <a:t>Dimension</a:t>
            </a:r>
            <a:r>
              <a:rPr lang="cs-CZ" dirty="0"/>
              <a:t> </a:t>
            </a:r>
            <a:r>
              <a:rPr lang="cs-CZ" dirty="0" err="1"/>
              <a:t>of</a:t>
            </a:r>
            <a:r>
              <a:rPr lang="cs-CZ" dirty="0"/>
              <a:t> </a:t>
            </a:r>
            <a:r>
              <a:rPr lang="cs-CZ" dirty="0" err="1"/>
              <a:t>the</a:t>
            </a:r>
            <a:r>
              <a:rPr lang="cs-CZ" dirty="0"/>
              <a:t> </a:t>
            </a:r>
            <a:r>
              <a:rPr lang="cs-CZ" dirty="0" err="1"/>
              <a:t>Nation</a:t>
            </a:r>
            <a:r>
              <a:rPr lang="cs-CZ" dirty="0"/>
              <a:t> – </a:t>
            </a:r>
            <a:r>
              <a:rPr lang="cs-CZ" dirty="0" err="1"/>
              <a:t>hostoricism</a:t>
            </a:r>
            <a:endParaRPr lang="cs-CZ" dirty="0"/>
          </a:p>
          <a:p>
            <a:r>
              <a:rPr lang="cs-CZ" dirty="0" err="1"/>
              <a:t>Nationalism</a:t>
            </a:r>
            <a:r>
              <a:rPr lang="cs-CZ" dirty="0"/>
              <a:t> and </a:t>
            </a:r>
            <a:r>
              <a:rPr lang="cs-CZ" dirty="0" err="1"/>
              <a:t>Totalitarian</a:t>
            </a:r>
            <a:r>
              <a:rPr lang="cs-CZ" dirty="0"/>
              <a:t> </a:t>
            </a:r>
            <a:r>
              <a:rPr lang="cs-CZ" dirty="0" err="1"/>
              <a:t>Regimes</a:t>
            </a:r>
            <a:endParaRPr lang="cs-CZ" dirty="0"/>
          </a:p>
          <a:p>
            <a:r>
              <a:rPr lang="cs-CZ" dirty="0" err="1"/>
              <a:t>Poetics</a:t>
            </a:r>
            <a:r>
              <a:rPr lang="cs-CZ" dirty="0"/>
              <a:t> </a:t>
            </a:r>
            <a:r>
              <a:rPr lang="cs-CZ" dirty="0" err="1"/>
              <a:t>of</a:t>
            </a:r>
            <a:r>
              <a:rPr lang="cs-CZ" dirty="0"/>
              <a:t> </a:t>
            </a:r>
            <a:r>
              <a:rPr lang="cs-CZ" dirty="0" err="1"/>
              <a:t>Nationalism</a:t>
            </a:r>
            <a:r>
              <a:rPr lang="cs-CZ" dirty="0"/>
              <a:t> and Michael </a:t>
            </a:r>
            <a:r>
              <a:rPr lang="cs-CZ" dirty="0" err="1"/>
              <a:t>Herzfeld</a:t>
            </a:r>
            <a:endParaRPr lang="cs-CZ" dirty="0"/>
          </a:p>
          <a:p>
            <a:endParaRPr lang="cs-CZ" dirty="0"/>
          </a:p>
        </p:txBody>
      </p:sp>
    </p:spTree>
    <p:extLst>
      <p:ext uri="{BB962C8B-B14F-4D97-AF65-F5344CB8AC3E}">
        <p14:creationId xmlns:p14="http://schemas.microsoft.com/office/powerpoint/2010/main" val="1388161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1F7F9F-3888-48A5-928B-647E935BD759}"/>
              </a:ext>
            </a:extLst>
          </p:cNvPr>
          <p:cNvSpPr>
            <a:spLocks noGrp="1"/>
          </p:cNvSpPr>
          <p:nvPr>
            <p:ph type="title"/>
          </p:nvPr>
        </p:nvSpPr>
        <p:spPr/>
        <p:txBody>
          <a:bodyPr/>
          <a:lstStyle/>
          <a:p>
            <a:r>
              <a:rPr lang="cs-CZ" b="1" dirty="0" err="1">
                <a:latin typeface="+mn-lt"/>
              </a:rPr>
              <a:t>Syllabus</a:t>
            </a:r>
            <a:r>
              <a:rPr lang="cs-CZ" b="1" dirty="0">
                <a:latin typeface="+mn-lt"/>
              </a:rPr>
              <a:t> III</a:t>
            </a:r>
            <a:endParaRPr lang="cs-CZ" dirty="0"/>
          </a:p>
        </p:txBody>
      </p:sp>
      <p:sp>
        <p:nvSpPr>
          <p:cNvPr id="3" name="Zástupný obsah 2">
            <a:extLst>
              <a:ext uri="{FF2B5EF4-FFF2-40B4-BE49-F238E27FC236}">
                <a16:creationId xmlns:a16="http://schemas.microsoft.com/office/drawing/2014/main" id="{11F39BED-07A6-415E-B0A2-4A3ACBF8B77B}"/>
              </a:ext>
            </a:extLst>
          </p:cNvPr>
          <p:cNvSpPr>
            <a:spLocks noGrp="1"/>
          </p:cNvSpPr>
          <p:nvPr>
            <p:ph idx="1"/>
          </p:nvPr>
        </p:nvSpPr>
        <p:spPr/>
        <p:txBody>
          <a:bodyPr/>
          <a:lstStyle/>
          <a:p>
            <a:r>
              <a:rPr lang="cs-CZ" dirty="0" err="1"/>
              <a:t>Section</a:t>
            </a:r>
            <a:r>
              <a:rPr lang="cs-CZ" dirty="0"/>
              <a:t> III. </a:t>
            </a:r>
            <a:r>
              <a:rPr lang="cs-CZ" dirty="0" err="1"/>
              <a:t>Nationalism</a:t>
            </a:r>
            <a:r>
              <a:rPr lang="cs-CZ" dirty="0"/>
              <a:t> in </a:t>
            </a:r>
            <a:r>
              <a:rPr lang="cs-CZ" dirty="0" err="1"/>
              <a:t>Postmodern</a:t>
            </a:r>
            <a:r>
              <a:rPr lang="cs-CZ" dirty="0"/>
              <a:t> </a:t>
            </a:r>
            <a:r>
              <a:rPr lang="cs-CZ" dirty="0" err="1"/>
              <a:t>era</a:t>
            </a:r>
            <a:endParaRPr lang="cs-CZ" dirty="0"/>
          </a:p>
          <a:p>
            <a:r>
              <a:rPr lang="cs-CZ" dirty="0"/>
              <a:t>Many </a:t>
            </a:r>
            <a:r>
              <a:rPr lang="cs-CZ" dirty="0" err="1"/>
              <a:t>dimensions</a:t>
            </a:r>
            <a:r>
              <a:rPr lang="cs-CZ" dirty="0"/>
              <a:t> </a:t>
            </a:r>
            <a:r>
              <a:rPr lang="cs-CZ" dirty="0" err="1"/>
              <a:t>of</a:t>
            </a:r>
            <a:r>
              <a:rPr lang="cs-CZ" dirty="0"/>
              <a:t> </a:t>
            </a:r>
            <a:r>
              <a:rPr lang="cs-CZ" dirty="0" err="1"/>
              <a:t>Nationalism</a:t>
            </a:r>
            <a:endParaRPr lang="cs-CZ" dirty="0"/>
          </a:p>
          <a:p>
            <a:r>
              <a:rPr lang="cs-CZ" dirty="0" err="1"/>
              <a:t>Guided</a:t>
            </a:r>
            <a:r>
              <a:rPr lang="cs-CZ" dirty="0"/>
              <a:t> </a:t>
            </a:r>
            <a:r>
              <a:rPr lang="cs-CZ" dirty="0" err="1"/>
              <a:t>Migrations</a:t>
            </a:r>
            <a:r>
              <a:rPr lang="cs-CZ" dirty="0"/>
              <a:t> and </a:t>
            </a:r>
            <a:r>
              <a:rPr lang="cs-CZ" dirty="0" err="1"/>
              <a:t>Compatriots</a:t>
            </a:r>
            <a:endParaRPr lang="cs-CZ" dirty="0"/>
          </a:p>
          <a:p>
            <a:r>
              <a:rPr lang="en-US" dirty="0"/>
              <a:t> Anthropology of Hope: </a:t>
            </a:r>
            <a:r>
              <a:rPr lang="en-US" dirty="0" err="1"/>
              <a:t>Polan</a:t>
            </a:r>
            <a:r>
              <a:rPr lang="cs-CZ" dirty="0"/>
              <a:t>d</a:t>
            </a:r>
          </a:p>
          <a:p>
            <a:r>
              <a:rPr lang="cs-CZ" dirty="0"/>
              <a:t>„</a:t>
            </a:r>
            <a:r>
              <a:rPr lang="cs-CZ" dirty="0" err="1"/>
              <a:t>Nacija</a:t>
            </a:r>
            <a:r>
              <a:rPr lang="cs-CZ" dirty="0"/>
              <a:t>“ in </a:t>
            </a:r>
            <a:r>
              <a:rPr lang="cs-CZ" dirty="0" err="1"/>
              <a:t>Bosnia</a:t>
            </a:r>
            <a:r>
              <a:rPr lang="cs-CZ" dirty="0"/>
              <a:t> and </a:t>
            </a:r>
            <a:r>
              <a:rPr lang="cs-CZ" dirty="0" err="1"/>
              <a:t>Herzegovina</a:t>
            </a:r>
            <a:endParaRPr lang="en-US" dirty="0"/>
          </a:p>
          <a:p>
            <a:r>
              <a:rPr lang="en-US" dirty="0"/>
              <a:t>Community Building (Indonesia, USA)</a:t>
            </a:r>
            <a:endParaRPr lang="cs-CZ" dirty="0"/>
          </a:p>
          <a:p>
            <a:r>
              <a:rPr lang="cs-CZ" dirty="0" err="1"/>
              <a:t>Nationalism</a:t>
            </a:r>
            <a:r>
              <a:rPr lang="cs-CZ" dirty="0"/>
              <a:t> in </a:t>
            </a:r>
            <a:r>
              <a:rPr lang="cs-CZ" dirty="0" err="1"/>
              <a:t>Sports</a:t>
            </a:r>
            <a:endParaRPr lang="cs-CZ" dirty="0"/>
          </a:p>
          <a:p>
            <a:endParaRPr lang="cs-CZ" dirty="0"/>
          </a:p>
          <a:p>
            <a:endParaRPr lang="cs-CZ" dirty="0"/>
          </a:p>
        </p:txBody>
      </p:sp>
    </p:spTree>
    <p:extLst>
      <p:ext uri="{BB962C8B-B14F-4D97-AF65-F5344CB8AC3E}">
        <p14:creationId xmlns:p14="http://schemas.microsoft.com/office/powerpoint/2010/main" val="2414438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A9CE45-D853-4E29-A894-DC9B39B9E849}"/>
              </a:ext>
            </a:extLst>
          </p:cNvPr>
          <p:cNvSpPr>
            <a:spLocks noGrp="1"/>
          </p:cNvSpPr>
          <p:nvPr>
            <p:ph type="title"/>
          </p:nvPr>
        </p:nvSpPr>
        <p:spPr>
          <a:xfrm>
            <a:off x="1451578" y="867037"/>
            <a:ext cx="9603275" cy="1049235"/>
          </a:xfrm>
        </p:spPr>
        <p:txBody>
          <a:bodyPr/>
          <a:lstStyle/>
          <a:p>
            <a:r>
              <a:rPr lang="en-US" dirty="0"/>
              <a:t>conditions for completing the course</a:t>
            </a:r>
            <a:endParaRPr lang="cs-CZ" dirty="0"/>
          </a:p>
        </p:txBody>
      </p:sp>
      <p:sp>
        <p:nvSpPr>
          <p:cNvPr id="3" name="Zástupný obsah 2">
            <a:extLst>
              <a:ext uri="{FF2B5EF4-FFF2-40B4-BE49-F238E27FC236}">
                <a16:creationId xmlns:a16="http://schemas.microsoft.com/office/drawing/2014/main" id="{896E7455-EA32-4C71-BD8A-9C1182004866}"/>
              </a:ext>
            </a:extLst>
          </p:cNvPr>
          <p:cNvSpPr>
            <a:spLocks noGrp="1"/>
          </p:cNvSpPr>
          <p:nvPr>
            <p:ph idx="1"/>
          </p:nvPr>
        </p:nvSpPr>
        <p:spPr/>
        <p:txBody>
          <a:bodyPr>
            <a:normAutofit fontScale="62500" lnSpcReduction="20000"/>
          </a:bodyPr>
          <a:lstStyle/>
          <a:p>
            <a:r>
              <a:rPr lang="en-US" dirty="0"/>
              <a:t>Students can earn up to </a:t>
            </a:r>
            <a:br>
              <a:rPr lang="en-US" dirty="0"/>
            </a:br>
            <a:r>
              <a:rPr lang="en-US" dirty="0"/>
              <a:t>- 50 points for the study </a:t>
            </a:r>
            <a:br>
              <a:rPr lang="en-US" dirty="0"/>
            </a:br>
            <a:r>
              <a:rPr lang="en-US" dirty="0"/>
              <a:t>- 50 points for the test</a:t>
            </a:r>
          </a:p>
          <a:p>
            <a:r>
              <a:rPr lang="en-US" dirty="0"/>
              <a:t>Classification of students for fulfilled duties is as follows: </a:t>
            </a:r>
            <a:br>
              <a:rPr lang="en-US" dirty="0"/>
            </a:br>
            <a:r>
              <a:rPr lang="en-US" dirty="0"/>
              <a:t>Evaluation criteria: </a:t>
            </a:r>
            <a:br>
              <a:rPr lang="en-US" dirty="0"/>
            </a:br>
            <a:br>
              <a:rPr lang="en-US" dirty="0"/>
            </a:br>
            <a:r>
              <a:rPr lang="en-US" dirty="0"/>
              <a:t>The marking criteria will be based on the following percentage system: </a:t>
            </a:r>
            <a:br>
              <a:rPr lang="en-US" dirty="0"/>
            </a:br>
            <a:r>
              <a:rPr lang="en-US" dirty="0"/>
              <a:t>100 - 91: A (excellent, with minor lapses) </a:t>
            </a:r>
            <a:br>
              <a:rPr lang="en-US" dirty="0"/>
            </a:br>
            <a:r>
              <a:rPr lang="en-US" dirty="0"/>
              <a:t>81 - 90: B (very good, above-average achievement, with a few mistakes) </a:t>
            </a:r>
            <a:br>
              <a:rPr lang="en-US" dirty="0"/>
            </a:br>
            <a:r>
              <a:rPr lang="en-US" dirty="0"/>
              <a:t>71 - 80: C (good, overall good performance with some significant mistakes) </a:t>
            </a:r>
            <a:br>
              <a:rPr lang="en-US" dirty="0"/>
            </a:br>
            <a:r>
              <a:rPr lang="en-US" dirty="0"/>
              <a:t>61 - 70: D (satisfactory, acceptable performance with substantial mistakes) </a:t>
            </a:r>
            <a:br>
              <a:rPr lang="en-US" dirty="0"/>
            </a:br>
            <a:r>
              <a:rPr lang="en-US" dirty="0"/>
              <a:t>51 - 60: E (sufficient, performance fulfils minimum requirements)</a:t>
            </a:r>
          </a:p>
          <a:p>
            <a:r>
              <a:rPr lang="en-US" dirty="0"/>
              <a:t>50 - 0: F (failed)</a:t>
            </a:r>
          </a:p>
          <a:p>
            <a:r>
              <a:rPr lang="en-US" dirty="0"/>
              <a:t>The course is fully online. Lectures are recorded.</a:t>
            </a:r>
          </a:p>
          <a:p>
            <a:endParaRPr lang="cs-CZ" dirty="0"/>
          </a:p>
        </p:txBody>
      </p:sp>
    </p:spTree>
    <p:extLst>
      <p:ext uri="{BB962C8B-B14F-4D97-AF65-F5344CB8AC3E}">
        <p14:creationId xmlns:p14="http://schemas.microsoft.com/office/powerpoint/2010/main" val="3355116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F32FC2-38D4-4FE9-A3D9-FDF99A69E783}"/>
              </a:ext>
            </a:extLst>
          </p:cNvPr>
          <p:cNvSpPr>
            <a:spLocks noGrp="1"/>
          </p:cNvSpPr>
          <p:nvPr>
            <p:ph type="title"/>
          </p:nvPr>
        </p:nvSpPr>
        <p:spPr/>
        <p:txBody>
          <a:bodyPr/>
          <a:lstStyle/>
          <a:p>
            <a:r>
              <a:rPr lang="en-US" dirty="0"/>
              <a:t>conditions for completing the course</a:t>
            </a:r>
            <a:endParaRPr lang="cs-CZ" dirty="0"/>
          </a:p>
        </p:txBody>
      </p:sp>
      <p:sp>
        <p:nvSpPr>
          <p:cNvPr id="3" name="Zástupný obsah 2">
            <a:extLst>
              <a:ext uri="{FF2B5EF4-FFF2-40B4-BE49-F238E27FC236}">
                <a16:creationId xmlns:a16="http://schemas.microsoft.com/office/drawing/2014/main" id="{3805D453-AFFF-415F-9215-47293548913F}"/>
              </a:ext>
            </a:extLst>
          </p:cNvPr>
          <p:cNvSpPr>
            <a:spLocks noGrp="1"/>
          </p:cNvSpPr>
          <p:nvPr>
            <p:ph idx="1"/>
          </p:nvPr>
        </p:nvSpPr>
        <p:spPr/>
        <p:txBody>
          <a:bodyPr/>
          <a:lstStyle/>
          <a:p>
            <a:r>
              <a:rPr lang="cs-CZ" dirty="0" err="1"/>
              <a:t>Finalizing</a:t>
            </a:r>
            <a:r>
              <a:rPr lang="cs-CZ" dirty="0"/>
              <a:t> </a:t>
            </a:r>
            <a:r>
              <a:rPr lang="cs-CZ" dirty="0" err="1"/>
              <a:t>of</a:t>
            </a:r>
            <a:r>
              <a:rPr lang="cs-CZ" dirty="0"/>
              <a:t> </a:t>
            </a:r>
            <a:r>
              <a:rPr lang="cs-CZ" dirty="0" err="1"/>
              <a:t>the</a:t>
            </a:r>
            <a:r>
              <a:rPr lang="cs-CZ" dirty="0"/>
              <a:t> </a:t>
            </a:r>
            <a:r>
              <a:rPr lang="cs-CZ" dirty="0" err="1"/>
              <a:t>Course</a:t>
            </a:r>
            <a:r>
              <a:rPr lang="cs-CZ" dirty="0"/>
              <a:t>:</a:t>
            </a:r>
          </a:p>
          <a:p>
            <a:r>
              <a:rPr lang="cs-CZ" dirty="0"/>
              <a:t>W</a:t>
            </a:r>
            <a:r>
              <a:rPr lang="en-US" dirty="0"/>
              <a:t>rite and discuss a study on at least four pages (7,200 characters).</a:t>
            </a:r>
            <a:br>
              <a:rPr lang="en-US" dirty="0"/>
            </a:br>
            <a:r>
              <a:rPr lang="en-US" dirty="0"/>
              <a:t>The small study will include a brief introduction, a subchapter on the status, methodology, presentation of results and conclusions, and a list of references. If possible, this small study will be discussed in a seminar. </a:t>
            </a:r>
            <a:endParaRPr lang="cs-CZ" dirty="0"/>
          </a:p>
          <a:p>
            <a:endParaRPr lang="cs-CZ" dirty="0"/>
          </a:p>
          <a:p>
            <a:r>
              <a:rPr lang="en-GB" dirty="0"/>
              <a:t>A test: Three terms, two questions, five days for answer.</a:t>
            </a:r>
          </a:p>
        </p:txBody>
      </p:sp>
    </p:spTree>
    <p:extLst>
      <p:ext uri="{BB962C8B-B14F-4D97-AF65-F5344CB8AC3E}">
        <p14:creationId xmlns:p14="http://schemas.microsoft.com/office/powerpoint/2010/main" val="263365781"/>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3658</TotalTime>
  <Words>717</Words>
  <Application>Microsoft Office PowerPoint</Application>
  <PresentationFormat>Širokoúhlá obrazovka</PresentationFormat>
  <Paragraphs>47</Paragraphs>
  <Slides>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7</vt:i4>
      </vt:variant>
    </vt:vector>
  </HeadingPairs>
  <TitlesOfParts>
    <vt:vector size="12" baseType="lpstr">
      <vt:lpstr>Arial</vt:lpstr>
      <vt:lpstr>Calibri</vt:lpstr>
      <vt:lpstr>Gill Sans MT</vt:lpstr>
      <vt:lpstr>Times New Roman</vt:lpstr>
      <vt:lpstr>Galerie</vt:lpstr>
      <vt:lpstr>Nations and Nationalism:  Basic information  about the course</vt:lpstr>
      <vt:lpstr>Course annotation </vt:lpstr>
      <vt:lpstr>Syllabus I</vt:lpstr>
      <vt:lpstr>Syllabus II </vt:lpstr>
      <vt:lpstr>Syllabus III</vt:lpstr>
      <vt:lpstr>conditions for completing the course</vt:lpstr>
      <vt:lpstr>conditions for completing the course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Nations and Nationalism: An Advanced Course of Political Anthropology</dc:title>
  <dc:creator>Zdeněk Uherek</dc:creator>
  <cp:lastModifiedBy>Zdeněk Uherek</cp:lastModifiedBy>
  <cp:revision>38</cp:revision>
  <dcterms:created xsi:type="dcterms:W3CDTF">2020-04-27T14:08:24Z</dcterms:created>
  <dcterms:modified xsi:type="dcterms:W3CDTF">2021-02-24T04:43:37Z</dcterms:modified>
</cp:coreProperties>
</file>