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89" r:id="rId4"/>
    <p:sldId id="259" r:id="rId5"/>
    <p:sldId id="291" r:id="rId6"/>
    <p:sldId id="292" r:id="rId7"/>
    <p:sldId id="294" r:id="rId8"/>
    <p:sldId id="293" r:id="rId9"/>
    <p:sldId id="295" r:id="rId10"/>
    <p:sldId id="298" r:id="rId11"/>
    <p:sldId id="299" r:id="rId12"/>
    <p:sldId id="300" r:id="rId13"/>
    <p:sldId id="28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5" autoAdjust="0"/>
    <p:restoredTop sz="94643"/>
  </p:normalViewPr>
  <p:slideViewPr>
    <p:cSldViewPr>
      <p:cViewPr>
        <p:scale>
          <a:sx n="80" d="100"/>
          <a:sy n="80" d="100"/>
        </p:scale>
        <p:origin x="-116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45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C7FBB-0F40-4BCB-B70A-3B58A384A776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1415A-43A2-43A6-BA9F-EA3EFB4A82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672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AA2D7-B8F7-FC4F-B735-D93F6B9B878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4DDBF-DD41-D546-A09B-8A9A02C28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63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40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36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5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02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48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45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2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3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9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2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3D15B-8836-487E-A0E1-60B761710C0D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5B12-10D6-465A-ACC0-A5A27CE8E1D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30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edir.netcentrum.cz/?noaudit&amp;url=https://el.lf1.cuni.cz/neurologi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8393" y="712862"/>
            <a:ext cx="73448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100" b="1" dirty="0" smtClean="0">
                <a:solidFill>
                  <a:srgbClr val="002060"/>
                </a:solidFill>
              </a:rPr>
              <a:t>NEUROLOGIE</a:t>
            </a:r>
          </a:p>
          <a:p>
            <a:endParaRPr lang="cs-CZ" sz="1500" dirty="0" smtClean="0"/>
          </a:p>
          <a:p>
            <a:endParaRPr lang="cs-CZ" sz="1500" dirty="0" smtClean="0"/>
          </a:p>
          <a:p>
            <a:r>
              <a:rPr lang="cs-CZ" sz="2000" dirty="0" smtClean="0"/>
              <a:t>obor, který se zabývá poruchami centrálního a periferního nervového systému včetně svalového aparátu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z hlediska anatomického: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NS     → CNS (mozek + mícha)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          → PNS (mozkové a míšní nervy)</a:t>
            </a:r>
          </a:p>
          <a:p>
            <a:endParaRPr lang="cs-CZ" sz="2000" dirty="0" smtClean="0"/>
          </a:p>
          <a:p>
            <a:r>
              <a:rPr lang="cs-CZ" sz="2000" dirty="0" smtClean="0"/>
              <a:t>z hlediska fyziologického: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NS     → somatický 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          → autonomní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12285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424696"/>
            <a:ext cx="691276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mtClean="0">
                <a:solidFill>
                  <a:srgbClr val="0070C0"/>
                </a:solidFill>
              </a:rPr>
              <a:t>Lumbální punkce</a:t>
            </a:r>
            <a:endParaRPr lang="cs-CZ" sz="2500" b="1" dirty="0" smtClean="0">
              <a:solidFill>
                <a:srgbClr val="0070C0"/>
              </a:solidFill>
            </a:endParaRP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endParaRPr lang="cs-CZ" sz="2000" dirty="0"/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diagnóza (10 ml), terapie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subarachnoidální </a:t>
            </a: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prostor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dospělý: </a:t>
            </a:r>
            <a:r>
              <a:rPr lang="cs-CZ" sz="2000" u="sng" dirty="0" smtClean="0">
                <a:latin typeface="Calibri" charset="0"/>
                <a:ea typeface="Calibri" charset="0"/>
                <a:cs typeface="Times New Roman" charset="0"/>
              </a:rPr>
              <a:t>L3-4</a:t>
            </a: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 či </a:t>
            </a:r>
            <a:r>
              <a:rPr lang="cs-CZ" sz="2000" u="sng" dirty="0" smtClean="0">
                <a:latin typeface="Calibri" charset="0"/>
                <a:ea typeface="Calibri" charset="0"/>
                <a:cs typeface="Times New Roman" charset="0"/>
              </a:rPr>
              <a:t>L4-5</a:t>
            </a: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 (pod míchou; cauda equina = L2)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u dětí níže (mícha sahá dál)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endParaRPr lang="cs-CZ" sz="2000" dirty="0">
              <a:latin typeface="Calibri" charset="0"/>
              <a:ea typeface="Calibri" charset="0"/>
              <a:cs typeface="Times New Roman" charset="0"/>
            </a:endParaRP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stejným způsobem možno i aplikovat léky (do epidurálního prostoru </a:t>
            </a:r>
            <a:r>
              <a:rPr lang="mr-IN" sz="2000" dirty="0" smtClean="0">
                <a:latin typeface="Calibri" charset="0"/>
                <a:ea typeface="Calibri" charset="0"/>
                <a:cs typeface="Times New Roman" charset="0"/>
              </a:rPr>
              <a:t>–</a:t>
            </a: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 např. </a:t>
            </a:r>
            <a:r>
              <a:rPr lang="cs-CZ" sz="2000" u="sng" dirty="0" smtClean="0">
                <a:latin typeface="Calibri" charset="0"/>
                <a:ea typeface="Calibri" charset="0"/>
                <a:cs typeface="Times New Roman" charset="0"/>
              </a:rPr>
              <a:t>epidurální anestezie</a:t>
            </a:r>
            <a:r>
              <a:rPr lang="cs-CZ" sz="2000" dirty="0" smtClean="0">
                <a:latin typeface="Calibri" charset="0"/>
                <a:ea typeface="Calibri" charset="0"/>
                <a:cs typeface="Times New Roman" charset="0"/>
              </a:rPr>
              <a:t> před porodem)</a:t>
            </a:r>
            <a:endParaRPr lang="cs-CZ" sz="2000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1927" y="332656"/>
            <a:ext cx="69127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indikace: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neuroinfekce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krvácení do CNS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demyelinizační onemocnění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nádory</a:t>
            </a:r>
          </a:p>
          <a:p>
            <a:pPr marL="342900" indent="-342900">
              <a:spcAft>
                <a:spcPts val="0"/>
              </a:spcAft>
              <a:buFont typeface="Arial" charset="0"/>
              <a:buChar char="•"/>
            </a:pPr>
            <a:endParaRPr lang="cs-CZ" sz="200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kontraindikace: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vysoký nitrolební tlak (více než 20 mmHg)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sepse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infekce v místě vpichu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smtClean="0">
                <a:latin typeface="Calibri" charset="0"/>
                <a:ea typeface="Calibri" charset="0"/>
                <a:cs typeface="Times New Roman" charset="0"/>
              </a:rPr>
              <a:t>deforormace obratlů</a:t>
            </a:r>
            <a:endParaRPr lang="cs-CZ" sz="2000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8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29097" y="836712"/>
            <a:ext cx="691276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Symptom (příznak)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subjektivní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objektivní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500" b="1" dirty="0" smtClean="0"/>
              <a:t>Syndrom</a:t>
            </a:r>
            <a:endParaRPr lang="cs-CZ" sz="2000" b="1" dirty="0"/>
          </a:p>
          <a:p>
            <a:r>
              <a:rPr lang="cs-CZ" sz="2000" dirty="0" smtClean="0"/>
              <a:t>soubor příznaků charakteristických pro postižení určité oblasti mozku nebo nervového systému</a:t>
            </a:r>
          </a:p>
          <a:p>
            <a:endParaRPr lang="cs-CZ" sz="2500" dirty="0" smtClean="0"/>
          </a:p>
        </p:txBody>
      </p:sp>
    </p:spTree>
    <p:extLst>
      <p:ext uri="{BB962C8B-B14F-4D97-AF65-F5344CB8AC3E}">
        <p14:creationId xmlns:p14="http://schemas.microsoft.com/office/powerpoint/2010/main" val="29052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692696"/>
            <a:ext cx="3220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>
                <a:hlinkClick r:id="rId2"/>
              </a:rPr>
              <a:t>https://el.lf1.cuni.cz/neurologie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37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30288" y="821085"/>
            <a:ext cx="69127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70C0"/>
                </a:solidFill>
              </a:rPr>
              <a:t>Mozek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přední</a:t>
            </a:r>
            <a:r>
              <a:rPr lang="cs-CZ" sz="2000" dirty="0" smtClean="0"/>
              <a:t> - telencefalon (hemisféry)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diencefalon </a:t>
            </a:r>
            <a:endParaRPr lang="cs-CZ" sz="2000" dirty="0"/>
          </a:p>
          <a:p>
            <a:r>
              <a:rPr lang="cs-CZ" sz="2000" u="sng" dirty="0" smtClean="0"/>
              <a:t>střední </a:t>
            </a:r>
            <a:r>
              <a:rPr lang="cs-CZ" sz="2000" dirty="0" smtClean="0"/>
              <a:t>- mezencefalon</a:t>
            </a:r>
          </a:p>
          <a:p>
            <a:r>
              <a:rPr lang="cs-CZ" sz="2000" u="sng" dirty="0" smtClean="0"/>
              <a:t>zadní </a:t>
            </a:r>
            <a:r>
              <a:rPr lang="cs-CZ" sz="2000" dirty="0" smtClean="0"/>
              <a:t>- pons Valori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cerebellum</a:t>
            </a:r>
          </a:p>
          <a:p>
            <a:r>
              <a:rPr lang="cs-CZ" sz="2000" dirty="0" smtClean="0"/>
              <a:t>             medulla oblongata </a:t>
            </a:r>
          </a:p>
          <a:p>
            <a:endParaRPr lang="cs-CZ" sz="2000" dirty="0"/>
          </a:p>
          <a:p>
            <a:r>
              <a:rPr lang="cs-CZ" sz="2500" b="1" dirty="0" smtClean="0">
                <a:solidFill>
                  <a:srgbClr val="0070C0"/>
                </a:solidFill>
              </a:rPr>
              <a:t>Mícha </a:t>
            </a:r>
            <a:endParaRPr lang="cs-CZ" sz="2000" b="1" dirty="0" smtClean="0">
              <a:solidFill>
                <a:srgbClr val="0070C0"/>
              </a:solidFill>
            </a:endParaRPr>
          </a:p>
          <a:p>
            <a:endParaRPr lang="cs-CZ" sz="2000" dirty="0"/>
          </a:p>
          <a:p>
            <a:r>
              <a:rPr lang="cs-CZ" sz="2000" dirty="0" smtClean="0"/>
              <a:t>šedá hmota - přední a zadní míšní rohy</a:t>
            </a:r>
          </a:p>
          <a:p>
            <a:r>
              <a:rPr lang="cs-CZ" sz="2000" dirty="0" smtClean="0"/>
              <a:t>bíla hmota - provazce</a:t>
            </a:r>
          </a:p>
          <a:p>
            <a:r>
              <a:rPr lang="cs-CZ" sz="2000" dirty="0" smtClean="0"/>
              <a:t>míšní kořeny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995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764704"/>
            <a:ext cx="626469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500" b="1" smtClean="0">
                <a:solidFill>
                  <a:srgbClr val="0070C0"/>
                </a:solidFill>
              </a:rPr>
              <a:t>Obaly mozku - meningy (mozkomíšní pleny)</a:t>
            </a:r>
            <a:endParaRPr lang="cs-CZ" sz="2500" b="1" dirty="0">
              <a:solidFill>
                <a:srgbClr val="0070C0"/>
              </a:solidFill>
            </a:endParaRPr>
          </a:p>
          <a:p>
            <a:pPr>
              <a:spcAft>
                <a:spcPts val="0"/>
              </a:spcAft>
            </a:pPr>
            <a:endParaRPr lang="cs-CZ" dirty="0" smtClean="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s-CZ" sz="2000" dirty="0" smtClean="0">
                <a:ea typeface="Calibri" charset="0"/>
                <a:cs typeface="Times New Roman" charset="0"/>
              </a:rPr>
              <a:t>= vazivové </a:t>
            </a:r>
            <a:r>
              <a:rPr lang="cs-CZ" sz="2000" dirty="0">
                <a:ea typeface="Calibri" charset="0"/>
                <a:cs typeface="Times New Roman" charset="0"/>
              </a:rPr>
              <a:t>a blanité obaly mozku a </a:t>
            </a:r>
            <a:r>
              <a:rPr lang="cs-CZ" sz="2000" dirty="0" smtClean="0">
                <a:ea typeface="Calibri" charset="0"/>
                <a:cs typeface="Times New Roman" charset="0"/>
              </a:rPr>
              <a:t>míchy</a:t>
            </a:r>
          </a:p>
          <a:p>
            <a:pPr>
              <a:spcAft>
                <a:spcPts val="0"/>
              </a:spcAft>
            </a:pPr>
            <a:endParaRPr lang="cs-CZ" sz="2000" dirty="0"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>
                <a:ea typeface="Calibri" charset="0"/>
                <a:cs typeface="Times New Roman" charset="0"/>
              </a:rPr>
              <a:t>dura </a:t>
            </a:r>
            <a:r>
              <a:rPr lang="cs-CZ" sz="2000" dirty="0" smtClean="0">
                <a:ea typeface="Calibri" charset="0"/>
                <a:cs typeface="Times New Roman" charset="0"/>
              </a:rPr>
              <a:t>mater (vazivová vrstva pod lebkou)</a:t>
            </a:r>
            <a:endParaRPr lang="cs-CZ" sz="2000" dirty="0"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>
                <a:ea typeface="Calibri" charset="0"/>
                <a:cs typeface="Times New Roman" charset="0"/>
              </a:rPr>
              <a:t>arachnoidea (nesleduje povrch </a:t>
            </a:r>
            <a:r>
              <a:rPr lang="cs-CZ" sz="2000" dirty="0" smtClean="0">
                <a:ea typeface="Calibri" charset="0"/>
                <a:cs typeface="Times New Roman" charset="0"/>
              </a:rPr>
              <a:t>mozku)</a:t>
            </a:r>
          </a:p>
          <a:p>
            <a:pPr marL="342900" lvl="0" indent="-342900">
              <a:spcAft>
                <a:spcPts val="0"/>
              </a:spcAft>
              <a:buFont typeface="Arial" charset="0"/>
              <a:buChar char="•"/>
            </a:pPr>
            <a:r>
              <a:rPr lang="cs-CZ" sz="2000" dirty="0" smtClean="0">
                <a:ea typeface="Calibri" charset="0"/>
                <a:cs typeface="Times New Roman" charset="0"/>
              </a:rPr>
              <a:t>pia </a:t>
            </a:r>
            <a:r>
              <a:rPr lang="cs-CZ" sz="2000" dirty="0">
                <a:ea typeface="Calibri" charset="0"/>
                <a:cs typeface="Times New Roman" charset="0"/>
              </a:rPr>
              <a:t>mater (sleduje povrch mozku</a:t>
            </a:r>
            <a:r>
              <a:rPr lang="cs-CZ" sz="2000" dirty="0" smtClean="0">
                <a:ea typeface="Calibri" charset="0"/>
                <a:cs typeface="Times New Roman" charset="0"/>
              </a:rPr>
              <a:t>)</a:t>
            </a:r>
          </a:p>
          <a:p>
            <a:pPr marL="342900" indent="-342900">
              <a:buFont typeface="Arial" charset="0"/>
              <a:buChar char="•"/>
            </a:pPr>
            <a:endParaRPr lang="cs-CZ" sz="2000" smtClean="0">
              <a:ea typeface="Calibri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cs-CZ" sz="2000" dirty="0">
              <a:ea typeface="Calibri" charset="0"/>
              <a:cs typeface="Times New Roman" charset="0"/>
            </a:endParaRPr>
          </a:p>
          <a:p>
            <a:pPr marL="342900" indent="-342900">
              <a:buFont typeface="Symbol" charset="2"/>
              <a:buChar char="Þ"/>
            </a:pPr>
            <a:r>
              <a:rPr lang="cs-CZ" sz="2000" dirty="0" smtClean="0">
                <a:ea typeface="Calibri" charset="0"/>
                <a:cs typeface="Times New Roman" charset="0"/>
              </a:rPr>
              <a:t>cisterny </a:t>
            </a:r>
            <a:r>
              <a:rPr lang="cs-CZ" sz="2000" dirty="0">
                <a:ea typeface="Calibri" charset="0"/>
                <a:cs typeface="Times New Roman" charset="0"/>
              </a:rPr>
              <a:t>(= zvětšené subarachnoidální </a:t>
            </a:r>
            <a:r>
              <a:rPr lang="cs-CZ" sz="2000" dirty="0" smtClean="0">
                <a:ea typeface="Calibri" charset="0"/>
                <a:cs typeface="Times New Roman" charset="0"/>
              </a:rPr>
              <a:t>prostory</a:t>
            </a:r>
            <a:r>
              <a:rPr lang="cs-CZ" sz="2000" dirty="0">
                <a:ea typeface="Calibri" charset="0"/>
                <a:cs typeface="Times New Roman" charset="0"/>
              </a:rPr>
              <a:t>)</a:t>
            </a:r>
            <a:r>
              <a:rPr lang="cs-CZ" sz="2000" dirty="0" smtClean="0"/>
              <a:t> </a:t>
            </a:r>
          </a:p>
          <a:p>
            <a:pPr marL="342900" indent="-342900">
              <a:buFont typeface="Symbol" charset="2"/>
              <a:buChar char="Þ"/>
            </a:pPr>
            <a:endParaRPr lang="cs-CZ" sz="2000" dirty="0"/>
          </a:p>
          <a:p>
            <a:endParaRPr lang="cs-CZ" sz="2000" dirty="0"/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>
                <a:ea typeface="Calibri" charset="0"/>
                <a:cs typeface="Times New Roman" charset="0"/>
              </a:rPr>
              <a:t>spatium epidurale (a. meningea media; Mozart)</a:t>
            </a:r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>
                <a:ea typeface="Calibri" charset="0"/>
                <a:cs typeface="Times New Roman" charset="0"/>
              </a:rPr>
              <a:t>spatium subdurale (přemosťující žíly)</a:t>
            </a:r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>
                <a:ea typeface="Calibri" charset="0"/>
                <a:cs typeface="Times New Roman" charset="0"/>
              </a:rPr>
              <a:t>spatium subarachnoideale (Willisův okruh)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40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548680"/>
            <a:ext cx="691276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mtClean="0">
                <a:solidFill>
                  <a:srgbClr val="0070C0"/>
                </a:solidFill>
              </a:rPr>
              <a:t>Dutiny CNS</a:t>
            </a:r>
            <a:endParaRPr lang="cs-CZ" sz="2500" b="1" dirty="0" smtClean="0">
              <a:solidFill>
                <a:srgbClr val="0070C0"/>
              </a:solidFill>
            </a:endParaRPr>
          </a:p>
          <a:p>
            <a:endParaRPr lang="cs-CZ" sz="2000" dirty="0"/>
          </a:p>
          <a:p>
            <a:r>
              <a:rPr lang="cs-CZ" sz="2000" dirty="0" smtClean="0"/>
              <a:t>mozek:</a:t>
            </a:r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/>
              <a:t>2 postranní komory (I., II.)</a:t>
            </a:r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/>
              <a:t>III. komora</a:t>
            </a:r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/>
              <a:t>IV. komora</a:t>
            </a:r>
          </a:p>
          <a:p>
            <a:r>
              <a:rPr lang="cs-CZ" sz="2000" dirty="0" smtClean="0"/>
              <a:t>mícha:</a:t>
            </a:r>
            <a:endParaRPr lang="cs-CZ" sz="2000" dirty="0"/>
          </a:p>
          <a:p>
            <a:pPr marL="342900" indent="-342900">
              <a:buFont typeface="Arial" charset="0"/>
              <a:buChar char="•"/>
            </a:pPr>
            <a:r>
              <a:rPr lang="cs-CZ" sz="2000" dirty="0" smtClean="0"/>
              <a:t>centrální míšní kanál</a:t>
            </a:r>
          </a:p>
          <a:p>
            <a:endParaRPr lang="cs-CZ" sz="2000" dirty="0"/>
          </a:p>
          <a:p>
            <a:r>
              <a:rPr lang="cs-CZ" sz="2000" dirty="0" smtClean="0"/>
              <a:t>dutiny vystlány ependymem</a:t>
            </a:r>
          </a:p>
          <a:p>
            <a:r>
              <a:rPr lang="cs-CZ" sz="2000" dirty="0" smtClean="0"/>
              <a:t>tela choroidea = pia mater + ependym</a:t>
            </a:r>
          </a:p>
          <a:p>
            <a:r>
              <a:rPr lang="cs-CZ" sz="2000" u="sng" dirty="0" smtClean="0"/>
              <a:t>plexus choroideus </a:t>
            </a:r>
            <a:r>
              <a:rPr lang="cs-CZ" sz="2000" dirty="0" smtClean="0"/>
              <a:t>= vyklenutí piální cévy do tely choroidei</a:t>
            </a:r>
          </a:p>
          <a:p>
            <a:endParaRPr lang="cs-CZ" sz="2000" dirty="0" smtClean="0"/>
          </a:p>
          <a:p>
            <a:r>
              <a:rPr lang="cs-CZ" sz="2000" dirty="0" smtClean="0"/>
              <a:t>-&gt; tvorba </a:t>
            </a:r>
            <a:r>
              <a:rPr lang="cs-CZ" sz="2000" u="sng" dirty="0" smtClean="0"/>
              <a:t>liquor cerebrospinalis</a:t>
            </a:r>
            <a:r>
              <a:rPr lang="cs-CZ" sz="2000" dirty="0" smtClean="0"/>
              <a:t> ultrafiltrací krevní plazmy</a:t>
            </a:r>
          </a:p>
          <a:p>
            <a:endParaRPr lang="cs-CZ" sz="2000" u="sng" dirty="0"/>
          </a:p>
          <a:p>
            <a:endParaRPr lang="cs-CZ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14995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691276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mtClean="0">
                <a:solidFill>
                  <a:srgbClr val="0070C0"/>
                </a:solidFill>
              </a:rPr>
              <a:t>Liquor cerebrospinalis (mozkomíšní mok)</a:t>
            </a:r>
            <a:endParaRPr lang="cs-CZ" sz="2500" b="1" dirty="0" smtClean="0">
              <a:solidFill>
                <a:srgbClr val="0070C0"/>
              </a:solidFill>
            </a:endParaRPr>
          </a:p>
          <a:p>
            <a:endParaRPr lang="cs-CZ" sz="2000" dirty="0" smtClean="0"/>
          </a:p>
          <a:p>
            <a:r>
              <a:rPr lang="cs-CZ" sz="2000" dirty="0" smtClean="0"/>
              <a:t>= ultrafiltrát krevní plazmy obklopující mozek a míchu</a:t>
            </a:r>
          </a:p>
          <a:p>
            <a:endParaRPr lang="cs-CZ" sz="2000" dirty="0"/>
          </a:p>
          <a:p>
            <a:pPr marL="342900" lvl="0" indent="-342900">
              <a:buFont typeface="Arial" charset="0"/>
              <a:buChar char="•"/>
            </a:pPr>
            <a:r>
              <a:rPr lang="cs-CZ" sz="2000" smtClean="0"/>
              <a:t>120-180ml</a:t>
            </a:r>
          </a:p>
          <a:p>
            <a:pPr marL="342900" lvl="0" indent="-342900">
              <a:buFont typeface="Arial" charset="0"/>
              <a:buChar char="•"/>
            </a:pPr>
            <a:r>
              <a:rPr lang="cs-CZ" sz="2000" smtClean="0"/>
              <a:t>500-600ml/den</a:t>
            </a:r>
            <a:endParaRPr lang="cs-CZ" sz="2000" dirty="0" smtClean="0"/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20</a:t>
            </a:r>
            <a:r>
              <a:rPr lang="cs-CZ" sz="2000"/>
              <a:t>% </a:t>
            </a:r>
            <a:r>
              <a:rPr lang="cs-CZ" sz="2000" smtClean="0"/>
              <a:t>intracerebrálně (v dutinách mozkových) </a:t>
            </a:r>
            <a:r>
              <a:rPr lang="cs-CZ" sz="2000" dirty="0"/>
              <a:t>a 80</a:t>
            </a:r>
            <a:r>
              <a:rPr lang="cs-CZ" sz="2000"/>
              <a:t>% </a:t>
            </a:r>
            <a:r>
              <a:rPr lang="cs-CZ" sz="2000" smtClean="0"/>
              <a:t>subarachnoidálně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236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14" y="657264"/>
            <a:ext cx="3491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smtClean="0"/>
              <a:t>směr </a:t>
            </a:r>
            <a:r>
              <a:rPr lang="cs-CZ" sz="2000" dirty="0"/>
              <a:t>toku likvoru od postranních komor přes III. a IV., do </a:t>
            </a:r>
            <a:r>
              <a:rPr lang="cs-CZ" sz="2000" u="sng" dirty="0"/>
              <a:t>centrálního míšního kanálu</a:t>
            </a:r>
          </a:p>
          <a:p>
            <a:pPr marL="342900" lvl="0" indent="-342900">
              <a:buFont typeface="Arial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odtok </a:t>
            </a:r>
            <a:r>
              <a:rPr lang="cs-CZ" sz="2000" dirty="0"/>
              <a:t>z</a:t>
            </a:r>
            <a:r>
              <a:rPr lang="cs-CZ" sz="2000"/>
              <a:t> </a:t>
            </a:r>
            <a:r>
              <a:rPr lang="cs-CZ" sz="2000" smtClean="0"/>
              <a:t>komorového systému do</a:t>
            </a:r>
            <a:r>
              <a:rPr lang="cs-CZ" sz="2000" u="sng" smtClean="0"/>
              <a:t> </a:t>
            </a:r>
            <a:r>
              <a:rPr lang="cs-CZ" sz="2000" u="sng" dirty="0"/>
              <a:t>subarachnoidálního prostoru</a:t>
            </a:r>
          </a:p>
          <a:p>
            <a:pPr marL="342900" lvl="0" indent="-342900">
              <a:buFont typeface="Arial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vstřebání </a:t>
            </a:r>
            <a:r>
              <a:rPr lang="cs-CZ" sz="2000" dirty="0"/>
              <a:t>nejčastěji do sinus durae matris či plexus venosi vertebrales interni přes </a:t>
            </a:r>
            <a:r>
              <a:rPr lang="cs-CZ" sz="2000" u="sng" dirty="0"/>
              <a:t>granulationes arachnoideales</a:t>
            </a:r>
            <a:r>
              <a:rPr lang="cs-CZ" sz="2000" dirty="0"/>
              <a:t> (80%) </a:t>
            </a:r>
            <a:r>
              <a:rPr lang="cs-CZ" sz="2000" dirty="0" smtClean="0"/>
              <a:t>a </a:t>
            </a:r>
            <a:r>
              <a:rPr lang="cs-CZ" sz="2000" dirty="0"/>
              <a:t>20% v perineurálních lymfatických štěrbinách hlavových a spinálních nervů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71142"/>
            <a:ext cx="449932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>
                <a:solidFill>
                  <a:srgbClr val="0070C0"/>
                </a:solidFill>
              </a:rPr>
              <a:t>Cirkulace mozkomíšního moku</a:t>
            </a:r>
          </a:p>
        </p:txBody>
      </p:sp>
    </p:spTree>
    <p:extLst>
      <p:ext uri="{BB962C8B-B14F-4D97-AF65-F5344CB8AC3E}">
        <p14:creationId xmlns:p14="http://schemas.microsoft.com/office/powerpoint/2010/main" val="4749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332656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 smtClean="0"/>
          </a:p>
          <a:p>
            <a:endParaRPr lang="cs-CZ" sz="2000" dirty="0"/>
          </a:p>
          <a:p>
            <a:pPr marL="342900" lvl="0" indent="-342900">
              <a:buFont typeface="Arial" charset="0"/>
              <a:buChar char="•"/>
            </a:pPr>
            <a:r>
              <a:rPr lang="cs-CZ" sz="2000" dirty="0"/>
              <a:t>mechanická (ochrana před otřesy, změnami tlaku a </a:t>
            </a:r>
            <a:r>
              <a:rPr lang="cs-CZ" sz="2000" dirty="0" smtClean="0"/>
              <a:t>teploty)</a:t>
            </a:r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homeostatická </a:t>
            </a:r>
            <a:r>
              <a:rPr lang="cs-CZ" sz="2000" dirty="0"/>
              <a:t>(stálé složení prostředí pro buňky </a:t>
            </a:r>
            <a:r>
              <a:rPr lang="cs-CZ" sz="2000" dirty="0" smtClean="0"/>
              <a:t>CNS)</a:t>
            </a:r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metabolická </a:t>
            </a:r>
            <a:r>
              <a:rPr lang="cs-CZ" sz="2000" dirty="0"/>
              <a:t>(přívod a odvod </a:t>
            </a:r>
            <a:r>
              <a:rPr lang="cs-CZ" sz="2000" dirty="0" smtClean="0"/>
              <a:t>látek)</a:t>
            </a:r>
          </a:p>
          <a:p>
            <a:pPr marL="342900" lvl="0" indent="-342900">
              <a:buFont typeface="Arial" charset="0"/>
              <a:buChar char="•"/>
            </a:pPr>
            <a:r>
              <a:rPr lang="cs-CZ" sz="2000" dirty="0" smtClean="0"/>
              <a:t>ochrana </a:t>
            </a:r>
            <a:r>
              <a:rPr lang="cs-CZ" sz="2000" dirty="0"/>
              <a:t>před patogenními </a:t>
            </a:r>
            <a:r>
              <a:rPr lang="cs-CZ" sz="2000" dirty="0" smtClean="0"/>
              <a:t>mikroorganismy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11560" y="94129"/>
            <a:ext cx="449932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smtClean="0">
                <a:solidFill>
                  <a:srgbClr val="0070C0"/>
                </a:solidFill>
              </a:rPr>
              <a:t>Funkce mozkomíšního </a:t>
            </a:r>
            <a:r>
              <a:rPr lang="cs-CZ" sz="2500" b="1">
                <a:solidFill>
                  <a:srgbClr val="0070C0"/>
                </a:solidFill>
              </a:rPr>
              <a:t>moku</a:t>
            </a:r>
          </a:p>
        </p:txBody>
      </p:sp>
    </p:spTree>
    <p:extLst>
      <p:ext uri="{BB962C8B-B14F-4D97-AF65-F5344CB8AC3E}">
        <p14:creationId xmlns:p14="http://schemas.microsoft.com/office/powerpoint/2010/main" val="337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332656"/>
            <a:ext cx="691276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mtClean="0">
                <a:solidFill>
                  <a:srgbClr val="0070C0"/>
                </a:solidFill>
              </a:rPr>
              <a:t>Hematoencefalická bariéra</a:t>
            </a:r>
            <a:endParaRPr lang="cs-CZ" sz="2500" b="1" dirty="0" smtClean="0">
              <a:solidFill>
                <a:srgbClr val="0070C0"/>
              </a:solidFill>
            </a:endParaRPr>
          </a:p>
          <a:p>
            <a:endParaRPr lang="cs-CZ" sz="2000" dirty="0" smtClean="0"/>
          </a:p>
          <a:p>
            <a:r>
              <a:rPr lang="cs-CZ" sz="2000" dirty="0" smtClean="0"/>
              <a:t>= souhrn 3 druhů rozhraní mezi krví, likvorem a mozkem</a:t>
            </a:r>
          </a:p>
          <a:p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hematoencefalická (krev </a:t>
            </a:r>
            <a:r>
              <a:rPr lang="mr-IN" sz="2000" dirty="0" smtClean="0"/>
              <a:t>–</a:t>
            </a:r>
            <a:r>
              <a:rPr lang="cs-CZ" sz="2000" dirty="0" smtClean="0"/>
              <a:t> mozek)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hematolikvorová (krev </a:t>
            </a:r>
            <a:r>
              <a:rPr lang="mr-IN" sz="2000" dirty="0" smtClean="0"/>
              <a:t>–</a:t>
            </a:r>
            <a:r>
              <a:rPr lang="cs-CZ" sz="2000" dirty="0" smtClean="0"/>
              <a:t> likvor)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encefalolikvorová (mozek </a:t>
            </a:r>
            <a:r>
              <a:rPr lang="mr-IN" sz="2000" dirty="0" smtClean="0"/>
              <a:t>–</a:t>
            </a:r>
            <a:r>
              <a:rPr lang="cs-CZ" sz="2000" dirty="0" smtClean="0"/>
              <a:t> likvor)</a:t>
            </a:r>
          </a:p>
        </p:txBody>
      </p:sp>
    </p:spTree>
    <p:extLst>
      <p:ext uri="{BB962C8B-B14F-4D97-AF65-F5344CB8AC3E}">
        <p14:creationId xmlns:p14="http://schemas.microsoft.com/office/powerpoint/2010/main" val="82081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125760" y="260648"/>
            <a:ext cx="7614592" cy="5400600"/>
            <a:chOff x="125760" y="336713"/>
            <a:chExt cx="7614592" cy="5400600"/>
          </a:xfrm>
        </p:grpSpPr>
        <p:sp>
          <p:nvSpPr>
            <p:cNvPr id="2" name="Obdélník 1"/>
            <p:cNvSpPr/>
            <p:nvPr/>
          </p:nvSpPr>
          <p:spPr>
            <a:xfrm>
              <a:off x="125760" y="336713"/>
              <a:ext cx="7614592" cy="3862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sz="2500" b="1" smtClean="0">
                  <a:solidFill>
                    <a:srgbClr val="0070C0"/>
                  </a:solidFill>
                </a:rPr>
                <a:t>Složení mozkomíšního moku</a:t>
              </a:r>
              <a:endParaRPr lang="cs-CZ" sz="2500" b="1">
                <a:solidFill>
                  <a:srgbClr val="0070C0"/>
                </a:solidFill>
              </a:endParaRPr>
            </a:p>
            <a:p>
              <a:pPr lvl="0">
                <a:spcAft>
                  <a:spcPts val="0"/>
                </a:spcAft>
                <a:buSzPct val="100000"/>
              </a:pPr>
              <a:endParaRPr lang="cs-CZ" sz="2000" smtClean="0">
                <a:ea typeface="Calibri" charset="0"/>
                <a:cs typeface="Times New Roman" charset="0"/>
              </a:endParaRPr>
            </a:p>
            <a:p>
              <a:pPr marL="342900" lvl="0" indent="-342900"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</a:pPr>
              <a:r>
                <a:rPr lang="cs-CZ" sz="2000" smtClean="0">
                  <a:ea typeface="Calibri" charset="0"/>
                  <a:cs typeface="Times New Roman" charset="0"/>
                </a:rPr>
                <a:t>mozkomíšní mok je čirá bezbarvá tekutina</a:t>
              </a:r>
            </a:p>
            <a:p>
              <a:pPr lvl="0">
                <a:spcAft>
                  <a:spcPts val="0"/>
                </a:spcAft>
              </a:pPr>
              <a:endParaRPr lang="cs-CZ" sz="2000" u="sng" smtClean="0">
                <a:ea typeface="Calibri" charset="0"/>
                <a:cs typeface="Times New Roman" charset="0"/>
              </a:endParaRPr>
            </a:p>
            <a:p>
              <a:pPr marL="342900" lvl="0" indent="-34290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cs-CZ" sz="2000" u="sng" smtClean="0">
                  <a:ea typeface="Calibri" charset="0"/>
                  <a:cs typeface="Times New Roman" charset="0"/>
                </a:rPr>
                <a:t>žádné </a:t>
              </a:r>
              <a:r>
                <a:rPr lang="cs-CZ" sz="2000" u="sng" dirty="0">
                  <a:ea typeface="Calibri" charset="0"/>
                  <a:cs typeface="Times New Roman" charset="0"/>
                </a:rPr>
                <a:t>krevní elementy</a:t>
              </a:r>
              <a:r>
                <a:rPr lang="cs-CZ" sz="2000" dirty="0">
                  <a:ea typeface="Calibri" charset="0"/>
                  <a:cs typeface="Times New Roman" charset="0"/>
                </a:rPr>
                <a:t> </a:t>
              </a:r>
              <a:r>
                <a:rPr lang="cs-CZ" sz="2000" dirty="0" smtClean="0">
                  <a:ea typeface="Calibri" charset="0"/>
                  <a:cs typeface="Times New Roman" charset="0"/>
                </a:rPr>
                <a:t>(obecně buňky) až </a:t>
              </a:r>
              <a:r>
                <a:rPr lang="cs-CZ" sz="2000" dirty="0">
                  <a:ea typeface="Calibri" charset="0"/>
                  <a:cs typeface="Times New Roman" charset="0"/>
                </a:rPr>
                <a:t>na minimum lymfocytů</a:t>
              </a:r>
            </a:p>
            <a:p>
              <a:pPr marL="342900" lvl="0" indent="-342900">
                <a:spcAft>
                  <a:spcPts val="0"/>
                </a:spcAft>
                <a:buFont typeface="Symbol" charset="2"/>
                <a:buChar char=""/>
              </a:pPr>
              <a:endParaRPr lang="cs-CZ" sz="2000" dirty="0" smtClean="0">
                <a:ea typeface="Calibri" charset="0"/>
                <a:cs typeface="Times New Roman" charset="0"/>
              </a:endParaRPr>
            </a:p>
            <a:p>
              <a:pPr marL="342900" lvl="0" indent="-34290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cs-CZ" sz="2000" dirty="0" smtClean="0">
                  <a:ea typeface="Calibri" charset="0"/>
                  <a:cs typeface="Times New Roman" charset="0"/>
                </a:rPr>
                <a:t>200x </a:t>
              </a:r>
              <a:r>
                <a:rPr lang="cs-CZ" sz="2000" dirty="0">
                  <a:ea typeface="Calibri" charset="0"/>
                  <a:cs typeface="Times New Roman" charset="0"/>
                </a:rPr>
                <a:t>menší obsah </a:t>
              </a:r>
              <a:r>
                <a:rPr lang="cs-CZ" sz="2000" u="sng" dirty="0">
                  <a:ea typeface="Calibri" charset="0"/>
                  <a:cs typeface="Times New Roman" charset="0"/>
                </a:rPr>
                <a:t>bílkovin</a:t>
              </a:r>
              <a:r>
                <a:rPr lang="cs-CZ" sz="2000" dirty="0">
                  <a:ea typeface="Calibri" charset="0"/>
                  <a:cs typeface="Times New Roman" charset="0"/>
                </a:rPr>
                <a:t> než v plazmě (0,2-0,45g/l vs 60-80g/l); </a:t>
              </a:r>
              <a:r>
                <a:rPr lang="cs-CZ" sz="2000" dirty="0" smtClean="0">
                  <a:ea typeface="Calibri" charset="0"/>
                  <a:cs typeface="Times New Roman" charset="0"/>
                </a:rPr>
                <a:t>zvýšené </a:t>
              </a:r>
              <a:r>
                <a:rPr lang="cs-CZ" sz="2000">
                  <a:ea typeface="Calibri" charset="0"/>
                  <a:cs typeface="Times New Roman" charset="0"/>
                </a:rPr>
                <a:t>hodnoty </a:t>
              </a:r>
              <a:r>
                <a:rPr lang="cs-CZ" sz="2000" smtClean="0">
                  <a:ea typeface="Calibri" charset="0"/>
                  <a:cs typeface="Times New Roman" charset="0"/>
                </a:rPr>
                <a:t>bílkovin </a:t>
              </a:r>
              <a:r>
                <a:rPr lang="cs-CZ" sz="2000" dirty="0">
                  <a:ea typeface="Calibri" charset="0"/>
                  <a:cs typeface="Times New Roman" charset="0"/>
                </a:rPr>
                <a:t>mohou </a:t>
              </a:r>
              <a:r>
                <a:rPr lang="cs-CZ" sz="2000" dirty="0" smtClean="0">
                  <a:ea typeface="Calibri" charset="0"/>
                  <a:cs typeface="Times New Roman" charset="0"/>
                </a:rPr>
                <a:t>např. znamenat </a:t>
              </a:r>
              <a:r>
                <a:rPr lang="cs-CZ" sz="2000" dirty="0">
                  <a:ea typeface="Calibri" charset="0"/>
                  <a:cs typeface="Times New Roman" charset="0"/>
                </a:rPr>
                <a:t>porušení hemoencefalická bariéry či </a:t>
              </a:r>
              <a:r>
                <a:rPr lang="cs-CZ" sz="2000">
                  <a:ea typeface="Calibri" charset="0"/>
                  <a:cs typeface="Times New Roman" charset="0"/>
                </a:rPr>
                <a:t>aktivaci </a:t>
              </a:r>
              <a:r>
                <a:rPr lang="cs-CZ" sz="2000" smtClean="0">
                  <a:ea typeface="Calibri" charset="0"/>
                  <a:cs typeface="Times New Roman" charset="0"/>
                </a:rPr>
                <a:t>imunity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cs-CZ" sz="2000" u="sng" smtClean="0">
                <a:ea typeface="Calibri" charset="0"/>
                <a:cs typeface="Times New Roman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cs-CZ" sz="2000" u="sng" smtClean="0">
                  <a:ea typeface="Calibri" charset="0"/>
                  <a:cs typeface="Times New Roman" charset="0"/>
                </a:rPr>
                <a:t>glukóza</a:t>
              </a:r>
              <a:r>
                <a:rPr lang="cs-CZ" sz="2000" smtClean="0">
                  <a:ea typeface="Calibri" charset="0"/>
                  <a:cs typeface="Times New Roman" charset="0"/>
                </a:rPr>
                <a:t> </a:t>
              </a:r>
              <a:r>
                <a:rPr lang="cs-CZ" sz="2000">
                  <a:ea typeface="Calibri" charset="0"/>
                  <a:cs typeface="Times New Roman" charset="0"/>
                </a:rPr>
                <a:t>(výhradní energetický zdroj mozku)</a:t>
              </a:r>
            </a:p>
            <a:p>
              <a:pPr marL="342900" lvl="0" indent="-342900">
                <a:spcAft>
                  <a:spcPts val="0"/>
                </a:spcAft>
                <a:buFont typeface="Symbol" charset="2"/>
                <a:buChar char=""/>
              </a:pPr>
              <a:endParaRPr lang="cs-CZ" sz="2000" dirty="0">
                <a:ea typeface="Calibri" charset="0"/>
                <a:cs typeface="Times New Roman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5760" y="4106097"/>
              <a:ext cx="7614592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Aft>
                  <a:spcPts val="0"/>
                </a:spcAft>
                <a:buFont typeface="Symbol" charset="2"/>
                <a:buChar char=""/>
              </a:pPr>
              <a:endParaRPr lang="cs-CZ" sz="2000" dirty="0">
                <a:ea typeface="Calibri" charset="0"/>
                <a:cs typeface="Times New Roman" charset="0"/>
              </a:endParaRPr>
            </a:p>
            <a:p>
              <a:pPr marL="342900" lvl="0" indent="-3429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cs-CZ" sz="2000" u="sng" dirty="0">
                  <a:ea typeface="Calibri" charset="0"/>
                  <a:cs typeface="Times New Roman" charset="0"/>
                </a:rPr>
                <a:t>z krve neprostupují některá léčiva</a:t>
              </a:r>
              <a:r>
                <a:rPr lang="cs-CZ" sz="2000" dirty="0">
                  <a:ea typeface="Calibri" charset="0"/>
                  <a:cs typeface="Times New Roman" charset="0"/>
                </a:rPr>
                <a:t> (např. penicilin, naopak ampicilin prostoupí)</a:t>
              </a:r>
            </a:p>
            <a:p>
              <a:pPr marL="342900" lvl="0" indent="-342900">
                <a:spcAft>
                  <a:spcPts val="0"/>
                </a:spcAft>
                <a:buFont typeface="Symbol" charset="2"/>
                <a:buChar char=""/>
              </a:pPr>
              <a:endParaRPr lang="cs-CZ" sz="2000" dirty="0">
                <a:ea typeface="Calibri" charset="0"/>
                <a:cs typeface="Times New Roman" charset="0"/>
              </a:endParaRPr>
            </a:p>
            <a:p>
              <a:pPr marL="342900" lvl="0" indent="-3429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cs-CZ" sz="2000" dirty="0">
                  <a:ea typeface="Calibri" charset="0"/>
                  <a:cs typeface="Times New Roman" charset="0"/>
                </a:rPr>
                <a:t>bariérou </a:t>
              </a:r>
              <a:r>
                <a:rPr lang="cs-CZ" sz="2000">
                  <a:ea typeface="Calibri" charset="0"/>
                  <a:cs typeface="Times New Roman" charset="0"/>
                </a:rPr>
                <a:t>prochází </a:t>
              </a:r>
              <a:r>
                <a:rPr lang="cs-CZ" sz="2000" smtClean="0">
                  <a:ea typeface="Calibri" charset="0"/>
                  <a:cs typeface="Times New Roman" charset="0"/>
                </a:rPr>
                <a:t>hemoglobin (sledování </a:t>
              </a:r>
              <a:r>
                <a:rPr lang="cs-CZ" sz="2000" dirty="0">
                  <a:ea typeface="Calibri" charset="0"/>
                  <a:cs typeface="Times New Roman" charset="0"/>
                </a:rPr>
                <a:t>stáří krvácení do mozku)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03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379</Words>
  <Application>Microsoft Office PowerPoint</Application>
  <PresentationFormat>Předvádění na obrazovce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72</cp:revision>
  <cp:lastPrinted>2012-01-24T08:24:14Z</cp:lastPrinted>
  <dcterms:created xsi:type="dcterms:W3CDTF">2012-01-22T16:24:13Z</dcterms:created>
  <dcterms:modified xsi:type="dcterms:W3CDTF">2020-09-23T14:20:32Z</dcterms:modified>
</cp:coreProperties>
</file>