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7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72" r:id="rId14"/>
    <p:sldId id="268" r:id="rId15"/>
    <p:sldId id="271" r:id="rId16"/>
    <p:sldId id="273" r:id="rId17"/>
    <p:sldId id="274" r:id="rId18"/>
    <p:sldId id="269" r:id="rId19"/>
    <p:sldId id="275" r:id="rId20"/>
    <p:sldId id="276" r:id="rId21"/>
    <p:sldId id="270" r:id="rId22"/>
    <p:sldId id="277" r:id="rId23"/>
    <p:sldId id="278" r:id="rId24"/>
    <p:sldId id="279" r:id="rId25"/>
    <p:sldId id="280" r:id="rId26"/>
    <p:sldId id="281" r:id="rId27"/>
    <p:sldId id="282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539FA-38A0-4952-AD83-28F0EA290AA2}" type="datetimeFigureOut">
              <a:rPr lang="cs-CZ" smtClean="0"/>
              <a:t>06.12.2023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0B23A-E57F-4820-840D-17E35287B6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2722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539FA-38A0-4952-AD83-28F0EA290AA2}" type="datetimeFigureOut">
              <a:rPr lang="cs-CZ" smtClean="0"/>
              <a:t>06.12.2023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0B23A-E57F-4820-840D-17E35287B6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44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539FA-38A0-4952-AD83-28F0EA290AA2}" type="datetimeFigureOut">
              <a:rPr lang="cs-CZ" smtClean="0"/>
              <a:t>06.12.2023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0B23A-E57F-4820-840D-17E35287B617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672810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539FA-38A0-4952-AD83-28F0EA290AA2}" type="datetimeFigureOut">
              <a:rPr lang="cs-CZ" smtClean="0"/>
              <a:t>06.12.2023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0B23A-E57F-4820-840D-17E35287B6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9746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539FA-38A0-4952-AD83-28F0EA290AA2}" type="datetimeFigureOut">
              <a:rPr lang="cs-CZ" smtClean="0"/>
              <a:t>06.12.2023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0B23A-E57F-4820-840D-17E35287B617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801044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539FA-38A0-4952-AD83-28F0EA290AA2}" type="datetimeFigureOut">
              <a:rPr lang="cs-CZ" smtClean="0"/>
              <a:t>06.12.2023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0B23A-E57F-4820-840D-17E35287B6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21752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539FA-38A0-4952-AD83-28F0EA290AA2}" type="datetimeFigureOut">
              <a:rPr lang="cs-CZ" smtClean="0"/>
              <a:t>06.12.2023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0B23A-E57F-4820-840D-17E35287B6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13256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539FA-38A0-4952-AD83-28F0EA290AA2}" type="datetimeFigureOut">
              <a:rPr lang="cs-CZ" smtClean="0"/>
              <a:t>06.12.2023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0B23A-E57F-4820-840D-17E35287B6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8168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539FA-38A0-4952-AD83-28F0EA290AA2}" type="datetimeFigureOut">
              <a:rPr lang="cs-CZ" smtClean="0"/>
              <a:t>06.12.2023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0B23A-E57F-4820-840D-17E35287B6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303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539FA-38A0-4952-AD83-28F0EA290AA2}" type="datetimeFigureOut">
              <a:rPr lang="cs-CZ" smtClean="0"/>
              <a:t>06.12.2023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0B23A-E57F-4820-840D-17E35287B6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7084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539FA-38A0-4952-AD83-28F0EA290AA2}" type="datetimeFigureOut">
              <a:rPr lang="cs-CZ" smtClean="0"/>
              <a:t>06.12.2023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0B23A-E57F-4820-840D-17E35287B6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0313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539FA-38A0-4952-AD83-28F0EA290AA2}" type="datetimeFigureOut">
              <a:rPr lang="cs-CZ" smtClean="0"/>
              <a:t>06.12.2023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0B23A-E57F-4820-840D-17E35287B6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4010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539FA-38A0-4952-AD83-28F0EA290AA2}" type="datetimeFigureOut">
              <a:rPr lang="cs-CZ" smtClean="0"/>
              <a:t>06.12.2023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0B23A-E57F-4820-840D-17E35287B6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6408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539FA-38A0-4952-AD83-28F0EA290AA2}" type="datetimeFigureOut">
              <a:rPr lang="cs-CZ" smtClean="0"/>
              <a:t>06.12.2023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0B23A-E57F-4820-840D-17E35287B6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6649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539FA-38A0-4952-AD83-28F0EA290AA2}" type="datetimeFigureOut">
              <a:rPr lang="cs-CZ" smtClean="0"/>
              <a:t>06.12.2023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0B23A-E57F-4820-840D-17E35287B6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3240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539FA-38A0-4952-AD83-28F0EA290AA2}" type="datetimeFigureOut">
              <a:rPr lang="cs-CZ" smtClean="0"/>
              <a:t>06.12.2023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0B23A-E57F-4820-840D-17E35287B6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8261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D539FA-38A0-4952-AD83-28F0EA290AA2}" type="datetimeFigureOut">
              <a:rPr lang="cs-CZ" smtClean="0"/>
              <a:t>06.12.2023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790B23A-E57F-4820-840D-17E35287B6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3103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D9BFB1-96C2-DD92-E03A-06C8F9530D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Didaktické principy ve výuce cizích jazyků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5EA2AB9-3436-8AD1-A196-B690EEA40E3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11281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D70D0B-0EAB-8561-D166-C935BF75B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 trvalosti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5C2DF9-777F-183A-280F-9713F02E97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59989"/>
            <a:ext cx="8596668" cy="4381374"/>
          </a:xfrm>
        </p:spPr>
        <p:txBody>
          <a:bodyPr>
            <a:normAutofit/>
          </a:bodyPr>
          <a:lstStyle/>
          <a:p>
            <a:r>
              <a:rPr lang="cs-CZ" sz="2400" dirty="0"/>
              <a:t>Nutnost automatizace jazykových jevů a jejich fixace v dlouhodobé paměti</a:t>
            </a:r>
          </a:p>
          <a:p>
            <a:endParaRPr lang="cs-CZ" sz="2400" dirty="0"/>
          </a:p>
          <a:p>
            <a:r>
              <a:rPr lang="cs-CZ" sz="2400" dirty="0"/>
              <a:t>Využívání předchozích znalostí a dovedností žáků</a:t>
            </a:r>
          </a:p>
          <a:p>
            <a:r>
              <a:rPr lang="cs-CZ" sz="2400" dirty="0"/>
              <a:t>Využívání asociací</a:t>
            </a:r>
          </a:p>
          <a:p>
            <a:r>
              <a:rPr lang="cs-CZ" sz="2400" dirty="0"/>
              <a:t>Systematické opakování jazykových jevů </a:t>
            </a:r>
          </a:p>
          <a:p>
            <a:r>
              <a:rPr lang="cs-CZ" sz="2400" dirty="0"/>
              <a:t>Aktivní využívání jazykových jevů v řeči žáků</a:t>
            </a:r>
          </a:p>
        </p:txBody>
      </p:sp>
    </p:spTree>
    <p:extLst>
      <p:ext uri="{BB962C8B-B14F-4D97-AF65-F5344CB8AC3E}">
        <p14:creationId xmlns:p14="http://schemas.microsoft.com/office/powerpoint/2010/main" val="934632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BC3C4D-D40A-0156-3215-DD79AA113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 interdisciplinarity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6399EDB-8B53-CEAA-B39D-9FCF96CB53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Systematické využívání mezipředmětových vztahů</a:t>
            </a:r>
          </a:p>
          <a:p>
            <a:r>
              <a:rPr lang="cs-CZ" sz="2400" dirty="0"/>
              <a:t>Nutnost spolupráce učitelů různých předmětů</a:t>
            </a:r>
          </a:p>
          <a:p>
            <a:endParaRPr lang="cs-CZ" sz="2400" dirty="0"/>
          </a:p>
          <a:p>
            <a:r>
              <a:rPr lang="cs-CZ" sz="2400" dirty="0"/>
              <a:t>Projekty </a:t>
            </a:r>
          </a:p>
        </p:txBody>
      </p:sp>
    </p:spTree>
    <p:extLst>
      <p:ext uri="{BB962C8B-B14F-4D97-AF65-F5344CB8AC3E}">
        <p14:creationId xmlns:p14="http://schemas.microsoft.com/office/powerpoint/2010/main" val="16366416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BD508B-9D94-EAE4-0F15-CCC592781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 </a:t>
            </a:r>
            <a:r>
              <a:rPr lang="cs-CZ" dirty="0" err="1"/>
              <a:t>interkulturality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0A5E1B-45F1-4809-6D8E-28E4597D78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Zohledňování národně-kulturních specifik „žáků-cizinců“ – rozdíly v komunikačním chování, v přístupu ke vzdělávání, k autoritě učitele, ve stylu pedagogické komunikace…</a:t>
            </a:r>
          </a:p>
          <a:p>
            <a:r>
              <a:rPr lang="cs-CZ" sz="2400" dirty="0"/>
              <a:t>Rozvoj interkulturní komunikační kompetence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29717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DC6A66-D418-936D-0CC6-7B733977DA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 vědeckosti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B73479-AE0E-2FE0-F4A1-73596489CC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Učební látka i způsoby výuky odpovídají současným vědeckým poznatkům</a:t>
            </a:r>
          </a:p>
          <a:p>
            <a:endParaRPr lang="cs-CZ" sz="2400" dirty="0"/>
          </a:p>
          <a:p>
            <a:r>
              <a:rPr lang="cs-CZ" sz="2400" dirty="0"/>
              <a:t>Znalost současného jazyka</a:t>
            </a:r>
          </a:p>
          <a:p>
            <a:r>
              <a:rPr lang="cs-CZ" sz="2400" dirty="0"/>
              <a:t>Znalost komunikačního úzu</a:t>
            </a:r>
          </a:p>
          <a:p>
            <a:r>
              <a:rPr lang="cs-CZ" sz="2400" dirty="0"/>
              <a:t>Znalost vývojových tendencí v jazyce</a:t>
            </a:r>
          </a:p>
          <a:p>
            <a:r>
              <a:rPr lang="cs-CZ" sz="2400" dirty="0"/>
              <a:t>Znalost kulturních reálií</a:t>
            </a:r>
          </a:p>
        </p:txBody>
      </p:sp>
    </p:spTree>
    <p:extLst>
      <p:ext uri="{BB962C8B-B14F-4D97-AF65-F5344CB8AC3E}">
        <p14:creationId xmlns:p14="http://schemas.microsoft.com/office/powerpoint/2010/main" val="5863667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66C8FF-5A26-F966-CE2F-E12013B98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43548B-1A35-3542-0864-ABCF538615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5400" b="1" dirty="0"/>
              <a:t>Lingvistické principy</a:t>
            </a:r>
          </a:p>
        </p:txBody>
      </p:sp>
    </p:spTree>
    <p:extLst>
      <p:ext uri="{BB962C8B-B14F-4D97-AF65-F5344CB8AC3E}">
        <p14:creationId xmlns:p14="http://schemas.microsoft.com/office/powerpoint/2010/main" val="26808390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D3D3C2-0030-8182-802A-D9E72E245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 systematičnosti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FF8F9E-0611-AB9E-F64E-C1FB6CBF8D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Prezentace vztahů a souvislostí mezi poznatky</a:t>
            </a:r>
          </a:p>
          <a:p>
            <a:r>
              <a:rPr lang="cs-CZ" sz="2400" dirty="0"/>
              <a:t>Prezentace jazyka jako systému vzájemně propojených elementů</a:t>
            </a:r>
          </a:p>
          <a:p>
            <a:r>
              <a:rPr lang="cs-CZ" sz="2400" dirty="0"/>
              <a:t>Prezentace jazykových i mimojazykových jevů v kontextu – ve vztahu k ostatním jevům</a:t>
            </a:r>
          </a:p>
          <a:p>
            <a:r>
              <a:rPr lang="cs-CZ" sz="2400" dirty="0"/>
              <a:t>Prezentace fungování jazykových jevů v komunikaci při realizaci různých komunikačních intencí</a:t>
            </a:r>
          </a:p>
          <a:p>
            <a:r>
              <a:rPr lang="cs-CZ" sz="2400" dirty="0"/>
              <a:t>Nutnost vhodného, logického uspořádání učiva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56796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5769EC-4698-BD77-FC69-C38A65E68F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 minimalizace jazyka a </a:t>
            </a:r>
            <a:br>
              <a:rPr lang="cs-CZ" dirty="0"/>
            </a:br>
            <a:r>
              <a:rPr lang="cs-CZ" dirty="0"/>
              <a:t>Princip cyklického uspořádání učiva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9B30C9-86C9-E51A-3A72-30A5E0C193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/>
              <a:t>V počáteční fázi výuky výběr pouze základních jazykových jevů sloužících k vyjádření základních řečových intencí</a:t>
            </a:r>
          </a:p>
          <a:p>
            <a:r>
              <a:rPr lang="cs-CZ" sz="2400" dirty="0"/>
              <a:t>Výběr základních jazykových jevů (lexikální/gramatické minimum), komunikačních situací, kulturologických poznatků</a:t>
            </a:r>
          </a:p>
          <a:p>
            <a:endParaRPr lang="cs-CZ" sz="2400" dirty="0"/>
          </a:p>
          <a:p>
            <a:r>
              <a:rPr lang="cs-CZ" sz="2400" dirty="0"/>
              <a:t>Postup od nejzákladnějších jazykových jevů ke složitějším</a:t>
            </a:r>
          </a:p>
          <a:p>
            <a:r>
              <a:rPr lang="cs-CZ" sz="2400" dirty="0"/>
              <a:t>Postupné prohlubování a rozšiřování již osvojených jazykových prostředků a řečových dovedností</a:t>
            </a:r>
          </a:p>
          <a:p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33178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9C2ADA-C256-4E5A-76B9-29D4D576D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Princip funkčnosti a Princip strukturních vzorců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768EF4-2D5E-5F42-0DF5-500805CE63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Jazykové jevy jsou předkládány s ohledem na obsah výpovědí, na realizaci určitých řečových intencí, tedy např. jak vyjádřit prosbu, přání, omluvu, jak se zeptat na cestu, jak si objednat v restauraci..</a:t>
            </a:r>
          </a:p>
          <a:p>
            <a:r>
              <a:rPr lang="cs-CZ" sz="2400" dirty="0"/>
              <a:t>Realizace řečových intencí či řešení komunikačních situací pomocí </a:t>
            </a:r>
            <a:r>
              <a:rPr lang="cs-CZ" sz="2400" b="1" dirty="0"/>
              <a:t>modelových vět </a:t>
            </a:r>
            <a:r>
              <a:rPr lang="cs-CZ" sz="2400" dirty="0"/>
              <a:t>– využití analogie, substituce či transformace modelové věty</a:t>
            </a:r>
          </a:p>
        </p:txBody>
      </p:sp>
    </p:spTree>
    <p:extLst>
      <p:ext uri="{BB962C8B-B14F-4D97-AF65-F5344CB8AC3E}">
        <p14:creationId xmlns:p14="http://schemas.microsoft.com/office/powerpoint/2010/main" val="3174684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487128-5691-88A5-D28D-49930EE128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57FE58-D515-64F9-FD95-884115FC5D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5400" b="1" dirty="0"/>
              <a:t>Psychologické principy</a:t>
            </a:r>
          </a:p>
        </p:txBody>
      </p:sp>
    </p:spTree>
    <p:extLst>
      <p:ext uri="{BB962C8B-B14F-4D97-AF65-F5344CB8AC3E}">
        <p14:creationId xmlns:p14="http://schemas.microsoft.com/office/powerpoint/2010/main" val="22961651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CA1EFF-0761-DC72-94F1-F3E10E1AC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 pozitivní motivace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FBAFD8-21A1-B95C-B93F-65933A0178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Motivy k učení se jazyku / výběru cizího jazyka – nutno znát</a:t>
            </a:r>
          </a:p>
          <a:p>
            <a:endParaRPr lang="cs-CZ" sz="2400" dirty="0"/>
          </a:p>
          <a:p>
            <a:r>
              <a:rPr lang="cs-CZ" sz="2400" dirty="0"/>
              <a:t>Vnitřní vs. vnější motivace</a:t>
            </a:r>
          </a:p>
          <a:p>
            <a:r>
              <a:rPr lang="cs-CZ" sz="2400" dirty="0"/>
              <a:t>Pozitivní vs. negativní motivace</a:t>
            </a:r>
          </a:p>
          <a:p>
            <a:endParaRPr lang="cs-CZ" sz="2400" dirty="0"/>
          </a:p>
          <a:p>
            <a:r>
              <a:rPr lang="cs-CZ" sz="2400" dirty="0"/>
              <a:t>Způsob hodnocení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1269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B4AC1D-9179-B894-EA27-6D08879B0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Didaktické principy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11C8C3-659E-2D46-EFAC-AECCC04AA0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Výchozí zásady, které vymezují požadavky kladené na výukový proces jako celek i na jeho dílčí elementy (cíle, metody, organizační formy, obsah…)</a:t>
            </a:r>
          </a:p>
          <a:p>
            <a:r>
              <a:rPr lang="cs-CZ" sz="2400" dirty="0"/>
              <a:t>Jejich dodržování je podmínkou efektivní výuky</a:t>
            </a:r>
          </a:p>
          <a:p>
            <a:r>
              <a:rPr lang="cs-CZ" sz="2400" dirty="0"/>
              <a:t>Vychází ze společenské poptávky, reflektují rozvoj společnosti – vznikají nové, některé existující modifikují svou podstatu… → systém principů je otevřený</a:t>
            </a:r>
          </a:p>
        </p:txBody>
      </p:sp>
    </p:spTree>
    <p:extLst>
      <p:ext uri="{BB962C8B-B14F-4D97-AF65-F5344CB8AC3E}">
        <p14:creationId xmlns:p14="http://schemas.microsoft.com/office/powerpoint/2010/main" val="20321254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8ADA95-D4DD-8415-9461-4D5AFBADF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 diferencovaného přístupu k žákům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220F26-05A9-4487-C057-FCD1E38735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Zřetel k žákovské skupině</a:t>
            </a:r>
          </a:p>
          <a:p>
            <a:r>
              <a:rPr lang="cs-CZ" sz="2400" dirty="0"/>
              <a:t>Zřetel k individuálním potřebám jednotlivých žáků</a:t>
            </a:r>
          </a:p>
          <a:p>
            <a:endParaRPr lang="cs-CZ" sz="2400" dirty="0"/>
          </a:p>
          <a:p>
            <a:r>
              <a:rPr lang="cs-CZ" sz="2400" dirty="0"/>
              <a:t>Zájmy a potřeby žáka</a:t>
            </a:r>
          </a:p>
          <a:p>
            <a:r>
              <a:rPr lang="cs-CZ" sz="2400" dirty="0"/>
              <a:t>Intelektuální možnosti žáka</a:t>
            </a:r>
          </a:p>
          <a:p>
            <a:r>
              <a:rPr lang="cs-CZ" sz="2400" dirty="0"/>
              <a:t>Charakterové vlastnosti žáka</a:t>
            </a:r>
          </a:p>
          <a:p>
            <a:r>
              <a:rPr lang="cs-CZ" sz="2400" dirty="0"/>
              <a:t>Postavení žáka v kolektivu</a:t>
            </a:r>
          </a:p>
        </p:txBody>
      </p:sp>
    </p:spTree>
    <p:extLst>
      <p:ext uri="{BB962C8B-B14F-4D97-AF65-F5344CB8AC3E}">
        <p14:creationId xmlns:p14="http://schemas.microsoft.com/office/powerpoint/2010/main" val="25075433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AB82F0-ED68-1B09-E8CC-A65F864D7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923B15-693C-293B-D88E-F3A996C2DD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5400" b="1" dirty="0"/>
              <a:t>Principy výuky jazyka jako jazyka cizího</a:t>
            </a:r>
          </a:p>
        </p:txBody>
      </p:sp>
    </p:spTree>
    <p:extLst>
      <p:ext uri="{BB962C8B-B14F-4D97-AF65-F5344CB8AC3E}">
        <p14:creationId xmlns:p14="http://schemas.microsoft.com/office/powerpoint/2010/main" val="7303351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BBAA14-00E6-B99B-27D6-5764E251B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 komunikativnosti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CC3B99D-7662-88D0-3F38-44ABC49B15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Jazyk jako prostředek komunikace</a:t>
            </a:r>
          </a:p>
          <a:p>
            <a:r>
              <a:rPr lang="cs-CZ" sz="2400" dirty="0"/>
              <a:t>Cíl výuky – (interkulturní) komunikační kompetence</a:t>
            </a:r>
          </a:p>
          <a:p>
            <a:endParaRPr lang="cs-CZ" sz="2400" dirty="0"/>
          </a:p>
          <a:p>
            <a:r>
              <a:rPr lang="cs-CZ" sz="2400" dirty="0"/>
              <a:t>Simulace přirozených komunikačních situací ve výuce</a:t>
            </a:r>
          </a:p>
          <a:p>
            <a:r>
              <a:rPr lang="cs-CZ" sz="2400" dirty="0"/>
              <a:t>Prezentace jazykových jevů skrze řečové intence a komunikační situace, které vycházejí z potřeb a zájmů žáka</a:t>
            </a:r>
          </a:p>
          <a:p>
            <a:r>
              <a:rPr lang="cs-CZ" sz="2400" dirty="0"/>
              <a:t>Aktivní tvůrčí činnost žáků</a:t>
            </a:r>
          </a:p>
        </p:txBody>
      </p:sp>
    </p:spTree>
    <p:extLst>
      <p:ext uri="{BB962C8B-B14F-4D97-AF65-F5344CB8AC3E}">
        <p14:creationId xmlns:p14="http://schemas.microsoft.com/office/powerpoint/2010/main" val="20564551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6D0276-E77C-8B38-CDDA-7FE3E7500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 zřetele k </a:t>
            </a:r>
            <a:r>
              <a:rPr lang="cs-CZ" dirty="0" err="1"/>
              <a:t>mezijazykovému</a:t>
            </a:r>
            <a:r>
              <a:rPr lang="cs-CZ" dirty="0"/>
              <a:t> transferu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48B099-7A9F-CEBC-3703-C3D9876F2E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/>
              <a:t>Vliv mateřského jazyka</a:t>
            </a:r>
          </a:p>
          <a:p>
            <a:r>
              <a:rPr lang="cs-CZ" sz="2400" dirty="0"/>
              <a:t>Vliv dalšího osvojeného jazyka</a:t>
            </a:r>
          </a:p>
          <a:p>
            <a:endParaRPr lang="cs-CZ" sz="2400" dirty="0"/>
          </a:p>
          <a:p>
            <a:r>
              <a:rPr lang="cs-CZ" sz="2400" dirty="0"/>
              <a:t>Výběr učiva</a:t>
            </a:r>
          </a:p>
          <a:p>
            <a:r>
              <a:rPr lang="cs-CZ" sz="2400" dirty="0"/>
              <a:t>Prezentace učiva</a:t>
            </a:r>
          </a:p>
          <a:p>
            <a:r>
              <a:rPr lang="cs-CZ" sz="2400" dirty="0"/>
              <a:t>Automatizace učiva</a:t>
            </a:r>
          </a:p>
          <a:p>
            <a:endParaRPr lang="cs-CZ" sz="2400" dirty="0"/>
          </a:p>
          <a:p>
            <a:r>
              <a:rPr lang="cs-CZ" sz="2400" dirty="0"/>
              <a:t>Implicitní vs. explicitní přístup</a:t>
            </a:r>
          </a:p>
        </p:txBody>
      </p:sp>
    </p:spTree>
    <p:extLst>
      <p:ext uri="{BB962C8B-B14F-4D97-AF65-F5344CB8AC3E}">
        <p14:creationId xmlns:p14="http://schemas.microsoft.com/office/powerpoint/2010/main" val="14990803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D69C36-D7BD-EAE9-1796-9BAA21E62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 ústní báze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28DE881-8AF4-6B33-E126-6DB6BE84E8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Počáteční fáze výuky – úvodní ústní kurz</a:t>
            </a:r>
          </a:p>
          <a:p>
            <a:endParaRPr lang="cs-CZ" sz="2400" dirty="0"/>
          </a:p>
          <a:p>
            <a:r>
              <a:rPr lang="cs-CZ" sz="2400" dirty="0"/>
              <a:t>Ústní anticipace – při prezentaci nového jevu dodržovat postup slyšet – říkat – číst – psát</a:t>
            </a:r>
          </a:p>
          <a:p>
            <a:endParaRPr lang="cs-CZ" sz="2400" dirty="0"/>
          </a:p>
          <a:p>
            <a:r>
              <a:rPr lang="cs-CZ" sz="2400" dirty="0"/>
              <a:t>Priorita ústního vyjadřování – realizace cvičení v ústní podobě, důraz na mluvení žáků v cizím jazyce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37308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9F4761-550E-21B9-0735-4DED4CF53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 komplexnosti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CB1E175-D2C6-E4BE-A4F9-1C621AE253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Provázané osvojování všech jazykových prostředků a řečových dovedností</a:t>
            </a:r>
          </a:p>
          <a:p>
            <a:r>
              <a:rPr lang="cs-CZ" sz="2400" dirty="0"/>
              <a:t>Bez jazykových prostředků nelze utvářet řečové dovednosti a naopak řečové dovednosti zabezpečují fixaci a automatizaci jazykových prostředků</a:t>
            </a:r>
          </a:p>
          <a:p>
            <a:r>
              <a:rPr lang="cs-CZ" sz="2400" dirty="0"/>
              <a:t>Integrativní přístup </a:t>
            </a:r>
          </a:p>
          <a:p>
            <a:r>
              <a:rPr lang="cs-CZ" sz="2400" dirty="0"/>
              <a:t>Vyústění do řeči</a:t>
            </a:r>
          </a:p>
        </p:txBody>
      </p:sp>
    </p:spTree>
    <p:extLst>
      <p:ext uri="{BB962C8B-B14F-4D97-AF65-F5344CB8AC3E}">
        <p14:creationId xmlns:p14="http://schemas.microsoft.com/office/powerpoint/2010/main" val="11960609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603B57-A11A-DE6A-F7B6-C493563AA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 </a:t>
            </a:r>
            <a:r>
              <a:rPr lang="cs-CZ" dirty="0" err="1"/>
              <a:t>situativnosti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D6EF3C-255C-4125-58F7-B600747E9A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Výukové situace jako modely reálných komunikačních situací, které souvisí s určitým tématem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46665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C91D0F-2336-6709-A04B-111D367F3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 aproximace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7A0DCE-8926-78DC-BDC0-94EA3731B1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Snaha o maximální možné přihlížení se řeči rodilých mluvčích</a:t>
            </a:r>
          </a:p>
          <a:p>
            <a:r>
              <a:rPr lang="cs-CZ" sz="2400" dirty="0"/>
              <a:t>Tolerantní přístup k chybám nebránícím porozumění </a:t>
            </a:r>
          </a:p>
          <a:p>
            <a:r>
              <a:rPr lang="cs-CZ" sz="2400" dirty="0"/>
              <a:t>Minimalizace strachu z chyby</a:t>
            </a:r>
          </a:p>
        </p:txBody>
      </p:sp>
    </p:spTree>
    <p:extLst>
      <p:ext uri="{BB962C8B-B14F-4D97-AF65-F5344CB8AC3E}">
        <p14:creationId xmlns:p14="http://schemas.microsoft.com/office/powerpoint/2010/main" val="2198821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94815C-A5A5-482A-D10F-1CA0273DB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principů dle Hendricha (1988)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A33131-6DD5-9E58-9BA6-E1644EE63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Didaktické principy </a:t>
            </a:r>
            <a:r>
              <a:rPr lang="cs-CZ" sz="2400" dirty="0"/>
              <a:t>– obecné principy, které je třeba respektovat ve výuce kteréhokoli předmětu</a:t>
            </a:r>
          </a:p>
          <a:p>
            <a:r>
              <a:rPr lang="cs-CZ" sz="2400" b="1" dirty="0"/>
              <a:t>Metodické principy </a:t>
            </a:r>
            <a:r>
              <a:rPr lang="cs-CZ" sz="2400" dirty="0"/>
              <a:t>– principy vztahující se speciálně k výuce cizích jazyků</a:t>
            </a:r>
          </a:p>
        </p:txBody>
      </p:sp>
    </p:spTree>
    <p:extLst>
      <p:ext uri="{BB962C8B-B14F-4D97-AF65-F5344CB8AC3E}">
        <p14:creationId xmlns:p14="http://schemas.microsoft.com/office/powerpoint/2010/main" val="2826471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9AF345-6FD5-F17D-2BFE-855897529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principů dle Ščukina (2019) dle základních disciplín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D29039E-21D6-F0E5-5820-B1E58B8965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Didaktické principy </a:t>
            </a:r>
            <a:r>
              <a:rPr lang="cs-CZ" sz="2400" dirty="0"/>
              <a:t>– odrážejí obecné poznatky o výchově a vzdělávání, jsou platné pro výuku kteréhokoli předmětu, některé již formulovány </a:t>
            </a:r>
            <a:r>
              <a:rPr lang="cs-CZ" sz="2400" dirty="0" err="1"/>
              <a:t>J.A</a:t>
            </a:r>
            <a:r>
              <a:rPr lang="cs-CZ" sz="2400" dirty="0"/>
              <a:t>. Komenským </a:t>
            </a:r>
          </a:p>
          <a:p>
            <a:r>
              <a:rPr lang="cs-CZ" sz="2400" b="1" dirty="0"/>
              <a:t>Lingvistické principy </a:t>
            </a:r>
            <a:r>
              <a:rPr lang="cs-CZ" sz="2400" dirty="0"/>
              <a:t>– vychází z poznatků o jazyce, jeho systému a užívání při komunikaci</a:t>
            </a:r>
          </a:p>
          <a:p>
            <a:r>
              <a:rPr lang="cs-CZ" sz="2400" b="1" dirty="0"/>
              <a:t>Psychologické principy </a:t>
            </a:r>
            <a:r>
              <a:rPr lang="cs-CZ" sz="2400" dirty="0"/>
              <a:t>– vychází z jednotlivých odvětví psychologie</a:t>
            </a:r>
          </a:p>
          <a:p>
            <a:r>
              <a:rPr lang="cs-CZ" sz="2400" b="1" dirty="0"/>
              <a:t>„Vlastní  metodické“ principy </a:t>
            </a:r>
            <a:r>
              <a:rPr lang="cs-CZ" sz="2400" dirty="0"/>
              <a:t>– týkají se výuky jazyka jako jazyka cizího</a:t>
            </a:r>
          </a:p>
        </p:txBody>
      </p:sp>
    </p:spTree>
    <p:extLst>
      <p:ext uri="{BB962C8B-B14F-4D97-AF65-F5344CB8AC3E}">
        <p14:creationId xmlns:p14="http://schemas.microsoft.com/office/powerpoint/2010/main" val="1269766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88C1C7-9A1A-5310-2E6F-D334D49BB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47AFED-FE00-5527-36D8-C20AB06839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5400" b="1" dirty="0"/>
              <a:t>Didaktické principy</a:t>
            </a:r>
          </a:p>
        </p:txBody>
      </p:sp>
    </p:spTree>
    <p:extLst>
      <p:ext uri="{BB962C8B-B14F-4D97-AF65-F5344CB8AC3E}">
        <p14:creationId xmlns:p14="http://schemas.microsoft.com/office/powerpoint/2010/main" val="13673040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E6A29B-5953-DA66-9803-3EE85C6696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 uvědomělosti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E25BDD-C6C6-DB47-217F-079231A10F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dirty="0"/>
              <a:t>Kognitivní přístup při osvojování cizího jazyka:</a:t>
            </a:r>
          </a:p>
          <a:p>
            <a:r>
              <a:rPr lang="cs-CZ" sz="2400" dirty="0"/>
              <a:t>pochopení významů jazykových jevů a pravidel jejich užití</a:t>
            </a:r>
          </a:p>
          <a:p>
            <a:r>
              <a:rPr lang="cs-CZ" sz="2400" dirty="0"/>
              <a:t>pochopení </a:t>
            </a:r>
            <a:r>
              <a:rPr lang="cs-CZ" sz="2400" dirty="0" err="1"/>
              <a:t>mezijazykových</a:t>
            </a:r>
            <a:r>
              <a:rPr lang="cs-CZ" sz="2400" dirty="0"/>
              <a:t> a vnitrojazykových analogií a rozdílů</a:t>
            </a:r>
          </a:p>
          <a:p>
            <a:r>
              <a:rPr lang="cs-CZ" sz="2400" dirty="0"/>
              <a:t>pochopení funkce jazykových prostředků</a:t>
            </a:r>
          </a:p>
          <a:p>
            <a:r>
              <a:rPr lang="cs-CZ" sz="2400" dirty="0"/>
              <a:t>uvědomělý přístup k učení se jazyku → schopnost autonomního učení (princip samostatného učení žáků)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96081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3A3612-EC85-85F0-C6BD-B8DDBBE87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 aktivity žáků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59822F-CCBE-F0F2-3D2D-BDC1D2611E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Učitel v roli facilitátora</a:t>
            </a:r>
          </a:p>
          <a:p>
            <a:r>
              <a:rPr lang="cs-CZ" sz="2400" dirty="0"/>
              <a:t>Řečová aktivita VŠECH žáků ve výuce</a:t>
            </a:r>
          </a:p>
          <a:p>
            <a:r>
              <a:rPr lang="cs-CZ" sz="2400" dirty="0"/>
              <a:t>Aktivizace psychických procesů – vnímání, myšlení, paměť, emoce..</a:t>
            </a:r>
          </a:p>
          <a:p>
            <a:r>
              <a:rPr lang="cs-CZ" sz="2400" dirty="0"/>
              <a:t>Aktivizace prostřednictvím cílů, zájmů a potřeb žáků, rolových her, problémové výuky, projektové výuky, jazykových her, vizualizace…</a:t>
            </a:r>
          </a:p>
          <a:p>
            <a:r>
              <a:rPr lang="cs-CZ" sz="2400" dirty="0"/>
              <a:t>Činnostně a na žáka orientovaná výuka</a:t>
            </a:r>
          </a:p>
        </p:txBody>
      </p:sp>
    </p:spTree>
    <p:extLst>
      <p:ext uri="{BB962C8B-B14F-4D97-AF65-F5344CB8AC3E}">
        <p14:creationId xmlns:p14="http://schemas.microsoft.com/office/powerpoint/2010/main" val="14579151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8A2C38-343B-3695-36C3-52174DB28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 názornosti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D5170C-C86D-763D-1C02-1498C50317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/>
              <a:t>Jazyková názornost</a:t>
            </a:r>
          </a:p>
          <a:p>
            <a:r>
              <a:rPr lang="cs-CZ" sz="2400" dirty="0"/>
              <a:t>Nejazyková názornost</a:t>
            </a:r>
          </a:p>
          <a:p>
            <a:endParaRPr lang="cs-CZ" sz="2400" dirty="0"/>
          </a:p>
          <a:p>
            <a:r>
              <a:rPr lang="cs-CZ" sz="2400" dirty="0"/>
              <a:t>Auditivní</a:t>
            </a:r>
          </a:p>
          <a:p>
            <a:r>
              <a:rPr lang="cs-CZ" sz="2400" dirty="0"/>
              <a:t>Vizuální</a:t>
            </a:r>
          </a:p>
          <a:p>
            <a:r>
              <a:rPr lang="cs-CZ" sz="2400" dirty="0"/>
              <a:t>Artikulačně motorická</a:t>
            </a:r>
          </a:p>
          <a:p>
            <a:r>
              <a:rPr lang="cs-CZ" sz="2400" dirty="0"/>
              <a:t>Grafomotorická</a:t>
            </a:r>
          </a:p>
          <a:p>
            <a:r>
              <a:rPr lang="cs-CZ" sz="2400" dirty="0"/>
              <a:t>Situační</a:t>
            </a:r>
          </a:p>
        </p:txBody>
      </p:sp>
    </p:spTree>
    <p:extLst>
      <p:ext uri="{BB962C8B-B14F-4D97-AF65-F5344CB8AC3E}">
        <p14:creationId xmlns:p14="http://schemas.microsoft.com/office/powerpoint/2010/main" val="5714681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746784-EB41-6070-675B-C1175E7A3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 přiměřenosti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C440AC-809B-AE8E-6375-827C22246A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91175"/>
            <a:ext cx="8596668" cy="4550187"/>
          </a:xfrm>
        </p:spPr>
        <p:txBody>
          <a:bodyPr>
            <a:normAutofit/>
          </a:bodyPr>
          <a:lstStyle/>
          <a:p>
            <a:r>
              <a:rPr lang="cs-CZ" sz="2400" dirty="0"/>
              <a:t>Stanovování reálných a dosažitelných cílů výuky</a:t>
            </a:r>
          </a:p>
          <a:p>
            <a:r>
              <a:rPr lang="cs-CZ" sz="2400" dirty="0"/>
              <a:t>Přiměřenost věku, intelektuálním možnostem žáků, úrovni osvojení jazyka žáky…</a:t>
            </a:r>
          </a:p>
          <a:p>
            <a:endParaRPr lang="cs-CZ" sz="2400" dirty="0"/>
          </a:p>
          <a:p>
            <a:r>
              <a:rPr lang="cs-CZ" sz="2400" dirty="0"/>
              <a:t>Přiměřenost objemu učiva</a:t>
            </a:r>
          </a:p>
          <a:p>
            <a:r>
              <a:rPr lang="cs-CZ" sz="2400" dirty="0"/>
              <a:t>Přiměřenost zadání – postupná gradace obtížnosti cvičení</a:t>
            </a:r>
          </a:p>
          <a:p>
            <a:r>
              <a:rPr lang="cs-CZ" sz="2400" dirty="0"/>
              <a:t>Přiměřenost textů</a:t>
            </a:r>
          </a:p>
          <a:p>
            <a:endParaRPr lang="cs-CZ" sz="2400" dirty="0"/>
          </a:p>
          <a:p>
            <a:r>
              <a:rPr lang="cs-CZ" sz="2400" dirty="0"/>
              <a:t>Individualizace</a:t>
            </a:r>
          </a:p>
        </p:txBody>
      </p:sp>
    </p:spTree>
    <p:extLst>
      <p:ext uri="{BB962C8B-B14F-4D97-AF65-F5344CB8AC3E}">
        <p14:creationId xmlns:p14="http://schemas.microsoft.com/office/powerpoint/2010/main" val="1394126617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286</TotalTime>
  <Words>821</Words>
  <Application>Microsoft Office PowerPoint</Application>
  <PresentationFormat>Širokoúhlá obrazovka</PresentationFormat>
  <Paragraphs>132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1" baseType="lpstr">
      <vt:lpstr>Arial</vt:lpstr>
      <vt:lpstr>Trebuchet MS</vt:lpstr>
      <vt:lpstr>Wingdings 3</vt:lpstr>
      <vt:lpstr>Fazeta</vt:lpstr>
      <vt:lpstr>Didaktické principy ve výuce cizích jazyků</vt:lpstr>
      <vt:lpstr>Didaktické principy</vt:lpstr>
      <vt:lpstr>Klasifikace principů dle Hendricha (1988)</vt:lpstr>
      <vt:lpstr>Klasifikace principů dle Ščukina (2019) dle základních disciplín</vt:lpstr>
      <vt:lpstr>Prezentace aplikace PowerPoint</vt:lpstr>
      <vt:lpstr>Princip uvědomělosti</vt:lpstr>
      <vt:lpstr>Princip aktivity žáků</vt:lpstr>
      <vt:lpstr>Princip názornosti</vt:lpstr>
      <vt:lpstr>Princip přiměřenosti</vt:lpstr>
      <vt:lpstr>Princip trvalosti</vt:lpstr>
      <vt:lpstr>Princip interdisciplinarity</vt:lpstr>
      <vt:lpstr>Princip interkulturality</vt:lpstr>
      <vt:lpstr>Princip vědeckosti</vt:lpstr>
      <vt:lpstr>Prezentace aplikace PowerPoint</vt:lpstr>
      <vt:lpstr>Princip systematičnosti</vt:lpstr>
      <vt:lpstr>Princip minimalizace jazyka a  Princip cyklického uspořádání učiva</vt:lpstr>
      <vt:lpstr>Princip funkčnosti a Princip strukturních vzorců </vt:lpstr>
      <vt:lpstr>Prezentace aplikace PowerPoint</vt:lpstr>
      <vt:lpstr>Princip pozitivní motivace</vt:lpstr>
      <vt:lpstr>Princip diferencovaného přístupu k žákům</vt:lpstr>
      <vt:lpstr>Prezentace aplikace PowerPoint</vt:lpstr>
      <vt:lpstr>Princip komunikativnosti</vt:lpstr>
      <vt:lpstr>Princip zřetele k mezijazykovému transferu</vt:lpstr>
      <vt:lpstr>Princip ústní báze</vt:lpstr>
      <vt:lpstr>Princip komplexnosti</vt:lpstr>
      <vt:lpstr>Princip situativnosti</vt:lpstr>
      <vt:lpstr>Princip aproximace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Didaktické principy ve výuce cizích jazyků</dc:title>
  <dc:creator>Lenka Rozboudová</dc:creator>
  <cp:lastModifiedBy>Lenka Rozboudová</cp:lastModifiedBy>
  <cp:revision>7</cp:revision>
  <dcterms:created xsi:type="dcterms:W3CDTF">2023-12-06T09:32:23Z</dcterms:created>
  <dcterms:modified xsi:type="dcterms:W3CDTF">2023-12-06T14:18:58Z</dcterms:modified>
</cp:coreProperties>
</file>