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6" r:id="rId27"/>
    <p:sldId id="287" r:id="rId28"/>
    <p:sldId id="288" r:id="rId29"/>
    <p:sldId id="289" r:id="rId30"/>
  </p:sldIdLst>
  <p:sldSz cx="9144000" cy="6858000" type="screen4x3"/>
  <p:notesSz cx="9144000" cy="6858000"/>
  <p:embeddedFontLst>
    <p:embeddedFont>
      <p:font typeface="AFEIUC+Wingdings 2" panose="020B0604020202020204" charset="2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JOJAOC+Century Gothic" panose="020B0604020202020204" charset="0"/>
      <p:regular r:id="rId36"/>
    </p:embeddedFont>
    <p:embeddedFont>
      <p:font typeface="KICAGS+Century Gothic Bold" panose="020B0604020202020204" charset="0"/>
      <p:regular r:id="rId37"/>
    </p:embeddedFont>
    <p:embeddedFont>
      <p:font typeface="Times New Roman" panose="02020603050405020304" pitchFamily="18" charset="0"/>
      <p:regular r:id="rId38"/>
    </p:embeddedFont>
    <p:embeddedFont>
      <p:font typeface="VWTIBR+Century Gothic" panose="020B0604020202020204" charset="0"/>
      <p:regular r:id="rId39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25619" y="3270933"/>
            <a:ext cx="2049412" cy="113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29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Tělesné</a:t>
            </a:r>
          </a:p>
          <a:p>
            <a:pPr marL="0" marR="0">
              <a:lnSpc>
                <a:spcPts val="4289"/>
              </a:lnSpc>
              <a:spcBef>
                <a:spcPts val="3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postižení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25619" y="4469832"/>
            <a:ext cx="3159678" cy="1133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24242"/>
                </a:solidFill>
                <a:latin typeface="JOJAOC+Century Gothic"/>
                <a:cs typeface="JOJAOC+Century Gothic"/>
              </a:rPr>
              <a:t>Amputace, deformace,</a:t>
            </a:r>
          </a:p>
          <a:p>
            <a:pPr marL="0" marR="0">
              <a:lnSpc>
                <a:spcPts val="2144"/>
              </a:lnSpc>
              <a:spcBef>
                <a:spcPts val="64"/>
              </a:spcBef>
              <a:spcAft>
                <a:spcPts val="0"/>
              </a:spcAft>
            </a:pPr>
            <a:r>
              <a:rPr sz="1800" dirty="0">
                <a:solidFill>
                  <a:srgbClr val="424242"/>
                </a:solidFill>
                <a:latin typeface="VWTIBR+Century Gothic"/>
                <a:cs typeface="VWTIBR+Century Gothic"/>
              </a:rPr>
              <a:t>parézy,</a:t>
            </a:r>
            <a:r>
              <a:rPr sz="1800" spc="10" dirty="0">
                <a:solidFill>
                  <a:srgbClr val="424242"/>
                </a:solidFill>
                <a:latin typeface="VWTIBR+Century Gothic"/>
                <a:cs typeface="VWTIBR+Century Gothic"/>
              </a:rPr>
              <a:t> </a:t>
            </a:r>
            <a:r>
              <a:rPr sz="1800" dirty="0">
                <a:solidFill>
                  <a:srgbClr val="424242"/>
                </a:solidFill>
                <a:latin typeface="VWTIBR+Century Gothic"/>
                <a:cs typeface="VWTIBR+Century Gothic"/>
              </a:rPr>
              <a:t>míšní léze, centrální</a:t>
            </a:r>
          </a:p>
          <a:p>
            <a:pPr marL="0" marR="0">
              <a:lnSpc>
                <a:spcPts val="2144"/>
              </a:lnSpc>
              <a:spcBef>
                <a:spcPts val="65"/>
              </a:spcBef>
              <a:spcAft>
                <a:spcPts val="0"/>
              </a:spcAft>
            </a:pPr>
            <a:r>
              <a:rPr sz="1800" dirty="0">
                <a:solidFill>
                  <a:srgbClr val="424242"/>
                </a:solidFill>
                <a:latin typeface="VWTIBR+Century Gothic"/>
                <a:cs typeface="VWTIBR+Century Gothic"/>
              </a:rPr>
              <a:t>a periferní obrny u</a:t>
            </a:r>
            <a:r>
              <a:rPr sz="1800" spc="15" dirty="0">
                <a:solidFill>
                  <a:srgbClr val="424242"/>
                </a:solidFill>
                <a:latin typeface="VWTIBR+Century Gothic"/>
                <a:cs typeface="VWTIBR+Century Gothic"/>
              </a:rPr>
              <a:t> </a:t>
            </a:r>
            <a:r>
              <a:rPr sz="1800" dirty="0">
                <a:solidFill>
                  <a:srgbClr val="424242"/>
                </a:solidFill>
                <a:latin typeface="VWTIBR+Century Gothic"/>
                <a:cs typeface="VWTIBR+Century Gothic"/>
              </a:rPr>
              <a:t>dětí,</a:t>
            </a:r>
          </a:p>
          <a:p>
            <a:pPr marL="0" marR="0">
              <a:lnSpc>
                <a:spcPts val="2144"/>
              </a:lnSpc>
              <a:spcBef>
                <a:spcPts val="15"/>
              </a:spcBef>
              <a:spcAft>
                <a:spcPts val="0"/>
              </a:spcAft>
            </a:pPr>
            <a:r>
              <a:rPr sz="1800" dirty="0">
                <a:solidFill>
                  <a:srgbClr val="424242"/>
                </a:solidFill>
                <a:latin typeface="JOJAOC+Century Gothic"/>
                <a:cs typeface="JOJAOC+Century Gothic"/>
              </a:rPr>
              <a:t>DMO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2325348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6493839" cy="20112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Rozštěpy</a:t>
            </a:r>
            <a:r>
              <a:rPr sz="2400" spc="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rtu,</a:t>
            </a:r>
            <a:r>
              <a:rPr sz="24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čelisti</a:t>
            </a:r>
            <a:r>
              <a:rPr sz="24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patra jsou</a:t>
            </a:r>
            <a:r>
              <a:rPr sz="24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nejčastěji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vyskytující</a:t>
            </a:r>
            <a:r>
              <a:rPr sz="24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vrozené</a:t>
            </a:r>
            <a:r>
              <a:rPr sz="24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vývojové</a:t>
            </a:r>
            <a:r>
              <a:rPr sz="24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vady</a:t>
            </a:r>
          </a:p>
          <a:p>
            <a:pPr marL="0" marR="0">
              <a:lnSpc>
                <a:spcPts val="2859"/>
              </a:lnSpc>
              <a:spcBef>
                <a:spcPts val="596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Děti prožívají</a:t>
            </a:r>
            <a:r>
              <a:rPr sz="2400" spc="-4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plnohodnotné dětství</a:t>
            </a:r>
            <a:r>
              <a:rPr sz="2400" spc="-4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</a:p>
          <a:p>
            <a:pPr marL="274370" marR="0">
              <a:lnSpc>
                <a:spcPts val="2862"/>
              </a:lnSpc>
              <a:spcBef>
                <a:spcPts val="21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nejsou</a:t>
            </a:r>
            <a:r>
              <a:rPr sz="24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omezovány</a:t>
            </a:r>
          </a:p>
          <a:p>
            <a:pPr marL="0" marR="0">
              <a:lnSpc>
                <a:spcPts val="2859"/>
              </a:lnSpc>
              <a:spcBef>
                <a:spcPts val="546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Rozštěp</a:t>
            </a:r>
            <a:r>
              <a:rPr sz="24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obličeje</a:t>
            </a:r>
            <a:r>
              <a:rPr sz="24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není</a:t>
            </a:r>
            <a:r>
              <a:rPr sz="24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spojen s intelektem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78026" y="4348244"/>
            <a:ext cx="6034795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jedince,</a:t>
            </a:r>
            <a:r>
              <a:rPr sz="24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nezpůsobuje mentální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4723842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Rozdělení</a:t>
            </a:r>
            <a:r>
              <a:rPr sz="4000" spc="34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rozštěpů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1511895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ypické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811671"/>
            <a:ext cx="1720312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atypické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3250583"/>
            <a:ext cx="2822423" cy="84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syndromové</a:t>
            </a:r>
          </a:p>
          <a:p>
            <a:pPr marL="0" marR="0">
              <a:lnSpc>
                <a:spcPts val="2862"/>
              </a:lnSpc>
              <a:spcBef>
                <a:spcPts val="547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nonsyndromové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030272"/>
            <a:ext cx="4014153" cy="5831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29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Rozštěpy obličeje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5963175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Jedná se o vrozenou</a:t>
            </a:r>
            <a:r>
              <a:rPr sz="24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vývojovou</a:t>
            </a:r>
            <a:r>
              <a:rPr sz="24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vadu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3250583"/>
            <a:ext cx="2712080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2760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jednostranné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3689579"/>
            <a:ext cx="4600890" cy="8404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2703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celkové</a:t>
            </a:r>
            <a:r>
              <a:rPr sz="24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oboustranné</a:t>
            </a:r>
          </a:p>
          <a:p>
            <a:pPr marL="0" marR="0">
              <a:lnSpc>
                <a:spcPts val="2859"/>
              </a:lnSpc>
              <a:spcBef>
                <a:spcPts val="546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2760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zasahující</a:t>
            </a:r>
            <a:r>
              <a:rPr sz="2400" spc="-4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ret, čelist</a:t>
            </a:r>
            <a:r>
              <a:rPr sz="24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patro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72463"/>
            <a:ext cx="6471812" cy="11330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Vznik</a:t>
            </a:r>
            <a:r>
              <a:rPr sz="2400" spc="-2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mezi 6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12 týdnem těhotenství,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kdy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nedojde ke</a:t>
            </a:r>
            <a:r>
              <a:rPr sz="2400" spc="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spojení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střední a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boční části</a:t>
            </a:r>
          </a:p>
          <a:p>
            <a:pPr marL="274370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obličeje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3543276"/>
            <a:ext cx="5799685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Výskyt </a:t>
            </a:r>
            <a:r>
              <a:rPr sz="2400" spc="25" dirty="0">
                <a:solidFill>
                  <a:srgbClr val="3E3D2D"/>
                </a:solidFill>
                <a:latin typeface="VWTIBR+Century Gothic"/>
                <a:cs typeface="VWTIBR+Century Gothic"/>
              </a:rPr>
              <a:t>ve</a:t>
            </a:r>
            <a:r>
              <a:rPr sz="2400" spc="-5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střední Evropě</a:t>
            </a:r>
            <a:r>
              <a:rPr sz="24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1 :</a:t>
            </a:r>
            <a:r>
              <a:rPr sz="24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600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700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3982484"/>
            <a:ext cx="6539899" cy="1498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Rozštěpy</a:t>
            </a:r>
            <a:r>
              <a:rPr sz="2400" spc="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zasahují</a:t>
            </a:r>
            <a:r>
              <a:rPr sz="2400" spc="-4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měkké tkáně (kůže,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podkoží,</a:t>
            </a:r>
            <a:r>
              <a:rPr sz="24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svaly,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sliznice)</a:t>
            </a:r>
            <a:r>
              <a:rPr sz="24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 kostru horní čelisti</a:t>
            </a:r>
          </a:p>
          <a:p>
            <a:pPr marL="274370" marR="0">
              <a:lnSpc>
                <a:spcPts val="2862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ztěžuje kojení,</a:t>
            </a:r>
            <a:r>
              <a:rPr sz="24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kousání</a:t>
            </a:r>
            <a:r>
              <a:rPr sz="24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v pozdějším</a:t>
            </a:r>
          </a:p>
          <a:p>
            <a:pPr marL="274370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věku</a:t>
            </a:r>
            <a:r>
              <a:rPr sz="24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řeč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3101897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Rozštěpy</a:t>
            </a:r>
            <a:r>
              <a:rPr sz="4000" spc="37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rtu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6261534" cy="1206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ají</a:t>
            </a:r>
            <a:r>
              <a:rPr sz="2400" spc="-4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různý rozsah od zářezu až </a:t>
            </a:r>
            <a:r>
              <a:rPr sz="24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po</a:t>
            </a:r>
            <a:r>
              <a:rPr sz="24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úplné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rozdělení</a:t>
            </a:r>
          </a:p>
          <a:p>
            <a:pPr marL="0" marR="0">
              <a:lnSpc>
                <a:spcPts val="2859"/>
              </a:lnSpc>
              <a:spcBef>
                <a:spcPts val="596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ostižena</a:t>
            </a:r>
            <a:r>
              <a:rPr sz="24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jedna</a:t>
            </a:r>
            <a:r>
              <a:rPr sz="24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či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obě strany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3616427"/>
            <a:ext cx="6010992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spc="26" dirty="0">
                <a:solidFill>
                  <a:srgbClr val="3E3D2D"/>
                </a:solidFill>
                <a:latin typeface="JOJAOC+Century Gothic"/>
                <a:cs typeface="JOJAOC+Century Gothic"/>
              </a:rPr>
              <a:t>v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yskytují</a:t>
            </a:r>
            <a:r>
              <a:rPr sz="24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samostatně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či</a:t>
            </a:r>
            <a:r>
              <a:rPr sz="24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kombinací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3982484"/>
            <a:ext cx="1937645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čelisti,</a:t>
            </a:r>
            <a:r>
              <a:rPr sz="24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patra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4421396"/>
            <a:ext cx="2968775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častěji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 chlapců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3832785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Rozštěpy</a:t>
            </a:r>
            <a:r>
              <a:rPr sz="4000" spc="37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patra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6300886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</a:t>
            </a:r>
            <a:r>
              <a:rPr sz="24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pouze</a:t>
            </a:r>
            <a:r>
              <a:rPr sz="2400" spc="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uvuly</a:t>
            </a:r>
            <a:r>
              <a:rPr sz="2400" spc="-4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nebo až měkkého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78026" y="2738519"/>
            <a:ext cx="971734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patra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3177430"/>
            <a:ext cx="2520123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častěji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 dívek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3615987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Rozštěpy</a:t>
            </a:r>
            <a:r>
              <a:rPr sz="4000" spc="37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nosu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1825736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mediánní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811671"/>
            <a:ext cx="6407857" cy="1133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paramediánní –</a:t>
            </a:r>
            <a:r>
              <a:rPr sz="24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spolu s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rozštěpem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rtu,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čelisti</a:t>
            </a:r>
            <a:r>
              <a:rPr sz="24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patra, s nosním křídlem až očním</a:t>
            </a:r>
          </a:p>
          <a:p>
            <a:pPr marL="274370" marR="0">
              <a:lnSpc>
                <a:spcPts val="2862"/>
              </a:lnSpc>
              <a:spcBef>
                <a:spcPts val="21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koutkem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3982484"/>
            <a:ext cx="5574154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l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aterální</a:t>
            </a:r>
            <a:r>
              <a:rPr sz="24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vzácné,</a:t>
            </a:r>
            <a:r>
              <a:rPr sz="24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spc="19" dirty="0">
                <a:solidFill>
                  <a:srgbClr val="3E3D2D"/>
                </a:solidFill>
                <a:latin typeface="VWTIBR+Century Gothic"/>
                <a:cs typeface="VWTIBR+Century Gothic"/>
              </a:rPr>
              <a:t>ve</a:t>
            </a:r>
            <a:r>
              <a:rPr sz="2400" spc="-4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směru koutku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4144282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Rozštěpy</a:t>
            </a:r>
            <a:r>
              <a:rPr sz="4000" spc="37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páteře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5729008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etkáváme</a:t>
            </a:r>
            <a:r>
              <a:rPr sz="24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názvem</a:t>
            </a:r>
            <a:r>
              <a:rPr sz="2400" spc="-4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spina</a:t>
            </a:r>
            <a:r>
              <a:rPr sz="24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bifida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811671"/>
            <a:ext cx="6270393" cy="1206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oměrně častá vrozená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vada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</a:t>
            </a:r>
            <a:r>
              <a:rPr sz="24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různém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rozsahu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</a:t>
            </a:r>
          </a:p>
          <a:p>
            <a:pPr marL="0" marR="0">
              <a:lnSpc>
                <a:spcPts val="2862"/>
              </a:lnSpc>
              <a:spcBef>
                <a:spcPts val="597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spc="17" dirty="0">
                <a:solidFill>
                  <a:srgbClr val="3E3D2D"/>
                </a:solidFill>
                <a:latin typeface="JOJAOC+Century Gothic"/>
                <a:cs typeface="JOJAOC+Century Gothic"/>
              </a:rPr>
              <a:t>j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edná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o poruchu v uzavření</a:t>
            </a:r>
            <a:r>
              <a:rPr sz="2400" spc="-5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neurální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3982484"/>
            <a:ext cx="1199663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trubice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4860265"/>
            <a:ext cx="6239362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Příčiny:</a:t>
            </a:r>
            <a:r>
              <a:rPr sz="24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genetika,</a:t>
            </a:r>
            <a:r>
              <a:rPr sz="2400" spc="-5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snížený příjem</a:t>
            </a:r>
            <a:r>
              <a:rPr sz="24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kyseliny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78026" y="5226322"/>
            <a:ext cx="5542454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listové</a:t>
            </a:r>
            <a:r>
              <a:rPr sz="2400" spc="-4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těhotenství,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cukrovka</a:t>
            </a:r>
            <a:r>
              <a:rPr sz="24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2.typu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04660"/>
            <a:ext cx="4607206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r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ozštěp</a:t>
            </a:r>
            <a:r>
              <a:rPr sz="22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oblasti</a:t>
            </a:r>
            <a:r>
              <a:rPr sz="22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křížové</a:t>
            </a:r>
            <a:r>
              <a:rPr sz="22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oblasti: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732460"/>
            <a:ext cx="341169" cy="1468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58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  <a:p>
            <a:pPr marL="0" marR="0">
              <a:lnSpc>
                <a:spcPts val="1758"/>
              </a:lnSpc>
              <a:spcBef>
                <a:spcPts val="2943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  <a:p>
            <a:pPr marL="0" marR="0">
              <a:lnSpc>
                <a:spcPts val="1758"/>
              </a:lnSpc>
              <a:spcBef>
                <a:spcPts val="2996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22348" y="2639743"/>
            <a:ext cx="5439835" cy="370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okultní</a:t>
            </a:r>
            <a:r>
              <a:rPr sz="22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neuzavření</a:t>
            </a:r>
            <a:r>
              <a:rPr sz="22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zadní části obratle,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2907967"/>
            <a:ext cx="6394521" cy="7061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bez 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ení</a:t>
            </a:r>
            <a:r>
              <a:rPr sz="2200" spc="-4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míchy,</a:t>
            </a:r>
            <a:r>
              <a:rPr sz="2200" spc="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bez neurologických</a:t>
            </a:r>
            <a:r>
              <a:rPr sz="22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změn</a:t>
            </a:r>
          </a:p>
          <a:p>
            <a:pPr marL="466597" marR="0">
              <a:lnSpc>
                <a:spcPts val="2621"/>
              </a:lnSpc>
              <a:spcBef>
                <a:spcPts val="69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meningokéla</a:t>
            </a:r>
            <a:r>
              <a:rPr sz="22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mezi zadní části obratlů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78026" y="3511852"/>
            <a:ext cx="6287781" cy="974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dojd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e</a:t>
            </a:r>
            <a:r>
              <a:rPr sz="2200" strike="sngStrike" spc="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k vychlípe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ní</a:t>
            </a:r>
            <a:r>
              <a:rPr sz="22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míšních</a:t>
            </a:r>
            <a:r>
              <a:rPr sz="22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obalů</a:t>
            </a:r>
          </a:p>
          <a:p>
            <a:pPr marL="466597" marR="0">
              <a:lnSpc>
                <a:spcPts val="2621"/>
              </a:lnSpc>
              <a:spcBef>
                <a:spcPts val="69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myelomeningokéla</a:t>
            </a:r>
            <a:r>
              <a:rPr sz="2200" spc="-2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nejzávažnější</a:t>
            </a:r>
            <a:r>
              <a:rPr sz="22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stav,</a:t>
            </a:r>
          </a:p>
          <a:p>
            <a:pPr marL="0" marR="0">
              <a:lnSpc>
                <a:spcPts val="211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pře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s neuzavřené</a:t>
            </a:r>
            <a:r>
              <a:rPr sz="2200" strike="sngStrike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obrat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le vyhřezne</a:t>
            </a:r>
            <a:r>
              <a:rPr sz="22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část</a:t>
            </a:r>
            <a:r>
              <a:rPr sz="2200" spc="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míchy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03655" y="4384073"/>
            <a:ext cx="5799974" cy="9741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7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míšní</a:t>
            </a:r>
            <a:r>
              <a:rPr sz="22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obaly, porucha</a:t>
            </a:r>
            <a:r>
              <a:rPr sz="2200" spc="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mozku</a:t>
            </a:r>
          </a:p>
          <a:p>
            <a:pPr marL="0" marR="0">
              <a:lnSpc>
                <a:spcPts val="2619"/>
              </a:lnSpc>
              <a:spcBef>
                <a:spcPts val="73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objevuje se porucha citlivosti</a:t>
            </a:r>
            <a:r>
              <a:rPr sz="2200" spc="-31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 hybnosti</a:t>
            </a:r>
          </a:p>
          <a:p>
            <a:pPr marL="27437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dolních končetin,</a:t>
            </a:r>
            <a:r>
              <a:rPr sz="22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porucha</a:t>
            </a:r>
            <a:r>
              <a:rPr sz="2200" spc="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svěračů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1769535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Parézy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04660"/>
            <a:ext cx="3918747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ostižení</a:t>
            </a:r>
            <a:r>
              <a:rPr sz="22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smíšeného</a:t>
            </a:r>
            <a:r>
              <a:rPr sz="22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nervu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640236"/>
            <a:ext cx="5979565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</a:t>
            </a:r>
            <a:r>
              <a:rPr sz="2200" spc="-4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motorické,</a:t>
            </a:r>
            <a:r>
              <a:rPr sz="22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senzitivní,</a:t>
            </a:r>
            <a:r>
              <a:rPr sz="22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autonomní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2908460"/>
            <a:ext cx="907955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složky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3579105"/>
            <a:ext cx="6427780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Neuropraxie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přechodná</a:t>
            </a:r>
            <a:r>
              <a:rPr sz="22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porucha,</a:t>
            </a:r>
            <a:r>
              <a:rPr sz="2200" spc="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nastává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78026" y="3847625"/>
            <a:ext cx="4532573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spontánní</a:t>
            </a:r>
            <a:r>
              <a:rPr sz="22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úprava do</a:t>
            </a:r>
            <a:r>
              <a:rPr sz="2200" spc="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3</a:t>
            </a:r>
            <a:r>
              <a:rPr sz="2200" spc="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6 týdnů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3655" y="4182905"/>
            <a:ext cx="6219887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Axonotméza</a:t>
            </a:r>
            <a:r>
              <a:rPr sz="22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přerušení kontinuity</a:t>
            </a:r>
            <a:r>
              <a:rPr sz="22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axonů</a:t>
            </a:r>
            <a:r>
              <a:rPr sz="22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78026" y="4451129"/>
            <a:ext cx="6147502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myelinové</a:t>
            </a:r>
            <a:r>
              <a:rPr sz="22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pochvy, regenerace</a:t>
            </a:r>
            <a:r>
              <a:rPr sz="22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4</a:t>
            </a:r>
            <a:r>
              <a:rPr sz="2200" spc="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8 měsíců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03655" y="4786367"/>
            <a:ext cx="5343719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Neurotméza – anatomické</a:t>
            </a:r>
            <a:r>
              <a:rPr sz="2200" spc="-4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přerušení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478026" y="5054887"/>
            <a:ext cx="2274464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kontinuity</a:t>
            </a:r>
            <a:r>
              <a:rPr sz="2200" spc="-38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nervu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2835317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JOJAOC+Century Gothic"/>
                <a:cs typeface="JOJAOC+Century Gothic"/>
              </a:rPr>
              <a:t>Amputace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6408992" cy="23038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Patří</a:t>
            </a:r>
            <a:r>
              <a:rPr sz="24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</a:t>
            </a:r>
            <a:r>
              <a:rPr sz="24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nejstarším</a:t>
            </a:r>
            <a:r>
              <a:rPr sz="24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historicky</a:t>
            </a:r>
            <a:r>
              <a:rPr sz="2400" spc="-4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doloženým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výkonům,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měly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význam</a:t>
            </a:r>
            <a:r>
              <a:rPr sz="24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rituální</a:t>
            </a:r>
            <a:r>
              <a:rPr sz="2400" spc="-4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nebo</a:t>
            </a:r>
          </a:p>
          <a:p>
            <a:pPr marL="274370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trestný</a:t>
            </a:r>
          </a:p>
          <a:p>
            <a:pPr marL="0" marR="0">
              <a:lnSpc>
                <a:spcPts val="2862"/>
              </a:lnSpc>
              <a:spcBef>
                <a:spcPts val="597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Jedná se o odstranění</a:t>
            </a:r>
            <a:r>
              <a:rPr sz="24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periferní</a:t>
            </a:r>
            <a:r>
              <a:rPr sz="24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části</a:t>
            </a:r>
            <a:r>
              <a:rPr sz="24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těla</a:t>
            </a:r>
          </a:p>
          <a:p>
            <a:pPr marL="274370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úrazem či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chirurgicky</a:t>
            </a:r>
            <a:r>
              <a:rPr sz="24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včetně</a:t>
            </a:r>
            <a:r>
              <a:rPr sz="24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krytu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měkkých tkání</a:t>
            </a:r>
            <a:r>
              <a:rPr sz="24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přerušením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skeletu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4714258"/>
            <a:ext cx="6495394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spc="26" dirty="0">
                <a:solidFill>
                  <a:srgbClr val="3E3D2D"/>
                </a:solidFill>
                <a:latin typeface="JOJAOC+Century Gothic"/>
                <a:cs typeface="JOJAOC+Century Gothic"/>
              </a:rPr>
              <a:t>v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ede</a:t>
            </a:r>
            <a:r>
              <a:rPr sz="24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 funkční</a:t>
            </a:r>
            <a:r>
              <a:rPr sz="24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nebo kosmetické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změně 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5080018"/>
            <a:ext cx="5787296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možností dalšího protetického</a:t>
            </a:r>
            <a:r>
              <a:rPr sz="24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ošetření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37991"/>
            <a:ext cx="3385943" cy="370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Projevy </a:t>
            </a:r>
            <a:r>
              <a:rPr sz="22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chabé parézy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5075" y="2707292"/>
            <a:ext cx="6660963" cy="285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867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postižené</a:t>
            </a:r>
            <a:r>
              <a:rPr sz="22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svaly</a:t>
            </a:r>
            <a:r>
              <a:rPr sz="22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končetiny</a:t>
            </a:r>
            <a:r>
              <a:rPr sz="22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jsou</a:t>
            </a:r>
            <a:r>
              <a:rPr sz="22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ochablé,</a:t>
            </a:r>
          </a:p>
          <a:p>
            <a:pPr marL="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hypotonické,</a:t>
            </a:r>
            <a:r>
              <a:rPr sz="22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snížené</a:t>
            </a:r>
            <a:r>
              <a:rPr sz="22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až vyhaslé</a:t>
            </a:r>
            <a:r>
              <a:rPr sz="22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reflexy,</a:t>
            </a:r>
          </a:p>
          <a:p>
            <a:pPr marL="0" marR="0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přítomny</a:t>
            </a:r>
            <a:r>
              <a:rPr sz="2200" spc="-2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zánikové</a:t>
            </a:r>
            <a:r>
              <a:rPr sz="22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reflexy</a:t>
            </a:r>
            <a:r>
              <a:rPr sz="22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(při</a:t>
            </a:r>
            <a:r>
              <a:rPr sz="2200" spc="5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předpažení HK</a:t>
            </a:r>
          </a:p>
          <a:p>
            <a:pPr marL="0" marR="0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klesá, ze supinace</a:t>
            </a:r>
            <a:r>
              <a:rPr sz="22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stáčí do pronace,</a:t>
            </a:r>
          </a:p>
          <a:p>
            <a:pPr marL="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zpoždění opakovaného</a:t>
            </a:r>
            <a:r>
              <a:rPr sz="22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předpažení, výdrž</a:t>
            </a:r>
          </a:p>
          <a:p>
            <a:pPr marL="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flektovaných</a:t>
            </a:r>
            <a:r>
              <a:rPr sz="22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DK v kyčlích</a:t>
            </a:r>
            <a:r>
              <a:rPr sz="2200" spc="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 v kolenou),</a:t>
            </a:r>
          </a:p>
          <a:p>
            <a:pPr marL="466394" marR="0">
              <a:lnSpc>
                <a:spcPts val="2616"/>
              </a:lnSpc>
              <a:spcBef>
                <a:spcPts val="287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porušení trofiky</a:t>
            </a:r>
            <a:r>
              <a:rPr sz="22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hybnosti (pasivní hybnost je</a:t>
            </a:r>
          </a:p>
          <a:p>
            <a:pPr marL="0" marR="0">
              <a:lnSpc>
                <a:spcPts val="237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zvýšená, aktivní</a:t>
            </a:r>
            <a:r>
              <a:rPr sz="22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pohyb snížen</a:t>
            </a:r>
            <a:r>
              <a:rPr sz="22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vzhledem ke</a:t>
            </a:r>
          </a:p>
          <a:p>
            <a:pPr marL="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svalové</a:t>
            </a:r>
            <a:r>
              <a:rPr sz="2200" spc="-3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síle)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38188"/>
            <a:ext cx="3918722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Nejčastěji postižené</a:t>
            </a:r>
            <a:r>
              <a:rPr sz="22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nervy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706799"/>
            <a:ext cx="6612345" cy="2852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2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n.facialis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objevují</a:t>
            </a:r>
            <a:r>
              <a:rPr sz="22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vyhlazené</a:t>
            </a:r>
            <a:r>
              <a:rPr sz="22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vrásky</a:t>
            </a:r>
            <a:r>
              <a:rPr sz="22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</a:t>
            </a:r>
          </a:p>
          <a:p>
            <a:pPr marL="27437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čele, neschopnost</a:t>
            </a:r>
            <a:r>
              <a:rPr sz="22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vytáhnout obočí vzhůru,</a:t>
            </a:r>
          </a:p>
          <a:p>
            <a:pPr marL="274370" marR="0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spadlý zevní</a:t>
            </a:r>
            <a:r>
              <a:rPr sz="22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koutek oka, neschopnost</a:t>
            </a:r>
            <a:r>
              <a:rPr sz="22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pokrčit</a:t>
            </a:r>
          </a:p>
          <a:p>
            <a:pPr marL="274370" marR="0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nos, přefouknout vzduch z jedné tváře</a:t>
            </a:r>
            <a:r>
              <a:rPr sz="22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</a:t>
            </a:r>
          </a:p>
          <a:p>
            <a:pPr marL="27437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druhé,</a:t>
            </a:r>
            <a:r>
              <a:rPr sz="2200" spc="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našpulit</a:t>
            </a:r>
            <a:r>
              <a:rPr sz="2200" spc="-2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rty,</a:t>
            </a:r>
            <a:r>
              <a:rPr sz="2200" spc="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spadlý ústní koutek</a:t>
            </a:r>
          </a:p>
          <a:p>
            <a:pPr marL="0" marR="0">
              <a:lnSpc>
                <a:spcPts val="2621"/>
              </a:lnSpc>
              <a:spcBef>
                <a:spcPts val="283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2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n.laryngeus</a:t>
            </a:r>
            <a:r>
              <a:rPr sz="2200" u="sng" spc="24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spc="-604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jednostranná</a:t>
            </a:r>
            <a:r>
              <a:rPr sz="22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porucha</a:t>
            </a:r>
          </a:p>
          <a:p>
            <a:pPr marL="27437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fonace, hlasivka</a:t>
            </a:r>
            <a:r>
              <a:rPr sz="22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 nepohyblivá,</a:t>
            </a:r>
            <a:r>
              <a:rPr sz="22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oboustranná</a:t>
            </a:r>
          </a:p>
          <a:p>
            <a:pPr marL="274370" marR="0">
              <a:lnSpc>
                <a:spcPts val="237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porucha</a:t>
            </a:r>
            <a:r>
              <a:rPr sz="2200" spc="1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stenóza dýchacích</a:t>
            </a:r>
            <a:r>
              <a:rPr sz="2200" spc="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cest v</a:t>
            </a:r>
            <a:r>
              <a:rPr sz="22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oblasti</a:t>
            </a:r>
          </a:p>
          <a:p>
            <a:pPr marL="274370" marR="0">
              <a:lnSpc>
                <a:spcPts val="237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glottis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04660"/>
            <a:ext cx="3502719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16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650" spc="278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Paréza horní končetiny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46022" y="2639743"/>
            <a:ext cx="5776942" cy="370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n.axillaris</a:t>
            </a:r>
            <a:r>
              <a:rPr sz="2200" u="sng" spc="-29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spc="-607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nastává</a:t>
            </a:r>
            <a:r>
              <a:rPr sz="22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 zlomenině</a:t>
            </a:r>
            <a:r>
              <a:rPr sz="22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humeru,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5075" y="2907967"/>
            <a:ext cx="6407887" cy="370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lux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aci rame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nního</a:t>
            </a:r>
            <a:r>
              <a:rPr sz="22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kloubu, oslabení</a:t>
            </a:r>
            <a:r>
              <a:rPr sz="22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elevace</a:t>
            </a:r>
            <a:r>
              <a:rPr sz="22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5075" y="3176684"/>
            <a:ext cx="5256957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horizontály,</a:t>
            </a:r>
            <a:r>
              <a:rPr sz="22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porucha</a:t>
            </a:r>
            <a:r>
              <a:rPr sz="2200" spc="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čití</a:t>
            </a:r>
            <a:r>
              <a:rPr sz="22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nad</a:t>
            </a:r>
            <a:r>
              <a:rPr sz="2200" spc="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úponem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5075" y="3444993"/>
            <a:ext cx="1904332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m.deltoideus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68298" y="3780076"/>
            <a:ext cx="5883115" cy="370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n.medianus</a:t>
            </a:r>
            <a:r>
              <a:rPr sz="2200" spc="2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prochází karpálním</a:t>
            </a:r>
            <a:r>
              <a:rPr sz="22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tunelem,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35075" y="4048300"/>
            <a:ext cx="6372862" cy="370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to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mu odpoví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dají i příznaky poranění,</a:t>
            </a:r>
            <a:r>
              <a:rPr sz="22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nastávají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35075" y="4317017"/>
            <a:ext cx="6238843" cy="90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 řezných zraněních, porucha</a:t>
            </a:r>
            <a:r>
              <a:rPr sz="2200" spc="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citlivosti,</a:t>
            </a:r>
          </a:p>
          <a:p>
            <a:pPr marL="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</a:t>
            </a:r>
            <a:r>
              <a:rPr sz="2200" spc="-4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svalů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tenaru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, chybí flexe v distálních</a:t>
            </a:r>
          </a:p>
          <a:p>
            <a:pPr marL="0" marR="0">
              <a:lnSpc>
                <a:spcPts val="2114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interfalangiálních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kloubech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2304463"/>
            <a:ext cx="6343717" cy="1175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3222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n.ulnaris </a:t>
            </a:r>
            <a:r>
              <a:rPr sz="2200" spc="-605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probíhá</a:t>
            </a:r>
            <a:r>
              <a:rPr sz="22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 vnitřní</a:t>
            </a:r>
            <a:r>
              <a:rPr sz="22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straně</a:t>
            </a:r>
            <a:r>
              <a:rPr sz="22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paže,</a:t>
            </a:r>
          </a:p>
          <a:p>
            <a:pPr marL="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dbíhá</a:t>
            </a:r>
            <a:r>
              <a:rPr sz="2200" strike="sngStrike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olecranon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končí u</a:t>
            </a:r>
            <a:r>
              <a:rPr sz="22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IV.</a:t>
            </a:r>
            <a:r>
              <a:rPr sz="2200" spc="5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</a:t>
            </a:r>
            <a:r>
              <a:rPr sz="22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V.</a:t>
            </a:r>
            <a:r>
              <a:rPr sz="2200" spc="7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prstu.</a:t>
            </a:r>
            <a:r>
              <a:rPr sz="22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</a:t>
            </a:r>
          </a:p>
          <a:p>
            <a:pPr marL="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obrně</a:t>
            </a:r>
            <a:r>
              <a:rPr sz="22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neschopnost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hyperabdukce</a:t>
            </a:r>
            <a:r>
              <a:rPr sz="2200" spc="25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palce,</a:t>
            </a:r>
          </a:p>
          <a:p>
            <a:pPr marL="0" marR="0">
              <a:lnSpc>
                <a:spcPts val="2111"/>
              </a:lnSpc>
              <a:spcBef>
                <a:spcPts val="5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atrofie</a:t>
            </a:r>
            <a:r>
              <a:rPr sz="2200" spc="-1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interoseálních</a:t>
            </a:r>
            <a:r>
              <a:rPr sz="22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svalů, „drápovitá</a:t>
            </a:r>
            <a:r>
              <a:rPr sz="22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ruka“.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5075" y="3377556"/>
            <a:ext cx="5804793" cy="37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Příčiny</a:t>
            </a:r>
            <a:r>
              <a:rPr sz="22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jsou tumory,</a:t>
            </a:r>
            <a:r>
              <a:rPr sz="2200" spc="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traumata, kompresivní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5075" y="3646457"/>
            <a:ext cx="1448948" cy="370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syndromy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68298" y="3981244"/>
            <a:ext cx="6197486" cy="370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n.radialis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vlákna</a:t>
            </a:r>
            <a:r>
              <a:rPr sz="2200" spc="-2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 kořenů C5</a:t>
            </a:r>
            <a:r>
              <a:rPr sz="2200" spc="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C7,</a:t>
            </a:r>
            <a:r>
              <a:rPr sz="2200" spc="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prochází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5075" y="4249468"/>
            <a:ext cx="5980032" cy="370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2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</a:t>
            </a:r>
            <a:r>
              <a:rPr sz="2200" strike="sngStrike" dirty="0">
                <a:solidFill>
                  <a:srgbClr val="3E3D2D"/>
                </a:solidFill>
                <a:latin typeface="VWTIBR+Century Gothic"/>
                <a:cs typeface="VWTIBR+Century Gothic"/>
              </a:rPr>
              <a:t>es </a:t>
            </a:r>
            <a:r>
              <a:rPr sz="2200" strike="sngStrike" dirty="0">
                <a:solidFill>
                  <a:srgbClr val="3E3D2D"/>
                </a:solidFill>
                <a:latin typeface="JOJAOC+Century Gothic"/>
                <a:cs typeface="JOJAOC+Century Gothic"/>
              </a:rPr>
              <a:t>m.tric</a:t>
            </a:r>
            <a:r>
              <a:rPr sz="2200" dirty="0">
                <a:solidFill>
                  <a:srgbClr val="3E3D2D"/>
                </a:solidFill>
                <a:latin typeface="JOJAOC+Century Gothic"/>
                <a:cs typeface="JOJAOC+Century Gothic"/>
              </a:rPr>
              <a:t>eps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brachií,</a:t>
            </a:r>
            <a:r>
              <a:rPr sz="22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ovládá</a:t>
            </a:r>
            <a:r>
              <a:rPr sz="22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extenzi</a:t>
            </a:r>
            <a:r>
              <a:rPr sz="22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lokte,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35075" y="4518185"/>
            <a:ext cx="6741836" cy="1175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1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zápěstí a metakarpofalangiálních</a:t>
            </a:r>
            <a:r>
              <a:rPr sz="22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kloubů. Při</a:t>
            </a:r>
          </a:p>
          <a:p>
            <a:pPr marL="0" marR="0">
              <a:lnSpc>
                <a:spcPts val="2113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obrně tzv.</a:t>
            </a:r>
            <a:r>
              <a:rPr sz="22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„labutí šíje“ – vázne</a:t>
            </a:r>
            <a:r>
              <a:rPr sz="22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extenze</a:t>
            </a:r>
            <a:r>
              <a:rPr sz="22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zápěstí,</a:t>
            </a:r>
          </a:p>
          <a:p>
            <a:pPr marL="0" marR="0">
              <a:lnSpc>
                <a:spcPts val="211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prstů a abdukce</a:t>
            </a:r>
            <a:r>
              <a:rPr sz="2200" spc="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palce. Příčiny</a:t>
            </a:r>
            <a:r>
              <a:rPr sz="22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obrny zlomeniny</a:t>
            </a:r>
          </a:p>
          <a:p>
            <a:pPr marL="0" marR="0">
              <a:lnSpc>
                <a:spcPts val="2112"/>
              </a:lnSpc>
              <a:spcBef>
                <a:spcPts val="50"/>
              </a:spcBef>
              <a:spcAft>
                <a:spcPts val="0"/>
              </a:spcAft>
            </a:pP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humeru, léze</a:t>
            </a:r>
            <a:r>
              <a:rPr sz="22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</a:t>
            </a:r>
            <a:r>
              <a:rPr sz="22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oblasti</a:t>
            </a:r>
            <a:r>
              <a:rPr sz="22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axily,</a:t>
            </a:r>
            <a:r>
              <a:rPr sz="22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útlak v oblasti</a:t>
            </a:r>
            <a:r>
              <a:rPr sz="22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2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zápěstí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24974"/>
            <a:ext cx="2492067" cy="2654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9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150" spc="84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Parézy</a:t>
            </a:r>
            <a:r>
              <a:rPr sz="15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dolní</a:t>
            </a:r>
            <a:r>
              <a:rPr sz="15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50594" y="2553870"/>
            <a:ext cx="6387628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n.femoralis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tvořen</a:t>
            </a:r>
            <a:r>
              <a:rPr sz="15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 vláken</a:t>
            </a:r>
            <a:r>
              <a:rPr sz="1500" spc="-3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L2</a:t>
            </a:r>
            <a:r>
              <a:rPr sz="15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L4, inervuje</a:t>
            </a:r>
            <a:r>
              <a:rPr sz="1500" spc="-3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m.iliopsoas,</a:t>
            </a:r>
            <a:r>
              <a:rPr sz="1500" spc="-17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m.sartorius,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5075" y="2736750"/>
            <a:ext cx="6536571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m.quadriceps</a:t>
            </a:r>
            <a:r>
              <a:rPr sz="1500" spc="11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femoris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. Umožňuje flexi v kyčli</a:t>
            </a:r>
            <a:r>
              <a:rPr sz="15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extenzi v koleni.</a:t>
            </a:r>
            <a:r>
              <a:rPr sz="15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Změna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5075" y="2919630"/>
            <a:ext cx="6709391" cy="4479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citlivosti</a:t>
            </a:r>
            <a:r>
              <a:rPr sz="1500" spc="-5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 poranění nervu</a:t>
            </a:r>
            <a:r>
              <a:rPr sz="15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</a:t>
            </a:r>
            <a:r>
              <a:rPr sz="15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 vnitřní</a:t>
            </a:r>
            <a:r>
              <a:rPr sz="15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straně</a:t>
            </a:r>
            <a:r>
              <a:rPr sz="15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stehna a bérce. Při</a:t>
            </a:r>
            <a:r>
              <a:rPr sz="15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obrně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vysokou</a:t>
            </a:r>
            <a:r>
              <a:rPr sz="15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lézí</a:t>
            </a:r>
            <a:r>
              <a:rPr sz="15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nelze</a:t>
            </a:r>
            <a:r>
              <a:rPr sz="15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vykročit</a:t>
            </a:r>
            <a:r>
              <a:rPr sz="1500" spc="-4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vyjít</a:t>
            </a:r>
            <a:r>
              <a:rPr sz="1500" spc="-4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 schodů,</a:t>
            </a:r>
            <a:r>
              <a:rPr sz="15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atrofie</a:t>
            </a:r>
            <a:r>
              <a:rPr sz="15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svalů,</a:t>
            </a:r>
            <a:r>
              <a:rPr sz="15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nízkou</a:t>
            </a:r>
            <a:r>
              <a:rPr sz="15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lézí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5075" y="3285390"/>
            <a:ext cx="5883774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poškození extenze</a:t>
            </a:r>
            <a:r>
              <a:rPr sz="15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koleni.</a:t>
            </a:r>
            <a:r>
              <a:rPr sz="15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Poranění při traumatech, následek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35075" y="3467974"/>
            <a:ext cx="3418424" cy="2654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9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operace,</a:t>
            </a:r>
            <a:r>
              <a:rPr sz="15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útlak</a:t>
            </a:r>
            <a:r>
              <a:rPr sz="15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inquinálního</a:t>
            </a:r>
            <a:r>
              <a:rPr sz="15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kanálu.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97254" y="3697251"/>
            <a:ext cx="5975333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n.ischiadicus</a:t>
            </a:r>
            <a:r>
              <a:rPr sz="1500" spc="-18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</a:t>
            </a:r>
            <a:r>
              <a:rPr sz="15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větví</a:t>
            </a:r>
            <a:r>
              <a:rPr sz="1500" spc="-4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n.peroneus,</a:t>
            </a:r>
            <a:r>
              <a:rPr sz="1500" spc="1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n.tibialis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.</a:t>
            </a:r>
            <a:r>
              <a:rPr sz="1500" spc="-3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</a:t>
            </a:r>
            <a:r>
              <a:rPr sz="15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poškození nervu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35075" y="3880131"/>
            <a:ext cx="6433396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nelze</a:t>
            </a:r>
            <a:r>
              <a:rPr sz="15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flexe v koleni</a:t>
            </a:r>
            <a:r>
              <a:rPr sz="15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  <a:r>
              <a:rPr sz="15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plantární</a:t>
            </a:r>
            <a:r>
              <a:rPr sz="15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flexe nohy. Příčiny</a:t>
            </a:r>
            <a:r>
              <a:rPr sz="15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poranění traumata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35075" y="4063011"/>
            <a:ext cx="5889089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pánve, kyčelního</a:t>
            </a:r>
            <a:r>
              <a:rPr sz="15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kloubu,</a:t>
            </a:r>
            <a:r>
              <a:rPr sz="15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útlaky</a:t>
            </a:r>
            <a:r>
              <a:rPr sz="15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díky</a:t>
            </a:r>
            <a:r>
              <a:rPr sz="15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hematomům</a:t>
            </a:r>
            <a:r>
              <a:rPr sz="1500" spc="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nádorům.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345438" y="4291611"/>
            <a:ext cx="6188120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n.tibialis</a:t>
            </a:r>
            <a:r>
              <a:rPr sz="1500" spc="-2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tvořen</a:t>
            </a:r>
            <a:r>
              <a:rPr sz="15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 vláken</a:t>
            </a:r>
            <a:r>
              <a:rPr sz="1500" spc="-2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L5 – S2,</a:t>
            </a:r>
            <a:r>
              <a:rPr sz="15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oddělen</a:t>
            </a:r>
            <a:r>
              <a:rPr sz="15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n.ischiadicus,</a:t>
            </a:r>
            <a:r>
              <a:rPr sz="1500" spc="-29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inervuje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35075" y="4474491"/>
            <a:ext cx="6204799" cy="26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m.triceps</a:t>
            </a:r>
            <a:r>
              <a:rPr sz="1500" spc="1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surae,</a:t>
            </a:r>
            <a:r>
              <a:rPr sz="1500" spc="-15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tibialis</a:t>
            </a:r>
            <a:r>
              <a:rPr sz="1500" spc="-3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posterior,</a:t>
            </a:r>
            <a:r>
              <a:rPr sz="1500" spc="-23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flexor digitorum</a:t>
            </a:r>
            <a:r>
              <a:rPr sz="1500" spc="-18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 hallucis</a:t>
            </a:r>
            <a:r>
              <a:rPr sz="1500" spc="-25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longus.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35075" y="4657371"/>
            <a:ext cx="6418878" cy="448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Senzitivně</a:t>
            </a:r>
            <a:r>
              <a:rPr sz="15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ovlivňuje</a:t>
            </a:r>
            <a:r>
              <a:rPr sz="1500" spc="-3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zadní stranu</a:t>
            </a:r>
            <a:r>
              <a:rPr sz="15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lýtka</a:t>
            </a:r>
            <a:r>
              <a:rPr sz="15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laterární</a:t>
            </a:r>
            <a:r>
              <a:rPr sz="15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část nohy. Při</a:t>
            </a:r>
            <a:r>
              <a:rPr sz="15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obrně</a:t>
            </a:r>
          </a:p>
          <a:p>
            <a:pPr marL="0" marR="0">
              <a:lnSpc>
                <a:spcPts val="1442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nelze</a:t>
            </a:r>
            <a:r>
              <a:rPr sz="1500" spc="-14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5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stoup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91042"/>
            <a:ext cx="299341" cy="211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68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19624"/>
            <a:ext cx="6634203" cy="2835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5416" marR="0">
              <a:lnSpc>
                <a:spcPts val="2033"/>
              </a:lnSpc>
              <a:spcBef>
                <a:spcPts val="0"/>
              </a:spcBef>
              <a:spcAft>
                <a:spcPts val="0"/>
              </a:spcAft>
            </a:pPr>
            <a:r>
              <a:rPr sz="17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n.tibialis</a:t>
            </a:r>
            <a:r>
              <a:rPr sz="1700" spc="-23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  <a:r>
              <a:rPr sz="17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tvořen</a:t>
            </a:r>
            <a:r>
              <a:rPr sz="17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 vláken L5 –</a:t>
            </a:r>
            <a:r>
              <a:rPr sz="17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S2, oddělen</a:t>
            </a:r>
            <a:r>
              <a:rPr sz="17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</a:t>
            </a:r>
            <a:r>
              <a:rPr sz="1700" spc="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n.ischiadicus,</a:t>
            </a:r>
          </a:p>
          <a:p>
            <a:pPr marL="274370" marR="0">
              <a:lnSpc>
                <a:spcPts val="1632"/>
              </a:lnSpc>
              <a:spcBef>
                <a:spcPts val="5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inervuje</a:t>
            </a:r>
            <a:r>
              <a:rPr sz="1700" spc="-28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m.triceps</a:t>
            </a:r>
            <a:r>
              <a:rPr sz="1700" spc="24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surae, tibialis</a:t>
            </a:r>
            <a:r>
              <a:rPr sz="1700" spc="-28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posterior,</a:t>
            </a:r>
            <a:r>
              <a:rPr sz="1700" spc="-15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flexor</a:t>
            </a:r>
            <a:r>
              <a:rPr sz="1700" spc="-2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digitorum</a:t>
            </a:r>
            <a:r>
              <a:rPr sz="1700" spc="-1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</a:t>
            </a:r>
          </a:p>
          <a:p>
            <a:pPr marL="274370" marR="0">
              <a:lnSpc>
                <a:spcPts val="1631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hallucis</a:t>
            </a:r>
            <a:r>
              <a:rPr sz="1700" spc="-2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longus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.</a:t>
            </a:r>
            <a:r>
              <a:rPr sz="17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Senzitivně</a:t>
            </a:r>
            <a:r>
              <a:rPr sz="17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ovlivňuje</a:t>
            </a:r>
            <a:r>
              <a:rPr sz="17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zadní stranu lýtka</a:t>
            </a:r>
            <a:r>
              <a:rPr sz="17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</a:p>
          <a:p>
            <a:pPr marL="274370" marR="0">
              <a:lnSpc>
                <a:spcPts val="1632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laterární část</a:t>
            </a:r>
            <a:r>
              <a:rPr sz="17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nohy.</a:t>
            </a:r>
            <a:r>
              <a:rPr sz="17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 obrně</a:t>
            </a:r>
            <a:r>
              <a:rPr sz="17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nelze</a:t>
            </a:r>
            <a:r>
              <a:rPr sz="17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stoupnout na špičky,</a:t>
            </a:r>
          </a:p>
          <a:p>
            <a:pPr marL="274370" marR="0">
              <a:lnSpc>
                <a:spcPts val="1632"/>
              </a:lnSpc>
              <a:spcBef>
                <a:spcPts val="5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poruchy</a:t>
            </a:r>
            <a:r>
              <a:rPr sz="1700" spc="-17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sensitivity</a:t>
            </a:r>
            <a:r>
              <a:rPr sz="1700" spc="-14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v</a:t>
            </a:r>
            <a:r>
              <a:rPr sz="1700" spc="16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plantě,</a:t>
            </a:r>
            <a:r>
              <a:rPr sz="17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vymizí reflex</a:t>
            </a:r>
            <a:r>
              <a:rPr sz="17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spc="14" dirty="0">
                <a:solidFill>
                  <a:srgbClr val="3E3D2D"/>
                </a:solidFill>
                <a:latin typeface="VWTIBR+Century Gothic"/>
                <a:cs typeface="VWTIBR+Century Gothic"/>
              </a:rPr>
              <a:t>AŠ.</a:t>
            </a:r>
            <a:r>
              <a:rPr sz="17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Příčiny</a:t>
            </a:r>
            <a:r>
              <a:rPr sz="17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obrny</a:t>
            </a:r>
          </a:p>
          <a:p>
            <a:pPr marL="274370" marR="0">
              <a:lnSpc>
                <a:spcPts val="1632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mohou být traumata</a:t>
            </a:r>
            <a:r>
              <a:rPr sz="1700" spc="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kolene</a:t>
            </a:r>
            <a:r>
              <a:rPr sz="17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  <a:r>
              <a:rPr sz="17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luxace</a:t>
            </a:r>
            <a:r>
              <a:rPr sz="17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dislokované</a:t>
            </a:r>
          </a:p>
          <a:p>
            <a:pPr marL="274370" marR="0">
              <a:lnSpc>
                <a:spcPts val="1634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zlomeniny,</a:t>
            </a:r>
            <a:r>
              <a:rPr sz="17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trauma</a:t>
            </a:r>
            <a:r>
              <a:rPr sz="1700" spc="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oblasti</a:t>
            </a:r>
            <a:r>
              <a:rPr sz="17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</a:t>
            </a:r>
            <a:r>
              <a:rPr sz="1700" spc="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vnitřním</a:t>
            </a:r>
            <a:r>
              <a:rPr sz="17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kotníkem.</a:t>
            </a:r>
          </a:p>
          <a:p>
            <a:pPr marL="0" marR="0">
              <a:lnSpc>
                <a:spcPts val="2030"/>
              </a:lnSpc>
              <a:spcBef>
                <a:spcPts val="59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2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n.peroneus communis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tvořen</a:t>
            </a:r>
            <a:r>
              <a:rPr sz="17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 vláken</a:t>
            </a:r>
            <a:r>
              <a:rPr sz="17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L4</a:t>
            </a:r>
            <a:r>
              <a:rPr sz="1700" spc="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S1,</a:t>
            </a:r>
            <a:r>
              <a:rPr sz="17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odděluje</a:t>
            </a:r>
          </a:p>
          <a:p>
            <a:pPr marL="274370" marR="0">
              <a:lnSpc>
                <a:spcPts val="1632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se z n.ischiadicus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,</a:t>
            </a:r>
            <a:r>
              <a:rPr sz="1700" spc="-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obkružuje hlavičku</a:t>
            </a:r>
            <a:r>
              <a:rPr sz="17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fibuly,</a:t>
            </a:r>
            <a:r>
              <a:rPr sz="17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kde je často</a:t>
            </a:r>
          </a:p>
          <a:p>
            <a:pPr marL="274370" marR="0">
              <a:lnSpc>
                <a:spcPts val="1632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zraňován.</a:t>
            </a:r>
            <a:r>
              <a:rPr sz="17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 obrně</a:t>
            </a:r>
            <a:r>
              <a:rPr sz="17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nelze</a:t>
            </a:r>
            <a:r>
              <a:rPr sz="17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dorziflexe</a:t>
            </a:r>
            <a:r>
              <a:rPr sz="1700" spc="-17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</a:t>
            </a:r>
            <a:r>
              <a:rPr sz="1700" spc="-23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pronace</a:t>
            </a:r>
            <a:r>
              <a:rPr sz="1700" spc="-19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nohy</a:t>
            </a:r>
            <a:r>
              <a:rPr sz="1700" spc="-13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</a:p>
          <a:p>
            <a:pPr marL="274370" marR="0">
              <a:lnSpc>
                <a:spcPts val="1631"/>
              </a:lnSpc>
              <a:spcBef>
                <a:spcPts val="5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nezvedne špičku,</a:t>
            </a:r>
            <a:r>
              <a:rPr sz="17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aby o ni</a:t>
            </a:r>
            <a:r>
              <a:rPr sz="17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nezakopnul</a:t>
            </a:r>
            <a:r>
              <a:rPr sz="17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postižený nadměrně</a:t>
            </a:r>
          </a:p>
          <a:p>
            <a:pPr marL="274370" marR="0">
              <a:lnSpc>
                <a:spcPts val="1632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ohýbá nohu</a:t>
            </a:r>
            <a:r>
              <a:rPr sz="17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kyčli</a:t>
            </a:r>
            <a:r>
              <a:rPr sz="1700" spc="-3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  <a:r>
              <a:rPr sz="17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</a:t>
            </a:r>
            <a:r>
              <a:rPr sz="17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koleni.</a:t>
            </a:r>
            <a:r>
              <a:rPr sz="17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Příčiny</a:t>
            </a:r>
            <a:r>
              <a:rPr sz="17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obrny</a:t>
            </a:r>
            <a:r>
              <a:rPr sz="17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jsou útlak nervu</a:t>
            </a:r>
          </a:p>
          <a:p>
            <a:pPr marL="274370" marR="0">
              <a:lnSpc>
                <a:spcPts val="163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oblasti</a:t>
            </a:r>
            <a:r>
              <a:rPr sz="17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hlavičky</a:t>
            </a:r>
            <a:r>
              <a:rPr sz="17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fibuly,</a:t>
            </a:r>
            <a:r>
              <a:rPr sz="17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úrazy v</a:t>
            </a:r>
            <a:r>
              <a:rPr sz="17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oblasti</a:t>
            </a:r>
            <a:r>
              <a:rPr sz="17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kolene,</a:t>
            </a:r>
            <a:r>
              <a:rPr sz="17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kotníku.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030272"/>
            <a:ext cx="6328673" cy="113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29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Centrální</a:t>
            </a:r>
            <a:r>
              <a:rPr sz="3600" spc="10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a periferní obrny u</a:t>
            </a:r>
          </a:p>
          <a:p>
            <a:pPr marL="0" marR="0">
              <a:lnSpc>
                <a:spcPts val="4289"/>
              </a:lnSpc>
              <a:spcBef>
                <a:spcPts val="3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dětí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6393200" cy="1499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Obrny se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týkají</a:t>
            </a:r>
            <a:r>
              <a:rPr sz="24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centrální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periferní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nervové</a:t>
            </a:r>
            <a:r>
              <a:rPr sz="2400" spc="-4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soustavy.</a:t>
            </a:r>
            <a:r>
              <a:rPr sz="24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Centrální</a:t>
            </a:r>
            <a:r>
              <a:rPr sz="2400" spc="-2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zahrnuje</a:t>
            </a:r>
          </a:p>
          <a:p>
            <a:pPr marL="274370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mozek a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míchu, část periferní</a:t>
            </a:r>
            <a:r>
              <a:rPr sz="24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obvodové</a:t>
            </a:r>
          </a:p>
          <a:p>
            <a:pPr marL="274370" marR="0">
              <a:lnSpc>
                <a:spcPts val="2862"/>
              </a:lnSpc>
              <a:spcBef>
                <a:spcPts val="21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nervstvo.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3909332"/>
            <a:ext cx="5551039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</a:t>
            </a:r>
            <a:r>
              <a:rPr sz="24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dělí na parézy a plegie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4348244"/>
            <a:ext cx="6488604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Zahrnují</a:t>
            </a:r>
            <a:r>
              <a:rPr sz="24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DMO,</a:t>
            </a:r>
            <a:r>
              <a:rPr sz="24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mozkové</a:t>
            </a:r>
            <a:r>
              <a:rPr sz="24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záněty,</a:t>
            </a:r>
            <a:r>
              <a:rPr sz="24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mozkové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78026" y="4713962"/>
            <a:ext cx="3915908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nádory, mozkové</a:t>
            </a:r>
            <a:r>
              <a:rPr sz="24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příhody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40534"/>
            <a:ext cx="4134587" cy="341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9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550" spc="392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Mozkové</a:t>
            </a:r>
            <a:r>
              <a:rPr sz="20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záněty</a:t>
            </a:r>
            <a:r>
              <a:rPr sz="2000" spc="-4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(encefalitidy)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5075" y="2676110"/>
            <a:ext cx="6591225" cy="8899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8942" marR="0">
              <a:lnSpc>
                <a:spcPts val="2387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vyvolány</a:t>
            </a:r>
            <a:r>
              <a:rPr sz="20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viry, onemocnění</a:t>
            </a:r>
            <a:r>
              <a:rPr sz="20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probíhá</a:t>
            </a:r>
            <a:r>
              <a:rPr sz="20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spc="18" dirty="0">
                <a:solidFill>
                  <a:srgbClr val="3E3D2D"/>
                </a:solidFill>
                <a:latin typeface="VWTIBR+Century Gothic"/>
                <a:cs typeface="VWTIBR+Century Gothic"/>
              </a:rPr>
              <a:t>ve</a:t>
            </a:r>
            <a:r>
              <a:rPr sz="20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dvou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fázích,</a:t>
            </a:r>
            <a:r>
              <a:rPr sz="20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nejdříve</a:t>
            </a:r>
            <a:r>
              <a:rPr sz="20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imituje</a:t>
            </a:r>
            <a:r>
              <a:rPr sz="20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chřipku,</a:t>
            </a:r>
            <a:r>
              <a:rPr sz="20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poté</a:t>
            </a:r>
            <a:r>
              <a:rPr sz="20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nastupuje</a:t>
            </a:r>
            <a:r>
              <a:rPr sz="2000" spc="-3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třes</a:t>
            </a:r>
            <a:r>
              <a:rPr sz="20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ochrnutí</a:t>
            </a:r>
            <a:r>
              <a:rPr sz="2000" spc="-3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3560114"/>
            <a:ext cx="2486966" cy="341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9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550" spc="392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Mozkové</a:t>
            </a:r>
            <a:r>
              <a:rPr sz="20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nádory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5075" y="3895691"/>
            <a:ext cx="6570478" cy="183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8942" marR="0">
              <a:lnSpc>
                <a:spcPts val="2387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vyvolávají</a:t>
            </a:r>
            <a:r>
              <a:rPr sz="2000" spc="-5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obtíže</a:t>
            </a:r>
            <a:r>
              <a:rPr sz="20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související</a:t>
            </a:r>
            <a:r>
              <a:rPr sz="2000" spc="-4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lokalizací</a:t>
            </a:r>
            <a:r>
              <a:rPr sz="20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laloku</a:t>
            </a:r>
            <a:r>
              <a:rPr sz="2000" spc="-4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 po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operaci</a:t>
            </a:r>
            <a:r>
              <a:rPr sz="20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mohou</a:t>
            </a:r>
            <a:r>
              <a:rPr sz="20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zanechat</a:t>
            </a:r>
            <a:r>
              <a:rPr sz="20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následky</a:t>
            </a:r>
            <a:r>
              <a:rPr sz="20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podobě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epileptických</a:t>
            </a:r>
            <a:r>
              <a:rPr sz="20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záchvatů,</a:t>
            </a:r>
            <a:r>
              <a:rPr sz="2000" spc="-4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porucha</a:t>
            </a:r>
            <a:r>
              <a:rPr sz="20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řeči,</a:t>
            </a:r>
            <a:r>
              <a:rPr sz="20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hybnosti</a:t>
            </a:r>
          </a:p>
          <a:p>
            <a:pPr marL="68580" marR="0">
              <a:lnSpc>
                <a:spcPts val="2390"/>
              </a:lnSpc>
              <a:spcBef>
                <a:spcPts val="252"/>
              </a:spcBef>
              <a:spcAft>
                <a:spcPts val="0"/>
              </a:spcAft>
            </a:pPr>
            <a:r>
              <a:rPr sz="15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550" spc="392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Mozkové</a:t>
            </a:r>
            <a:r>
              <a:rPr sz="20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příhody</a:t>
            </a:r>
          </a:p>
          <a:p>
            <a:pPr marL="278942" marR="0">
              <a:lnSpc>
                <a:spcPts val="2387"/>
              </a:lnSpc>
              <a:spcBef>
                <a:spcPts val="201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krvácení</a:t>
            </a:r>
            <a:r>
              <a:rPr sz="20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 mozku</a:t>
            </a:r>
            <a:r>
              <a:rPr sz="20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 opět</a:t>
            </a:r>
            <a:r>
              <a:rPr sz="20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obtíže</a:t>
            </a:r>
            <a:r>
              <a:rPr sz="20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souvisejí</a:t>
            </a:r>
            <a:r>
              <a:rPr sz="2000" spc="-4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lokalizací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030272"/>
            <a:ext cx="5278332" cy="113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29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Dětská mozková</a:t>
            </a:r>
            <a:r>
              <a:rPr sz="3600" spc="25" dirty="0">
                <a:solidFill>
                  <a:srgbClr val="94C600"/>
                </a:solidFill>
                <a:latin typeface="VWTIBR+Century Gothic"/>
                <a:cs typeface="VWTIBR+Century Gothic"/>
              </a:rPr>
              <a:t> </a:t>
            </a:r>
            <a:r>
              <a:rPr sz="3600" dirty="0">
                <a:solidFill>
                  <a:srgbClr val="94C600"/>
                </a:solidFill>
                <a:latin typeface="VWTIBR+Century Gothic"/>
                <a:cs typeface="VWTIBR+Century Gothic"/>
              </a:rPr>
              <a:t>obrna</a:t>
            </a:r>
          </a:p>
          <a:p>
            <a:pPr marL="0" marR="0">
              <a:lnSpc>
                <a:spcPts val="4289"/>
              </a:lnSpc>
              <a:spcBef>
                <a:spcPts val="3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JOJAOC+Century Gothic"/>
                <a:cs typeface="JOJAOC+Century Gothic"/>
              </a:rPr>
              <a:t>DMO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35887"/>
            <a:ext cx="6623310" cy="1059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oubor nenakažlivých,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neprogresivních</a:t>
            </a:r>
          </a:p>
          <a:p>
            <a:pPr marL="274370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poruch vývoje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motorických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oblastí</a:t>
            </a:r>
            <a:r>
              <a:rPr sz="24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mozku,</a:t>
            </a:r>
          </a:p>
          <a:p>
            <a:pPr marL="274370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jiné</a:t>
            </a:r>
            <a:r>
              <a:rPr sz="2400" spc="-4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poškození</a:t>
            </a:r>
            <a:r>
              <a:rPr sz="2400" spc="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raném</a:t>
            </a:r>
            <a:r>
              <a:rPr sz="2400" spc="-1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stadiu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vývoje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3397267"/>
            <a:ext cx="5832947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p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renatální</a:t>
            </a:r>
            <a:r>
              <a:rPr sz="24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intrauternní</a:t>
            </a:r>
            <a:r>
              <a:rPr sz="2400" spc="-3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infekce,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léky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3799603"/>
            <a:ext cx="5726284" cy="1059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perinatální</a:t>
            </a:r>
            <a:r>
              <a:rPr sz="2400" spc="-4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vícečetné</a:t>
            </a:r>
            <a:r>
              <a:rPr sz="2400" spc="-4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těhotenství,</a:t>
            </a:r>
          </a:p>
          <a:p>
            <a:pPr marL="274370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hypoxie,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hemoragie,</a:t>
            </a:r>
            <a:r>
              <a:rPr sz="2400" spc="-4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hypoglykémie,</a:t>
            </a:r>
          </a:p>
          <a:p>
            <a:pPr marL="274370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meningitida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4860265"/>
            <a:ext cx="5849476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postnatální</a:t>
            </a:r>
            <a:r>
              <a:rPr sz="24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trauma,</a:t>
            </a:r>
            <a:r>
              <a:rPr sz="2400" spc="-27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encefalopatie,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78026" y="5189746"/>
            <a:ext cx="2138813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enceefalitida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19624"/>
            <a:ext cx="1468053" cy="555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816" marR="0">
              <a:lnSpc>
                <a:spcPts val="203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formy DMO:</a:t>
            </a:r>
          </a:p>
          <a:p>
            <a:pPr marL="0" marR="0">
              <a:lnSpc>
                <a:spcPts val="2030"/>
              </a:lnSpc>
              <a:spcBef>
                <a:spcPts val="59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Spastická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75918" y="2838080"/>
            <a:ext cx="4417876" cy="133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hemiparetická</a:t>
            </a:r>
            <a:r>
              <a:rPr sz="17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postižení horní a</a:t>
            </a:r>
            <a:r>
              <a:rPr sz="17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dolní</a:t>
            </a:r>
          </a:p>
          <a:p>
            <a:pPr marL="120396" marR="0">
              <a:lnSpc>
                <a:spcPts val="2030"/>
              </a:lnSpc>
              <a:spcBef>
                <a:spcPts val="59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končetiny</a:t>
            </a:r>
            <a:r>
              <a:rPr sz="17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(1/2</a:t>
            </a:r>
            <a:r>
              <a:rPr sz="1700" spc="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těla)</a:t>
            </a:r>
          </a:p>
          <a:p>
            <a:pPr marL="0" marR="0">
              <a:lnSpc>
                <a:spcPts val="2030"/>
              </a:lnSpc>
              <a:spcBef>
                <a:spcPts val="9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diparetická</a:t>
            </a:r>
            <a:r>
              <a:rPr sz="17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postižení dolních</a:t>
            </a:r>
            <a:r>
              <a:rPr sz="17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</a:t>
            </a:r>
          </a:p>
          <a:p>
            <a:pPr marL="0" marR="0">
              <a:lnSpc>
                <a:spcPts val="2033"/>
              </a:lnSpc>
              <a:spcBef>
                <a:spcPts val="6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quadruparetická</a:t>
            </a:r>
            <a:r>
              <a:rPr sz="1700" spc="-1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  <a:r>
              <a:rPr sz="1700" spc="1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postižení horních a</a:t>
            </a:r>
          </a:p>
          <a:p>
            <a:pPr marL="120396" marR="0">
              <a:lnSpc>
                <a:spcPts val="2030"/>
              </a:lnSpc>
              <a:spcBef>
                <a:spcPts val="9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dolních</a:t>
            </a:r>
            <a:r>
              <a:rPr sz="17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4133861"/>
            <a:ext cx="1702519" cy="29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Nespastická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75918" y="4392941"/>
            <a:ext cx="5328759" cy="13325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hypotonická</a:t>
            </a:r>
            <a:r>
              <a:rPr sz="17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chabá obrna, více</a:t>
            </a:r>
            <a:r>
              <a:rPr sz="17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postiženy</a:t>
            </a:r>
            <a:r>
              <a:rPr sz="17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DK,</a:t>
            </a:r>
          </a:p>
          <a:p>
            <a:pPr marL="120396" marR="0">
              <a:lnSpc>
                <a:spcPts val="2030"/>
              </a:lnSpc>
              <a:spcBef>
                <a:spcPts val="59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výskyt</a:t>
            </a:r>
            <a:r>
              <a:rPr sz="17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 kojenců a zhruba </a:t>
            </a:r>
            <a:r>
              <a:rPr sz="1700" spc="16" dirty="0">
                <a:solidFill>
                  <a:srgbClr val="3E3D2D"/>
                </a:solidFill>
                <a:latin typeface="VWTIBR+Century Gothic"/>
                <a:cs typeface="VWTIBR+Century Gothic"/>
              </a:rPr>
              <a:t>ve</a:t>
            </a:r>
            <a:r>
              <a:rPr sz="1700" spc="-4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3letech</a:t>
            </a:r>
            <a:r>
              <a:rPr sz="17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 mění</a:t>
            </a:r>
            <a:r>
              <a:rPr sz="17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</a:t>
            </a:r>
          </a:p>
          <a:p>
            <a:pPr marL="120396" marR="0">
              <a:lnSpc>
                <a:spcPts val="2030"/>
              </a:lnSpc>
              <a:spcBef>
                <a:spcPts val="11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spastickou</a:t>
            </a:r>
          </a:p>
          <a:p>
            <a:pPr marL="0" marR="0">
              <a:lnSpc>
                <a:spcPts val="2030"/>
              </a:lnSpc>
              <a:spcBef>
                <a:spcPts val="59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dyskinetická</a:t>
            </a:r>
            <a:r>
              <a:rPr sz="17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nepotlačitelné</a:t>
            </a:r>
            <a:r>
              <a:rPr sz="1700" spc="-4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mimovolní</a:t>
            </a:r>
            <a:r>
              <a:rPr sz="17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pohyby</a:t>
            </a:r>
          </a:p>
          <a:p>
            <a:pPr marL="0" marR="0">
              <a:lnSpc>
                <a:spcPts val="2030"/>
              </a:lnSpc>
              <a:spcBef>
                <a:spcPts val="1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-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mozečková</a:t>
            </a:r>
            <a:r>
              <a:rPr sz="1700" spc="-2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vzácné,</a:t>
            </a:r>
            <a:r>
              <a:rPr sz="1700" spc="-1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snížené</a:t>
            </a:r>
            <a:r>
              <a:rPr sz="17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svalové</a:t>
            </a:r>
            <a:r>
              <a:rPr sz="1700" spc="-2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napětí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4266737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VWTIBR+Century Gothic"/>
                <a:cs typeface="VWTIBR+Century Gothic"/>
              </a:rPr>
              <a:t>Dělení amputací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759"/>
            <a:ext cx="1968116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3E3D2D"/>
                </a:solidFill>
                <a:latin typeface="JOJAOC+Century Gothic"/>
                <a:cs typeface="JOJAOC+Century Gothic"/>
              </a:rPr>
              <a:t>Dle vzniku: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811671"/>
            <a:ext cx="5965273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4080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vrozené</a:t>
            </a:r>
            <a:r>
              <a:rPr sz="24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odloučení nastává</a:t>
            </a:r>
            <a:r>
              <a:rPr sz="24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již</a:t>
            </a:r>
            <a:r>
              <a:rPr sz="24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3177430"/>
            <a:ext cx="3271998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nitroděložního</a:t>
            </a:r>
            <a:r>
              <a:rPr sz="24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vývoje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3717146"/>
            <a:ext cx="359096" cy="2826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2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78026" y="3616427"/>
            <a:ext cx="6092541" cy="7672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8518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získané – v</a:t>
            </a:r>
            <a:r>
              <a:rPr sz="24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průběhu</a:t>
            </a:r>
            <a:r>
              <a:rPr sz="2400" spc="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života –</a:t>
            </a:r>
            <a:r>
              <a:rPr sz="24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úrazem,</a:t>
            </a:r>
          </a:p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chirurgicky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36183"/>
            <a:ext cx="2783356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Dle naléhavosti: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839198"/>
            <a:ext cx="358824" cy="282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78026" y="2738519"/>
            <a:ext cx="6347270" cy="1133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3862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primární</a:t>
            </a:r>
            <a:r>
              <a:rPr sz="2400" spc="-4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zákrok se</a:t>
            </a:r>
            <a:r>
              <a:rPr sz="24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musí</a:t>
            </a:r>
            <a:r>
              <a:rPr sz="24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provést</a:t>
            </a:r>
            <a:r>
              <a:rPr sz="24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co</a:t>
            </a:r>
          </a:p>
          <a:p>
            <a:pPr marL="0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nejrychleji</a:t>
            </a:r>
          </a:p>
          <a:p>
            <a:pPr marL="673862" marR="0">
              <a:lnSpc>
                <a:spcPts val="2862"/>
              </a:lnSpc>
              <a:spcBef>
                <a:spcPts val="259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sekundární – k</a:t>
            </a:r>
            <a:r>
              <a:rPr sz="24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amputaci se</a:t>
            </a:r>
            <a:r>
              <a:rPr sz="2400" spc="-2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přistupuje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3571099"/>
            <a:ext cx="358824" cy="282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78026" y="3799603"/>
            <a:ext cx="5841465" cy="7304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po vyčerpání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všech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ostatních</a:t>
            </a:r>
            <a:r>
              <a:rPr sz="24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způsobů</a:t>
            </a:r>
          </a:p>
          <a:p>
            <a:pPr marL="0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léčby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03655" y="4631803"/>
            <a:ext cx="358824" cy="282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78026" y="4531124"/>
            <a:ext cx="6339493" cy="10598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3862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terciární</a:t>
            </a:r>
            <a:r>
              <a:rPr sz="2400" spc="-3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  <a:r>
              <a:rPr sz="24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lékař</a:t>
            </a:r>
            <a:r>
              <a:rPr sz="24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přistupuje</a:t>
            </a:r>
            <a:r>
              <a:rPr sz="2400" spc="-3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 amputaci</a:t>
            </a:r>
          </a:p>
          <a:p>
            <a:pPr marL="0" marR="0">
              <a:lnSpc>
                <a:spcPts val="259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kterémkoliv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období</a:t>
            </a:r>
            <a:r>
              <a:rPr sz="2400" spc="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dochází ke</a:t>
            </a:r>
          </a:p>
          <a:p>
            <a:pPr marL="0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zlepšení funkce</a:t>
            </a:r>
            <a:r>
              <a:rPr sz="2400" spc="-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655" y="2372759"/>
            <a:ext cx="3848782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Dle doby</a:t>
            </a:r>
            <a:r>
              <a:rPr sz="2400" u="sng" spc="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uzávěru</a:t>
            </a:r>
            <a:r>
              <a:rPr sz="2400" u="sng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u="sng" dirty="0">
                <a:solidFill>
                  <a:srgbClr val="3E3D2D"/>
                </a:solidFill>
                <a:latin typeface="VWTIBR+Century Gothic"/>
                <a:cs typeface="VWTIBR+Century Gothic"/>
              </a:rPr>
              <a:t>rány: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912350"/>
            <a:ext cx="358824" cy="282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19528" y="2811671"/>
            <a:ext cx="4643547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otevřené</a:t>
            </a:r>
            <a:r>
              <a:rPr sz="24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rána</a:t>
            </a:r>
            <a:r>
              <a:rPr sz="2400" spc="-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není primárně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3177430"/>
            <a:ext cx="5587563" cy="11331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uzavřena,</a:t>
            </a:r>
            <a:r>
              <a:rPr sz="2400" spc="6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následuje</a:t>
            </a:r>
            <a:r>
              <a:rPr sz="2400" spc="-3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minimálně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ještě</a:t>
            </a:r>
          </a:p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jedna</a:t>
            </a:r>
            <a:r>
              <a:rPr sz="2400" spc="-22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operace (infekce,</a:t>
            </a:r>
            <a:r>
              <a:rPr sz="2400" spc="-3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těžké</a:t>
            </a:r>
          </a:p>
          <a:p>
            <a:pPr marL="0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zhmoždění)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4448923"/>
            <a:ext cx="358824" cy="282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78026" y="4348244"/>
            <a:ext cx="5407387" cy="767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1502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uzavřené</a:t>
            </a:r>
            <a:r>
              <a:rPr sz="2400" spc="-2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po amputaci</a:t>
            </a:r>
            <a:r>
              <a:rPr sz="2400" spc="-2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rána</a:t>
            </a:r>
          </a:p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primárně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uzavřena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2835317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JOJAOC+Century Gothic"/>
                <a:cs typeface="JOJAOC+Century Gothic"/>
              </a:rPr>
              <a:t>Amputace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03934" y="2541063"/>
            <a:ext cx="2487719" cy="408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12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94C600"/>
                </a:solidFill>
                <a:latin typeface="KICAGS+Century Gothic Bold"/>
                <a:cs typeface="KICAGS+Century Gothic Bold"/>
              </a:rPr>
              <a:t>Horní končetina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04130" y="2541063"/>
            <a:ext cx="2469413" cy="408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12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94C600"/>
                </a:solidFill>
                <a:latin typeface="KICAGS+Century Gothic Bold"/>
                <a:cs typeface="KICAGS+Century Gothic Bold"/>
              </a:rPr>
              <a:t>Dolní končetina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806061" y="2971049"/>
            <a:ext cx="3130650" cy="29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hemikorporektomie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  <a:r>
              <a:rPr sz="1700" spc="-2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celý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1826" y="3023888"/>
            <a:ext cx="3224894" cy="1498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interthorakohumer</a:t>
            </a:r>
          </a:p>
          <a:p>
            <a:pPr marL="274675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oskapulohumerální</a:t>
            </a:r>
          </a:p>
          <a:p>
            <a:pPr marL="274675" marR="0">
              <a:lnSpc>
                <a:spcPts val="2859"/>
              </a:lnSpc>
              <a:spcBef>
                <a:spcPts val="22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pletenec a celá</a:t>
            </a:r>
          </a:p>
          <a:p>
            <a:pPr marL="274675" marR="0">
              <a:lnSpc>
                <a:spcPts val="2859"/>
              </a:lnSpc>
              <a:spcBef>
                <a:spcPts val="2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horní končetina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080381" y="3178313"/>
            <a:ext cx="2030815" cy="295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pánevní</a:t>
            </a:r>
            <a:r>
              <a:rPr sz="17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pletenec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806061" y="3437393"/>
            <a:ext cx="3051647" cy="29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hemipelvektomie</a:t>
            </a:r>
            <a:r>
              <a:rPr sz="1700" spc="-29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</a:t>
            </a:r>
            <a:r>
              <a:rPr sz="1700" spc="1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půlka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080381" y="3644911"/>
            <a:ext cx="2792124" cy="295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pánve</a:t>
            </a:r>
            <a:r>
              <a:rPr sz="1700" spc="-35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 dolní</a:t>
            </a:r>
            <a:r>
              <a:rPr sz="1700" spc="-33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končetinou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806061" y="3903991"/>
            <a:ext cx="2934081" cy="762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e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xartikulace</a:t>
            </a:r>
            <a:r>
              <a:rPr sz="17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kyčelního –</a:t>
            </a:r>
          </a:p>
          <a:p>
            <a:pPr marL="274320" marR="0">
              <a:lnSpc>
                <a:spcPts val="1632"/>
              </a:lnSpc>
              <a:spcBef>
                <a:spcPts val="5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linie</a:t>
            </a:r>
            <a:r>
              <a:rPr sz="17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řezu</a:t>
            </a:r>
            <a:r>
              <a:rPr sz="1700" spc="-1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přímo</a:t>
            </a:r>
            <a:r>
              <a:rPr sz="17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kloubu</a:t>
            </a:r>
          </a:p>
          <a:p>
            <a:pPr marL="0" marR="0">
              <a:lnSpc>
                <a:spcPts val="2030"/>
              </a:lnSpc>
              <a:spcBef>
                <a:spcPts val="9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f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emorální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01826" y="4560334"/>
            <a:ext cx="2427518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d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istální</a:t>
            </a:r>
            <a:r>
              <a:rPr sz="2400" spc="-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třetiny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806061" y="4700795"/>
            <a:ext cx="299070" cy="2116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66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080381" y="4629415"/>
            <a:ext cx="2618125" cy="503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e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xartikulace</a:t>
            </a:r>
            <a:r>
              <a:rPr sz="1700" spc="-41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kolenním</a:t>
            </a:r>
          </a:p>
          <a:p>
            <a:pPr marL="0" marR="0">
              <a:lnSpc>
                <a:spcPts val="1634"/>
              </a:lnSpc>
              <a:spcBef>
                <a:spcPts val="50"/>
              </a:spcBef>
              <a:spcAft>
                <a:spcPts val="0"/>
              </a:spcAft>
            </a:pP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kloubu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76502" y="4926179"/>
            <a:ext cx="1438071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předloktí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806061" y="5096140"/>
            <a:ext cx="2333122" cy="29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mputace</a:t>
            </a:r>
            <a:r>
              <a:rPr sz="1700" spc="1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VWTIBR+Century Gothic"/>
                <a:cs typeface="VWTIBR+Century Gothic"/>
              </a:rPr>
              <a:t>v bérci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201826" y="5365336"/>
            <a:ext cx="1133574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prstů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06061" y="5355220"/>
            <a:ext cx="3057621" cy="29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300" spc="677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amputace v oblasti</a:t>
            </a:r>
            <a:r>
              <a:rPr sz="1700" spc="-23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17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nohy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5081113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JOJAOC+Century Gothic"/>
                <a:cs typeface="JOJAOC+Century Gothic"/>
              </a:rPr>
              <a:t>Indikace</a:t>
            </a:r>
            <a:r>
              <a:rPr sz="4000" spc="37" dirty="0">
                <a:solidFill>
                  <a:srgbClr val="94C600"/>
                </a:solidFill>
                <a:latin typeface="JOJAOC+Century Gothic"/>
                <a:cs typeface="JOJAOC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JOJAOC+Century Gothic"/>
                <a:cs typeface="JOJAOC+Century Gothic"/>
              </a:rPr>
              <a:t>amputace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1510736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trauma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811671"/>
            <a:ext cx="6046578" cy="1206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infekce</a:t>
            </a:r>
            <a:r>
              <a:rPr sz="2400" spc="-29" dirty="0">
                <a:solidFill>
                  <a:srgbClr val="3E3D2D"/>
                </a:solidFill>
                <a:latin typeface="JOJAOC+Century Gothic"/>
                <a:cs typeface="JOJAOC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– dlouhodobé</a:t>
            </a:r>
            <a:r>
              <a:rPr sz="2400" spc="1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lokální</a:t>
            </a:r>
            <a:r>
              <a:rPr sz="2400" spc="-29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procesy,</a:t>
            </a:r>
          </a:p>
          <a:p>
            <a:pPr marL="27437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akutní</a:t>
            </a:r>
            <a:r>
              <a:rPr sz="2400" spc="-18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sepse</a:t>
            </a:r>
          </a:p>
          <a:p>
            <a:pPr marL="0" marR="0">
              <a:lnSpc>
                <a:spcPts val="2862"/>
              </a:lnSpc>
              <a:spcBef>
                <a:spcPts val="597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n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ekróza – popáleniny,</a:t>
            </a:r>
            <a:r>
              <a:rPr sz="2400" spc="-3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omrzliny,</a:t>
            </a:r>
            <a:r>
              <a:rPr sz="2400" spc="-36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cévní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78026" y="3982484"/>
            <a:ext cx="1301536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uzávěry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4421396"/>
            <a:ext cx="5233120" cy="8404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d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iabetická</a:t>
            </a:r>
            <a:r>
              <a:rPr sz="2400" spc="-3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noha – pokročilý</a:t>
            </a:r>
            <a:r>
              <a:rPr sz="2400" spc="-20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stav</a:t>
            </a:r>
          </a:p>
          <a:p>
            <a:pPr marL="0" marR="0">
              <a:lnSpc>
                <a:spcPts val="2862"/>
              </a:lnSpc>
              <a:spcBef>
                <a:spcPts val="546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t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umory,</a:t>
            </a:r>
            <a:r>
              <a:rPr sz="2400" spc="-14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defekty měkkých tkání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5075" y="1519697"/>
            <a:ext cx="5865695" cy="64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76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94C600"/>
                </a:solidFill>
                <a:latin typeface="JOJAOC+Century Gothic"/>
                <a:cs typeface="JOJAOC+Century Gothic"/>
              </a:rPr>
              <a:t>Komplikace</a:t>
            </a:r>
            <a:r>
              <a:rPr sz="4000" spc="28" dirty="0">
                <a:solidFill>
                  <a:srgbClr val="94C600"/>
                </a:solidFill>
                <a:latin typeface="JOJAOC+Century Gothic"/>
                <a:cs typeface="JOJAOC+Century Gothic"/>
              </a:rPr>
              <a:t> </a:t>
            </a:r>
            <a:r>
              <a:rPr sz="4000" dirty="0">
                <a:solidFill>
                  <a:srgbClr val="94C600"/>
                </a:solidFill>
                <a:latin typeface="JOJAOC+Century Gothic"/>
                <a:cs typeface="JOJAOC+Century Gothic"/>
              </a:rPr>
              <a:t>amputace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655" y="2372463"/>
            <a:ext cx="1895050" cy="4016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62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hematom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2811671"/>
            <a:ext cx="2404650" cy="1279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k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ožní nekróza</a:t>
            </a:r>
          </a:p>
          <a:p>
            <a:pPr marL="0" marR="0">
              <a:lnSpc>
                <a:spcPts val="2859"/>
              </a:lnSpc>
              <a:spcBef>
                <a:spcPts val="546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g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angréna</a:t>
            </a:r>
          </a:p>
          <a:p>
            <a:pPr marL="0" marR="0">
              <a:lnSpc>
                <a:spcPts val="2862"/>
              </a:lnSpc>
              <a:spcBef>
                <a:spcPts val="597"/>
              </a:spcBef>
              <a:spcAft>
                <a:spcPts val="0"/>
              </a:spcAft>
            </a:pPr>
            <a:r>
              <a:rPr sz="185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50" spc="49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otok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4128788"/>
            <a:ext cx="3104447" cy="4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4C600"/>
                </a:solidFill>
                <a:latin typeface="AFEIUC+Wingdings 2"/>
                <a:cs typeface="AFEIUC+Wingdings 2"/>
              </a:rPr>
              <a:t></a:t>
            </a:r>
            <a:r>
              <a:rPr sz="1800" spc="105" dirty="0">
                <a:solidFill>
                  <a:srgbClr val="94C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f</a:t>
            </a:r>
            <a:r>
              <a:rPr sz="2400" dirty="0">
                <a:solidFill>
                  <a:srgbClr val="3E3D2D"/>
                </a:solidFill>
                <a:latin typeface="VWTIBR+Century Gothic"/>
                <a:cs typeface="VWTIBR+Century Gothic"/>
              </a:rPr>
              <a:t>antomové</a:t>
            </a:r>
            <a:r>
              <a:rPr sz="2400" spc="-37" dirty="0">
                <a:solidFill>
                  <a:srgbClr val="3E3D2D"/>
                </a:solidFill>
                <a:latin typeface="VWTIBR+Century Gothic"/>
                <a:cs typeface="VWTIBR+Century Gothic"/>
              </a:rPr>
              <a:t> </a:t>
            </a:r>
            <a:r>
              <a:rPr sz="2400" dirty="0">
                <a:solidFill>
                  <a:srgbClr val="3E3D2D"/>
                </a:solidFill>
                <a:latin typeface="JOJAOC+Century Gothic"/>
                <a:cs typeface="JOJAOC+Century Gothic"/>
              </a:rPr>
              <a:t>bolesti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25619" y="3819869"/>
            <a:ext cx="2704281" cy="582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289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94C600"/>
                </a:solidFill>
                <a:latin typeface="JOJAOC+Century Gothic"/>
                <a:cs typeface="JOJAOC+Century Gothic"/>
              </a:rPr>
              <a:t>Deformace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25619" y="4469832"/>
            <a:ext cx="1132510" cy="310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24242"/>
                </a:solidFill>
                <a:latin typeface="VWTIBR+Century Gothic"/>
                <a:cs typeface="VWTIBR+Century Gothic"/>
              </a:rPr>
              <a:t>Rozštěpy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1468</Words>
  <Application>Microsoft Office PowerPoint</Application>
  <PresentationFormat>Předvádění na obrazovce (4:3)</PresentationFormat>
  <Paragraphs>268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Calibri</vt:lpstr>
      <vt:lpstr>AFEIUC+Wingdings 2</vt:lpstr>
      <vt:lpstr>KICAGS+Century Gothic Bold</vt:lpstr>
      <vt:lpstr>VWTIBR+Century Gothic</vt:lpstr>
      <vt:lpstr>JOJAOC+Century Gothic</vt:lpstr>
      <vt:lpstr>Times New Roman</vt:lpstr>
      <vt:lpstr>Theme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David Půlpán</cp:lastModifiedBy>
  <cp:revision>4</cp:revision>
  <dcterms:modified xsi:type="dcterms:W3CDTF">2021-04-02T13:40:14Z</dcterms:modified>
</cp:coreProperties>
</file>