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7" r:id="rId3"/>
    <p:sldId id="289" r:id="rId4"/>
    <p:sldId id="290" r:id="rId5"/>
    <p:sldId id="291" r:id="rId6"/>
    <p:sldId id="292" r:id="rId7"/>
    <p:sldId id="293" r:id="rId8"/>
    <p:sldId id="299" r:id="rId9"/>
    <p:sldId id="300" r:id="rId10"/>
    <p:sldId id="301" r:id="rId11"/>
    <p:sldId id="302" r:id="rId12"/>
    <p:sldId id="295" r:id="rId13"/>
    <p:sldId id="296" r:id="rId14"/>
    <p:sldId id="303" r:id="rId15"/>
    <p:sldId id="297" r:id="rId16"/>
    <p:sldId id="305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9BBE3-B46F-46E7-9DBC-8FFE3E1A06DE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6A50D-C99E-48AE-98FB-F5823E7C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94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F90D8-F276-4388-922A-09F80BB24C0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15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F90D8-F276-4388-922A-09F80BB24C0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886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F90D8-F276-4388-922A-09F80BB24C0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002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F90D8-F276-4388-922A-09F80BB24C0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28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06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4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5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2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58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8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2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16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25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0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1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88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UOFezCyda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N_0PSZ59Aw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Teorie narativní identity II.</a:t>
            </a:r>
            <a:br>
              <a:rPr lang="cs-CZ" dirty="0" smtClean="0"/>
            </a:br>
            <a:r>
              <a:rPr lang="cs-CZ" dirty="0" smtClean="0"/>
              <a:t>Paul </a:t>
            </a:r>
            <a:r>
              <a:rPr lang="cs-CZ" dirty="0" err="1" smtClean="0"/>
              <a:t>Ric</a:t>
            </a:r>
            <a:r>
              <a:rPr lang="cs-CZ" dirty="0" err="1" smtClean="0">
                <a:effectLst/>
              </a:rPr>
              <a:t>œu</a:t>
            </a:r>
            <a:r>
              <a:rPr lang="cs-CZ" dirty="0" err="1" smtClean="0"/>
              <a:t>r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Jakub Čapek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27. 11. 2017</a:t>
            </a:r>
            <a:endParaRPr lang="en-US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429" y="4455620"/>
            <a:ext cx="7171267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u="sng" dirty="0"/>
              <a:t>c) Narativní identita a rozlišení idem - </a:t>
            </a:r>
            <a:r>
              <a:rPr lang="cs-CZ" sz="2400" u="sng" dirty="0" err="1"/>
              <a:t>ipse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 </a:t>
            </a:r>
            <a:r>
              <a:rPr lang="cs-CZ" sz="2200" dirty="0" smtClean="0"/>
              <a:t>narativní </a:t>
            </a:r>
            <a:r>
              <a:rPr lang="cs-CZ" sz="2200" dirty="0"/>
              <a:t>identita podstavy vykonává </a:t>
            </a:r>
            <a:r>
              <a:rPr lang="cs-CZ" sz="2200" i="1" dirty="0"/>
              <a:t>zprostředkující</a:t>
            </a:r>
            <a:r>
              <a:rPr lang="cs-CZ" sz="2200" dirty="0"/>
              <a:t> funkci </a:t>
            </a:r>
            <a:r>
              <a:rPr lang="cs-CZ" sz="2200" dirty="0" smtClean="0"/>
              <a:t>„mezi póly </a:t>
            </a:r>
            <a:r>
              <a:rPr lang="cs-CZ" sz="2200" dirty="0"/>
              <a:t>totožnosti a </a:t>
            </a:r>
            <a:r>
              <a:rPr lang="cs-CZ" sz="2200" dirty="0" err="1" smtClean="0"/>
              <a:t>ipseity</a:t>
            </a:r>
            <a:r>
              <a:rPr lang="cs-CZ" sz="2200" dirty="0" smtClean="0"/>
              <a:t>“ </a:t>
            </a:r>
            <a:r>
              <a:rPr lang="cs-CZ" sz="2200" dirty="0"/>
              <a:t>(SM 176</a:t>
            </a:r>
            <a:r>
              <a:rPr lang="cs-CZ" sz="2200" dirty="0" smtClean="0"/>
              <a:t>)</a:t>
            </a:r>
          </a:p>
          <a:p>
            <a:pPr marL="201168" lvl="1" indent="0">
              <a:buNone/>
            </a:pPr>
            <a:endParaRPr lang="cs-CZ" sz="2200" dirty="0" smtClean="0"/>
          </a:p>
          <a:p>
            <a:pPr marL="109728" indent="0">
              <a:buNone/>
            </a:pPr>
            <a:r>
              <a:rPr lang="cs-CZ" sz="2400" dirty="0" smtClean="0"/>
              <a:t>Literatura jako laboratoř pro pokusy s identitou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blíže pólu „idem“ (totožnost): pohádky, hrdinské eposy, </a:t>
            </a:r>
            <a:r>
              <a:rPr lang="cs-CZ" sz="2200" dirty="0" err="1" smtClean="0"/>
              <a:t>Bildungsroman</a:t>
            </a:r>
            <a:r>
              <a:rPr lang="cs-CZ" sz="2200" dirty="0"/>
              <a:t> </a:t>
            </a:r>
            <a:r>
              <a:rPr lang="cs-CZ" sz="2200" dirty="0" smtClean="0"/>
              <a:t>(již oslabován důraz na neměnný „charakter“…)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blíže pólu „</a:t>
            </a:r>
            <a:r>
              <a:rPr lang="cs-CZ" sz="2200" dirty="0" err="1" smtClean="0"/>
              <a:t>ipse</a:t>
            </a:r>
            <a:r>
              <a:rPr lang="cs-CZ" sz="2200" dirty="0" smtClean="0"/>
              <a:t>“ (bytí sebou): literatura proudu vědomí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experimenty s rozkladem identity: Musil, </a:t>
            </a:r>
            <a:r>
              <a:rPr lang="cs-CZ" sz="2200" i="1" dirty="0" smtClean="0"/>
              <a:t>Muž bez vlastností</a:t>
            </a:r>
            <a:endParaRPr lang="cs-CZ" sz="2200" dirty="0"/>
          </a:p>
          <a:p>
            <a:pPr marL="201168" lvl="1" indent="0">
              <a:buNone/>
            </a:pPr>
            <a:endParaRPr lang="cs-CZ" sz="2200" dirty="0" smtClean="0"/>
          </a:p>
          <a:p>
            <a:pPr marL="201168" lvl="1" indent="0">
              <a:buNone/>
            </a:pPr>
            <a:r>
              <a:rPr lang="cs-CZ" sz="2200" dirty="0" smtClean="0"/>
              <a:t>Teze (narativní, i osobní) identita se rozkládá, když zcela zmizí jeden z jejích pólů.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3589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Paul </a:t>
            </a:r>
            <a:r>
              <a:rPr lang="cs-CZ" dirty="0" err="1" smtClean="0"/>
              <a:t>Ric</a:t>
            </a:r>
            <a:r>
              <a:rPr lang="cs-CZ" dirty="0" err="1" smtClean="0">
                <a:effectLst/>
              </a:rPr>
              <a:t>œur</a:t>
            </a:r>
            <a:r>
              <a:rPr lang="cs-CZ" dirty="0" smtClean="0">
                <a:effectLst/>
              </a:rPr>
              <a:t> o </a:t>
            </a:r>
            <a:r>
              <a:rPr lang="cs-CZ" dirty="0" err="1" smtClean="0">
                <a:effectLst/>
              </a:rPr>
              <a:t>naraivní</a:t>
            </a:r>
            <a:r>
              <a:rPr lang="cs-CZ" dirty="0" smtClean="0">
                <a:effectLst/>
              </a:rPr>
              <a:t> identitě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400" u="sng" dirty="0" smtClean="0"/>
              <a:t>Shrnutí a rozdíl vůči </a:t>
            </a:r>
            <a:r>
              <a:rPr lang="cs-CZ" sz="2400" u="sng" dirty="0" err="1" smtClean="0"/>
              <a:t>MacIntyrovi</a:t>
            </a:r>
            <a:endParaRPr lang="en-US" sz="2400" dirty="0"/>
          </a:p>
          <a:p>
            <a:pPr marL="566928" indent="-457200">
              <a:buFont typeface="+mj-lt"/>
              <a:buAutoNum type="arabicPeriod"/>
            </a:pPr>
            <a:r>
              <a:rPr lang="cs-CZ" sz="2400" dirty="0" smtClean="0"/>
              <a:t>Jednotu příběhu konstruujeme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400" dirty="0" smtClean="0"/>
              <a:t>Osobní identita není bez dalšího totožná s identitou příběhu a narativní identitou postavy (může jí být osvětlována atd.)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400" dirty="0" smtClean="0"/>
              <a:t>Pro uchopení identity osoby máme dva pojmy, ne jeden.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4237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Propast mezi vyprávěním a životem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lvl="0" indent="-457200">
              <a:buFont typeface="+mj-lt"/>
              <a:buAutoNum type="arabicPeriod"/>
            </a:pPr>
            <a:r>
              <a:rPr lang="cs-CZ" sz="2800" dirty="0" smtClean="0"/>
              <a:t>víceznačnost </a:t>
            </a:r>
            <a:r>
              <a:rPr lang="cs-CZ" sz="2800" dirty="0"/>
              <a:t>pojmu „autor“ (v případě životních příběhů</a:t>
            </a:r>
            <a:r>
              <a:rPr lang="cs-CZ" sz="2800" dirty="0" smtClean="0"/>
              <a:t>)</a:t>
            </a:r>
          </a:p>
          <a:p>
            <a:pPr marL="566928" lvl="0" indent="-457200">
              <a:buFont typeface="+mj-lt"/>
              <a:buAutoNum type="arabicPeriod"/>
            </a:pPr>
            <a:r>
              <a:rPr lang="cs-CZ" sz="2800" dirty="0" smtClean="0"/>
              <a:t>zřetelnost </a:t>
            </a:r>
            <a:r>
              <a:rPr lang="cs-CZ" sz="2800" dirty="0"/>
              <a:t>vyprávěných příběhů vs. nezřetelnost života</a:t>
            </a:r>
          </a:p>
          <a:p>
            <a:pPr lvl="1"/>
            <a:r>
              <a:rPr lang="cs-CZ" sz="2400" dirty="0"/>
              <a:t>členění událostí</a:t>
            </a:r>
          </a:p>
          <a:p>
            <a:pPr lvl="1"/>
            <a:r>
              <a:rPr lang="cs-CZ" sz="2400" dirty="0"/>
              <a:t>žánrové </a:t>
            </a:r>
            <a:r>
              <a:rPr lang="cs-CZ" sz="2400" dirty="0" smtClean="0"/>
              <a:t>zařazení</a:t>
            </a:r>
          </a:p>
          <a:p>
            <a:pPr lvl="1"/>
            <a:r>
              <a:rPr lang="cs-CZ" sz="2400" dirty="0" smtClean="0"/>
              <a:t>Jiná verze téhož příběhu (včetně žánrového zařazení)</a:t>
            </a:r>
          </a:p>
          <a:p>
            <a:pPr lvl="2"/>
            <a:r>
              <a:rPr lang="cs-CZ" sz="2000" dirty="0" smtClean="0">
                <a:hlinkClick r:id="rId3"/>
              </a:rPr>
              <a:t>https</a:t>
            </a:r>
            <a:r>
              <a:rPr lang="cs-CZ" sz="2000" dirty="0">
                <a:hlinkClick r:id="rId3"/>
              </a:rPr>
              <a:t>://</a:t>
            </a:r>
            <a:r>
              <a:rPr lang="cs-CZ" sz="2000" dirty="0" smtClean="0">
                <a:hlinkClick r:id="rId3"/>
              </a:rPr>
              <a:t>www.youtube.com/watch?v=MUOFezCydao</a:t>
            </a:r>
            <a:endParaRPr lang="cs-CZ" sz="2000" dirty="0" smtClean="0"/>
          </a:p>
          <a:p>
            <a:pPr lvl="2"/>
            <a:r>
              <a:rPr lang="cs-CZ" sz="2000" dirty="0">
                <a:hlinkClick r:id="rId4"/>
              </a:rPr>
              <a:t>https://</a:t>
            </a:r>
            <a:r>
              <a:rPr lang="cs-CZ" sz="2000" dirty="0" smtClean="0">
                <a:hlinkClick r:id="rId4"/>
              </a:rPr>
              <a:t>www.youtube.com/watch?v=N_0PSZ59Aws</a:t>
            </a:r>
            <a:endParaRPr lang="cs-CZ" sz="2000" dirty="0"/>
          </a:p>
          <a:p>
            <a:pPr marL="566928" lvl="0" indent="-457200">
              <a:buFont typeface="+mj-lt"/>
              <a:buAutoNum type="arabicPeriod"/>
            </a:pPr>
            <a:r>
              <a:rPr lang="cs-CZ" sz="2800" dirty="0"/>
              <a:t>retrospektivní charakter vyprávěných příběhů (život zahrnuje i anticipace</a:t>
            </a:r>
            <a:r>
              <a:rPr lang="cs-CZ" sz="28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69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život – vyprávění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lvl="0" indent="0">
              <a:buNone/>
            </a:pPr>
            <a:r>
              <a:rPr lang="cs-CZ" sz="2400" dirty="0" err="1" smtClean="0"/>
              <a:t>Přepokladem</a:t>
            </a:r>
            <a:r>
              <a:rPr lang="cs-CZ" sz="2400" dirty="0" smtClean="0"/>
              <a:t> vyřešení námitek je správné pochopení vztahu život – příběh.</a:t>
            </a:r>
          </a:p>
          <a:p>
            <a:pPr marL="452628" indent="-342900">
              <a:buFont typeface="Arial" panose="020B0604020202020204" pitchFamily="34" charset="0"/>
              <a:buChar char="•"/>
            </a:pPr>
            <a:r>
              <a:rPr lang="cs-CZ" sz="2400" dirty="0" err="1" smtClean="0"/>
              <a:t>MacIntyre</a:t>
            </a:r>
            <a:r>
              <a:rPr lang="cs-CZ" sz="2400" dirty="0"/>
              <a:t>: jedinec utváří příběh tím, jak jedná (a chápe svůj život jako celek)</a:t>
            </a:r>
          </a:p>
          <a:p>
            <a:pPr marL="452628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Jiná </a:t>
            </a:r>
            <a:r>
              <a:rPr lang="cs-CZ" sz="2400" dirty="0"/>
              <a:t>odpověď: </a:t>
            </a:r>
            <a:r>
              <a:rPr lang="cs-CZ" sz="2400" dirty="0" smtClean="0"/>
              <a:t>vyprávění je </a:t>
            </a:r>
            <a:r>
              <a:rPr lang="cs-CZ" sz="2400" dirty="0"/>
              <a:t>nápodobou činů (dějů): </a:t>
            </a:r>
            <a:r>
              <a:rPr lang="cs-CZ" sz="2400" i="1" dirty="0" err="1"/>
              <a:t>mimésis</a:t>
            </a:r>
            <a:r>
              <a:rPr lang="cs-CZ" sz="2400" i="1" dirty="0"/>
              <a:t> </a:t>
            </a:r>
            <a:r>
              <a:rPr lang="cs-CZ" sz="2400" i="1" dirty="0" err="1"/>
              <a:t>praxeós</a:t>
            </a:r>
            <a:r>
              <a:rPr lang="cs-CZ" sz="2400" dirty="0"/>
              <a:t> (</a:t>
            </a:r>
            <a:r>
              <a:rPr lang="cs-CZ" sz="2400" dirty="0" err="1"/>
              <a:t>Poet</a:t>
            </a:r>
            <a:r>
              <a:rPr lang="cs-CZ" sz="2400" dirty="0"/>
              <a:t>. 1450b3)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200" dirty="0"/>
              <a:t>klasické pochopení – pouhá nápodoba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200" dirty="0" err="1"/>
              <a:t>Ricoeur</a:t>
            </a:r>
            <a:r>
              <a:rPr lang="cs-CZ" sz="2200" dirty="0"/>
              <a:t>: předvedení, aktivní uspořádání pomocí dějové zápletky</a:t>
            </a:r>
          </a:p>
          <a:p>
            <a:pPr marL="45720" indent="0">
              <a:buNone/>
            </a:pPr>
            <a:endParaRPr lang="cs-CZ" sz="2400" dirty="0" smtClean="0"/>
          </a:p>
          <a:p>
            <a:pPr marL="45720" indent="0">
              <a:buNone/>
            </a:pPr>
            <a:r>
              <a:rPr lang="cs-CZ" sz="2400" dirty="0" smtClean="0"/>
              <a:t>Teze (</a:t>
            </a:r>
            <a:r>
              <a:rPr lang="cs-CZ" sz="2400" dirty="0" err="1" smtClean="0"/>
              <a:t>Ric</a:t>
            </a:r>
            <a:r>
              <a:rPr lang="cs-CZ" sz="2400" dirty="0" smtClean="0"/>
              <a:t>.): </a:t>
            </a:r>
            <a:r>
              <a:rPr lang="cs-CZ" sz="2400" dirty="0"/>
              <a:t>chápeme-li „nápodobu“ aktivně, </a:t>
            </a:r>
            <a:r>
              <a:rPr lang="cs-CZ" sz="2400" dirty="0" smtClean="0"/>
              <a:t>přestává </a:t>
            </a:r>
            <a:r>
              <a:rPr lang="cs-CZ" sz="2400" dirty="0"/>
              <a:t>být životní příběh replikou něčeho, co se stalo. Je součástí snahy osvojit si to, co se stalo, za pomoci struktury </a:t>
            </a:r>
            <a:r>
              <a:rPr lang="cs-CZ" sz="2400" dirty="0" smtClean="0"/>
              <a:t>vyprávění (</a:t>
            </a:r>
            <a:r>
              <a:rPr lang="cs-CZ" sz="2400" i="1" dirty="0" smtClean="0"/>
              <a:t>Čas a vyprávění, </a:t>
            </a:r>
            <a:r>
              <a:rPr lang="cs-CZ" sz="2400" dirty="0" smtClean="0"/>
              <a:t>I., str. 61).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1806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cs-CZ" sz="2800" dirty="0" err="1" smtClean="0"/>
              <a:t>Ricoeurovy</a:t>
            </a:r>
            <a:r>
              <a:rPr lang="cs-CZ" sz="2800" dirty="0" smtClean="0"/>
              <a:t> odpovědi na námitky (četba):</a:t>
            </a:r>
          </a:p>
          <a:p>
            <a:pPr marL="45720" indent="0">
              <a:buNone/>
            </a:pPr>
            <a:r>
              <a:rPr lang="cs-CZ" sz="2800" i="1" dirty="0" err="1" smtClean="0"/>
              <a:t>Soi</a:t>
            </a:r>
            <a:r>
              <a:rPr lang="fr-FR" sz="2800" i="1" dirty="0" smtClean="0"/>
              <a:t>-même comme un autre</a:t>
            </a:r>
            <a:r>
              <a:rPr lang="fr-FR" sz="2800" dirty="0" smtClean="0"/>
              <a:t>, 191</a:t>
            </a:r>
            <a:r>
              <a:rPr lang="cs-CZ" sz="2800" dirty="0" smtClean="0"/>
              <a:t>-</a:t>
            </a:r>
            <a:r>
              <a:rPr lang="fr-FR" sz="2800" dirty="0" smtClean="0"/>
              <a:t>193</a:t>
            </a:r>
            <a:r>
              <a:rPr lang="cs-CZ" sz="2800" dirty="0" smtClean="0"/>
              <a:t>; č. překlad 177-180.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03994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narativní teorie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cs-CZ" sz="2400" dirty="0" smtClean="0"/>
              <a:t>J</a:t>
            </a:r>
            <a:r>
              <a:rPr lang="cs-CZ" sz="2400" dirty="0"/>
              <a:t>.-P. Sartre, </a:t>
            </a:r>
            <a:r>
              <a:rPr lang="cs-CZ" sz="2400" i="1" dirty="0"/>
              <a:t>La </a:t>
            </a:r>
            <a:r>
              <a:rPr lang="cs-CZ" sz="2400" i="1" dirty="0" err="1"/>
              <a:t>nausée</a:t>
            </a:r>
            <a:r>
              <a:rPr lang="cs-CZ" sz="2400" dirty="0"/>
              <a:t>, „</a:t>
            </a:r>
            <a:r>
              <a:rPr lang="fr-FR" sz="2400" dirty="0"/>
              <a:t>il faut choisir, vivre ou raconter</a:t>
            </a:r>
            <a:r>
              <a:rPr lang="cs-CZ" sz="2400" dirty="0"/>
              <a:t>“</a:t>
            </a:r>
            <a:r>
              <a:rPr lang="fr-FR" sz="2400" dirty="0"/>
              <a:t>; Gallimard 1997, </a:t>
            </a:r>
            <a:r>
              <a:rPr lang="fr-FR" sz="2400" dirty="0" smtClean="0"/>
              <a:t>64-66</a:t>
            </a:r>
            <a:r>
              <a:rPr lang="cs-CZ" sz="2400" dirty="0" smtClean="0"/>
              <a:t>.</a:t>
            </a:r>
            <a:endParaRPr lang="cs-CZ" sz="2400" dirty="0"/>
          </a:p>
          <a:p>
            <a:pPr marL="45720" indent="0">
              <a:buNone/>
            </a:pPr>
            <a:r>
              <a:rPr lang="cs-CZ" sz="2400" dirty="0" err="1" smtClean="0"/>
              <a:t>Galen</a:t>
            </a:r>
            <a:r>
              <a:rPr lang="cs-CZ" sz="2400" dirty="0" smtClean="0"/>
              <a:t> </a:t>
            </a:r>
            <a:r>
              <a:rPr lang="cs-CZ" sz="2400" dirty="0" err="1"/>
              <a:t>Strawson</a:t>
            </a:r>
            <a:r>
              <a:rPr lang="cs-CZ" sz="2400" dirty="0"/>
              <a:t>, </a:t>
            </a:r>
            <a:r>
              <a:rPr lang="cs-CZ" sz="2400" i="1" dirty="0" err="1"/>
              <a:t>Against</a:t>
            </a:r>
            <a:r>
              <a:rPr lang="cs-CZ" sz="2400" i="1" dirty="0"/>
              <a:t> </a:t>
            </a:r>
            <a:r>
              <a:rPr lang="cs-CZ" sz="2400" i="1" dirty="0" err="1"/>
              <a:t>Narrativity</a:t>
            </a:r>
            <a:r>
              <a:rPr lang="cs-CZ" sz="2400" i="1" dirty="0"/>
              <a:t>, </a:t>
            </a:r>
            <a:r>
              <a:rPr lang="cs-CZ" sz="2400" dirty="0"/>
              <a:t>in: </a:t>
            </a:r>
            <a:r>
              <a:rPr lang="cs-CZ" sz="2400" i="1" dirty="0"/>
              <a:t>Ratio (</a:t>
            </a:r>
            <a:r>
              <a:rPr lang="cs-CZ" sz="2400" i="1" dirty="0" err="1"/>
              <a:t>new</a:t>
            </a:r>
            <a:r>
              <a:rPr lang="cs-CZ" sz="2400" i="1" dirty="0"/>
              <a:t> </a:t>
            </a:r>
            <a:r>
              <a:rPr lang="cs-CZ" sz="2400" i="1" dirty="0" err="1"/>
              <a:t>series</a:t>
            </a:r>
            <a:r>
              <a:rPr lang="cs-CZ" sz="2400" dirty="0"/>
              <a:t>), </a:t>
            </a:r>
            <a:r>
              <a:rPr lang="cs-CZ" sz="2400" dirty="0" err="1"/>
              <a:t>December</a:t>
            </a:r>
            <a:r>
              <a:rPr lang="cs-CZ" sz="2400" dirty="0"/>
              <a:t> 2004</a:t>
            </a:r>
          </a:p>
          <a:p>
            <a:pPr marL="45720" indent="0">
              <a:buNone/>
            </a:pPr>
            <a:r>
              <a:rPr lang="cs-CZ" sz="2400" dirty="0"/>
              <a:t>L. </a:t>
            </a:r>
            <a:r>
              <a:rPr lang="cs-CZ" sz="2400" dirty="0" err="1"/>
              <a:t>Tengelyi</a:t>
            </a:r>
            <a:r>
              <a:rPr lang="cs-CZ" sz="2400" dirty="0"/>
              <a:t>,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Wild</a:t>
            </a:r>
            <a:r>
              <a:rPr lang="cs-CZ" sz="2400" i="1" dirty="0"/>
              <a:t> Region in </a:t>
            </a:r>
            <a:r>
              <a:rPr lang="cs-CZ" sz="2400" i="1" dirty="0" err="1"/>
              <a:t>Life-History</a:t>
            </a:r>
            <a:r>
              <a:rPr lang="cs-CZ" sz="2400" dirty="0"/>
              <a:t>, </a:t>
            </a:r>
            <a:r>
              <a:rPr lang="cs-CZ" sz="2400" dirty="0" err="1"/>
              <a:t>Northwerstern</a:t>
            </a:r>
            <a:r>
              <a:rPr lang="cs-CZ" sz="2400" dirty="0"/>
              <a:t> University </a:t>
            </a:r>
            <a:r>
              <a:rPr lang="cs-CZ" sz="2400" dirty="0" err="1"/>
              <a:t>Press</a:t>
            </a:r>
            <a:r>
              <a:rPr lang="cs-CZ" sz="2400" dirty="0"/>
              <a:t> </a:t>
            </a:r>
            <a:r>
              <a:rPr lang="cs-CZ" sz="2400" dirty="0" smtClean="0"/>
              <a:t>2004</a:t>
            </a:r>
          </a:p>
          <a:p>
            <a:pPr marL="45720" indent="0">
              <a:buNone/>
            </a:pPr>
            <a:r>
              <a:rPr lang="cs-CZ" sz="2400" dirty="0"/>
              <a:t> </a:t>
            </a:r>
          </a:p>
          <a:p>
            <a:pPr marL="45720" indent="0">
              <a:buNone/>
            </a:pPr>
            <a:r>
              <a:rPr lang="cs-CZ" sz="2400" u="sng" dirty="0"/>
              <a:t>a) Kritika pojmu „</a:t>
            </a:r>
            <a:r>
              <a:rPr lang="cs-CZ" sz="2400" u="sng" dirty="0" err="1"/>
              <a:t>enacted</a:t>
            </a:r>
            <a:r>
              <a:rPr lang="cs-CZ" sz="2400" u="sng" dirty="0"/>
              <a:t> </a:t>
            </a:r>
            <a:r>
              <a:rPr lang="cs-CZ" sz="2400" u="sng" dirty="0" err="1"/>
              <a:t>narrative</a:t>
            </a:r>
            <a:r>
              <a:rPr lang="cs-CZ" sz="2400" u="sng" dirty="0"/>
              <a:t>“</a:t>
            </a:r>
          </a:p>
          <a:p>
            <a:pPr marL="45720" indent="0">
              <a:buNone/>
            </a:pPr>
            <a:r>
              <a:rPr lang="cs-CZ" sz="2400" dirty="0"/>
              <a:t> </a:t>
            </a:r>
          </a:p>
          <a:p>
            <a:pPr marL="320040" lvl="1" indent="0">
              <a:buNone/>
            </a:pPr>
            <a:r>
              <a:rPr lang="cs-CZ" sz="2400" dirty="0" smtClean="0"/>
              <a:t>„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seems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not so much as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accomplished</a:t>
            </a:r>
            <a:r>
              <a:rPr lang="cs-CZ" sz="2400" dirty="0"/>
              <a:t> </a:t>
            </a:r>
            <a:r>
              <a:rPr lang="cs-CZ" sz="2400" dirty="0" err="1"/>
              <a:t>deed</a:t>
            </a:r>
            <a:r>
              <a:rPr lang="cs-CZ" sz="2400" dirty="0"/>
              <a:t> but </a:t>
            </a:r>
            <a:r>
              <a:rPr lang="cs-CZ" sz="2400" dirty="0" err="1"/>
              <a:t>rather</a:t>
            </a:r>
            <a:r>
              <a:rPr lang="cs-CZ" sz="2400" dirty="0"/>
              <a:t> as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experienced</a:t>
            </a:r>
            <a:r>
              <a:rPr lang="cs-CZ" sz="2400" dirty="0"/>
              <a:t> </a:t>
            </a:r>
            <a:r>
              <a:rPr lang="cs-CZ" sz="2400" dirty="0" err="1"/>
              <a:t>event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action</a:t>
            </a:r>
            <a:r>
              <a:rPr lang="cs-CZ" sz="2400" dirty="0"/>
              <a:t> </a:t>
            </a:r>
            <a:r>
              <a:rPr lang="cs-CZ" sz="2400" dirty="0" err="1"/>
              <a:t>finds</a:t>
            </a:r>
            <a:r>
              <a:rPr lang="cs-CZ" sz="2400" dirty="0"/>
              <a:t> </a:t>
            </a:r>
            <a:r>
              <a:rPr lang="cs-CZ" sz="2400" dirty="0" err="1"/>
              <a:t>its</a:t>
            </a:r>
            <a:r>
              <a:rPr lang="cs-CZ" sz="2400" dirty="0"/>
              <a:t> place in a </a:t>
            </a:r>
            <a:r>
              <a:rPr lang="cs-CZ" sz="2400" dirty="0" err="1"/>
              <a:t>narrative</a:t>
            </a:r>
            <a:r>
              <a:rPr lang="cs-CZ" sz="2400" dirty="0"/>
              <a:t>.“ L. </a:t>
            </a:r>
            <a:r>
              <a:rPr lang="cs-CZ" sz="2400" dirty="0" err="1"/>
              <a:t>Tengelyi</a:t>
            </a:r>
            <a:r>
              <a:rPr lang="cs-CZ" sz="2400" dirty="0"/>
              <a:t>,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Wild</a:t>
            </a:r>
            <a:r>
              <a:rPr lang="cs-CZ" sz="2400" i="1" dirty="0"/>
              <a:t> Region in </a:t>
            </a:r>
            <a:r>
              <a:rPr lang="cs-CZ" sz="2400" i="1" dirty="0" err="1"/>
              <a:t>Life-History</a:t>
            </a:r>
            <a:r>
              <a:rPr lang="cs-CZ" sz="2400" dirty="0"/>
              <a:t>, str. 45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125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cs-CZ" sz="2400" u="sng" dirty="0"/>
              <a:t>b) Lze být původcem do co smyslu</a:t>
            </a:r>
            <a:r>
              <a:rPr lang="cs-CZ" sz="2400" u="sng" dirty="0" smtClean="0"/>
              <a:t>? Nezdůvodněný primát srozumitelnosti</a:t>
            </a:r>
          </a:p>
          <a:p>
            <a:pPr marL="45720" indent="0">
              <a:buNone/>
            </a:pPr>
            <a:r>
              <a:rPr lang="cs-CZ" sz="2400" dirty="0" smtClean="0"/>
              <a:t>„</a:t>
            </a:r>
            <a:r>
              <a:rPr lang="cs-CZ" sz="2400" dirty="0"/>
              <a:t>Zde nový smysl nevyvstává jako výsledek </a:t>
            </a:r>
            <a:r>
              <a:rPr lang="cs-CZ" sz="2400" i="1" dirty="0"/>
              <a:t>naší </a:t>
            </a:r>
            <a:r>
              <a:rPr lang="cs-CZ" sz="2400" dirty="0"/>
              <a:t>iniciativy. Právě naopak: naše aktivity se omezuje na objevování spontánně vyvstávajícího smyslu. Tato postřehy nám velí odlišit fenomén spontánního vystávání smyslu – </a:t>
            </a:r>
            <a:r>
              <a:rPr lang="cs-CZ" sz="2400" i="1" dirty="0" err="1"/>
              <a:t>Sinnbildung</a:t>
            </a:r>
            <a:r>
              <a:rPr lang="cs-CZ" sz="2400" dirty="0"/>
              <a:t> – v životním příběhu od jakéhokoli udílení smyslu subjektem – </a:t>
            </a:r>
            <a:r>
              <a:rPr lang="cs-CZ" sz="2400" i="1" dirty="0" err="1"/>
              <a:t>Sinngebung</a:t>
            </a:r>
            <a:r>
              <a:rPr lang="cs-CZ" sz="2400" dirty="0" smtClean="0"/>
              <a:t>.“ (</a:t>
            </a:r>
            <a:r>
              <a:rPr lang="cs-CZ" sz="2400" dirty="0" err="1" smtClean="0"/>
              <a:t>Tengelyi</a:t>
            </a:r>
            <a:r>
              <a:rPr lang="cs-CZ" sz="2400" dirty="0" smtClean="0"/>
              <a:t>, str. </a:t>
            </a:r>
            <a:r>
              <a:rPr lang="cs-CZ" sz="2400" dirty="0" err="1" smtClean="0"/>
              <a:t>xxiii</a:t>
            </a:r>
            <a:r>
              <a:rPr lang="cs-CZ" sz="2400" dirty="0" smtClean="0"/>
              <a:t>).</a:t>
            </a:r>
          </a:p>
          <a:p>
            <a:pPr marL="45720" indent="0">
              <a:buNone/>
            </a:pPr>
            <a:r>
              <a:rPr lang="cs-CZ" sz="2400" dirty="0" smtClean="0"/>
              <a:t>„</a:t>
            </a:r>
            <a:r>
              <a:rPr lang="cs-CZ" sz="2400" dirty="0"/>
              <a:t>Považujeme-li životní příběh/životní dění za oblast, v níž dochází ke </a:t>
            </a:r>
            <a:r>
              <a:rPr lang="cs-CZ" sz="2400" i="1" dirty="0"/>
              <a:t>spontánnímu utváření </a:t>
            </a:r>
            <a:r>
              <a:rPr lang="cs-CZ" sz="2400" dirty="0"/>
              <a:t>smyslu, a chápeme-li identitu se sebou samým za něco, oč běží v každém pokusu o </a:t>
            </a:r>
            <a:r>
              <a:rPr lang="cs-CZ" sz="2400" i="1" dirty="0"/>
              <a:t>zpětné uchopení </a:t>
            </a:r>
            <a:r>
              <a:rPr lang="cs-CZ" sz="2400" dirty="0"/>
              <a:t> spontánně vyvstalého smyslu, pak je rozdíl mezi oběma pojmy jasný, jakkoli platí, že patří neoddělitelně dohromady</a:t>
            </a:r>
            <a:r>
              <a:rPr lang="cs-CZ" sz="2400" dirty="0" smtClean="0"/>
              <a:t>.“ (</a:t>
            </a:r>
            <a:r>
              <a:rPr lang="cs-CZ" sz="2400" dirty="0" err="1" smtClean="0"/>
              <a:t>xxvii</a:t>
            </a:r>
            <a:r>
              <a:rPr lang="cs-CZ" sz="2400" dirty="0" smtClean="0"/>
              <a:t>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296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Alasdair</a:t>
            </a:r>
            <a:r>
              <a:rPr lang="cs-CZ" dirty="0" smtClean="0"/>
              <a:t> </a:t>
            </a:r>
            <a:r>
              <a:rPr lang="cs-CZ" dirty="0" err="1" smtClean="0"/>
              <a:t>MacIntyre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i="1" dirty="0" err="1" smtClean="0"/>
              <a:t>After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Virtue</a:t>
            </a:r>
            <a:r>
              <a:rPr lang="cs-CZ" sz="2400" dirty="0" smtClean="0"/>
              <a:t>, 1. vyd. 1981; česky </a:t>
            </a:r>
            <a:r>
              <a:rPr lang="cs-CZ" sz="2400" i="1" dirty="0" smtClean="0"/>
              <a:t>Ztráta ctnosti</a:t>
            </a:r>
            <a:r>
              <a:rPr lang="cs-CZ" sz="2400" dirty="0" smtClean="0"/>
              <a:t>, Praha 2004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u="sng" dirty="0" smtClean="0"/>
              <a:t>Rysy </a:t>
            </a:r>
            <a:r>
              <a:rPr lang="cs-CZ" sz="2400" u="sng" dirty="0"/>
              <a:t>moderních etických </a:t>
            </a:r>
            <a:r>
              <a:rPr lang="cs-CZ" sz="2400" u="sng" dirty="0" smtClean="0"/>
              <a:t>teorií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1</a:t>
            </a:r>
            <a:r>
              <a:rPr lang="cs-CZ" sz="2400" dirty="0"/>
              <a:t>. </a:t>
            </a:r>
            <a:r>
              <a:rPr lang="cs-CZ" sz="2400" dirty="0" smtClean="0"/>
              <a:t>individualismus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2</a:t>
            </a:r>
            <a:r>
              <a:rPr lang="cs-CZ" sz="2400" dirty="0"/>
              <a:t>. </a:t>
            </a:r>
            <a:r>
              <a:rPr lang="cs-CZ" sz="2400" dirty="0" err="1"/>
              <a:t>emotivismus</a:t>
            </a:r>
            <a:endParaRPr lang="en-US" sz="2400" dirty="0"/>
          </a:p>
          <a:p>
            <a:pPr marL="365760" lvl="1" indent="0">
              <a:buNone/>
            </a:pPr>
            <a:r>
              <a:rPr lang="cs-CZ" sz="2400" dirty="0"/>
              <a:t>„</a:t>
            </a:r>
            <a:r>
              <a:rPr lang="cs-CZ" sz="2400" dirty="0" err="1"/>
              <a:t>Emotivismus</a:t>
            </a:r>
            <a:r>
              <a:rPr lang="cs-CZ" sz="2400" dirty="0"/>
              <a:t> učí, že všechny hodnotící soudy, a obzvláště všechny morální soudy, nejsou – co do své morální nebo hodnotící povahy – </a:t>
            </a:r>
            <a:r>
              <a:rPr lang="cs-CZ" sz="2400" i="1" dirty="0"/>
              <a:t>nic víc než </a:t>
            </a:r>
            <a:r>
              <a:rPr lang="cs-CZ" sz="2400" dirty="0"/>
              <a:t>výraz preference, výraz postoje nebo pocitu.“ (22</a:t>
            </a:r>
            <a:r>
              <a:rPr lang="cs-CZ" sz="2400" dirty="0" smtClean="0"/>
              <a:t>)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65492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u="sng" dirty="0" err="1"/>
              <a:t>MacIntyrova</a:t>
            </a:r>
            <a:r>
              <a:rPr lang="cs-CZ" sz="2400" u="sng" dirty="0"/>
              <a:t> </a:t>
            </a:r>
            <a:r>
              <a:rPr lang="cs-CZ" sz="2400" u="sng" dirty="0" smtClean="0"/>
              <a:t>pozice: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1</a:t>
            </a:r>
            <a:r>
              <a:rPr lang="cs-CZ" sz="2400" dirty="0"/>
              <a:t>. společenství, k nimž jedinec náleží, utvářejí jeho morální závazky a jeho identitu. </a:t>
            </a:r>
            <a:r>
              <a:rPr lang="cs-CZ" sz="2400" dirty="0" smtClean="0"/>
              <a:t>Komunitarismus</a:t>
            </a:r>
            <a:endParaRPr lang="cs-CZ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2</a:t>
            </a:r>
            <a:r>
              <a:rPr lang="cs-CZ" sz="2400" dirty="0"/>
              <a:t>. existují funkční </a:t>
            </a:r>
            <a:r>
              <a:rPr lang="cs-CZ" sz="2400" dirty="0" smtClean="0"/>
              <a:t>pojmy</a:t>
            </a:r>
            <a:endParaRPr lang="cs-CZ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3</a:t>
            </a:r>
            <a:r>
              <a:rPr lang="cs-CZ" sz="2400" dirty="0"/>
              <a:t>. klíčovým „funkčním pojmem“ je pojem člověka či </a:t>
            </a:r>
            <a:r>
              <a:rPr lang="cs-CZ" sz="2400" dirty="0" smtClean="0"/>
              <a:t>života</a:t>
            </a:r>
            <a:r>
              <a:rPr lang="cs-CZ" sz="2400" dirty="0"/>
              <a:t>. Teleologické založení </a:t>
            </a:r>
            <a:r>
              <a:rPr lang="cs-CZ" sz="2400" dirty="0" smtClean="0"/>
              <a:t>morálky</a:t>
            </a:r>
          </a:p>
          <a:p>
            <a:pPr marL="393192" lvl="1" indent="0">
              <a:buNone/>
            </a:pPr>
            <a:endParaRPr lang="cs-CZ" sz="2400" dirty="0"/>
          </a:p>
          <a:p>
            <a:pPr marL="393192" lvl="1" indent="0">
              <a:buNone/>
            </a:pPr>
            <a:r>
              <a:rPr lang="cs-CZ" sz="2400" dirty="0"/>
              <a:t>„morální argumentace v pojetí klasické aristotelské tradice – ať už v řecké či ve středověké verzi – zahrnuje alespoň jeden funkční pojem, totiž pojem </a:t>
            </a:r>
            <a:r>
              <a:rPr lang="cs-CZ" sz="2400" i="1" dirty="0"/>
              <a:t>člověka</a:t>
            </a:r>
            <a:r>
              <a:rPr lang="cs-CZ" sz="2400" dirty="0"/>
              <a:t>, který má esenciální podstatu a esenciální cíl či funkci.“ (76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61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u="sng" dirty="0" smtClean="0"/>
              <a:t>Problémy</a:t>
            </a:r>
            <a:endParaRPr lang="cs-CZ" sz="2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různé soubory ctností (Homér, </a:t>
            </a:r>
            <a:r>
              <a:rPr lang="cs-CZ" sz="2400" dirty="0" err="1" smtClean="0"/>
              <a:t>Aristotelés</a:t>
            </a:r>
            <a:r>
              <a:rPr lang="cs-CZ" sz="2400" dirty="0" smtClean="0"/>
              <a:t>, NZ, Benjamin Franklin…)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různé společensko-historické kontexty (ideál krále-válečníka, antická polis, křesťanská etika, utilitaristické usilování o štěstí…)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u="sng" dirty="0" smtClean="0"/>
              <a:t>Návrh: </a:t>
            </a:r>
            <a:r>
              <a:rPr lang="cs-CZ" sz="2400" dirty="0"/>
              <a:t>„pojmout lidský život jako celek, jako jednotu, jejíž charakter by vytvářel odpovídající </a:t>
            </a:r>
            <a:r>
              <a:rPr lang="cs-CZ" sz="2400" i="1" dirty="0" err="1"/>
              <a:t>telos</a:t>
            </a:r>
            <a:r>
              <a:rPr lang="cs-CZ" sz="2400" dirty="0"/>
              <a:t> pro ctnosti“ (238</a:t>
            </a:r>
            <a:r>
              <a:rPr lang="cs-CZ" sz="2400" dirty="0" smtClean="0"/>
              <a:t>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952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teze narativního pojetí identity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dirty="0"/>
              <a:t>„Jednota ctnosti v lidském životě je srozumitelná pouze jako charakteristický rys jednotného života, života, který lze chápat a hodnotit jako celek. … ve snaze o definování osobitého předmoderního pojmu ctností [je nyní] nutné, abychom si řekli něco o pojmu </a:t>
            </a:r>
            <a:r>
              <a:rPr lang="cs-CZ" sz="2400" dirty="0" smtClean="0"/>
              <a:t>Já [</a:t>
            </a:r>
            <a:r>
              <a:rPr lang="cs-CZ" sz="2400" dirty="0" err="1" smtClean="0"/>
              <a:t>selfhood</a:t>
            </a:r>
            <a:r>
              <a:rPr lang="cs-CZ" sz="2400" dirty="0" smtClean="0"/>
              <a:t>], </a:t>
            </a:r>
            <a:r>
              <a:rPr lang="cs-CZ" sz="2400" dirty="0"/>
              <a:t>který ho doprovází, o pojmu </a:t>
            </a:r>
            <a:r>
              <a:rPr lang="cs-CZ" sz="2400" dirty="0" smtClean="0"/>
              <a:t>Já [</a:t>
            </a:r>
            <a:r>
              <a:rPr lang="cs-CZ" sz="2400" dirty="0" err="1" smtClean="0"/>
              <a:t>self</a:t>
            </a:r>
            <a:r>
              <a:rPr lang="cs-CZ" sz="2400" dirty="0" smtClean="0"/>
              <a:t>], </a:t>
            </a:r>
            <a:r>
              <a:rPr lang="cs-CZ" sz="2400" dirty="0"/>
              <a:t>jehož jednota spočívá v jednotě výkladu, který spojuje narození se životem a smrtí, stejně jako začátek se středem a koncem“ (239n</a:t>
            </a:r>
            <a:r>
              <a:rPr lang="cs-CZ" sz="2400" dirty="0" smtClean="0"/>
              <a:t>.)</a:t>
            </a:r>
          </a:p>
          <a:p>
            <a:pPr marL="109728" indent="0">
              <a:buNone/>
            </a:pPr>
            <a:r>
              <a:rPr lang="cs-CZ" sz="2400" dirty="0" err="1" smtClean="0"/>
              <a:t>orig</a:t>
            </a:r>
            <a:r>
              <a:rPr lang="cs-CZ" sz="2400" dirty="0"/>
              <a:t>.: „a </a:t>
            </a:r>
            <a:r>
              <a:rPr lang="cs-CZ" sz="2400" dirty="0" err="1"/>
              <a:t>concept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self</a:t>
            </a:r>
            <a:r>
              <a:rPr lang="cs-CZ" sz="2400" dirty="0"/>
              <a:t> </a:t>
            </a:r>
            <a:r>
              <a:rPr lang="cs-CZ" sz="2400" dirty="0" err="1"/>
              <a:t>whose</a:t>
            </a:r>
            <a:r>
              <a:rPr lang="cs-CZ" sz="2400" dirty="0"/>
              <a:t> unity </a:t>
            </a:r>
            <a:r>
              <a:rPr lang="cs-CZ" sz="2400" dirty="0" err="1"/>
              <a:t>resides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unity </a:t>
            </a:r>
            <a:r>
              <a:rPr lang="cs-CZ" sz="2400" dirty="0" err="1"/>
              <a:t>of</a:t>
            </a:r>
            <a:r>
              <a:rPr lang="cs-CZ" sz="2400" dirty="0"/>
              <a:t> a </a:t>
            </a:r>
            <a:r>
              <a:rPr lang="cs-CZ" sz="2400" dirty="0" err="1"/>
              <a:t>narrative</a:t>
            </a:r>
            <a:r>
              <a:rPr lang="cs-CZ" sz="2400" dirty="0"/>
              <a:t> </a:t>
            </a:r>
            <a:r>
              <a:rPr lang="cs-CZ" sz="2400" dirty="0" err="1"/>
              <a:t>which</a:t>
            </a:r>
            <a:r>
              <a:rPr lang="cs-CZ" sz="2400" dirty="0"/>
              <a:t> </a:t>
            </a:r>
            <a:r>
              <a:rPr lang="cs-CZ" sz="2400" dirty="0" err="1"/>
              <a:t>links</a:t>
            </a:r>
            <a:r>
              <a:rPr lang="cs-CZ" sz="2400" dirty="0"/>
              <a:t> </a:t>
            </a:r>
            <a:r>
              <a:rPr lang="cs-CZ" sz="2400" dirty="0" err="1"/>
              <a:t>birth</a:t>
            </a:r>
            <a:r>
              <a:rPr lang="cs-CZ" sz="2400" dirty="0"/>
              <a:t> to </a:t>
            </a:r>
            <a:r>
              <a:rPr lang="cs-CZ" sz="2400" dirty="0" err="1"/>
              <a:t>life</a:t>
            </a:r>
            <a:r>
              <a:rPr lang="cs-CZ" sz="2400" dirty="0"/>
              <a:t> to </a:t>
            </a:r>
            <a:r>
              <a:rPr lang="cs-CZ" sz="2400" dirty="0" err="1"/>
              <a:t>death</a:t>
            </a:r>
            <a:r>
              <a:rPr lang="cs-CZ" sz="2400" dirty="0"/>
              <a:t> as </a:t>
            </a:r>
            <a:r>
              <a:rPr lang="cs-CZ" sz="2400" dirty="0" err="1"/>
              <a:t>narrative</a:t>
            </a:r>
            <a:r>
              <a:rPr lang="cs-CZ" sz="2400" dirty="0"/>
              <a:t> </a:t>
            </a:r>
            <a:r>
              <a:rPr lang="cs-CZ" sz="2400" dirty="0" err="1"/>
              <a:t>beginning</a:t>
            </a:r>
            <a:r>
              <a:rPr lang="cs-CZ" sz="2400" dirty="0"/>
              <a:t> to </a:t>
            </a:r>
            <a:r>
              <a:rPr lang="cs-CZ" sz="2400" dirty="0" err="1"/>
              <a:t>middle</a:t>
            </a:r>
            <a:r>
              <a:rPr lang="cs-CZ" sz="2400" dirty="0"/>
              <a:t> to end.“ (</a:t>
            </a:r>
            <a:r>
              <a:rPr lang="cs-CZ" sz="2400" i="1" dirty="0" err="1"/>
              <a:t>After</a:t>
            </a:r>
            <a:r>
              <a:rPr lang="cs-CZ" sz="2400" i="1" dirty="0"/>
              <a:t> </a:t>
            </a:r>
            <a:r>
              <a:rPr lang="cs-CZ" sz="2400" i="1" dirty="0" err="1"/>
              <a:t>Virtue</a:t>
            </a:r>
            <a:r>
              <a:rPr lang="cs-CZ" sz="2400" i="1" dirty="0"/>
              <a:t>, </a:t>
            </a:r>
            <a:r>
              <a:rPr lang="cs-CZ" sz="2400" dirty="0"/>
              <a:t>205)</a:t>
            </a:r>
            <a:endParaRPr lang="en-US" sz="2400" dirty="0"/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je </a:t>
            </a:r>
            <a:r>
              <a:rPr lang="cs-CZ" sz="2400" dirty="0"/>
              <a:t>„přirozené, uvažujeme-li o Já v narativním modu“ (240</a:t>
            </a:r>
            <a:r>
              <a:rPr lang="cs-CZ" sz="2400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07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osobní identity v kontextu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dirty="0" smtClean="0"/>
              <a:t>Problémy osobní identity (jak striktní identity, tak psychologické kontinuity) jsou neřešitelné, pokud zůstane opomenuto jejich „zázemí“ (background): pojem příběhu a jednoty postavy (252-254).</a:t>
            </a:r>
          </a:p>
          <a:p>
            <a:pPr marL="109728" indent="0">
              <a:buNone/>
            </a:pPr>
            <a:r>
              <a:rPr lang="cs-CZ" sz="2400" u="sng" dirty="0" smtClean="0"/>
              <a:t>Vzájemně provázané pojmy </a:t>
            </a:r>
            <a:r>
              <a:rPr lang="cs-CZ" sz="2400" dirty="0" smtClean="0"/>
              <a:t>(př.: „vězeň pevnosti </a:t>
            </a:r>
            <a:r>
              <a:rPr lang="cs-CZ" sz="2400" dirty="0" err="1" smtClean="0"/>
              <a:t>If</a:t>
            </a:r>
            <a:r>
              <a:rPr lang="cs-CZ" sz="2400" dirty="0" smtClean="0"/>
              <a:t>“ a „hrabě Monte Christo“)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vyprávění (</a:t>
            </a:r>
            <a:r>
              <a:rPr lang="cs-CZ" sz="2400" dirty="0" err="1" smtClean="0"/>
              <a:t>narrative</a:t>
            </a:r>
            <a:r>
              <a:rPr lang="cs-CZ" sz="24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srozumitelnost (</a:t>
            </a:r>
            <a:r>
              <a:rPr lang="cs-CZ" sz="2400" dirty="0" err="1" smtClean="0"/>
              <a:t>intelligibility</a:t>
            </a:r>
            <a:r>
              <a:rPr lang="cs-CZ" sz="24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odpovědnost (</a:t>
            </a:r>
            <a:r>
              <a:rPr lang="cs-CZ" sz="2400" dirty="0" err="1" smtClean="0"/>
              <a:t>accountability</a:t>
            </a:r>
            <a:r>
              <a:rPr lang="cs-CZ" sz="24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osobní identita (</a:t>
            </a:r>
            <a:r>
              <a:rPr lang="cs-CZ" sz="2400" dirty="0" err="1" smtClean="0"/>
              <a:t>personal</a:t>
            </a:r>
            <a:r>
              <a:rPr lang="cs-CZ" sz="2400" dirty="0" smtClean="0"/>
              <a:t> identity)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Závěr: pojem osobní identity nelze objasnit nezávisle („</a:t>
            </a:r>
            <a:r>
              <a:rPr lang="cs-CZ" sz="2400" dirty="0" err="1" smtClean="0"/>
              <a:t>independently</a:t>
            </a:r>
            <a:r>
              <a:rPr lang="cs-CZ" sz="2400" dirty="0" smtClean="0"/>
              <a:t>“).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4157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Paul </a:t>
            </a:r>
            <a:r>
              <a:rPr lang="cs-CZ" dirty="0" err="1" smtClean="0"/>
              <a:t>Ric</a:t>
            </a:r>
            <a:r>
              <a:rPr lang="cs-CZ" dirty="0" err="1" smtClean="0">
                <a:effectLst/>
              </a:rPr>
              <a:t>œur</a:t>
            </a:r>
            <a:r>
              <a:rPr lang="cs-CZ" dirty="0" smtClean="0">
                <a:effectLst/>
              </a:rPr>
              <a:t> o osobní identitě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fr-FR" sz="2400" i="1" dirty="0" smtClean="0"/>
              <a:t>Tempt et récit, I-</a:t>
            </a:r>
            <a:r>
              <a:rPr lang="cs-CZ" sz="2400" i="1" dirty="0" smtClean="0"/>
              <a:t>III </a:t>
            </a:r>
            <a:r>
              <a:rPr lang="cs-CZ" sz="2400" dirty="0" smtClean="0"/>
              <a:t>(Paris, 1983-1985), česky </a:t>
            </a:r>
            <a:r>
              <a:rPr lang="cs-CZ" sz="2400" i="1" dirty="0" smtClean="0"/>
              <a:t>Čas a vyprávění</a:t>
            </a:r>
            <a:r>
              <a:rPr lang="cs-CZ" sz="2400" dirty="0" smtClean="0"/>
              <a:t>, I-III (Praha 2000, 2002, 2007).</a:t>
            </a:r>
          </a:p>
          <a:p>
            <a:pPr marL="109728" indent="0">
              <a:buNone/>
            </a:pPr>
            <a:r>
              <a:rPr lang="fr-FR" sz="2400" i="1" dirty="0" smtClean="0"/>
              <a:t>Soi-même comme un autre</a:t>
            </a:r>
            <a:r>
              <a:rPr lang="fr-FR" sz="2400" dirty="0" smtClean="0"/>
              <a:t>, Paris 1990</a:t>
            </a:r>
            <a:r>
              <a:rPr lang="cs-CZ" sz="2400" dirty="0" smtClean="0"/>
              <a:t>; česky </a:t>
            </a:r>
            <a:r>
              <a:rPr lang="cs-CZ" sz="2400" i="1" dirty="0" smtClean="0"/>
              <a:t>O sobě samém jako o jiném</a:t>
            </a:r>
            <a:r>
              <a:rPr lang="cs-CZ" sz="2400" dirty="0" smtClean="0"/>
              <a:t>, Praha 2016.</a:t>
            </a:r>
          </a:p>
          <a:p>
            <a:pPr marL="109728" indent="0">
              <a:buNone/>
            </a:pPr>
            <a:endParaRPr lang="cs-CZ" sz="2400" u="sng" dirty="0" smtClean="0"/>
          </a:p>
          <a:p>
            <a:pPr marL="109728" indent="0">
              <a:buNone/>
            </a:pPr>
            <a:r>
              <a:rPr lang="cs-CZ" sz="2400" u="sng" dirty="0" smtClean="0"/>
              <a:t>Dva </a:t>
            </a:r>
            <a:r>
              <a:rPr lang="cs-CZ" sz="2400" u="sng" dirty="0"/>
              <a:t>mody diachronní identity (trvalosti v čase)</a:t>
            </a:r>
            <a:endParaRPr lang="cs-CZ" sz="2400" dirty="0"/>
          </a:p>
          <a:p>
            <a:pPr marL="452628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„</a:t>
            </a:r>
            <a:r>
              <a:rPr lang="cs-CZ" sz="2400" dirty="0"/>
              <a:t>idem“ (</a:t>
            </a:r>
            <a:r>
              <a:rPr lang="cs-CZ" sz="2400" dirty="0" err="1"/>
              <a:t>mêmeté</a:t>
            </a:r>
            <a:r>
              <a:rPr lang="cs-CZ" sz="2400" dirty="0"/>
              <a:t>, </a:t>
            </a:r>
            <a:r>
              <a:rPr lang="cs-CZ" sz="2400" dirty="0" err="1"/>
              <a:t>sameness</a:t>
            </a:r>
            <a:r>
              <a:rPr lang="cs-CZ" sz="2400" dirty="0"/>
              <a:t>, </a:t>
            </a:r>
            <a:r>
              <a:rPr lang="cs-CZ" sz="2400" dirty="0" err="1"/>
              <a:t>Gleichheit</a:t>
            </a:r>
            <a:r>
              <a:rPr lang="cs-CZ" sz="2400" dirty="0" smtClean="0"/>
              <a:t>); totožnost</a:t>
            </a:r>
            <a:endParaRPr lang="cs-CZ" sz="2400" dirty="0"/>
          </a:p>
          <a:p>
            <a:pPr marL="452628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 „</a:t>
            </a:r>
            <a:r>
              <a:rPr lang="cs-CZ" sz="2400" dirty="0" err="1"/>
              <a:t>ipse</a:t>
            </a:r>
            <a:r>
              <a:rPr lang="cs-CZ" sz="2400" dirty="0"/>
              <a:t>“ (</a:t>
            </a:r>
            <a:r>
              <a:rPr lang="cs-CZ" sz="2400" dirty="0" err="1"/>
              <a:t>ipséité</a:t>
            </a:r>
            <a:r>
              <a:rPr lang="cs-CZ" sz="2400" dirty="0"/>
              <a:t>, </a:t>
            </a:r>
            <a:r>
              <a:rPr lang="cs-CZ" sz="2400" dirty="0" err="1"/>
              <a:t>selfhood</a:t>
            </a:r>
            <a:r>
              <a:rPr lang="cs-CZ" sz="2400" dirty="0"/>
              <a:t>, </a:t>
            </a:r>
            <a:r>
              <a:rPr lang="cs-CZ" sz="2400" dirty="0" err="1"/>
              <a:t>Selbstheit</a:t>
            </a:r>
            <a:r>
              <a:rPr lang="cs-CZ" sz="2400" dirty="0" smtClean="0"/>
              <a:t>); „</a:t>
            </a:r>
            <a:r>
              <a:rPr lang="cs-CZ" sz="2400" dirty="0"/>
              <a:t>bytí sebou</a:t>
            </a:r>
            <a:r>
              <a:rPr lang="cs-CZ" sz="2400" dirty="0" smtClean="0"/>
              <a:t>“ (výsledek </a:t>
            </a:r>
            <a:r>
              <a:rPr lang="cs-CZ" sz="2400" dirty="0"/>
              <a:t>úsilí, </a:t>
            </a:r>
            <a:r>
              <a:rPr lang="cs-CZ" sz="2400" dirty="0" smtClean="0"/>
              <a:t>aktivity)</a:t>
            </a:r>
            <a:endParaRPr lang="cs-CZ" sz="2400" dirty="0"/>
          </a:p>
          <a:p>
            <a:pPr marL="109728" indent="0">
              <a:buNone/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60908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400" u="sng" dirty="0" smtClean="0"/>
              <a:t>Osobní identita zahrnuje oba typy trvalosti v čase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„idem“ (</a:t>
            </a:r>
            <a:r>
              <a:rPr lang="cs-CZ" sz="2400" dirty="0" err="1" smtClean="0"/>
              <a:t>mêmeté</a:t>
            </a:r>
            <a:r>
              <a:rPr lang="cs-CZ" sz="2400" dirty="0"/>
              <a:t>, </a:t>
            </a:r>
            <a:r>
              <a:rPr lang="cs-CZ" sz="2400" dirty="0" err="1"/>
              <a:t>sameness</a:t>
            </a:r>
            <a:r>
              <a:rPr lang="cs-CZ" sz="2400" dirty="0"/>
              <a:t>, </a:t>
            </a:r>
            <a:r>
              <a:rPr lang="cs-CZ" sz="2400" dirty="0" err="1" smtClean="0"/>
              <a:t>Gleichheit</a:t>
            </a:r>
            <a:r>
              <a:rPr lang="cs-CZ" sz="24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objektivně tělesné rysy (otisky prstů, DNA, tělesná konstituce)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charakter: nabyté a relativně trvalé dispozice; zpočátku věc volby, pak „přirozenost“ osoby (včetně skupinové identifikace atd.)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odpověď na otázku: „Co jsem/jsi (zač)?“</a:t>
            </a:r>
          </a:p>
          <a:p>
            <a:pPr marL="109728" indent="0">
              <a:buNone/>
            </a:pPr>
            <a:r>
              <a:rPr lang="cs-CZ" sz="2400" dirty="0" smtClean="0"/>
              <a:t>„</a:t>
            </a:r>
            <a:r>
              <a:rPr lang="cs-CZ" sz="2400" dirty="0" err="1" smtClean="0"/>
              <a:t>ipse</a:t>
            </a:r>
            <a:r>
              <a:rPr lang="cs-CZ" sz="2400" dirty="0" smtClean="0"/>
              <a:t>“ (</a:t>
            </a:r>
            <a:r>
              <a:rPr lang="cs-CZ" sz="2400" dirty="0" err="1"/>
              <a:t>ipséité</a:t>
            </a:r>
            <a:r>
              <a:rPr lang="cs-CZ" sz="2400" dirty="0"/>
              <a:t>, </a:t>
            </a:r>
            <a:r>
              <a:rPr lang="cs-CZ" sz="2400" dirty="0" err="1"/>
              <a:t>selfhood</a:t>
            </a:r>
            <a:r>
              <a:rPr lang="cs-CZ" sz="2400" dirty="0"/>
              <a:t>, </a:t>
            </a:r>
            <a:r>
              <a:rPr lang="cs-CZ" sz="2400" dirty="0" err="1"/>
              <a:t>Selbstheit</a:t>
            </a:r>
            <a:r>
              <a:rPr lang="cs-CZ" sz="24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„bytí sebou“, např. výsledek úsilí (dodržení slibu, věrnost v přátelství)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nikoli setrvalost (permanence), ale osobní stálost („</a:t>
            </a:r>
            <a:r>
              <a:rPr lang="cs-CZ" sz="2200" dirty="0" err="1" smtClean="0"/>
              <a:t>constance</a:t>
            </a:r>
            <a:r>
              <a:rPr lang="cs-CZ" sz="2200" dirty="0" smtClean="0"/>
              <a:t>“)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8850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Paul </a:t>
            </a:r>
            <a:r>
              <a:rPr lang="cs-CZ" dirty="0" err="1" smtClean="0"/>
              <a:t>Ric</a:t>
            </a:r>
            <a:r>
              <a:rPr lang="cs-CZ" dirty="0" err="1" smtClean="0">
                <a:effectLst/>
              </a:rPr>
              <a:t>œur</a:t>
            </a:r>
            <a:r>
              <a:rPr lang="cs-CZ" dirty="0" smtClean="0">
                <a:effectLst/>
              </a:rPr>
              <a:t> o </a:t>
            </a:r>
            <a:r>
              <a:rPr lang="cs-CZ" dirty="0" err="1" smtClean="0">
                <a:effectLst/>
              </a:rPr>
              <a:t>naraivní</a:t>
            </a:r>
            <a:r>
              <a:rPr lang="cs-CZ" dirty="0" smtClean="0">
                <a:effectLst/>
              </a:rPr>
              <a:t> identitě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spcAft>
                <a:spcPts val="0"/>
              </a:spcAft>
              <a:buNone/>
            </a:pPr>
            <a:r>
              <a:rPr lang="cs-CZ" sz="2200" u="sng" dirty="0"/>
              <a:t>a) Jednotu příběhu tvoří konfigurační akt zápletky</a:t>
            </a:r>
            <a:endParaRPr lang="en-US" sz="2200" dirty="0"/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zápletka (</a:t>
            </a:r>
            <a:r>
              <a:rPr lang="cs-CZ" sz="2200" dirty="0" err="1" smtClean="0"/>
              <a:t>intrigue</a:t>
            </a:r>
            <a:r>
              <a:rPr lang="cs-CZ" sz="2200" dirty="0" smtClean="0"/>
              <a:t>) spojí mnohost nepředvídaných epizod do jednoty příběhu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err="1" smtClean="0"/>
              <a:t>Aristotelés</a:t>
            </a:r>
            <a:r>
              <a:rPr lang="cs-CZ" sz="2200" dirty="0" smtClean="0"/>
              <a:t>: „dějem míním sestavení událostí“ (</a:t>
            </a:r>
            <a:r>
              <a:rPr lang="cs-CZ" sz="2200" i="1" dirty="0" err="1" smtClean="0"/>
              <a:t>synthesis</a:t>
            </a:r>
            <a:r>
              <a:rPr lang="cs-CZ" sz="2200" i="1" dirty="0" smtClean="0"/>
              <a:t> tón </a:t>
            </a:r>
            <a:r>
              <a:rPr lang="cs-CZ" sz="2200" i="1" dirty="0" err="1" smtClean="0"/>
              <a:t>pragmatón</a:t>
            </a:r>
            <a:r>
              <a:rPr lang="cs-CZ" sz="2200" dirty="0" smtClean="0"/>
              <a:t>, </a:t>
            </a:r>
            <a:r>
              <a:rPr lang="cs-CZ" sz="2200" dirty="0" err="1" smtClean="0"/>
              <a:t>Poet</a:t>
            </a:r>
            <a:r>
              <a:rPr lang="cs-CZ" sz="2200" dirty="0" smtClean="0"/>
              <a:t>. 1450a4-5).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„narativní nutnost“ (zpětná)</a:t>
            </a:r>
          </a:p>
          <a:p>
            <a:pPr marL="137160" indent="0">
              <a:spcAft>
                <a:spcPts val="0"/>
              </a:spcAft>
              <a:buNone/>
            </a:pPr>
            <a:r>
              <a:rPr lang="cs-CZ" sz="2200" u="sng" dirty="0" smtClean="0"/>
              <a:t>b</a:t>
            </a:r>
            <a:r>
              <a:rPr lang="cs-CZ" sz="2200" u="sng" dirty="0"/>
              <a:t>) Jednota příběhu určuje jednotu </a:t>
            </a:r>
            <a:r>
              <a:rPr lang="cs-CZ" sz="2200" u="sng" dirty="0" smtClean="0"/>
              <a:t>postavy</a:t>
            </a:r>
          </a:p>
          <a:p>
            <a:pPr marL="59436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err="1" smtClean="0"/>
              <a:t>Aristotelés</a:t>
            </a:r>
            <a:r>
              <a:rPr lang="cs-CZ" sz="2200" dirty="0" smtClean="0"/>
              <a:t>: povaha </a:t>
            </a:r>
            <a:r>
              <a:rPr lang="cs-CZ" sz="2200" dirty="0"/>
              <a:t>(</a:t>
            </a:r>
            <a:r>
              <a:rPr lang="cs-CZ" sz="2200" i="1" dirty="0" err="1"/>
              <a:t>éthos</a:t>
            </a:r>
            <a:r>
              <a:rPr lang="cs-CZ" sz="2200" dirty="0"/>
              <a:t>) je „to, podle čeho o jednajících osobách říkáme, že jsou takové a takové“ (</a:t>
            </a:r>
            <a:r>
              <a:rPr lang="cs-CZ" sz="2200" dirty="0" err="1"/>
              <a:t>Poet</a:t>
            </a:r>
            <a:r>
              <a:rPr lang="cs-CZ" sz="2200" dirty="0"/>
              <a:t>. </a:t>
            </a:r>
            <a:r>
              <a:rPr lang="cs-CZ" sz="2200" dirty="0" smtClean="0"/>
              <a:t>1450a5)</a:t>
            </a:r>
          </a:p>
          <a:p>
            <a:pPr marL="59436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„identita </a:t>
            </a:r>
            <a:r>
              <a:rPr lang="cs-CZ" sz="2200" dirty="0"/>
              <a:t>postavy [</a:t>
            </a:r>
            <a:r>
              <a:rPr lang="cs-CZ" sz="2200" dirty="0" err="1"/>
              <a:t>du</a:t>
            </a:r>
            <a:r>
              <a:rPr lang="cs-CZ" sz="2200" dirty="0"/>
              <a:t> </a:t>
            </a:r>
            <a:r>
              <a:rPr lang="cs-CZ" sz="2200" dirty="0" err="1"/>
              <a:t>personnage</a:t>
            </a:r>
            <a:r>
              <a:rPr lang="cs-CZ" sz="2200" dirty="0"/>
              <a:t>] se </a:t>
            </a:r>
            <a:r>
              <a:rPr lang="cs-CZ" sz="2200" dirty="0" smtClean="0"/>
              <a:t>ustavuje ve vazbě na identitu </a:t>
            </a:r>
            <a:r>
              <a:rPr lang="cs-CZ" sz="2200" dirty="0"/>
              <a:t>zápletky“ (SM </a:t>
            </a:r>
            <a:r>
              <a:rPr lang="cs-CZ" sz="2200" dirty="0" smtClean="0"/>
              <a:t>168, č. př. 157); </a:t>
            </a:r>
            <a:r>
              <a:rPr lang="cs-CZ" sz="2200" dirty="0"/>
              <a:t>„</a:t>
            </a:r>
            <a:r>
              <a:rPr lang="cs-CZ" sz="2200" dirty="0" smtClean="0"/>
              <a:t>osoba, </a:t>
            </a:r>
            <a:r>
              <a:rPr lang="cs-CZ" sz="2200" dirty="0"/>
              <a:t>chápaná jako </a:t>
            </a:r>
            <a:r>
              <a:rPr lang="cs-CZ" sz="2200" dirty="0" smtClean="0"/>
              <a:t>vyprávění, není něčím odlišným od svých „</a:t>
            </a:r>
            <a:r>
              <a:rPr lang="cs-CZ" sz="2200" dirty="0"/>
              <a:t>zkušeností“.“ (</a:t>
            </a:r>
            <a:r>
              <a:rPr lang="cs-CZ" sz="2200" dirty="0" smtClean="0"/>
              <a:t>175, č. př. 164)</a:t>
            </a:r>
            <a:endParaRPr lang="cs-CZ" sz="2200" dirty="0"/>
          </a:p>
          <a:p>
            <a:pPr marL="59436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„Vyprávění utváří identitu postavy, již bychom mohli nazvat její narativní </a:t>
            </a:r>
            <a:r>
              <a:rPr lang="cs-CZ" sz="2200" dirty="0"/>
              <a:t>identitou, </a:t>
            </a:r>
            <a:r>
              <a:rPr lang="cs-CZ" sz="2200" dirty="0" smtClean="0"/>
              <a:t>tím</a:t>
            </a:r>
            <a:r>
              <a:rPr lang="cs-CZ" sz="2200" dirty="0"/>
              <a:t>, že </a:t>
            </a:r>
            <a:r>
              <a:rPr lang="cs-CZ" sz="2200" dirty="0" smtClean="0"/>
              <a:t>utváří identitu </a:t>
            </a:r>
            <a:r>
              <a:rPr lang="cs-CZ" sz="2200" dirty="0"/>
              <a:t>vyprávěného příběhu. </a:t>
            </a:r>
            <a:r>
              <a:rPr lang="cs-CZ" sz="2200" dirty="0" smtClean="0"/>
              <a:t>Identitu postavy tvoří identita příběhu.“ </a:t>
            </a:r>
            <a:r>
              <a:rPr lang="cs-CZ" sz="2200" dirty="0"/>
              <a:t>(</a:t>
            </a:r>
            <a:r>
              <a:rPr lang="cs-CZ" sz="2200" dirty="0" smtClean="0"/>
              <a:t>175/164).</a:t>
            </a:r>
          </a:p>
        </p:txBody>
      </p:sp>
    </p:spTree>
    <p:extLst>
      <p:ext uri="{BB962C8B-B14F-4D97-AF65-F5344CB8AC3E}">
        <p14:creationId xmlns:p14="http://schemas.microsoft.com/office/powerpoint/2010/main" val="331730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791</TotalTime>
  <Words>1017</Words>
  <Application>Microsoft Office PowerPoint</Application>
  <PresentationFormat>Širokoúhlá obrazovka</PresentationFormat>
  <Paragraphs>106</Paragraphs>
  <Slides>16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Retrospektiva</vt:lpstr>
      <vt:lpstr>Teorie narativní identity II. Paul Ricœur</vt:lpstr>
      <vt:lpstr>Alasdair MacIntyre</vt:lpstr>
      <vt:lpstr>Prezentace aplikace PowerPoint</vt:lpstr>
      <vt:lpstr>Prezentace aplikace PowerPoint</vt:lpstr>
      <vt:lpstr>Klíčová teze narativního pojetí identity</vt:lpstr>
      <vt:lpstr>Problém osobní identity v kontextu</vt:lpstr>
      <vt:lpstr>Paul Ricœur o osobní identitě</vt:lpstr>
      <vt:lpstr>Prezentace aplikace PowerPoint</vt:lpstr>
      <vt:lpstr>Paul Ricœur o naraivní identitě</vt:lpstr>
      <vt:lpstr>Prezentace aplikace PowerPoint</vt:lpstr>
      <vt:lpstr>Paul Ricœur o naraivní identitě</vt:lpstr>
      <vt:lpstr>Propast mezi vyprávěním a životem</vt:lpstr>
      <vt:lpstr>Vztah život – vyprávění</vt:lpstr>
      <vt:lpstr>Prezentace aplikace PowerPoint</vt:lpstr>
      <vt:lpstr>Kritika narativní teorie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64</cp:revision>
  <cp:lastPrinted>2016-11-28T11:11:52Z</cp:lastPrinted>
  <dcterms:created xsi:type="dcterms:W3CDTF">2016-10-03T08:26:47Z</dcterms:created>
  <dcterms:modified xsi:type="dcterms:W3CDTF">2018-02-08T10:24:23Z</dcterms:modified>
</cp:coreProperties>
</file>