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20A95A-8470-4CF6-91F1-FC29CD0098D7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ED9F6B-46F1-4A19-BCE4-D23D27AB528A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Ideology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utopia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</a:t>
            </a:r>
            <a:r>
              <a:rPr lang="cs-CZ" dirty="0" err="1" smtClean="0"/>
              <a:t>olitics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Ideology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Extreme</a:t>
            </a:r>
            <a:r>
              <a:rPr lang="cs-CZ" dirty="0" smtClean="0"/>
              <a:t> </a:t>
            </a:r>
            <a:r>
              <a:rPr lang="cs-CZ" dirty="0" err="1" smtClean="0"/>
              <a:t>positions</a:t>
            </a:r>
            <a:r>
              <a:rPr lang="cs-CZ" dirty="0" smtClean="0"/>
              <a:t> – </a:t>
            </a:r>
            <a:r>
              <a:rPr lang="cs-CZ" dirty="0" err="1" smtClean="0"/>
              <a:t>art</a:t>
            </a:r>
            <a:r>
              <a:rPr lang="cs-CZ" dirty="0" smtClean="0"/>
              <a:t> as </a:t>
            </a:r>
            <a:r>
              <a:rPr lang="cs-CZ" dirty="0" err="1" smtClean="0"/>
              <a:t>fully</a:t>
            </a:r>
            <a:r>
              <a:rPr lang="cs-CZ" dirty="0" smtClean="0"/>
              <a:t> </a:t>
            </a:r>
            <a:r>
              <a:rPr lang="cs-CZ" dirty="0" err="1" smtClean="0"/>
              <a:t>ideological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as </a:t>
            </a:r>
            <a:r>
              <a:rPr lang="cs-CZ" dirty="0" err="1" smtClean="0"/>
              <a:t>fully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ideological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as </a:t>
            </a:r>
            <a:r>
              <a:rPr lang="cs-CZ" dirty="0" err="1" smtClean="0"/>
              <a:t>ideological</a:t>
            </a:r>
            <a:r>
              <a:rPr lang="cs-CZ" dirty="0" smtClean="0"/>
              <a:t>?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save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subsumed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(</a:t>
            </a:r>
            <a:r>
              <a:rPr lang="cs-CZ" dirty="0" err="1" smtClean="0"/>
              <a:t>ideological</a:t>
            </a:r>
            <a:r>
              <a:rPr lang="cs-CZ" dirty="0" smtClean="0"/>
              <a:t>) </a:t>
            </a:r>
            <a:r>
              <a:rPr lang="cs-CZ" dirty="0" err="1" smtClean="0"/>
              <a:t>categories</a:t>
            </a:r>
            <a:r>
              <a:rPr lang="cs-CZ" dirty="0" smtClean="0"/>
              <a:t>,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aesthetics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Society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as a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critique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redemption</a:t>
            </a:r>
            <a:endParaRPr lang="cs-CZ" dirty="0" smtClean="0"/>
          </a:p>
          <a:p>
            <a:r>
              <a:rPr lang="cs-CZ" dirty="0" smtClean="0"/>
              <a:t>Public </a:t>
            </a:r>
            <a:r>
              <a:rPr lang="cs-CZ" dirty="0" err="1" smtClean="0"/>
              <a:t>galleries</a:t>
            </a:r>
            <a:r>
              <a:rPr lang="cs-CZ" dirty="0" smtClean="0"/>
              <a:t>, </a:t>
            </a:r>
            <a:r>
              <a:rPr lang="cs-CZ" dirty="0" err="1" smtClean="0"/>
              <a:t>concert</a:t>
            </a:r>
            <a:r>
              <a:rPr lang="cs-CZ" dirty="0" smtClean="0"/>
              <a:t> </a:t>
            </a:r>
            <a:r>
              <a:rPr lang="cs-CZ" dirty="0" err="1" smtClean="0"/>
              <a:t>halls</a:t>
            </a:r>
            <a:r>
              <a:rPr lang="cs-CZ" dirty="0" smtClean="0"/>
              <a:t>, </a:t>
            </a:r>
            <a:r>
              <a:rPr lang="cs-CZ" dirty="0" err="1" smtClean="0"/>
              <a:t>mass</a:t>
            </a:r>
            <a:r>
              <a:rPr lang="cs-CZ" dirty="0" smtClean="0"/>
              <a:t> media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Modern</a:t>
            </a:r>
            <a:r>
              <a:rPr lang="cs-CZ" dirty="0" smtClean="0"/>
              <a:t> </a:t>
            </a:r>
            <a:r>
              <a:rPr lang="cs-CZ" dirty="0" err="1" smtClean="0"/>
              <a:t>disconnection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 link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r>
              <a:rPr lang="cs-CZ" dirty="0" smtClean="0"/>
              <a:t>/</a:t>
            </a:r>
            <a:r>
              <a:rPr lang="cs-CZ" dirty="0" err="1" smtClean="0"/>
              <a:t>beauty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goodness</a:t>
            </a:r>
            <a:r>
              <a:rPr lang="cs-CZ" dirty="0" smtClean="0"/>
              <a:t>/</a:t>
            </a:r>
            <a:r>
              <a:rPr lang="cs-CZ" dirty="0" err="1" smtClean="0"/>
              <a:t>truth</a:t>
            </a:r>
            <a:r>
              <a:rPr lang="cs-CZ" dirty="0" smtClean="0"/>
              <a:t>/morality </a:t>
            </a:r>
          </a:p>
          <a:p>
            <a:r>
              <a:rPr lang="cs-CZ" b="1" dirty="0" err="1" smtClean="0"/>
              <a:t>Question</a:t>
            </a:r>
            <a:r>
              <a:rPr lang="cs-CZ" b="1" dirty="0" smtClean="0"/>
              <a:t> </a:t>
            </a:r>
            <a:r>
              <a:rPr lang="cs-CZ" b="1" dirty="0" err="1" smtClean="0"/>
              <a:t>whether</a:t>
            </a:r>
            <a:r>
              <a:rPr lang="cs-CZ" b="1" dirty="0" smtClean="0"/>
              <a:t> </a:t>
            </a:r>
            <a:r>
              <a:rPr lang="cs-CZ" b="1" dirty="0" err="1" smtClean="0"/>
              <a:t>art</a:t>
            </a:r>
            <a:r>
              <a:rPr lang="cs-CZ" b="1" dirty="0" smtClean="0"/>
              <a:t> </a:t>
            </a:r>
            <a:r>
              <a:rPr lang="cs-CZ" b="1" dirty="0" err="1" smtClean="0"/>
              <a:t>supports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prevailing</a:t>
            </a:r>
            <a:r>
              <a:rPr lang="cs-CZ" b="1" dirty="0" smtClean="0"/>
              <a:t> </a:t>
            </a: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order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therefore</a:t>
            </a:r>
            <a:r>
              <a:rPr lang="cs-CZ" b="1" dirty="0" smtClean="0"/>
              <a:t> </a:t>
            </a:r>
            <a:r>
              <a:rPr lang="cs-CZ" b="1" dirty="0" err="1" smtClean="0"/>
              <a:t>ideological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Ideology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 err="1" smtClean="0"/>
              <a:t>Descriptive</a:t>
            </a:r>
            <a:r>
              <a:rPr lang="cs-CZ" b="1" dirty="0" smtClean="0"/>
              <a:t> </a:t>
            </a:r>
            <a:r>
              <a:rPr lang="cs-CZ" b="1" dirty="0" err="1" smtClean="0"/>
              <a:t>meaning</a:t>
            </a:r>
            <a:endParaRPr lang="cs-CZ" b="1" dirty="0" smtClean="0"/>
          </a:p>
          <a:p>
            <a:pPr marL="514350" indent="-514350">
              <a:buFontTx/>
              <a:buChar char="-"/>
            </a:pPr>
            <a:r>
              <a:rPr lang="cs-CZ" dirty="0" smtClean="0"/>
              <a:t>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, </a:t>
            </a:r>
            <a:r>
              <a:rPr lang="cs-CZ" dirty="0" err="1" smtClean="0"/>
              <a:t>perspectives</a:t>
            </a:r>
            <a:r>
              <a:rPr lang="cs-CZ" dirty="0" smtClean="0"/>
              <a:t>, </a:t>
            </a:r>
            <a:r>
              <a:rPr lang="cs-CZ" dirty="0" err="1" smtClean="0"/>
              <a:t>attitudes</a:t>
            </a:r>
            <a:r>
              <a:rPr lang="cs-CZ" dirty="0" smtClean="0"/>
              <a:t>, </a:t>
            </a:r>
            <a:r>
              <a:rPr lang="cs-CZ" dirty="0" err="1" smtClean="0"/>
              <a:t>rituals</a:t>
            </a:r>
            <a:r>
              <a:rPr lang="cs-CZ" dirty="0" smtClean="0"/>
              <a:t>,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certain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</a:p>
          <a:p>
            <a:pPr marL="514350" indent="-514350">
              <a:buFontTx/>
              <a:buChar char="-"/>
            </a:pP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, </a:t>
            </a:r>
            <a:r>
              <a:rPr lang="cs-CZ" dirty="0" err="1" smtClean="0"/>
              <a:t>including</a:t>
            </a:r>
            <a:r>
              <a:rPr lang="cs-CZ" dirty="0" smtClean="0"/>
              <a:t> non-</a:t>
            </a:r>
            <a:r>
              <a:rPr lang="cs-CZ" dirty="0" err="1" smtClean="0"/>
              <a:t>discursive</a:t>
            </a:r>
            <a:r>
              <a:rPr lang="cs-CZ" dirty="0" smtClean="0"/>
              <a:t> (</a:t>
            </a:r>
            <a:r>
              <a:rPr lang="cs-CZ" dirty="0" err="1" smtClean="0"/>
              <a:t>behavior</a:t>
            </a:r>
            <a:r>
              <a:rPr lang="cs-CZ" dirty="0" smtClean="0"/>
              <a:t>, </a:t>
            </a:r>
            <a:r>
              <a:rPr lang="cs-CZ" dirty="0" err="1" smtClean="0"/>
              <a:t>gestures</a:t>
            </a:r>
            <a:r>
              <a:rPr lang="cs-CZ" dirty="0" smtClean="0"/>
              <a:t>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symbolic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(</a:t>
            </a:r>
            <a:r>
              <a:rPr lang="cs-CZ" dirty="0" err="1" smtClean="0"/>
              <a:t>political</a:t>
            </a:r>
            <a:r>
              <a:rPr lang="cs-CZ" dirty="0" smtClean="0"/>
              <a:t>, </a:t>
            </a:r>
            <a:r>
              <a:rPr lang="cs-CZ" dirty="0" err="1" smtClean="0"/>
              <a:t>economical</a:t>
            </a:r>
            <a:r>
              <a:rPr lang="cs-CZ" dirty="0" smtClean="0"/>
              <a:t>, </a:t>
            </a:r>
            <a:r>
              <a:rPr lang="cs-CZ" dirty="0" err="1" smtClean="0"/>
              <a:t>religious</a:t>
            </a:r>
            <a:r>
              <a:rPr lang="cs-CZ" dirty="0" smtClean="0"/>
              <a:t>,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pPr marL="514350" indent="-514350">
              <a:buAutoNum type="alphaLcParenR"/>
            </a:pPr>
            <a:r>
              <a:rPr lang="cs-CZ" dirty="0" smtClean="0"/>
              <a:t>Ideology as a </a:t>
            </a:r>
            <a:r>
              <a:rPr lang="cs-CZ" dirty="0" err="1" smtClean="0"/>
              <a:t>worldview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- </a:t>
            </a:r>
            <a:r>
              <a:rPr lang="cs-CZ" dirty="0" err="1" smtClean="0"/>
              <a:t>Shared</a:t>
            </a:r>
            <a:r>
              <a:rPr lang="cs-CZ" dirty="0" smtClean="0"/>
              <a:t> by </a:t>
            </a:r>
            <a:r>
              <a:rPr lang="cs-CZ" dirty="0" err="1" smtClean="0"/>
              <a:t>certain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2.</a:t>
            </a:r>
            <a:r>
              <a:rPr lang="en-GB" dirty="0" smtClean="0"/>
              <a:t> </a:t>
            </a:r>
            <a:r>
              <a:rPr lang="en-GB" b="1" dirty="0" smtClean="0"/>
              <a:t>Pejorative meaning</a:t>
            </a:r>
          </a:p>
          <a:p>
            <a:pPr>
              <a:buFontTx/>
              <a:buChar char="-"/>
            </a:pPr>
            <a:r>
              <a:rPr lang="en-GB" dirty="0" smtClean="0"/>
              <a:t>False </a:t>
            </a:r>
            <a:r>
              <a:rPr lang="en-GB" dirty="0" err="1" smtClean="0"/>
              <a:t>conciousness</a:t>
            </a:r>
            <a:r>
              <a:rPr lang="en-GB" dirty="0" smtClean="0"/>
              <a:t> </a:t>
            </a:r>
          </a:p>
          <a:p>
            <a:pPr>
              <a:buFontTx/>
              <a:buChar char="-"/>
            </a:pPr>
            <a:r>
              <a:rPr lang="en-GB" dirty="0" smtClean="0"/>
              <a:t>Wrong epistemic status of certain ideas (interests of a certain group are presented as interests of the society as a whole)</a:t>
            </a:r>
          </a:p>
          <a:p>
            <a:pPr>
              <a:buFontTx/>
              <a:buChar char="-"/>
            </a:pPr>
            <a:r>
              <a:rPr lang="en-GB" dirty="0" smtClean="0"/>
              <a:t>The aesthetic experience </a:t>
            </a:r>
            <a:r>
              <a:rPr lang="cs-CZ" dirty="0" err="1" smtClean="0"/>
              <a:t>presents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en-GB" dirty="0" smtClean="0"/>
              <a:t>as disinterested and universal, but in fact expresses only the interests and values of a privileged social group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- justification or legitimization of institutions or social practices </a:t>
            </a:r>
          </a:p>
          <a:p>
            <a:r>
              <a:rPr lang="en-GB" dirty="0" smtClean="0"/>
              <a:t>- disguise of social contradictions</a:t>
            </a:r>
          </a:p>
          <a:p>
            <a:r>
              <a:rPr lang="en-GB" dirty="0" smtClean="0"/>
              <a:t>- culture industry (Hollywood movies, popular music etc.) as a false illusion of harmony </a:t>
            </a:r>
          </a:p>
          <a:p>
            <a:r>
              <a:rPr lang="en-GB" dirty="0" smtClean="0"/>
              <a:t>- </a:t>
            </a:r>
            <a:r>
              <a:rPr lang="en-GB" dirty="0" err="1" smtClean="0"/>
              <a:t>suppresed</a:t>
            </a:r>
            <a:r>
              <a:rPr lang="en-GB" dirty="0" smtClean="0"/>
              <a:t> origin of ideology/false </a:t>
            </a:r>
            <a:r>
              <a:rPr lang="en-GB" dirty="0" err="1" smtClean="0"/>
              <a:t>conciousness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Jindřich </a:t>
            </a:r>
            <a:r>
              <a:rPr lang="cs-CZ" dirty="0" err="1" smtClean="0"/>
              <a:t>Chalupecký</a:t>
            </a:r>
            <a:r>
              <a:rPr lang="cs-CZ" dirty="0" smtClean="0"/>
              <a:t> </a:t>
            </a:r>
            <a:r>
              <a:rPr lang="cs-CZ" dirty="0" err="1" smtClean="0"/>
              <a:t>Award</a:t>
            </a:r>
            <a:r>
              <a:rPr lang="cs-CZ" dirty="0" smtClean="0"/>
              <a:t> 2017</a:t>
            </a:r>
            <a:endParaRPr lang="cs-CZ" dirty="0"/>
          </a:p>
        </p:txBody>
      </p:sp>
      <p:pic>
        <p:nvPicPr>
          <p:cNvPr id="4" name="Zástupný symbol pro obsah 3" descr="23215520_1876822549042066_4528053860302946651_odrdov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23906" y="1527175"/>
            <a:ext cx="6859675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3.</a:t>
            </a:r>
            <a:r>
              <a:rPr lang="en-GB" dirty="0" smtClean="0"/>
              <a:t> </a:t>
            </a:r>
            <a:r>
              <a:rPr lang="en-GB" b="1" dirty="0" smtClean="0"/>
              <a:t>Positive meaning </a:t>
            </a:r>
          </a:p>
          <a:p>
            <a:pPr>
              <a:buFontTx/>
              <a:buChar char="-"/>
            </a:pPr>
            <a:r>
              <a:rPr lang="en-GB" dirty="0" smtClean="0"/>
              <a:t>Necessary part of social life – searching for an optimal form as a political program</a:t>
            </a:r>
          </a:p>
          <a:p>
            <a:pPr>
              <a:buFontTx/>
              <a:buChar char="-"/>
            </a:pPr>
            <a:r>
              <a:rPr lang="en-GB" dirty="0" smtClean="0"/>
              <a:t>Necessary for coherence of society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Utopia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Forming of current needs and desires in a future state</a:t>
            </a:r>
          </a:p>
          <a:p>
            <a:r>
              <a:rPr lang="en-GB" dirty="0" smtClean="0"/>
              <a:t>Anticipatory aspect</a:t>
            </a:r>
          </a:p>
          <a:p>
            <a:r>
              <a:rPr lang="en-GB" dirty="0" smtClean="0"/>
              <a:t>Necessary for </a:t>
            </a:r>
            <a:r>
              <a:rPr lang="en-GB" dirty="0" err="1" smtClean="0"/>
              <a:t>developmnet</a:t>
            </a:r>
            <a:r>
              <a:rPr lang="en-GB" dirty="0" smtClean="0"/>
              <a:t> of society</a:t>
            </a:r>
          </a:p>
          <a:p>
            <a:r>
              <a:rPr lang="en-GB" dirty="0" smtClean="0"/>
              <a:t>Danger of becoming ideology </a:t>
            </a:r>
          </a:p>
          <a:p>
            <a:r>
              <a:rPr lang="en-GB" dirty="0" smtClean="0"/>
              <a:t>Ideological and </a:t>
            </a:r>
            <a:r>
              <a:rPr lang="en-GB" dirty="0" err="1" smtClean="0"/>
              <a:t>utopical</a:t>
            </a:r>
            <a:r>
              <a:rPr lang="en-GB" dirty="0" smtClean="0"/>
              <a:t> aspects are usually connected, especially in </a:t>
            </a:r>
            <a:r>
              <a:rPr lang="cs-CZ" dirty="0" err="1" smtClean="0"/>
              <a:t>the</a:t>
            </a:r>
            <a:r>
              <a:rPr lang="en-GB" dirty="0" smtClean="0"/>
              <a:t> case of art </a:t>
            </a:r>
            <a:r>
              <a:rPr lang="cs-CZ" dirty="0" smtClean="0"/>
              <a:t>– 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not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prevailing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implicit</a:t>
            </a:r>
            <a:r>
              <a:rPr lang="cs-CZ" dirty="0" smtClean="0"/>
              <a:t> </a:t>
            </a:r>
            <a:r>
              <a:rPr lang="cs-CZ" dirty="0" err="1" smtClean="0"/>
              <a:t>criticism</a:t>
            </a:r>
            <a:r>
              <a:rPr lang="cs-CZ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Problem of criticism of ideology as a distorted (perceiving of) reality </a:t>
            </a:r>
          </a:p>
          <a:p>
            <a:r>
              <a:rPr lang="en-GB" dirty="0" smtClean="0"/>
              <a:t>Loss of our right of deciding about our lives – our world as something imposed on us </a:t>
            </a:r>
          </a:p>
          <a:p>
            <a:r>
              <a:rPr lang="en-GB" dirty="0" smtClean="0"/>
              <a:t>Ideology as a historical</a:t>
            </a:r>
            <a:r>
              <a:rPr lang="cs-CZ" dirty="0" smtClean="0"/>
              <a:t>l</a:t>
            </a:r>
            <a:r>
              <a:rPr lang="en-GB" dirty="0" smtClean="0"/>
              <a:t>y emerged social pathologies 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1530</TotalTime>
  <Words>358</Words>
  <Application>Microsoft Office PowerPoint</Application>
  <PresentationFormat>Předvádění na obrazovce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Administrativní</vt:lpstr>
      <vt:lpstr>Art and Politics</vt:lpstr>
      <vt:lpstr>Art and Society </vt:lpstr>
      <vt:lpstr>Ideology </vt:lpstr>
      <vt:lpstr>Snímek 4</vt:lpstr>
      <vt:lpstr>Snímek 5</vt:lpstr>
      <vt:lpstr>Jindřich Chalupecký Award 2017</vt:lpstr>
      <vt:lpstr>Snímek 7</vt:lpstr>
      <vt:lpstr>Utopia </vt:lpstr>
      <vt:lpstr>Snímek 9</vt:lpstr>
      <vt:lpstr>Ideology and 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and Politics</dc:title>
  <dc:creator>Vlastník</dc:creator>
  <cp:lastModifiedBy>Vlastník</cp:lastModifiedBy>
  <cp:revision>8</cp:revision>
  <dcterms:created xsi:type="dcterms:W3CDTF">2019-03-13T08:56:19Z</dcterms:created>
  <dcterms:modified xsi:type="dcterms:W3CDTF">2019-03-14T10:26:38Z</dcterms:modified>
</cp:coreProperties>
</file>